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9" r:id="rId2"/>
  </p:sldMasterIdLst>
  <p:notesMasterIdLst>
    <p:notesMasterId r:id="rId23"/>
  </p:notesMasterIdLst>
  <p:handoutMasterIdLst>
    <p:handoutMasterId r:id="rId24"/>
  </p:handoutMasterIdLst>
  <p:sldIdLst>
    <p:sldId id="258" r:id="rId3"/>
    <p:sldId id="288" r:id="rId4"/>
    <p:sldId id="331" r:id="rId5"/>
    <p:sldId id="332" r:id="rId6"/>
    <p:sldId id="300" r:id="rId7"/>
    <p:sldId id="324" r:id="rId8"/>
    <p:sldId id="323" r:id="rId9"/>
    <p:sldId id="316" r:id="rId10"/>
    <p:sldId id="313" r:id="rId11"/>
    <p:sldId id="319" r:id="rId12"/>
    <p:sldId id="295" r:id="rId13"/>
    <p:sldId id="321" r:id="rId14"/>
    <p:sldId id="320" r:id="rId15"/>
    <p:sldId id="333" r:id="rId16"/>
    <p:sldId id="329" r:id="rId17"/>
    <p:sldId id="325" r:id="rId18"/>
    <p:sldId id="326" r:id="rId19"/>
    <p:sldId id="327" r:id="rId20"/>
    <p:sldId id="328" r:id="rId21"/>
    <p:sldId id="330" r:id="rId2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Lucida Grande" charset="0"/>
        <a:ea typeface="Geneva" charset="-128"/>
        <a:cs typeface="Geneva" charset="-128"/>
      </a:defRPr>
    </a:lvl1pPr>
    <a:lvl2pPr marL="457200" algn="l" defTabSz="457200" rtl="0" fontAlgn="base">
      <a:spcBef>
        <a:spcPct val="0"/>
      </a:spcBef>
      <a:spcAft>
        <a:spcPct val="0"/>
      </a:spcAft>
      <a:defRPr kern="1200">
        <a:solidFill>
          <a:schemeClr val="tx1"/>
        </a:solidFill>
        <a:latin typeface="Lucida Grande" charset="0"/>
        <a:ea typeface="Geneva" charset="-128"/>
        <a:cs typeface="Geneva" charset="-128"/>
      </a:defRPr>
    </a:lvl2pPr>
    <a:lvl3pPr marL="914400" algn="l" defTabSz="457200" rtl="0" fontAlgn="base">
      <a:spcBef>
        <a:spcPct val="0"/>
      </a:spcBef>
      <a:spcAft>
        <a:spcPct val="0"/>
      </a:spcAft>
      <a:defRPr kern="1200">
        <a:solidFill>
          <a:schemeClr val="tx1"/>
        </a:solidFill>
        <a:latin typeface="Lucida Grande" charset="0"/>
        <a:ea typeface="Geneva" charset="-128"/>
        <a:cs typeface="Geneva" charset="-128"/>
      </a:defRPr>
    </a:lvl3pPr>
    <a:lvl4pPr marL="1371600" algn="l" defTabSz="457200" rtl="0" fontAlgn="base">
      <a:spcBef>
        <a:spcPct val="0"/>
      </a:spcBef>
      <a:spcAft>
        <a:spcPct val="0"/>
      </a:spcAft>
      <a:defRPr kern="1200">
        <a:solidFill>
          <a:schemeClr val="tx1"/>
        </a:solidFill>
        <a:latin typeface="Lucida Grande" charset="0"/>
        <a:ea typeface="Geneva" charset="-128"/>
        <a:cs typeface="Geneva" charset="-128"/>
      </a:defRPr>
    </a:lvl4pPr>
    <a:lvl5pPr marL="1828800" algn="l" defTabSz="457200" rtl="0" fontAlgn="base">
      <a:spcBef>
        <a:spcPct val="0"/>
      </a:spcBef>
      <a:spcAft>
        <a:spcPct val="0"/>
      </a:spcAft>
      <a:defRPr kern="1200">
        <a:solidFill>
          <a:schemeClr val="tx1"/>
        </a:solidFill>
        <a:latin typeface="Lucida Grande" charset="0"/>
        <a:ea typeface="Geneva" charset="-128"/>
        <a:cs typeface="Geneva" charset="-128"/>
      </a:defRPr>
    </a:lvl5pPr>
    <a:lvl6pPr marL="2286000" algn="l" defTabSz="457200" rtl="0" eaLnBrk="1" latinLnBrk="0" hangingPunct="1">
      <a:defRPr kern="1200">
        <a:solidFill>
          <a:schemeClr val="tx1"/>
        </a:solidFill>
        <a:latin typeface="Lucida Grande" charset="0"/>
        <a:ea typeface="Geneva" charset="-128"/>
        <a:cs typeface="Geneva" charset="-128"/>
      </a:defRPr>
    </a:lvl6pPr>
    <a:lvl7pPr marL="2743200" algn="l" defTabSz="457200" rtl="0" eaLnBrk="1" latinLnBrk="0" hangingPunct="1">
      <a:defRPr kern="1200">
        <a:solidFill>
          <a:schemeClr val="tx1"/>
        </a:solidFill>
        <a:latin typeface="Lucida Grande" charset="0"/>
        <a:ea typeface="Geneva" charset="-128"/>
        <a:cs typeface="Geneva" charset="-128"/>
      </a:defRPr>
    </a:lvl7pPr>
    <a:lvl8pPr marL="3200400" algn="l" defTabSz="457200" rtl="0" eaLnBrk="1" latinLnBrk="0" hangingPunct="1">
      <a:defRPr kern="1200">
        <a:solidFill>
          <a:schemeClr val="tx1"/>
        </a:solidFill>
        <a:latin typeface="Lucida Grande" charset="0"/>
        <a:ea typeface="Geneva" charset="-128"/>
        <a:cs typeface="Geneva" charset="-128"/>
      </a:defRPr>
    </a:lvl8pPr>
    <a:lvl9pPr marL="3657600" algn="l" defTabSz="457200" rtl="0" eaLnBrk="1" latinLnBrk="0" hangingPunct="1">
      <a:defRPr kern="1200">
        <a:solidFill>
          <a:schemeClr val="tx1"/>
        </a:solidFill>
        <a:latin typeface="Lucida Grande" charset="0"/>
        <a:ea typeface="Geneva" charset="-128"/>
        <a:cs typeface="Geneva" charset="-128"/>
      </a:defRPr>
    </a:lvl9pPr>
  </p:defaultTextStyle>
  <p:extLst>
    <p:ext uri="{521415D9-36F7-43E2-AB2F-B90AF26B5E84}">
      <p14:sectionLst xmlns:p14="http://schemas.microsoft.com/office/powerpoint/2010/main">
        <p14:section name="Standard inndeling" id="{707FB6AD-E800-4E06-8E44-8A35F7175BDC}">
          <p14:sldIdLst>
            <p14:sldId id="258"/>
            <p14:sldId id="288"/>
            <p14:sldId id="331"/>
            <p14:sldId id="332"/>
            <p14:sldId id="300"/>
            <p14:sldId id="324"/>
            <p14:sldId id="323"/>
            <p14:sldId id="316"/>
            <p14:sldId id="313"/>
            <p14:sldId id="319"/>
            <p14:sldId id="295"/>
            <p14:sldId id="321"/>
            <p14:sldId id="320"/>
            <p14:sldId id="333"/>
            <p14:sldId id="329"/>
            <p14:sldId id="325"/>
            <p14:sldId id="326"/>
            <p14:sldId id="327"/>
            <p14:sldId id="328"/>
            <p14:sldId id="3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n Ahlquist" initials="SA" lastIdx="6"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80FF"/>
    <a:srgbClr val="72B63A"/>
    <a:srgbClr val="AD0101"/>
    <a:srgbClr val="2E8B75"/>
    <a:srgbClr val="A66397"/>
    <a:srgbClr val="A1EC8C"/>
    <a:srgbClr val="385481"/>
    <a:srgbClr val="73B53A"/>
    <a:srgbClr val="EEEEEE"/>
    <a:srgbClr val="4547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87294" autoAdjust="0"/>
  </p:normalViewPr>
  <p:slideViewPr>
    <p:cSldViewPr snapToGrid="0">
      <p:cViewPr varScale="1">
        <p:scale>
          <a:sx n="100" d="100"/>
          <a:sy n="100" d="100"/>
        </p:scale>
        <p:origin x="192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regneark.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3055555555555558E-2"/>
          <c:y val="0.10533239315234849"/>
          <c:w val="0.81388888888888888"/>
          <c:h val="0.5990355310063854"/>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349-40A8-9EF6-6C210689A4E7}"/>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349-40A8-9EF6-6C210689A4E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349-40A8-9EF6-6C210689A4E7}"/>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0349-40A8-9EF6-6C210689A4E7}"/>
              </c:ext>
            </c:extLst>
          </c:dPt>
          <c:dLbls>
            <c:dLbl>
              <c:idx val="0"/>
              <c:layout>
                <c:manualLayout>
                  <c:x val="-0.10629822834645669"/>
                  <c:y val="8.16684295060132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349-40A8-9EF6-6C210689A4E7}"/>
                </c:ext>
              </c:extLst>
            </c:dLbl>
            <c:dLbl>
              <c:idx val="1"/>
              <c:layout>
                <c:manualLayout>
                  <c:x val="-0.14705249343832022"/>
                  <c:y val="-0.226183256943628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349-40A8-9EF6-6C210689A4E7}"/>
                </c:ext>
              </c:extLst>
            </c:dLbl>
            <c:dLbl>
              <c:idx val="2"/>
              <c:layout>
                <c:manualLayout>
                  <c:x val="0.17455052493438314"/>
                  <c:y val="4.09495827946879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49-40A8-9EF6-6C210689A4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'[diagram fordeling sektor 2017 totalsum.xlsx]Ark1'!$A$1:$A$4</c:f>
              <c:strCache>
                <c:ptCount val="4"/>
                <c:pt idx="0">
                  <c:v>Universitets- og høgskolesektoren</c:v>
                </c:pt>
                <c:pt idx="1">
                  <c:v>Forskningsinstitusjoner</c:v>
                </c:pt>
                <c:pt idx="2">
                  <c:v>Bedrifter</c:v>
                </c:pt>
                <c:pt idx="3">
                  <c:v>Offentlige institusjoner</c:v>
                </c:pt>
              </c:strCache>
            </c:strRef>
          </c:cat>
          <c:val>
            <c:numRef>
              <c:f>'[diagram fordeling sektor 2017 totalsum.xlsx]Ark1'!$B$1:$B$4</c:f>
              <c:numCache>
                <c:formatCode>0%</c:formatCode>
                <c:ptCount val="4"/>
                <c:pt idx="0">
                  <c:v>0.25</c:v>
                </c:pt>
                <c:pt idx="1">
                  <c:v>0.3</c:v>
                </c:pt>
                <c:pt idx="2">
                  <c:v>0.435</c:v>
                </c:pt>
                <c:pt idx="3">
                  <c:v>1.4999999999999999E-2</c:v>
                </c:pt>
              </c:numCache>
            </c:numRef>
          </c:val>
          <c:extLst>
            <c:ext xmlns:c16="http://schemas.microsoft.com/office/drawing/2014/chart" uri="{C3380CC4-5D6E-409C-BE32-E72D297353CC}">
              <c16:uniqueId val="{00000008-0349-40A8-9EF6-6C210689A4E7}"/>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'Ark1'!$A$2</c:f>
              <c:strCache>
                <c:ptCount val="1"/>
                <c:pt idx="0">
                  <c:v>Forskningsinstitusjon</c:v>
                </c:pt>
              </c:strCache>
            </c:strRef>
          </c:tx>
          <c:spPr>
            <a:solidFill>
              <a:schemeClr val="accent1"/>
            </a:solidFill>
            <a:ln>
              <a:noFill/>
            </a:ln>
            <a:effectLst/>
            <a:sp3d/>
          </c:spPr>
          <c:invertIfNegative val="0"/>
          <c:cat>
            <c:numRef>
              <c:f>'Ark1'!$B$1:$G$1</c:f>
              <c:numCache>
                <c:formatCode>General</c:formatCode>
                <c:ptCount val="6"/>
                <c:pt idx="0">
                  <c:v>2012</c:v>
                </c:pt>
                <c:pt idx="1">
                  <c:v>2013</c:v>
                </c:pt>
                <c:pt idx="2">
                  <c:v>2014</c:v>
                </c:pt>
                <c:pt idx="3">
                  <c:v>2015</c:v>
                </c:pt>
                <c:pt idx="4">
                  <c:v>2016</c:v>
                </c:pt>
                <c:pt idx="5">
                  <c:v>2017</c:v>
                </c:pt>
              </c:numCache>
            </c:numRef>
          </c:cat>
          <c:val>
            <c:numRef>
              <c:f>'Ark1'!$B$2:$G$2</c:f>
              <c:numCache>
                <c:formatCode>General</c:formatCode>
                <c:ptCount val="6"/>
                <c:pt idx="0">
                  <c:v>12</c:v>
                </c:pt>
                <c:pt idx="1">
                  <c:v>14</c:v>
                </c:pt>
                <c:pt idx="2">
                  <c:v>19</c:v>
                </c:pt>
                <c:pt idx="3">
                  <c:v>23</c:v>
                </c:pt>
                <c:pt idx="4">
                  <c:v>14</c:v>
                </c:pt>
                <c:pt idx="5">
                  <c:v>9</c:v>
                </c:pt>
              </c:numCache>
            </c:numRef>
          </c:val>
          <c:extLst>
            <c:ext xmlns:c16="http://schemas.microsoft.com/office/drawing/2014/chart" uri="{C3380CC4-5D6E-409C-BE32-E72D297353CC}">
              <c16:uniqueId val="{00000000-0254-4C6C-94A1-26D5379CA201}"/>
            </c:ext>
          </c:extLst>
        </c:ser>
        <c:ser>
          <c:idx val="1"/>
          <c:order val="1"/>
          <c:tx>
            <c:strRef>
              <c:f>'Ark1'!$A$3</c:f>
              <c:strCache>
                <c:ptCount val="1"/>
                <c:pt idx="0">
                  <c:v>UoH-sektor</c:v>
                </c:pt>
              </c:strCache>
            </c:strRef>
          </c:tx>
          <c:spPr>
            <a:solidFill>
              <a:schemeClr val="accent2"/>
            </a:solidFill>
            <a:ln>
              <a:noFill/>
            </a:ln>
            <a:effectLst/>
            <a:sp3d/>
          </c:spPr>
          <c:invertIfNegative val="0"/>
          <c:cat>
            <c:numRef>
              <c:f>'Ark1'!$B$1:$G$1</c:f>
              <c:numCache>
                <c:formatCode>General</c:formatCode>
                <c:ptCount val="6"/>
                <c:pt idx="0">
                  <c:v>2012</c:v>
                </c:pt>
                <c:pt idx="1">
                  <c:v>2013</c:v>
                </c:pt>
                <c:pt idx="2">
                  <c:v>2014</c:v>
                </c:pt>
                <c:pt idx="3">
                  <c:v>2015</c:v>
                </c:pt>
                <c:pt idx="4">
                  <c:v>2016</c:v>
                </c:pt>
                <c:pt idx="5">
                  <c:v>2017</c:v>
                </c:pt>
              </c:numCache>
            </c:numRef>
          </c:cat>
          <c:val>
            <c:numRef>
              <c:f>'Ark1'!$B$3:$G$3</c:f>
              <c:numCache>
                <c:formatCode>General</c:formatCode>
                <c:ptCount val="6"/>
                <c:pt idx="0">
                  <c:v>3</c:v>
                </c:pt>
                <c:pt idx="1">
                  <c:v>8</c:v>
                </c:pt>
                <c:pt idx="2">
                  <c:v>6</c:v>
                </c:pt>
                <c:pt idx="3">
                  <c:v>9</c:v>
                </c:pt>
                <c:pt idx="4">
                  <c:v>10</c:v>
                </c:pt>
                <c:pt idx="5">
                  <c:v>12</c:v>
                </c:pt>
              </c:numCache>
            </c:numRef>
          </c:val>
          <c:extLst>
            <c:ext xmlns:c16="http://schemas.microsoft.com/office/drawing/2014/chart" uri="{C3380CC4-5D6E-409C-BE32-E72D297353CC}">
              <c16:uniqueId val="{00000001-0254-4C6C-94A1-26D5379CA201}"/>
            </c:ext>
          </c:extLst>
        </c:ser>
        <c:ser>
          <c:idx val="2"/>
          <c:order val="2"/>
          <c:tx>
            <c:strRef>
              <c:f>'Ark1'!$A$4</c:f>
              <c:strCache>
                <c:ptCount val="1"/>
                <c:pt idx="0">
                  <c:v>Offentlige institusjoner</c:v>
                </c:pt>
              </c:strCache>
            </c:strRef>
          </c:tx>
          <c:spPr>
            <a:solidFill>
              <a:schemeClr val="accent3"/>
            </a:solidFill>
            <a:ln>
              <a:noFill/>
            </a:ln>
            <a:effectLst/>
            <a:sp3d/>
          </c:spPr>
          <c:invertIfNegative val="0"/>
          <c:cat>
            <c:numRef>
              <c:f>'Ark1'!$B$1:$G$1</c:f>
              <c:numCache>
                <c:formatCode>General</c:formatCode>
                <c:ptCount val="6"/>
                <c:pt idx="0">
                  <c:v>2012</c:v>
                </c:pt>
                <c:pt idx="1">
                  <c:v>2013</c:v>
                </c:pt>
                <c:pt idx="2">
                  <c:v>2014</c:v>
                </c:pt>
                <c:pt idx="3">
                  <c:v>2015</c:v>
                </c:pt>
                <c:pt idx="4">
                  <c:v>2016</c:v>
                </c:pt>
                <c:pt idx="5">
                  <c:v>2017</c:v>
                </c:pt>
              </c:numCache>
            </c:numRef>
          </c:cat>
          <c:val>
            <c:numRef>
              <c:f>'Ark1'!$B$4:$G$4</c:f>
              <c:numCache>
                <c:formatCode>General</c:formatCode>
                <c:ptCount val="6"/>
                <c:pt idx="0">
                  <c:v>2</c:v>
                </c:pt>
                <c:pt idx="1">
                  <c:v>1</c:v>
                </c:pt>
                <c:pt idx="2">
                  <c:v>2</c:v>
                </c:pt>
                <c:pt idx="3">
                  <c:v>3</c:v>
                </c:pt>
                <c:pt idx="4">
                  <c:v>3</c:v>
                </c:pt>
                <c:pt idx="5">
                  <c:v>2</c:v>
                </c:pt>
              </c:numCache>
            </c:numRef>
          </c:val>
          <c:extLst>
            <c:ext xmlns:c16="http://schemas.microsoft.com/office/drawing/2014/chart" uri="{C3380CC4-5D6E-409C-BE32-E72D297353CC}">
              <c16:uniqueId val="{00000002-0254-4C6C-94A1-26D5379CA201}"/>
            </c:ext>
          </c:extLst>
        </c:ser>
        <c:ser>
          <c:idx val="3"/>
          <c:order val="3"/>
          <c:tx>
            <c:strRef>
              <c:f>'Ark1'!$A$5</c:f>
              <c:strCache>
                <c:ptCount val="1"/>
                <c:pt idx="0">
                  <c:v>Bedrifter</c:v>
                </c:pt>
              </c:strCache>
            </c:strRef>
          </c:tx>
          <c:spPr>
            <a:solidFill>
              <a:schemeClr val="accent4"/>
            </a:solidFill>
            <a:ln>
              <a:noFill/>
            </a:ln>
            <a:effectLst/>
            <a:sp3d/>
          </c:spPr>
          <c:invertIfNegative val="0"/>
          <c:cat>
            <c:numRef>
              <c:f>'Ark1'!$B$1:$G$1</c:f>
              <c:numCache>
                <c:formatCode>General</c:formatCode>
                <c:ptCount val="6"/>
                <c:pt idx="0">
                  <c:v>2012</c:v>
                </c:pt>
                <c:pt idx="1">
                  <c:v>2013</c:v>
                </c:pt>
                <c:pt idx="2">
                  <c:v>2014</c:v>
                </c:pt>
                <c:pt idx="3">
                  <c:v>2015</c:v>
                </c:pt>
                <c:pt idx="4">
                  <c:v>2016</c:v>
                </c:pt>
                <c:pt idx="5">
                  <c:v>2017</c:v>
                </c:pt>
              </c:numCache>
            </c:numRef>
          </c:cat>
          <c:val>
            <c:numRef>
              <c:f>'Ark1'!$B$5:$G$5</c:f>
              <c:numCache>
                <c:formatCode>General</c:formatCode>
                <c:ptCount val="6"/>
                <c:pt idx="0">
                  <c:v>3</c:v>
                </c:pt>
                <c:pt idx="1">
                  <c:v>2</c:v>
                </c:pt>
                <c:pt idx="2">
                  <c:v>12</c:v>
                </c:pt>
                <c:pt idx="3">
                  <c:v>15</c:v>
                </c:pt>
                <c:pt idx="4">
                  <c:v>13</c:v>
                </c:pt>
                <c:pt idx="5">
                  <c:v>12</c:v>
                </c:pt>
              </c:numCache>
            </c:numRef>
          </c:val>
          <c:extLst>
            <c:ext xmlns:c16="http://schemas.microsoft.com/office/drawing/2014/chart" uri="{C3380CC4-5D6E-409C-BE32-E72D297353CC}">
              <c16:uniqueId val="{00000003-0254-4C6C-94A1-26D5379CA201}"/>
            </c:ext>
          </c:extLst>
        </c:ser>
        <c:dLbls>
          <c:showLegendKey val="0"/>
          <c:showVal val="0"/>
          <c:showCatName val="0"/>
          <c:showSerName val="0"/>
          <c:showPercent val="0"/>
          <c:showBubbleSize val="0"/>
        </c:dLbls>
        <c:gapWidth val="150"/>
        <c:shape val="box"/>
        <c:axId val="351100016"/>
        <c:axId val="351100408"/>
        <c:axId val="0"/>
      </c:bar3DChart>
      <c:catAx>
        <c:axId val="3511000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1100408"/>
        <c:crosses val="autoZero"/>
        <c:auto val="1"/>
        <c:lblAlgn val="ctr"/>
        <c:lblOffset val="100"/>
        <c:noMultiLvlLbl val="0"/>
      </c:catAx>
      <c:valAx>
        <c:axId val="35110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110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DA7A71A9-4DEC-6044-9783-0DDDDA0C83AE}" type="datetime1">
              <a:rPr lang="en-US"/>
              <a:pPr>
                <a:defRPr/>
              </a:pPr>
              <a:t>9/5/2018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4FEFB0AE-1E12-A048-AFA8-17834A409DB1}" type="slidenum">
              <a:rPr lang="en-US"/>
              <a:pPr>
                <a:defRPr/>
              </a:pPr>
              <a:t>‹#›</a:t>
            </a:fld>
            <a:endParaRPr lang="en-US"/>
          </a:p>
        </p:txBody>
      </p:sp>
    </p:spTree>
    <p:extLst>
      <p:ext uri="{BB962C8B-B14F-4D97-AF65-F5344CB8AC3E}">
        <p14:creationId xmlns:p14="http://schemas.microsoft.com/office/powerpoint/2010/main" val="33502719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E4E12614-5DA9-C14F-A243-5386F3B89B38}" type="datetime1">
              <a:rPr lang="en-US"/>
              <a:pPr>
                <a:defRPr/>
              </a:pPr>
              <a:t>9/5/2018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738395C7-B6E9-1448-A475-8CBB8C7375CA}" type="slidenum">
              <a:rPr lang="en-US"/>
              <a:pPr>
                <a:defRPr/>
              </a:pPr>
              <a:t>‹#›</a:t>
            </a:fld>
            <a:endParaRPr lang="en-US"/>
          </a:p>
        </p:txBody>
      </p:sp>
    </p:spTree>
    <p:extLst>
      <p:ext uri="{BB962C8B-B14F-4D97-AF65-F5344CB8AC3E}">
        <p14:creationId xmlns:p14="http://schemas.microsoft.com/office/powerpoint/2010/main" val="1858064829"/>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Geneva" charset="-128"/>
        <a:cs typeface="Geneva" charset="-128"/>
      </a:defRPr>
    </a:lvl1pPr>
    <a:lvl2pPr marL="457200" algn="l" defTabSz="457200" rtl="0" eaLnBrk="0" fontAlgn="base" hangingPunct="0">
      <a:spcBef>
        <a:spcPct val="30000"/>
      </a:spcBef>
      <a:spcAft>
        <a:spcPct val="0"/>
      </a:spcAft>
      <a:defRPr sz="1200" kern="1200">
        <a:solidFill>
          <a:schemeClr val="tx1"/>
        </a:solidFill>
        <a:latin typeface="+mn-lt"/>
        <a:ea typeface="Geneva"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Geneva"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Geneva"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Geneva"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Plassholder for lysbilde 1"/>
          <p:cNvSpPr>
            <a:spLocks noGrp="1" noRot="1" noChangeAspect="1"/>
          </p:cNvSpPr>
          <p:nvPr>
            <p:ph type="sldImg"/>
          </p:nvPr>
        </p:nvSpPr>
        <p:spPr bwMode="auto">
          <a:noFill/>
          <a:ln>
            <a:solidFill>
              <a:srgbClr val="000000"/>
            </a:solidFill>
            <a:miter lim="800000"/>
            <a:headEnd/>
            <a:tailEnd/>
          </a:ln>
        </p:spPr>
      </p:sp>
      <p:sp>
        <p:nvSpPr>
          <p:cNvPr id="13315" name="Plassholder for nota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n-NO"/>
          </a:p>
        </p:txBody>
      </p:sp>
      <p:sp>
        <p:nvSpPr>
          <p:cNvPr id="12292" name="Plassholder for lysbilde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E590ED-1F5C-F440-B474-36C9A2B28A9F}" type="slidenum">
              <a:rPr lang="en-US" smtClean="0">
                <a:ea typeface="Geneva" charset="-128"/>
                <a:cs typeface="Geneva" charset="-128"/>
              </a:rPr>
              <a:pPr fontAlgn="base">
                <a:spcBef>
                  <a:spcPct val="0"/>
                </a:spcBef>
                <a:spcAft>
                  <a:spcPct val="0"/>
                </a:spcAft>
                <a:defRPr/>
              </a:pPr>
              <a:t>1</a:t>
            </a:fld>
            <a:endParaRPr lang="en-US" smtClean="0">
              <a:ea typeface="Geneva" charset="-128"/>
              <a:cs typeface="Geneva" charset="-128"/>
            </a:endParaRPr>
          </a:p>
        </p:txBody>
      </p:sp>
    </p:spTree>
    <p:extLst>
      <p:ext uri="{BB962C8B-B14F-4D97-AF65-F5344CB8AC3E}">
        <p14:creationId xmlns:p14="http://schemas.microsoft.com/office/powerpoint/2010/main" val="293374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sz="1200" dirty="0" smtClean="0">
                <a:solidFill>
                  <a:schemeClr val="tx1"/>
                </a:solidFill>
                <a:latin typeface="Times New Roman" panose="02020603050405020304" pitchFamily="18" charset="0"/>
                <a:cs typeface="Times New Roman" panose="02020603050405020304" pitchFamily="18" charset="0"/>
              </a:rPr>
              <a:t>Et nordnorsk fondsstyre forvalter midlene</a:t>
            </a:r>
            <a:endParaRPr lang="nb-NO" dirty="0" smtClean="0">
              <a:latin typeface="Times New Roman" panose="02020603050405020304" pitchFamily="18" charset="0"/>
              <a:cs typeface="Times New Roman" panose="02020603050405020304" pitchFamily="18" charset="0"/>
            </a:endParaRPr>
          </a:p>
          <a:p>
            <a:pPr lvl="0"/>
            <a:r>
              <a:rPr lang="nb-NO" sz="1200" dirty="0" smtClean="0">
                <a:solidFill>
                  <a:schemeClr val="tx1"/>
                </a:solidFill>
                <a:latin typeface="Times New Roman" panose="02020603050405020304" pitchFamily="18" charset="0"/>
                <a:cs typeface="Times New Roman" panose="02020603050405020304" pitchFamily="18" charset="0"/>
              </a:rPr>
              <a:t>Samarbeider med </a:t>
            </a:r>
            <a:r>
              <a:rPr lang="nb-NO" sz="1200" b="1" dirty="0" smtClean="0">
                <a:solidFill>
                  <a:schemeClr val="tx2"/>
                </a:solidFill>
                <a:latin typeface="Times New Roman" panose="02020603050405020304" pitchFamily="18" charset="0"/>
                <a:cs typeface="Times New Roman" panose="02020603050405020304" pitchFamily="18" charset="0"/>
              </a:rPr>
              <a:t>Forskningsrådet</a:t>
            </a:r>
            <a:r>
              <a:rPr lang="nb-NO" sz="1200" dirty="0" smtClean="0">
                <a:solidFill>
                  <a:schemeClr val="tx1"/>
                </a:solidFill>
                <a:latin typeface="Times New Roman" panose="02020603050405020304" pitchFamily="18" charset="0"/>
                <a:cs typeface="Times New Roman" panose="02020603050405020304" pitchFamily="18" charset="0"/>
              </a:rPr>
              <a:t> ang. søknadsvurdering, kvalitetssikring, mobilisering og rådgivning. </a:t>
            </a:r>
          </a:p>
          <a:p>
            <a:endParaRPr lang="nb-NO" dirty="0"/>
          </a:p>
        </p:txBody>
      </p:sp>
      <p:sp>
        <p:nvSpPr>
          <p:cNvPr id="4" name="Plassholder for lysbildenummer 3"/>
          <p:cNvSpPr>
            <a:spLocks noGrp="1"/>
          </p:cNvSpPr>
          <p:nvPr>
            <p:ph type="sldNum" sz="quarter" idx="10"/>
          </p:nvPr>
        </p:nvSpPr>
        <p:spPr/>
        <p:txBody>
          <a:bodyPr/>
          <a:lstStyle/>
          <a:p>
            <a:pPr>
              <a:defRPr/>
            </a:pPr>
            <a:fld id="{738395C7-B6E9-1448-A475-8CBB8C7375CA}" type="slidenum">
              <a:rPr lang="en-US" smtClean="0"/>
              <a:pPr>
                <a:defRPr/>
              </a:pPr>
              <a:t>2</a:t>
            </a:fld>
            <a:endParaRPr lang="en-US"/>
          </a:p>
        </p:txBody>
      </p:sp>
    </p:spTree>
    <p:extLst>
      <p:ext uri="{BB962C8B-B14F-4D97-AF65-F5344CB8AC3E}">
        <p14:creationId xmlns:p14="http://schemas.microsoft.com/office/powerpoint/2010/main" val="168644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D865421-E33B-4056-B233-004009554231}" type="slidenum">
              <a:rPr lang="nb-NO" smtClean="0"/>
              <a:t>3</a:t>
            </a:fld>
            <a:endParaRPr lang="nb-NO"/>
          </a:p>
        </p:txBody>
      </p:sp>
    </p:spTree>
    <p:extLst>
      <p:ext uri="{BB962C8B-B14F-4D97-AF65-F5344CB8AC3E}">
        <p14:creationId xmlns:p14="http://schemas.microsoft.com/office/powerpoint/2010/main" val="222267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69888" y="703263"/>
            <a:ext cx="4025900" cy="3021012"/>
          </a:xfrm>
        </p:spPr>
      </p:sp>
      <p:sp>
        <p:nvSpPr>
          <p:cNvPr id="3" name="Plassholder for notater 2"/>
          <p:cNvSpPr>
            <a:spLocks noGrp="1"/>
          </p:cNvSpPr>
          <p:nvPr>
            <p:ph type="body" idx="1"/>
          </p:nvPr>
        </p:nvSpPr>
        <p:spPr/>
        <p:txBody>
          <a:bodyPr/>
          <a:lstStyle/>
          <a:p>
            <a:r>
              <a:rPr lang="nb-NO" dirty="0"/>
              <a:t>I arbeidet med </a:t>
            </a:r>
            <a:r>
              <a:rPr lang="nb-NO" dirty="0" err="1"/>
              <a:t>InnOff</a:t>
            </a:r>
            <a:r>
              <a:rPr lang="nb-NO" dirty="0"/>
              <a:t> har</a:t>
            </a:r>
            <a:r>
              <a:rPr lang="nb-NO" baseline="0" dirty="0"/>
              <a:t> </a:t>
            </a:r>
            <a:r>
              <a:rPr lang="nb-NO" dirty="0"/>
              <a:t>vi stadig møtt på spørsmål knyttet til innovasjonsbegrepet.</a:t>
            </a:r>
            <a:r>
              <a:rPr lang="nb-NO" baseline="0" dirty="0"/>
              <a:t> Hva betyr det egentlig i offentlig sektor? Hva betyr det for Forskningsrådet?</a:t>
            </a:r>
          </a:p>
          <a:p>
            <a:r>
              <a:rPr lang="nb-NO" baseline="0" dirty="0"/>
              <a:t>Vi har en lengre definisjon, og reflekterte en del både i policyprosessen og i etterkant, over selve begrepet. Vi bruker ofte </a:t>
            </a:r>
            <a:r>
              <a:rPr lang="nb-NO" baseline="0" dirty="0" err="1"/>
              <a:t>KS’stikkord</a:t>
            </a:r>
            <a:r>
              <a:rPr lang="nb-NO" baseline="0" dirty="0"/>
              <a:t> – nytt, nyttig, </a:t>
            </a:r>
            <a:r>
              <a:rPr lang="nb-NO" baseline="0" dirty="0" err="1"/>
              <a:t>nyttigjort</a:t>
            </a:r>
            <a:r>
              <a:rPr lang="nb-NO" baseline="0" dirty="0"/>
              <a:t>.</a:t>
            </a:r>
          </a:p>
          <a:p>
            <a:endParaRPr lang="nb-NO" baseline="0" dirty="0"/>
          </a:p>
          <a:p>
            <a:r>
              <a:rPr lang="nb-NO" b="1" baseline="0" dirty="0"/>
              <a:t>Forskning, forskere og Forskningsrådet kan bidra både i å framskaffe det nye, få fram hva som er nyttig og bidra til at kunnskap når ut og blir tatt i bruk.</a:t>
            </a:r>
          </a:p>
          <a:p>
            <a:endParaRPr lang="nb-NO" dirty="0"/>
          </a:p>
          <a:p>
            <a:endParaRPr lang="nb-NO" dirty="0"/>
          </a:p>
          <a:p>
            <a:r>
              <a:rPr lang="nb-NO" dirty="0"/>
              <a:t>Offentlige myndigheter skal følge kjente og aksepterte fordelingskriterier </a:t>
            </a:r>
          </a:p>
          <a:p>
            <a:r>
              <a:rPr lang="nb-NO" dirty="0"/>
              <a:t>•Måloppnåelse er overordnet kostnadseffektivitet </a:t>
            </a:r>
          </a:p>
          <a:p>
            <a:r>
              <a:rPr lang="nb-NO" dirty="0"/>
              <a:t>•Offentlige tjenester og off. ressurstildeling er underlagt demokratisk styring </a:t>
            </a:r>
          </a:p>
          <a:p>
            <a:r>
              <a:rPr lang="nb-NO" dirty="0"/>
              <a:t>•Off. tjenester ofte mer komplekse (</a:t>
            </a:r>
            <a:r>
              <a:rPr lang="nb-NO" dirty="0" err="1"/>
              <a:t>wicked</a:t>
            </a:r>
            <a:r>
              <a:rPr lang="nb-NO" dirty="0"/>
              <a:t> problems) </a:t>
            </a:r>
          </a:p>
          <a:p>
            <a:r>
              <a:rPr lang="nb-NO" dirty="0"/>
              <a:t>•Begrenset risikotaking </a:t>
            </a:r>
          </a:p>
          <a:p>
            <a:r>
              <a:rPr lang="nb-NO" dirty="0"/>
              <a:t> forrige notattekst</a:t>
            </a:r>
          </a:p>
        </p:txBody>
      </p:sp>
      <p:sp>
        <p:nvSpPr>
          <p:cNvPr id="4" name="Plassholder for lysbildenummer 3"/>
          <p:cNvSpPr>
            <a:spLocks noGrp="1"/>
          </p:cNvSpPr>
          <p:nvPr>
            <p:ph type="sldNum" sz="quarter" idx="10"/>
          </p:nvPr>
        </p:nvSpPr>
        <p:spPr/>
        <p:txBody>
          <a:bodyPr/>
          <a:lstStyle/>
          <a:p>
            <a:fld id="{6D865421-E33B-4056-B233-004009554231}" type="slidenum">
              <a:rPr lang="nb-NO" smtClean="0">
                <a:solidFill>
                  <a:prstClr val="black"/>
                </a:solidFill>
              </a:rPr>
              <a:pPr/>
              <a:t>4</a:t>
            </a:fld>
            <a:endParaRPr lang="nb-NO">
              <a:solidFill>
                <a:prstClr val="black"/>
              </a:solidFill>
            </a:endParaRPr>
          </a:p>
        </p:txBody>
      </p:sp>
    </p:spTree>
    <p:extLst>
      <p:ext uri="{BB962C8B-B14F-4D97-AF65-F5344CB8AC3E}">
        <p14:creationId xmlns:p14="http://schemas.microsoft.com/office/powerpoint/2010/main" val="1019858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738395C7-B6E9-1448-A475-8CBB8C7375CA}" type="slidenum">
              <a:rPr lang="en-US" smtClean="0"/>
              <a:pPr>
                <a:defRPr/>
              </a:pPr>
              <a:t>5</a:t>
            </a:fld>
            <a:endParaRPr lang="en-US"/>
          </a:p>
        </p:txBody>
      </p:sp>
    </p:spTree>
    <p:extLst>
      <p:ext uri="{BB962C8B-B14F-4D97-AF65-F5344CB8AC3E}">
        <p14:creationId xmlns:p14="http://schemas.microsoft.com/office/powerpoint/2010/main" val="349781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023F97-8435-4E95-BBD3-35A50DF833E5}"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365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23023F97-8435-4E95-BBD3-35A50DF833E5}" type="slidenum">
              <a:rPr lang="nb-NO" smtClean="0">
                <a:solidFill>
                  <a:prstClr val="black"/>
                </a:solidFill>
              </a:rPr>
              <a:pPr/>
              <a:t>7</a:t>
            </a:fld>
            <a:endParaRPr lang="nb-NO">
              <a:solidFill>
                <a:prstClr val="black"/>
              </a:solidFill>
            </a:endParaRPr>
          </a:p>
        </p:txBody>
      </p:sp>
    </p:spTree>
    <p:extLst>
      <p:ext uri="{BB962C8B-B14F-4D97-AF65-F5344CB8AC3E}">
        <p14:creationId xmlns:p14="http://schemas.microsoft.com/office/powerpoint/2010/main" val="79936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Geneva" charset="-128"/>
                <a:cs typeface="Geneva" charset="-128"/>
              </a:rPr>
              <a:t>Offentlig sektor sysselsetter bredt i Nord-Norge, og forholdsvis mye bredere enn i øvrige deler av landet. I mange av våre nordnorske kommuner er offentlig tjenesteyting den største og viktigste arbeidsplassen. Behovet for nye hender i offentlig sektor er stor, men den stadig økende konkurransen om arbeidskraften gjør at stadig færre kan tilby disse hendene. Samtidig har kommunene i stadig økende grad behov for innovasjon i store sektorer som helse, omsorg og velferd, beredskap og utdanning. Også statlige virksomheter opplever kontinuerlige behov for omstillinger. Fylkeskommunene mener en sterk forskningsmessig fokus og økonomisk målrettet satsing gjennom midler fra det regionale </a:t>
            </a:r>
            <a:r>
              <a:rPr lang="nb-NO" sz="1200" kern="1200" dirty="0" err="1" smtClean="0">
                <a:solidFill>
                  <a:schemeClr val="tx1"/>
                </a:solidFill>
                <a:effectLst/>
                <a:latin typeface="+mn-lt"/>
                <a:ea typeface="Geneva" charset="-128"/>
                <a:cs typeface="Geneva" charset="-128"/>
              </a:rPr>
              <a:t>forskningsfondet</a:t>
            </a:r>
            <a:r>
              <a:rPr lang="nb-NO" sz="1200" kern="1200" dirty="0" smtClean="0">
                <a:solidFill>
                  <a:schemeClr val="tx1"/>
                </a:solidFill>
                <a:effectLst/>
                <a:latin typeface="+mn-lt"/>
                <a:ea typeface="Geneva" charset="-128"/>
                <a:cs typeface="Geneva" charset="-128"/>
              </a:rPr>
              <a:t> vil kunne bidra til å løse flere av de utfordringene som offentlig sektor står overfor i Nord-Norge i dag.</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mn-lt"/>
              <a:ea typeface="Geneva" charset="-128"/>
              <a:cs typeface="Geneva"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Geneva" charset="-128"/>
                <a:cs typeface="Geneva" charset="-128"/>
              </a:rPr>
              <a:t>Eierfylkene</a:t>
            </a:r>
            <a:r>
              <a:rPr lang="nb-NO" sz="1200" kern="1200" baseline="0" dirty="0" smtClean="0">
                <a:solidFill>
                  <a:schemeClr val="tx1"/>
                </a:solidFill>
                <a:effectLst/>
                <a:latin typeface="+mn-lt"/>
                <a:ea typeface="Geneva" charset="-128"/>
                <a:cs typeface="Geneva" charset="-128"/>
              </a:rPr>
              <a:t> vil at fondet skal bidra både til å løse utfordringer for offentlig sektor i regionen. Tradisjonelt har mye av denne typen forskning vært på offentlig sektor, men eierfylkene ønsker at denne forskninga i hovedsak skal være for, i og med og på regionens premisser. </a:t>
            </a:r>
            <a:endParaRPr lang="nb-NO" sz="1200" kern="1200" dirty="0" smtClean="0">
              <a:solidFill>
                <a:schemeClr val="tx1"/>
              </a:solidFill>
              <a:effectLst/>
              <a:latin typeface="+mn-lt"/>
              <a:ea typeface="Geneva" charset="-128"/>
              <a:cs typeface="Geneva" charset="-128"/>
            </a:endParaRPr>
          </a:p>
          <a:p>
            <a:endParaRPr lang="nb-NO" dirty="0"/>
          </a:p>
        </p:txBody>
      </p:sp>
      <p:sp>
        <p:nvSpPr>
          <p:cNvPr id="4" name="Plassholder for lysbildenummer 3"/>
          <p:cNvSpPr>
            <a:spLocks noGrp="1"/>
          </p:cNvSpPr>
          <p:nvPr>
            <p:ph type="sldNum" sz="quarter" idx="10"/>
          </p:nvPr>
        </p:nvSpPr>
        <p:spPr/>
        <p:txBody>
          <a:bodyPr/>
          <a:lstStyle/>
          <a:p>
            <a:pPr>
              <a:defRPr/>
            </a:pPr>
            <a:fld id="{738395C7-B6E9-1448-A475-8CBB8C7375CA}" type="slidenum">
              <a:rPr lang="en-US" smtClean="0"/>
              <a:pPr>
                <a:defRPr/>
              </a:pPr>
              <a:t>9</a:t>
            </a:fld>
            <a:endParaRPr lang="en-US"/>
          </a:p>
        </p:txBody>
      </p:sp>
    </p:spTree>
    <p:extLst>
      <p:ext uri="{BB962C8B-B14F-4D97-AF65-F5344CB8AC3E}">
        <p14:creationId xmlns:p14="http://schemas.microsoft.com/office/powerpoint/2010/main" val="3517602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smtClean="0"/>
              <a:t>I søknad og prosjektbeskrivelse skal</a:t>
            </a:r>
            <a:r>
              <a:rPr lang="nb-NO" baseline="0" dirty="0" smtClean="0"/>
              <a:t> man beskrive veien til et hovedprosjekt og en del av hovedprosjektet.</a:t>
            </a:r>
          </a:p>
          <a:p>
            <a:r>
              <a:rPr lang="nb-NO" baseline="0" dirty="0" smtClean="0"/>
              <a:t>Så man må ha tenkt/planlagt også utover forprosjektperioden.</a:t>
            </a:r>
            <a:endParaRPr lang="nb-NO" dirty="0"/>
          </a:p>
        </p:txBody>
      </p:sp>
      <p:sp>
        <p:nvSpPr>
          <p:cNvPr id="4" name="Plassholder for lysbildenummer 3"/>
          <p:cNvSpPr>
            <a:spLocks noGrp="1"/>
          </p:cNvSpPr>
          <p:nvPr>
            <p:ph type="sldNum" sz="quarter" idx="10"/>
          </p:nvPr>
        </p:nvSpPr>
        <p:spPr/>
        <p:txBody>
          <a:bodyPr/>
          <a:lstStyle/>
          <a:p>
            <a:fld id="{23023F97-8435-4E95-BBD3-35A50DF833E5}" type="slidenum">
              <a:rPr lang="nb-NO" smtClean="0">
                <a:solidFill>
                  <a:prstClr val="black"/>
                </a:solidFill>
              </a:rPr>
              <a:pPr/>
              <a:t>11</a:t>
            </a:fld>
            <a:endParaRPr lang="nb-NO">
              <a:solidFill>
                <a:prstClr val="black"/>
              </a:solidFill>
            </a:endParaRPr>
          </a:p>
        </p:txBody>
      </p:sp>
    </p:spTree>
    <p:extLst>
      <p:ext uri="{BB962C8B-B14F-4D97-AF65-F5344CB8AC3E}">
        <p14:creationId xmlns:p14="http://schemas.microsoft.com/office/powerpoint/2010/main" val="1157691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549275" y="647700"/>
            <a:ext cx="3708400" cy="27813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E95238-FBAF-4E1A-AC89-2F4BAEB60AD2}"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6242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23023F97-8435-4E95-BBD3-35A50DF833E5}" type="slidenum">
              <a:rPr lang="nb-NO" smtClean="0">
                <a:solidFill>
                  <a:prstClr val="black"/>
                </a:solidFill>
              </a:rPr>
              <a:pPr/>
              <a:t>13</a:t>
            </a:fld>
            <a:endParaRPr lang="nb-NO">
              <a:solidFill>
                <a:prstClr val="black"/>
              </a:solidFill>
            </a:endParaRPr>
          </a:p>
        </p:txBody>
      </p:sp>
    </p:spTree>
    <p:extLst>
      <p:ext uri="{BB962C8B-B14F-4D97-AF65-F5344CB8AC3E}">
        <p14:creationId xmlns:p14="http://schemas.microsoft.com/office/powerpoint/2010/main" val="743541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69888" y="703263"/>
            <a:ext cx="4025900" cy="3021012"/>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6D865421-E33B-4056-B233-004009554231}" type="slidenum">
              <a:rPr lang="nb-NO" smtClean="0"/>
              <a:t>14</a:t>
            </a:fld>
            <a:endParaRPr lang="nb-NO"/>
          </a:p>
        </p:txBody>
      </p:sp>
    </p:spTree>
    <p:extLst>
      <p:ext uri="{BB962C8B-B14F-4D97-AF65-F5344CB8AC3E}">
        <p14:creationId xmlns:p14="http://schemas.microsoft.com/office/powerpoint/2010/main" val="1403468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23023F97-8435-4E95-BBD3-35A50DF833E5}" type="slidenum">
              <a:rPr lang="nb-NO" smtClean="0">
                <a:solidFill>
                  <a:prstClr val="black"/>
                </a:solidFill>
              </a:rPr>
              <a:pPr/>
              <a:t>15</a:t>
            </a:fld>
            <a:endParaRPr lang="nb-NO">
              <a:solidFill>
                <a:prstClr val="black"/>
              </a:solidFill>
            </a:endParaRPr>
          </a:p>
        </p:txBody>
      </p:sp>
    </p:spTree>
    <p:extLst>
      <p:ext uri="{BB962C8B-B14F-4D97-AF65-F5344CB8AC3E}">
        <p14:creationId xmlns:p14="http://schemas.microsoft.com/office/powerpoint/2010/main" val="3490553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23023F97-8435-4E95-BBD3-35A50DF833E5}" type="slidenum">
              <a:rPr lang="nb-NO" smtClean="0">
                <a:solidFill>
                  <a:prstClr val="black"/>
                </a:solidFill>
              </a:rPr>
              <a:pPr/>
              <a:t>16</a:t>
            </a:fld>
            <a:endParaRPr lang="nb-NO">
              <a:solidFill>
                <a:prstClr val="black"/>
              </a:solidFill>
            </a:endParaRPr>
          </a:p>
        </p:txBody>
      </p:sp>
    </p:spTree>
    <p:extLst>
      <p:ext uri="{BB962C8B-B14F-4D97-AF65-F5344CB8AC3E}">
        <p14:creationId xmlns:p14="http://schemas.microsoft.com/office/powerpoint/2010/main" val="3864132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023F97-8435-4E95-BBD3-35A50DF833E5}"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8711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023F97-8435-4E95-BBD3-35A50DF833E5}"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0997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023F97-8435-4E95-BBD3-35A50DF833E5}"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8968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Plassholder for lysbilde 1"/>
          <p:cNvSpPr>
            <a:spLocks noGrp="1" noRot="1" noChangeAspect="1"/>
          </p:cNvSpPr>
          <p:nvPr>
            <p:ph type="sldImg"/>
          </p:nvPr>
        </p:nvSpPr>
        <p:spPr bwMode="auto">
          <a:noFill/>
          <a:ln>
            <a:solidFill>
              <a:srgbClr val="000000"/>
            </a:solidFill>
            <a:miter lim="800000"/>
            <a:headEnd/>
            <a:tailEnd/>
          </a:ln>
        </p:spPr>
      </p:sp>
      <p:sp>
        <p:nvSpPr>
          <p:cNvPr id="13315" name="Plassholder for notat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n-NO"/>
          </a:p>
        </p:txBody>
      </p:sp>
      <p:sp>
        <p:nvSpPr>
          <p:cNvPr id="12292" name="Plassholder for lysbilde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E590ED-1F5C-F440-B474-36C9A2B28A9F}" type="slidenum">
              <a:rPr lang="en-US" smtClean="0">
                <a:ea typeface="Geneva" charset="-128"/>
                <a:cs typeface="Geneva" charset="-128"/>
              </a:rPr>
              <a:pPr fontAlgn="base">
                <a:spcBef>
                  <a:spcPct val="0"/>
                </a:spcBef>
                <a:spcAft>
                  <a:spcPct val="0"/>
                </a:spcAft>
                <a:defRPr/>
              </a:pPr>
              <a:t>20</a:t>
            </a:fld>
            <a:endParaRPr lang="en-US" smtClean="0">
              <a:ea typeface="Geneva" charset="-128"/>
              <a:cs typeface="Geneva" charset="-128"/>
            </a:endParaRPr>
          </a:p>
        </p:txBody>
      </p:sp>
    </p:spTree>
    <p:extLst>
      <p:ext uri="{BB962C8B-B14F-4D97-AF65-F5344CB8AC3E}">
        <p14:creationId xmlns:p14="http://schemas.microsoft.com/office/powerpoint/2010/main" val="3559783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www.forskningsradet.no/prognett-nordnorge/Forside/1253953709158" TargetMode="Externa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0" y="0"/>
            <a:ext cx="9161463" cy="4365625"/>
          </a:xfrm>
          <a:prstGeom prst="rect">
            <a:avLst/>
          </a:prstGeom>
          <a:noFill/>
          <a:ln w="9525">
            <a:noFill/>
            <a:miter lim="800000"/>
            <a:headEnd/>
            <a:tailEnd/>
          </a:ln>
        </p:spPr>
      </p:pic>
      <p:pic>
        <p:nvPicPr>
          <p:cNvPr id="5" name="Bilde 7" descr="RFF_bredde_outline.eps"/>
          <p:cNvPicPr>
            <a:picLocks noChangeAspect="1"/>
          </p:cNvPicPr>
          <p:nvPr userDrawn="1"/>
        </p:nvPicPr>
        <p:blipFill>
          <a:blip r:embed="rId3"/>
          <a:srcRect/>
          <a:stretch>
            <a:fillRect/>
          </a:stretch>
        </p:blipFill>
        <p:spPr bwMode="auto">
          <a:xfrm>
            <a:off x="869950" y="5365750"/>
            <a:ext cx="2800350" cy="584200"/>
          </a:xfrm>
          <a:prstGeom prst="rect">
            <a:avLst/>
          </a:prstGeom>
          <a:noFill/>
          <a:ln w="9525">
            <a:noFill/>
            <a:miter lim="800000"/>
            <a:headEnd/>
            <a:tailEnd/>
          </a:ln>
        </p:spPr>
      </p:pic>
      <p:sp>
        <p:nvSpPr>
          <p:cNvPr id="13" name="Title 1"/>
          <p:cNvSpPr>
            <a:spLocks noGrp="1"/>
          </p:cNvSpPr>
          <p:nvPr>
            <p:ph type="ctrTitle"/>
          </p:nvPr>
        </p:nvSpPr>
        <p:spPr>
          <a:xfrm>
            <a:off x="434911" y="1738323"/>
            <a:ext cx="8289400" cy="1652577"/>
          </a:xfrm>
        </p:spPr>
        <p:txBody>
          <a:bodyPr anchor="t">
            <a:normAutofit/>
          </a:bodyPr>
          <a:lstStyle>
            <a:lvl1pPr algn="r">
              <a:defRPr sz="4000">
                <a:solidFill>
                  <a:schemeClr val="bg1"/>
                </a:solidFill>
                <a:latin typeface="Verdana"/>
                <a:cs typeface="Verdana"/>
              </a:defRPr>
            </a:lvl1pPr>
          </a:lstStyle>
          <a:p>
            <a:r>
              <a:rPr lang="nb-NO" smtClean="0"/>
              <a:t>Klikk for å redigere tittelstil</a:t>
            </a:r>
            <a:endParaRPr lang="en-US" dirty="0"/>
          </a:p>
        </p:txBody>
      </p:sp>
      <p:sp>
        <p:nvSpPr>
          <p:cNvPr id="15" name="Subtitle 2"/>
          <p:cNvSpPr>
            <a:spLocks noGrp="1"/>
          </p:cNvSpPr>
          <p:nvPr>
            <p:ph type="subTitle" idx="1"/>
          </p:nvPr>
        </p:nvSpPr>
        <p:spPr>
          <a:xfrm>
            <a:off x="432486" y="3497993"/>
            <a:ext cx="8283127" cy="502507"/>
          </a:xfrm>
        </p:spPr>
        <p:txBody>
          <a:bodyPr>
            <a:normAutofit/>
          </a:bodyPr>
          <a:lstStyle>
            <a:lvl1pPr marL="0" indent="0" algn="r">
              <a:buNone/>
              <a:defRPr sz="1600">
                <a:solidFill>
                  <a:schemeClr val="bg1"/>
                </a:solidFill>
                <a:latin typeface="Verdan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Bilde 6" descr="RFF_dekor_1_Varm.tif"/>
          <p:cNvPicPr>
            <a:picLocks noChangeAspect="1"/>
          </p:cNvPicPr>
          <p:nvPr userDrawn="1"/>
        </p:nvPicPr>
        <p:blipFill>
          <a:blip r:embed="rId2"/>
          <a:srcRect/>
          <a:stretch>
            <a:fillRect/>
          </a:stretch>
        </p:blipFill>
        <p:spPr bwMode="auto">
          <a:xfrm>
            <a:off x="3175" y="0"/>
            <a:ext cx="9155113" cy="1081088"/>
          </a:xfrm>
          <a:prstGeom prst="rect">
            <a:avLst/>
          </a:prstGeom>
          <a:noFill/>
          <a:ln w="9525">
            <a:noFill/>
            <a:miter lim="800000"/>
            <a:headEnd/>
            <a:tailEnd/>
          </a:ln>
        </p:spPr>
      </p:pic>
      <p:sp>
        <p:nvSpPr>
          <p:cNvPr id="3" name="Content Placeholder 2"/>
          <p:cNvSpPr>
            <a:spLocks noGrp="1"/>
          </p:cNvSpPr>
          <p:nvPr>
            <p:ph idx="1"/>
          </p:nvPr>
        </p:nvSpPr>
        <p:spPr>
          <a:xfrm>
            <a:off x="457200" y="1383126"/>
            <a:ext cx="8229600" cy="4525963"/>
          </a:xfrm>
          <a:scene3d>
            <a:camera prst="orthographicFront"/>
            <a:lightRig rig="threePt" dir="t"/>
          </a:scene3d>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 name="Title 1"/>
          <p:cNvSpPr>
            <a:spLocks noGrp="1"/>
          </p:cNvSpPr>
          <p:nvPr>
            <p:ph type="title"/>
          </p:nvPr>
        </p:nvSpPr>
        <p:spPr>
          <a:xfrm>
            <a:off x="457200" y="379026"/>
            <a:ext cx="8229600" cy="1143000"/>
          </a:xfrm>
        </p:spPr>
        <p:txBody>
          <a:bodyPr anchor="t">
            <a:normAutofit/>
          </a:bodyPr>
          <a:lstStyle>
            <a:lvl1pPr algn="l">
              <a:defRPr sz="2800">
                <a:solidFill>
                  <a:schemeClr val="bg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0108C2BB-6A4A-8648-82EF-BDF1BAD7B77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Bilde 6" descr="RFF_dekor_1_Varm.tif"/>
          <p:cNvPicPr preferRelativeResize="0">
            <a:picLocks noChangeAspect="1"/>
          </p:cNvPicPr>
          <p:nvPr userDrawn="1"/>
        </p:nvPicPr>
        <p:blipFill>
          <a:blip r:embed="rId2"/>
          <a:srcRect/>
          <a:stretch>
            <a:fillRect/>
          </a:stretch>
        </p:blipFill>
        <p:spPr bwMode="auto">
          <a:xfrm>
            <a:off x="0" y="0"/>
            <a:ext cx="9161463" cy="1082675"/>
          </a:xfrm>
          <a:prstGeom prst="rect">
            <a:avLst/>
          </a:prstGeom>
          <a:noFill/>
          <a:ln w="9525">
            <a:noFill/>
            <a:miter lim="800000"/>
            <a:headEnd/>
            <a:tailEnd/>
          </a:ln>
        </p:spPr>
      </p:pic>
      <p:cxnSp>
        <p:nvCxnSpPr>
          <p:cNvPr id="6" name="Straight Connector 12"/>
          <p:cNvCxnSpPr/>
          <p:nvPr userDrawn="1"/>
        </p:nvCxnSpPr>
        <p:spPr>
          <a:xfrm rot="5400000">
            <a:off x="2300287" y="3646488"/>
            <a:ext cx="4525963" cy="1588"/>
          </a:xfrm>
          <a:prstGeom prst="line">
            <a:avLst/>
          </a:prstGeom>
          <a:ln w="12700" cap="flat" cmpd="sng" algn="ctr">
            <a:solidFill>
              <a:srgbClr val="DFDFD3"/>
            </a:solidFill>
            <a:prstDash val="solid"/>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12" name="Content Placeholder 2"/>
          <p:cNvSpPr>
            <a:spLocks noGrp="1"/>
          </p:cNvSpPr>
          <p:nvPr>
            <p:ph idx="13"/>
          </p:nvPr>
        </p:nvSpPr>
        <p:spPr>
          <a:xfrm>
            <a:off x="4748042"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bg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3" name="Content Placeholder 2"/>
          <p:cNvSpPr>
            <a:spLocks noGrp="1"/>
          </p:cNvSpPr>
          <p:nvPr>
            <p:ph idx="1"/>
          </p:nvPr>
        </p:nvSpPr>
        <p:spPr>
          <a:xfrm>
            <a:off x="457201"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7" name="Date Placeholder 3"/>
          <p:cNvSpPr>
            <a:spLocks noGrp="1"/>
          </p:cNvSpPr>
          <p:nvPr>
            <p:ph type="dt" sz="half" idx="14"/>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8" name="Slide Number Placeholder 5"/>
          <p:cNvSpPr>
            <a:spLocks noGrp="1"/>
          </p:cNvSpPr>
          <p:nvPr>
            <p:ph type="sldNum" sz="quarter" idx="15"/>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06C677AC-6FC6-DB43-B334-9C9FBEB1CB50}"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Bilde 6" descr="RFF_dekor_1_Varm_For.tif"/>
          <p:cNvPicPr>
            <a:picLocks noChangeAspect="1"/>
          </p:cNvPicPr>
          <p:nvPr userDrawn="1"/>
        </p:nvPicPr>
        <p:blipFill>
          <a:blip r:embed="rId2"/>
          <a:srcRect/>
          <a:stretch>
            <a:fillRect/>
          </a:stretch>
        </p:blipFill>
        <p:spPr bwMode="auto">
          <a:xfrm>
            <a:off x="277813" y="2816225"/>
            <a:ext cx="8866187" cy="4051300"/>
          </a:xfrm>
          <a:prstGeom prst="rect">
            <a:avLst/>
          </a:prstGeom>
          <a:noFill/>
          <a:ln w="9525">
            <a:noFill/>
            <a:miter lim="800000"/>
            <a:headEnd/>
            <a:tailEnd/>
          </a:ln>
        </p:spPr>
      </p:pic>
      <p:cxnSp>
        <p:nvCxnSpPr>
          <p:cNvPr id="6" name="Straight Connector 12"/>
          <p:cNvCxnSpPr/>
          <p:nvPr userDrawn="1"/>
        </p:nvCxnSpPr>
        <p:spPr>
          <a:xfrm rot="5400000">
            <a:off x="2300287" y="3646488"/>
            <a:ext cx="4525963" cy="1588"/>
          </a:xfrm>
          <a:prstGeom prst="line">
            <a:avLst/>
          </a:prstGeom>
          <a:ln w="12700" cap="flat" cmpd="sng" algn="ctr">
            <a:solidFill>
              <a:srgbClr val="DFDFD3"/>
            </a:solidFill>
            <a:prstDash val="solid"/>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tx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8" name="Content Placeholder 2"/>
          <p:cNvSpPr>
            <a:spLocks noGrp="1"/>
          </p:cNvSpPr>
          <p:nvPr>
            <p:ph idx="13"/>
          </p:nvPr>
        </p:nvSpPr>
        <p:spPr>
          <a:xfrm>
            <a:off x="4748042"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9" name="Content Placeholder 2"/>
          <p:cNvSpPr>
            <a:spLocks noGrp="1"/>
          </p:cNvSpPr>
          <p:nvPr>
            <p:ph idx="1"/>
          </p:nvPr>
        </p:nvSpPr>
        <p:spPr>
          <a:xfrm>
            <a:off x="457201"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7" name="Date Placeholder 3"/>
          <p:cNvSpPr>
            <a:spLocks noGrp="1"/>
          </p:cNvSpPr>
          <p:nvPr>
            <p:ph type="dt" sz="half" idx="14"/>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10" name="Slide Number Placeholder 5"/>
          <p:cNvSpPr>
            <a:spLocks noGrp="1"/>
          </p:cNvSpPr>
          <p:nvPr>
            <p:ph type="sldNum" sz="quarter" idx="15"/>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76A18FBE-549E-B948-8479-514D9665FE28}"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277813" y="2816225"/>
            <a:ext cx="8866187" cy="4051300"/>
          </a:xfrm>
          <a:prstGeom prst="rect">
            <a:avLst/>
          </a:prstGeom>
          <a:noFill/>
          <a:ln w="9525">
            <a:noFill/>
            <a:miter lim="800000"/>
            <a:headEnd/>
            <a:tailEnd/>
          </a:ln>
        </p:spPr>
      </p:pic>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tx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3" name="Content Placeholder 2"/>
          <p:cNvSpPr>
            <a:spLocks noGrp="1"/>
          </p:cNvSpPr>
          <p:nvPr>
            <p:ph idx="1"/>
          </p:nvPr>
        </p:nvSpPr>
        <p:spPr>
          <a:xfrm>
            <a:off x="457200" y="1383126"/>
            <a:ext cx="8229599" cy="3400541"/>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600">
                <a:solidFill>
                  <a:srgbClr val="45473F"/>
                </a:solidFill>
                <a:latin typeface="Verdana"/>
                <a:cs typeface="Verdana"/>
              </a:defRPr>
            </a:lvl2pPr>
            <a:lvl3pPr>
              <a:buClr>
                <a:srgbClr val="45473F"/>
              </a:buClr>
              <a:buSzPct val="75000"/>
              <a:buFont typeface="Wingdings" charset="2"/>
              <a:buChar char="§"/>
              <a:defRPr sz="2000">
                <a:solidFill>
                  <a:srgbClr val="45473F"/>
                </a:solidFill>
                <a:latin typeface="Verdana"/>
                <a:cs typeface="Verdana"/>
              </a:defRPr>
            </a:lvl3pPr>
            <a:lvl4pPr>
              <a:buSzPct val="75000"/>
              <a:defRPr sz="1500">
                <a:solidFill>
                  <a:srgbClr val="45473F"/>
                </a:solidFill>
                <a:latin typeface="Verdana"/>
                <a:cs typeface="Verdana"/>
              </a:defRPr>
            </a:lvl4pPr>
            <a:lvl5pPr>
              <a:buClr>
                <a:srgbClr val="45473F"/>
              </a:buClr>
              <a:buSzPct val="75000"/>
              <a:buFont typeface="Courier New"/>
              <a:buChar char="o"/>
              <a:defRPr sz="1500">
                <a:solidFill>
                  <a:srgbClr val="45473F"/>
                </a:solidFill>
                <a:latin typeface="Verdana"/>
                <a:cs typeface="Verdana"/>
              </a:defRPr>
            </a:lvl5pPr>
          </a:lstStyle>
          <a:p>
            <a:pPr lvl="0"/>
            <a:r>
              <a:rPr lang="nb-NO" smtClean="0"/>
              <a:t>Klikk for å redigere tekststiler i malen</a:t>
            </a:r>
          </a:p>
          <a:p>
            <a:pPr lvl="1"/>
            <a:r>
              <a:rPr lang="nb-NO" smtClean="0"/>
              <a:t>Andre nivå</a:t>
            </a:r>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4C121417-25C5-2D4B-A255-C1CBB9E2EF6D}"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277813" y="2816225"/>
            <a:ext cx="8866187" cy="4051300"/>
          </a:xfrm>
          <a:prstGeom prst="rect">
            <a:avLst/>
          </a:prstGeom>
          <a:noFill/>
          <a:ln w="9525">
            <a:noFill/>
            <a:miter lim="800000"/>
            <a:headEnd/>
            <a:tailEnd/>
          </a:ln>
        </p:spPr>
      </p:pic>
      <p:sp>
        <p:nvSpPr>
          <p:cNvPr id="2" name="Title 1"/>
          <p:cNvSpPr>
            <a:spLocks noGrp="1"/>
          </p:cNvSpPr>
          <p:nvPr>
            <p:ph type="title"/>
          </p:nvPr>
        </p:nvSpPr>
        <p:spPr>
          <a:xfrm>
            <a:off x="568325" y="565032"/>
            <a:ext cx="8229600" cy="1143000"/>
          </a:xfrm>
        </p:spPr>
        <p:txBody>
          <a:bodyPr anchor="t">
            <a:normAutofit/>
          </a:bodyPr>
          <a:lstStyle>
            <a:lvl1pPr algn="l">
              <a:defRPr sz="2800">
                <a:solidFill>
                  <a:srgbClr val="45473F"/>
                </a:solidFill>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11" name="Picture Placeholder 2"/>
          <p:cNvSpPr>
            <a:spLocks noGrp="1"/>
          </p:cNvSpPr>
          <p:nvPr>
            <p:ph type="pic" idx="1"/>
          </p:nvPr>
        </p:nvSpPr>
        <p:spPr>
          <a:xfrm>
            <a:off x="573087" y="1701800"/>
            <a:ext cx="5793845" cy="3581401"/>
          </a:xfrm>
          <a:effectLst>
            <a:outerShdw blurRad="50800" dist="38100" dir="2700000" algn="tl" rotWithShape="0">
              <a:srgbClr val="000000">
                <a:alpha val="43000"/>
              </a:srgbClr>
            </a:outerShdw>
          </a:effectLst>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5" name="Date Placeholder 3"/>
          <p:cNvSpPr>
            <a:spLocks noGrp="1"/>
          </p:cNvSpPr>
          <p:nvPr>
            <p:ph type="dt" sz="half" idx="10"/>
          </p:nvPr>
        </p:nvSpPr>
        <p:spPr>
          <a:xfrm>
            <a:off x="584200" y="6356350"/>
            <a:ext cx="2133600" cy="365125"/>
          </a:xfrm>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A8F49A45-B288-DA4A-B7A2-D5FBA5B160E8}"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314325" y="2816225"/>
            <a:ext cx="8837613" cy="4051300"/>
          </a:xfrm>
          <a:prstGeom prst="rect">
            <a:avLst/>
          </a:prstGeom>
          <a:noFill/>
          <a:ln w="9525">
            <a:noFill/>
            <a:miter lim="800000"/>
            <a:headEnd/>
            <a:tailEnd/>
          </a:ln>
        </p:spPr>
      </p:pic>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tx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3" name="Content Placeholder 2"/>
          <p:cNvSpPr>
            <a:spLocks noGrp="1"/>
          </p:cNvSpPr>
          <p:nvPr>
            <p:ph idx="1"/>
          </p:nvPr>
        </p:nvSpPr>
        <p:spPr>
          <a:xfrm>
            <a:off x="457200" y="1383126"/>
            <a:ext cx="8229599" cy="3400541"/>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600">
                <a:solidFill>
                  <a:srgbClr val="45473F"/>
                </a:solidFill>
                <a:latin typeface="Verdana"/>
                <a:cs typeface="Verdana"/>
              </a:defRPr>
            </a:lvl2pPr>
            <a:lvl3pPr>
              <a:buClr>
                <a:srgbClr val="45473F"/>
              </a:buClr>
              <a:buSzPct val="75000"/>
              <a:buFont typeface="Wingdings" charset="2"/>
              <a:buChar char="§"/>
              <a:defRPr sz="2000">
                <a:solidFill>
                  <a:srgbClr val="45473F"/>
                </a:solidFill>
                <a:latin typeface="Verdana"/>
                <a:cs typeface="Verdana"/>
              </a:defRPr>
            </a:lvl3pPr>
            <a:lvl4pPr>
              <a:buSzPct val="75000"/>
              <a:defRPr sz="1500">
                <a:solidFill>
                  <a:srgbClr val="45473F"/>
                </a:solidFill>
                <a:latin typeface="Verdana"/>
                <a:cs typeface="Verdana"/>
              </a:defRPr>
            </a:lvl4pPr>
            <a:lvl5pPr>
              <a:buClr>
                <a:srgbClr val="45473F"/>
              </a:buClr>
              <a:buSzPct val="75000"/>
              <a:buFont typeface="Courier New"/>
              <a:buChar char="o"/>
              <a:defRPr sz="1500">
                <a:solidFill>
                  <a:srgbClr val="45473F"/>
                </a:solidFill>
                <a:latin typeface="Verdana"/>
                <a:cs typeface="Verdana"/>
              </a:defRPr>
            </a:lvl5pPr>
          </a:lstStyle>
          <a:p>
            <a:pPr lvl="0"/>
            <a:r>
              <a:rPr lang="nb-NO" smtClean="0"/>
              <a:t>Klikk for å redigere tekststiler i malen</a:t>
            </a:r>
          </a:p>
          <a:p>
            <a:pPr lvl="1"/>
            <a:r>
              <a:rPr lang="nb-NO" smtClean="0"/>
              <a:t>Andre nivå</a:t>
            </a:r>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1DCA64AF-14FD-D440-9E4B-3560566F277A}"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Bilde 2" descr="RFF_dekor_duse grønne.tif"/>
          <p:cNvPicPr>
            <a:picLocks/>
          </p:cNvPicPr>
          <p:nvPr userDrawn="1"/>
        </p:nvPicPr>
        <p:blipFill>
          <a:blip r:embed="rId2"/>
          <a:stretch>
            <a:fillRect/>
          </a:stretch>
        </p:blipFill>
        <p:spPr>
          <a:xfrm>
            <a:off x="7655" y="0"/>
            <a:ext cx="9152421" cy="4208099"/>
          </a:xfrm>
          <a:prstGeom prst="rect">
            <a:avLst/>
          </a:prstGeom>
          <a:effectLst>
            <a:reflection stA="51000" endPos="75000" dist="12700" dir="5400000" sy="-100000" algn="bl" rotWithShape="0"/>
          </a:effectLst>
        </p:spPr>
      </p:pic>
      <p:pic>
        <p:nvPicPr>
          <p:cNvPr id="4" name="Bilde 7" descr="RFF_bredde_outline.eps"/>
          <p:cNvPicPr>
            <a:picLocks noChangeAspect="1"/>
          </p:cNvPicPr>
          <p:nvPr userDrawn="1"/>
        </p:nvPicPr>
        <p:blipFill>
          <a:blip r:embed="rId3"/>
          <a:srcRect/>
          <a:stretch>
            <a:fillRect/>
          </a:stretch>
        </p:blipFill>
        <p:spPr bwMode="auto">
          <a:xfrm>
            <a:off x="1760538" y="5861050"/>
            <a:ext cx="2276475" cy="477838"/>
          </a:xfrm>
          <a:prstGeom prst="rect">
            <a:avLst/>
          </a:prstGeom>
          <a:noFill/>
          <a:ln w="9525">
            <a:noFill/>
            <a:miter lim="800000"/>
            <a:headEnd/>
            <a:tailEnd/>
          </a:ln>
        </p:spPr>
      </p:pic>
      <p:sp>
        <p:nvSpPr>
          <p:cNvPr id="6" name="Avrundet rektangel 5"/>
          <p:cNvSpPr/>
          <p:nvPr userDrawn="1"/>
        </p:nvSpPr>
        <p:spPr>
          <a:xfrm>
            <a:off x="4783138" y="5845175"/>
            <a:ext cx="3392487" cy="495300"/>
          </a:xfrm>
          <a:prstGeom prst="roundRect">
            <a:avLst>
              <a:gd name="adj" fmla="val 16666"/>
            </a:avLst>
          </a:prstGeom>
          <a:noFill/>
          <a:ln>
            <a:noFill/>
          </a:ln>
          <a:effectLst/>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r">
              <a:spcAft>
                <a:spcPts val="600"/>
              </a:spcAft>
              <a:defRPr/>
            </a:pPr>
            <a:r>
              <a:rPr lang="nn-NO" sz="600" dirty="0">
                <a:solidFill>
                  <a:schemeClr val="tx1"/>
                </a:solidFill>
                <a:ea typeface="Geneva" charset="-128"/>
                <a:cs typeface="Geneva" charset="-128"/>
              </a:rPr>
              <a:t>FOR MER INFORMASJON</a:t>
            </a:r>
          </a:p>
          <a:p>
            <a:pPr algn="r">
              <a:defRPr/>
            </a:pPr>
            <a:r>
              <a:rPr lang="nb-NO" sz="600" dirty="0">
                <a:solidFill>
                  <a:schemeClr val="bg2"/>
                </a:solidFill>
                <a:ea typeface="Geneva" charset="-128"/>
                <a:cs typeface="Geneva" charset="-128"/>
                <a:hlinkClick r:id="rId4"/>
              </a:rPr>
              <a:t>www.forskningsradet.no/prognett-nordnorge/Forside/1253953709158</a:t>
            </a:r>
            <a:endParaRPr lang="nb-NO" sz="600" dirty="0">
              <a:solidFill>
                <a:schemeClr val="bg2"/>
              </a:solidFill>
              <a:ea typeface="Geneva" charset="-128"/>
              <a:cs typeface="Geneva" charset="-128"/>
            </a:endParaRPr>
          </a:p>
        </p:txBody>
      </p:sp>
      <p:sp>
        <p:nvSpPr>
          <p:cNvPr id="5" name="Subtitle 2"/>
          <p:cNvSpPr>
            <a:spLocks noGrp="1"/>
          </p:cNvSpPr>
          <p:nvPr>
            <p:ph type="subTitle" idx="1"/>
          </p:nvPr>
        </p:nvSpPr>
        <p:spPr>
          <a:xfrm>
            <a:off x="1682750" y="3567843"/>
            <a:ext cx="7032863" cy="502507"/>
          </a:xfrm>
        </p:spPr>
        <p:txBody>
          <a:bodyPr>
            <a:normAutofit/>
          </a:bodyPr>
          <a:lstStyle>
            <a:lvl1pPr marL="0" indent="0" algn="l">
              <a:buNone/>
              <a:defRPr sz="1600">
                <a:solidFill>
                  <a:schemeClr val="bg1"/>
                </a:solidFill>
                <a:latin typeface="Verdan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2564904"/>
            <a:ext cx="4038600" cy="35612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2564904"/>
            <a:ext cx="4038600" cy="35612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A0AD7F7-EAF9-431E-A051-C14A8A4583B2}" type="datetimeFigureOut">
              <a:rPr lang="nb-NO" smtClean="0">
                <a:solidFill>
                  <a:prstClr val="black">
                    <a:tint val="75000"/>
                  </a:prstClr>
                </a:solidFill>
              </a:rPr>
              <a:pPr/>
              <a:t>05.09.2018</a:t>
            </a:fld>
            <a:endParaRPr lang="nb-NO">
              <a:solidFill>
                <a:prstClr val="black">
                  <a:tint val="75000"/>
                </a:prstClr>
              </a:solidFill>
            </a:endParaRPr>
          </a:p>
        </p:txBody>
      </p:sp>
      <p:sp>
        <p:nvSpPr>
          <p:cNvPr id="6" name="Plassholder for bunntekst 5"/>
          <p:cNvSpPr>
            <a:spLocks noGrp="1"/>
          </p:cNvSpPr>
          <p:nvPr>
            <p:ph type="ftr" sz="quarter" idx="11"/>
          </p:nvPr>
        </p:nvSpPr>
        <p:spPr>
          <a:xfrm>
            <a:off x="3124200" y="6356350"/>
            <a:ext cx="2895600" cy="365125"/>
          </a:xfrm>
          <a:prstGeom prst="rect">
            <a:avLst/>
          </a:prstGeom>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9C3C3E02-C55C-4C84-9586-0AB774904B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7273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ksjonsfors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p:cNvSpPr/>
          <p:nvPr userDrawn="1"/>
        </p:nvSpPr>
        <p:spPr>
          <a:xfrm>
            <a:off x="1" y="0"/>
            <a:ext cx="1790699" cy="6858000"/>
          </a:xfrm>
          <a:prstGeom prst="rect">
            <a:avLst/>
          </a:prstGeom>
          <a:solidFill>
            <a:srgbClr val="E4E9E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278606" y="1015999"/>
            <a:ext cx="1133111" cy="213591"/>
          </a:xfrm>
        </p:spPr>
        <p:txBody>
          <a:bodyPr/>
          <a:lstStyle>
            <a:lvl1pPr>
              <a:defRPr>
                <a:solidFill>
                  <a:schemeClr val="accent4"/>
                </a:solidFill>
              </a:defRPr>
            </a:lvl1pPr>
          </a:lstStyle>
          <a:p>
            <a:fld id="{B772CBB5-D37F-4082-8C7E-48A732C4AD70}" type="datetime1">
              <a:rPr lang="nb-NO" smtClean="0"/>
              <a:t>05.09.2018</a:t>
            </a:fld>
            <a:endParaRPr lang="nb-NO" dirty="0"/>
          </a:p>
        </p:txBody>
      </p:sp>
      <p:sp>
        <p:nvSpPr>
          <p:cNvPr id="4" name="Footer Placeholder 3"/>
          <p:cNvSpPr>
            <a:spLocks noGrp="1"/>
          </p:cNvSpPr>
          <p:nvPr>
            <p:ph type="ftr" sz="quarter" idx="11"/>
          </p:nvPr>
        </p:nvSpPr>
        <p:spPr>
          <a:xfrm>
            <a:off x="278607" y="1264574"/>
            <a:ext cx="1372694" cy="366192"/>
          </a:xfrm>
        </p:spPr>
        <p:txBody>
          <a:bodyPr/>
          <a:lstStyle>
            <a:lvl1pPr>
              <a:defRPr>
                <a:solidFill>
                  <a:schemeClr val="accent4"/>
                </a:solidFill>
              </a:defRPr>
            </a:lvl1pPr>
          </a:lstStyle>
          <a:p>
            <a:endParaRPr lang="nb-NO" dirty="0"/>
          </a:p>
        </p:txBody>
      </p:sp>
      <p:sp>
        <p:nvSpPr>
          <p:cNvPr id="7" name="Rectangle 6"/>
          <p:cNvSpPr/>
          <p:nvPr userDrawn="1"/>
        </p:nvSpPr>
        <p:spPr>
          <a:xfrm flipH="1">
            <a:off x="1790700" y="4102100"/>
            <a:ext cx="7355305" cy="2387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301" y="151622"/>
            <a:ext cx="545702" cy="712754"/>
          </a:xfrm>
          <a:prstGeom prst="rect">
            <a:avLst/>
          </a:prstGeom>
        </p:spPr>
      </p:pic>
      <p:sp>
        <p:nvSpPr>
          <p:cNvPr id="2" name="Title 1"/>
          <p:cNvSpPr>
            <a:spLocks noGrp="1"/>
          </p:cNvSpPr>
          <p:nvPr>
            <p:ph type="title"/>
          </p:nvPr>
        </p:nvSpPr>
        <p:spPr>
          <a:xfrm>
            <a:off x="1837135" y="4102100"/>
            <a:ext cx="7028258" cy="2387600"/>
          </a:xfrm>
        </p:spPr>
        <p:txBody>
          <a:bodyPr anchor="ctr">
            <a:noAutofit/>
          </a:bodyPr>
          <a:lstStyle>
            <a:lvl1pPr>
              <a:defRPr sz="3150" b="0">
                <a:solidFill>
                  <a:schemeClr val="bg1"/>
                </a:solidFill>
              </a:defRPr>
            </a:lvl1pPr>
          </a:lstStyle>
          <a:p>
            <a:r>
              <a:rPr lang="nb-NO" noProof="0"/>
              <a:t>Klikk for å redigere tittelstil</a:t>
            </a:r>
            <a:endParaRPr lang="nb-NO" noProof="0" dirty="0"/>
          </a:p>
        </p:txBody>
      </p:sp>
      <p:sp>
        <p:nvSpPr>
          <p:cNvPr id="9" name="Rectangle 8"/>
          <p:cNvSpPr/>
          <p:nvPr userDrawn="1"/>
        </p:nvSpPr>
        <p:spPr>
          <a:xfrm>
            <a:off x="0" y="4102100"/>
            <a:ext cx="1790699" cy="2387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1" name="Content Placeholder 10"/>
          <p:cNvSpPr>
            <a:spLocks noGrp="1"/>
          </p:cNvSpPr>
          <p:nvPr>
            <p:ph sz="quarter" idx="13" hasCustomPrompt="1"/>
          </p:nvPr>
        </p:nvSpPr>
        <p:spPr>
          <a:xfrm>
            <a:off x="283815" y="4480520"/>
            <a:ext cx="1223072" cy="1630763"/>
          </a:xfrm>
        </p:spPr>
        <p:txBody>
          <a:bodyPr lIns="0" rIns="0" anchor="ctr">
            <a:noAutofit/>
          </a:bodyPr>
          <a:lstStyle>
            <a:lvl1pPr marL="0" indent="0" algn="ctr">
              <a:buNone/>
              <a:defRPr sz="6000">
                <a:solidFill>
                  <a:schemeClr val="accent4"/>
                </a:solidFill>
              </a:defRPr>
            </a:lvl1pPr>
          </a:lstStyle>
          <a:p>
            <a:pPr lvl="0"/>
            <a:r>
              <a:rPr lang="nb-NO" noProof="0" dirty="0"/>
              <a:t>##</a:t>
            </a:r>
          </a:p>
        </p:txBody>
      </p:sp>
      <p:sp>
        <p:nvSpPr>
          <p:cNvPr id="5" name="Slide Number Placeholder 4"/>
          <p:cNvSpPr>
            <a:spLocks noGrp="1"/>
          </p:cNvSpPr>
          <p:nvPr>
            <p:ph type="sldNum" sz="quarter" idx="12"/>
          </p:nvPr>
        </p:nvSpPr>
        <p:spPr>
          <a:xfrm>
            <a:off x="8481691" y="368301"/>
            <a:ext cx="378983" cy="213591"/>
          </a:xfrm>
        </p:spPr>
        <p:txBody>
          <a:bodyPr/>
          <a:lstStyle>
            <a:lvl1pPr algn="r">
              <a:defRPr>
                <a:solidFill>
                  <a:schemeClr val="accent4"/>
                </a:solidFill>
              </a:defRPr>
            </a:lvl1pPr>
          </a:lstStyle>
          <a:p>
            <a:fld id="{E4F9EB86-8110-D14E-B8CF-CB8DE250DDC0}" type="slidenum">
              <a:rPr lang="nb-NO" smtClean="0"/>
              <a:pPr/>
              <a:t>‹#›</a:t>
            </a:fld>
            <a:endParaRPr lang="nb-NO" dirty="0"/>
          </a:p>
        </p:txBody>
      </p:sp>
    </p:spTree>
    <p:extLst>
      <p:ext uri="{BB962C8B-B14F-4D97-AF65-F5344CB8AC3E}">
        <p14:creationId xmlns:p14="http://schemas.microsoft.com/office/powerpoint/2010/main" val="9421211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56DED293-F7FF-481B-83D8-032510F19695}" type="datetime1">
              <a:rPr lang="nb-NO" smtClean="0"/>
              <a:t>05.09.2018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8B3504C-860D-48D4-B409-223BBD917174}" type="slidenum">
              <a:rPr lang="nb-NO" smtClean="0"/>
              <a:t>‹#›</a:t>
            </a:fld>
            <a:endParaRPr lang="nb-NO" dirty="0"/>
          </a:p>
        </p:txBody>
      </p:sp>
      <p:sp>
        <p:nvSpPr>
          <p:cNvPr id="7" name="Tittel 6"/>
          <p:cNvSpPr>
            <a:spLocks noGrp="1"/>
          </p:cNvSpPr>
          <p:nvPr>
            <p:ph type="title"/>
          </p:nvPr>
        </p:nvSpPr>
        <p:spPr>
          <a:xfrm>
            <a:off x="468312" y="728664"/>
            <a:ext cx="8351838" cy="1079501"/>
          </a:xfrm>
        </p:spPr>
        <p:txBody>
          <a:bodyPr/>
          <a:lstStyle/>
          <a:p>
            <a:r>
              <a:rPr lang="nb-NO"/>
              <a:t>Klikk for å redigere tittelstil</a:t>
            </a:r>
            <a:endParaRPr lang="nb-NO" dirty="0"/>
          </a:p>
        </p:txBody>
      </p:sp>
      <p:sp>
        <p:nvSpPr>
          <p:cNvPr id="9" name="Plassholder for innhold 8"/>
          <p:cNvSpPr>
            <a:spLocks noGrp="1"/>
          </p:cNvSpPr>
          <p:nvPr>
            <p:ph sz="quarter" idx="13"/>
          </p:nvPr>
        </p:nvSpPr>
        <p:spPr>
          <a:xfrm>
            <a:off x="503238" y="1837346"/>
            <a:ext cx="8316912" cy="47603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824343516"/>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19" name="Picture 2" descr="FR_logo_Bm_rgb"/>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9563" y="977900"/>
            <a:ext cx="1993900" cy="307975"/>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3"/>
          <p:cNvSpPr>
            <a:spLocks noChangeArrowheads="1"/>
          </p:cNvSpPr>
          <p:nvPr userDrawn="1"/>
        </p:nvSpPr>
        <p:spPr bwMode="auto">
          <a:xfrm>
            <a:off x="0" y="4149725"/>
            <a:ext cx="1476375" cy="179388"/>
          </a:xfrm>
          <a:prstGeom prst="rect">
            <a:avLst/>
          </a:prstGeom>
          <a:solidFill>
            <a:schemeClr val="bg1"/>
          </a:solidFill>
          <a:ln>
            <a:noFill/>
          </a:ln>
          <a:effectLst/>
          <a:extLst>
            <a:ext uri="{91240B29-F687-4F45-9708-019B960494DF}">
              <a14:hiddenLine xmlns:a14="http://schemas.microsoft.com/office/drawing/2010/main" w="28575" algn="ctr">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6000" tIns="36000" rIns="36000" bIns="36000" anchor="ctr">
            <a:spAutoFit/>
          </a:bodyPr>
          <a:lstStyle/>
          <a:p>
            <a:endParaRPr lang="nb-NO">
              <a:solidFill>
                <a:prstClr val="black"/>
              </a:solidFill>
            </a:endParaRPr>
          </a:p>
        </p:txBody>
      </p:sp>
      <p:sp>
        <p:nvSpPr>
          <p:cNvPr id="23" name="Rectangle 4"/>
          <p:cNvSpPr>
            <a:spLocks noChangeArrowheads="1"/>
          </p:cNvSpPr>
          <p:nvPr userDrawn="1"/>
        </p:nvSpPr>
        <p:spPr bwMode="auto">
          <a:xfrm>
            <a:off x="0" y="1484313"/>
            <a:ext cx="9144000" cy="2093912"/>
          </a:xfrm>
          <a:prstGeom prst="rect">
            <a:avLst/>
          </a:prstGeom>
          <a:solidFill>
            <a:srgbClr val="00B0CA"/>
          </a:solidFill>
          <a:ln>
            <a:noFill/>
          </a:ln>
          <a:effectLst/>
          <a:extLst/>
        </p:spPr>
        <p:txBody>
          <a:bodyPr lIns="36000" tIns="36000" rIns="36000" bIns="36000" anchor="ctr">
            <a:spAutoFit/>
          </a:bodyPr>
          <a:lstStyle/>
          <a:p>
            <a:endParaRPr lang="nb-NO">
              <a:solidFill>
                <a:prstClr val="black"/>
              </a:solidFill>
            </a:endParaRPr>
          </a:p>
        </p:txBody>
      </p:sp>
      <p:sp>
        <p:nvSpPr>
          <p:cNvPr id="24" name="Freeform 7"/>
          <p:cNvSpPr>
            <a:spLocks/>
          </p:cNvSpPr>
          <p:nvPr userDrawn="1"/>
        </p:nvSpPr>
        <p:spPr bwMode="auto">
          <a:xfrm>
            <a:off x="-4763" y="3605213"/>
            <a:ext cx="9148763" cy="723900"/>
          </a:xfrm>
          <a:custGeom>
            <a:avLst/>
            <a:gdLst>
              <a:gd name="T0" fmla="*/ 5763 w 5763"/>
              <a:gd name="T1" fmla="*/ 456 h 456"/>
              <a:gd name="T2" fmla="*/ 794 w 5763"/>
              <a:gd name="T3" fmla="*/ 456 h 456"/>
              <a:gd name="T4" fmla="*/ 794 w 5763"/>
              <a:gd name="T5" fmla="*/ 345 h 456"/>
              <a:gd name="T6" fmla="*/ 0 w 5763"/>
              <a:gd name="T7" fmla="*/ 345 h 456"/>
              <a:gd name="T8" fmla="*/ 0 w 5763"/>
              <a:gd name="T9" fmla="*/ 0 h 456"/>
              <a:gd name="T10" fmla="*/ 5763 w 5763"/>
              <a:gd name="T11" fmla="*/ 0 h 456"/>
              <a:gd name="T12" fmla="*/ 5763 w 5763"/>
              <a:gd name="T13" fmla="*/ 456 h 456"/>
            </a:gdLst>
            <a:ahLst/>
            <a:cxnLst>
              <a:cxn ang="0">
                <a:pos x="T0" y="T1"/>
              </a:cxn>
              <a:cxn ang="0">
                <a:pos x="T2" y="T3"/>
              </a:cxn>
              <a:cxn ang="0">
                <a:pos x="T4" y="T5"/>
              </a:cxn>
              <a:cxn ang="0">
                <a:pos x="T6" y="T7"/>
              </a:cxn>
              <a:cxn ang="0">
                <a:pos x="T8" y="T9"/>
              </a:cxn>
              <a:cxn ang="0">
                <a:pos x="T10" y="T11"/>
              </a:cxn>
              <a:cxn ang="0">
                <a:pos x="T12" y="T13"/>
              </a:cxn>
            </a:cxnLst>
            <a:rect l="0" t="0" r="r" b="b"/>
            <a:pathLst>
              <a:path w="5763" h="456">
                <a:moveTo>
                  <a:pt x="5763" y="456"/>
                </a:moveTo>
                <a:lnTo>
                  <a:pt x="794" y="456"/>
                </a:lnTo>
                <a:lnTo>
                  <a:pt x="794" y="345"/>
                </a:lnTo>
                <a:lnTo>
                  <a:pt x="0" y="345"/>
                </a:lnTo>
                <a:lnTo>
                  <a:pt x="0" y="0"/>
                </a:lnTo>
                <a:lnTo>
                  <a:pt x="5763" y="0"/>
                </a:lnTo>
                <a:lnTo>
                  <a:pt x="5763" y="456"/>
                </a:lnTo>
                <a:close/>
              </a:path>
            </a:pathLst>
          </a:custGeom>
          <a:solidFill>
            <a:srgbClr val="00B0CA"/>
          </a:solidFill>
          <a:ln>
            <a:noFill/>
          </a:ln>
          <a:effectLst/>
          <a:extLst/>
        </p:spPr>
        <p:txBody>
          <a:bodyPr lIns="36000" tIns="36000" rIns="36000" bIns="36000" anchor="ctr">
            <a:spAutoFit/>
          </a:bodyPr>
          <a:lstStyle/>
          <a:p>
            <a:endParaRPr lang="nb-NO">
              <a:solidFill>
                <a:prstClr val="black"/>
              </a:solidFill>
            </a:endParaRPr>
          </a:p>
        </p:txBody>
      </p:sp>
      <p:grpSp>
        <p:nvGrpSpPr>
          <p:cNvPr id="25" name="Gruppe 24"/>
          <p:cNvGrpSpPr/>
          <p:nvPr userDrawn="1"/>
        </p:nvGrpSpPr>
        <p:grpSpPr>
          <a:xfrm>
            <a:off x="0" y="4149725"/>
            <a:ext cx="1258888" cy="180975"/>
            <a:chOff x="0" y="4149725"/>
            <a:chExt cx="1258888" cy="180975"/>
          </a:xfrm>
        </p:grpSpPr>
        <p:sp>
          <p:nvSpPr>
            <p:cNvPr id="26" name="Rectangle 9"/>
            <p:cNvSpPr>
              <a:spLocks noChangeArrowheads="1"/>
            </p:cNvSpPr>
            <p:nvPr userDrawn="1"/>
          </p:nvSpPr>
          <p:spPr bwMode="auto">
            <a:xfrm flipH="1">
              <a:off x="1077913" y="4149725"/>
              <a:ext cx="180975" cy="180975"/>
            </a:xfrm>
            <a:prstGeom prst="rect">
              <a:avLst/>
            </a:prstGeom>
            <a:solidFill>
              <a:srgbClr val="00B0CA">
                <a:alpha val="89999"/>
              </a:srgbClr>
            </a:solidFill>
            <a:ln>
              <a:noFill/>
            </a:ln>
            <a:effectLst/>
            <a:extLst/>
          </p:spPr>
          <p:txBody>
            <a:bodyPr lIns="36000" tIns="36000" rIns="36000" bIns="36000" anchor="ctr">
              <a:spAutoFit/>
            </a:bodyPr>
            <a:lstStyle/>
            <a:p>
              <a:endParaRPr lang="nb-NO">
                <a:solidFill>
                  <a:prstClr val="black"/>
                </a:solidFill>
              </a:endParaRPr>
            </a:p>
          </p:txBody>
        </p:sp>
        <p:sp>
          <p:nvSpPr>
            <p:cNvPr id="27" name="Rectangle 10"/>
            <p:cNvSpPr>
              <a:spLocks noChangeArrowheads="1"/>
            </p:cNvSpPr>
            <p:nvPr userDrawn="1"/>
          </p:nvSpPr>
          <p:spPr bwMode="auto">
            <a:xfrm flipH="1">
              <a:off x="898525" y="4149725"/>
              <a:ext cx="180975" cy="180975"/>
            </a:xfrm>
            <a:prstGeom prst="rect">
              <a:avLst/>
            </a:prstGeom>
            <a:solidFill>
              <a:srgbClr val="00B0CA">
                <a:alpha val="80000"/>
              </a:srgbClr>
            </a:solidFill>
            <a:ln>
              <a:noFill/>
            </a:ln>
            <a:effectLst/>
            <a:extLst/>
          </p:spPr>
          <p:txBody>
            <a:bodyPr lIns="36000" tIns="36000" rIns="36000" bIns="36000" anchor="ctr">
              <a:spAutoFit/>
            </a:bodyPr>
            <a:lstStyle/>
            <a:p>
              <a:endParaRPr lang="nb-NO">
                <a:solidFill>
                  <a:prstClr val="black"/>
                </a:solidFill>
              </a:endParaRPr>
            </a:p>
          </p:txBody>
        </p:sp>
        <p:sp>
          <p:nvSpPr>
            <p:cNvPr id="28" name="Rectangle 11"/>
            <p:cNvSpPr>
              <a:spLocks noChangeArrowheads="1"/>
            </p:cNvSpPr>
            <p:nvPr userDrawn="1"/>
          </p:nvSpPr>
          <p:spPr bwMode="auto">
            <a:xfrm flipH="1">
              <a:off x="719138" y="4149725"/>
              <a:ext cx="180975" cy="180975"/>
            </a:xfrm>
            <a:prstGeom prst="rect">
              <a:avLst/>
            </a:prstGeom>
            <a:solidFill>
              <a:srgbClr val="00B0CA">
                <a:alpha val="70000"/>
              </a:srgbClr>
            </a:solidFill>
            <a:ln>
              <a:noFill/>
            </a:ln>
            <a:effectLst/>
            <a:extLst/>
          </p:spPr>
          <p:txBody>
            <a:bodyPr lIns="36000" tIns="36000" rIns="36000" bIns="36000" anchor="ctr">
              <a:spAutoFit/>
            </a:bodyPr>
            <a:lstStyle/>
            <a:p>
              <a:endParaRPr lang="nb-NO">
                <a:solidFill>
                  <a:prstClr val="black"/>
                </a:solidFill>
              </a:endParaRPr>
            </a:p>
          </p:txBody>
        </p:sp>
        <p:sp>
          <p:nvSpPr>
            <p:cNvPr id="29" name="Rectangle 12"/>
            <p:cNvSpPr>
              <a:spLocks noChangeArrowheads="1"/>
            </p:cNvSpPr>
            <p:nvPr userDrawn="1"/>
          </p:nvSpPr>
          <p:spPr bwMode="auto">
            <a:xfrm flipH="1">
              <a:off x="538163" y="4149725"/>
              <a:ext cx="182563" cy="180975"/>
            </a:xfrm>
            <a:prstGeom prst="rect">
              <a:avLst/>
            </a:prstGeom>
            <a:solidFill>
              <a:srgbClr val="00B0CA">
                <a:alpha val="50000"/>
              </a:srgbClr>
            </a:solidFill>
            <a:ln>
              <a:noFill/>
            </a:ln>
            <a:effectLst/>
            <a:extLst/>
          </p:spPr>
          <p:txBody>
            <a:bodyPr lIns="36000" tIns="36000" rIns="36000" bIns="36000" anchor="ctr">
              <a:spAutoFit/>
            </a:bodyPr>
            <a:lstStyle/>
            <a:p>
              <a:endParaRPr lang="nb-NO">
                <a:solidFill>
                  <a:prstClr val="black"/>
                </a:solidFill>
              </a:endParaRPr>
            </a:p>
          </p:txBody>
        </p:sp>
        <p:sp>
          <p:nvSpPr>
            <p:cNvPr id="30" name="Rectangle 13"/>
            <p:cNvSpPr>
              <a:spLocks noChangeArrowheads="1"/>
            </p:cNvSpPr>
            <p:nvPr userDrawn="1"/>
          </p:nvSpPr>
          <p:spPr bwMode="auto">
            <a:xfrm flipH="1">
              <a:off x="358775" y="4149725"/>
              <a:ext cx="180975" cy="180975"/>
            </a:xfrm>
            <a:prstGeom prst="rect">
              <a:avLst/>
            </a:prstGeom>
            <a:solidFill>
              <a:srgbClr val="00B0CA">
                <a:alpha val="39999"/>
              </a:srgbClr>
            </a:solidFill>
            <a:ln>
              <a:noFill/>
            </a:ln>
            <a:effectLst/>
            <a:extLst/>
          </p:spPr>
          <p:txBody>
            <a:bodyPr lIns="36000" tIns="36000" rIns="36000" bIns="36000" anchor="ctr">
              <a:spAutoFit/>
            </a:bodyPr>
            <a:lstStyle/>
            <a:p>
              <a:endParaRPr lang="nb-NO">
                <a:solidFill>
                  <a:prstClr val="black"/>
                </a:solidFill>
              </a:endParaRPr>
            </a:p>
          </p:txBody>
        </p:sp>
        <p:sp>
          <p:nvSpPr>
            <p:cNvPr id="31" name="Rectangle 14"/>
            <p:cNvSpPr>
              <a:spLocks noChangeArrowheads="1"/>
            </p:cNvSpPr>
            <p:nvPr userDrawn="1"/>
          </p:nvSpPr>
          <p:spPr bwMode="auto">
            <a:xfrm flipH="1">
              <a:off x="179388" y="4149725"/>
              <a:ext cx="180975" cy="180975"/>
            </a:xfrm>
            <a:prstGeom prst="rect">
              <a:avLst/>
            </a:prstGeom>
            <a:solidFill>
              <a:srgbClr val="00B0CA">
                <a:alpha val="30000"/>
              </a:srgbClr>
            </a:solidFill>
            <a:ln>
              <a:noFill/>
            </a:ln>
            <a:effectLst/>
            <a:extLst/>
          </p:spPr>
          <p:txBody>
            <a:bodyPr lIns="36000" tIns="36000" rIns="36000" bIns="36000" anchor="ctr">
              <a:spAutoFit/>
            </a:bodyPr>
            <a:lstStyle/>
            <a:p>
              <a:endParaRPr lang="nb-NO">
                <a:solidFill>
                  <a:prstClr val="black"/>
                </a:solidFill>
              </a:endParaRPr>
            </a:p>
          </p:txBody>
        </p:sp>
        <p:sp>
          <p:nvSpPr>
            <p:cNvPr id="32" name="Rectangle 15"/>
            <p:cNvSpPr>
              <a:spLocks noChangeArrowheads="1"/>
            </p:cNvSpPr>
            <p:nvPr userDrawn="1"/>
          </p:nvSpPr>
          <p:spPr bwMode="auto">
            <a:xfrm flipH="1">
              <a:off x="0" y="4149725"/>
              <a:ext cx="180975" cy="180975"/>
            </a:xfrm>
            <a:prstGeom prst="rect">
              <a:avLst/>
            </a:prstGeom>
            <a:solidFill>
              <a:srgbClr val="00B0CA">
                <a:alpha val="20000"/>
              </a:srgbClr>
            </a:solidFill>
            <a:ln>
              <a:noFill/>
            </a:ln>
            <a:effectLst/>
            <a:extLst/>
          </p:spPr>
          <p:txBody>
            <a:bodyPr lIns="36000" tIns="36000" rIns="36000" bIns="36000" anchor="ctr">
              <a:spAutoFit/>
            </a:bodyPr>
            <a:lstStyle/>
            <a:p>
              <a:endParaRPr lang="nb-NO">
                <a:solidFill>
                  <a:prstClr val="black"/>
                </a:solidFill>
              </a:endParaRPr>
            </a:p>
          </p:txBody>
        </p:sp>
      </p:grpSp>
      <p:sp>
        <p:nvSpPr>
          <p:cNvPr id="4" name="Plassholder for dato 3"/>
          <p:cNvSpPr>
            <a:spLocks noGrp="1"/>
          </p:cNvSpPr>
          <p:nvPr>
            <p:ph type="dt" sz="half" idx="10"/>
          </p:nvPr>
        </p:nvSpPr>
        <p:spPr>
          <a:xfrm>
            <a:off x="-4763" y="6492875"/>
            <a:ext cx="2133600" cy="365125"/>
          </a:xfrm>
        </p:spPr>
        <p:txBody>
          <a:bodyPr anchor="b"/>
          <a:lstStyle>
            <a:lvl1pPr>
              <a:defRPr sz="1000">
                <a:solidFill>
                  <a:schemeClr val="bg1">
                    <a:lumMod val="85000"/>
                  </a:schemeClr>
                </a:solidFill>
                <a:latin typeface="Verdana" pitchFamily="34" charset="0"/>
                <a:ea typeface="Verdana" pitchFamily="34" charset="0"/>
                <a:cs typeface="Verdana" pitchFamily="34" charset="0"/>
              </a:defRPr>
            </a:lvl1p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5" name="Plassholder for bunntekst 4"/>
          <p:cNvSpPr>
            <a:spLocks noGrp="1"/>
          </p:cNvSpPr>
          <p:nvPr>
            <p:ph type="ftr" sz="quarter" idx="11"/>
          </p:nvPr>
        </p:nvSpPr>
        <p:spPr>
          <a:xfrm>
            <a:off x="2159732" y="6492817"/>
            <a:ext cx="5004556" cy="365125"/>
          </a:xfrm>
        </p:spPr>
        <p:txBody>
          <a:bodyPr anchor="b"/>
          <a:lstStyle>
            <a:lvl1pPr>
              <a:defRPr sz="1000">
                <a:solidFill>
                  <a:schemeClr val="bg1">
                    <a:lumMod val="85000"/>
                  </a:schemeClr>
                </a:solidFill>
                <a:latin typeface="Verdana" pitchFamily="34" charset="0"/>
                <a:ea typeface="Verdana" pitchFamily="34" charset="0"/>
                <a:cs typeface="Verdana" pitchFamily="34" charset="0"/>
              </a:defRPr>
            </a:lvl1pPr>
          </a:lstStyle>
          <a:p>
            <a:endParaRPr lang="nb-NO">
              <a:solidFill>
                <a:prstClr val="white">
                  <a:lumMod val="85000"/>
                </a:prstClr>
              </a:solidFill>
            </a:endParaRPr>
          </a:p>
        </p:txBody>
      </p:sp>
      <p:sp>
        <p:nvSpPr>
          <p:cNvPr id="6" name="Plassholder for lysbildenummer 5"/>
          <p:cNvSpPr>
            <a:spLocks noGrp="1"/>
          </p:cNvSpPr>
          <p:nvPr>
            <p:ph type="sldNum" sz="quarter" idx="12"/>
          </p:nvPr>
        </p:nvSpPr>
        <p:spPr>
          <a:xfrm>
            <a:off x="7164288" y="6492875"/>
            <a:ext cx="1979712" cy="365125"/>
          </a:xfrm>
        </p:spPr>
        <p:txBody>
          <a:bodyPr anchor="b"/>
          <a:lstStyle>
            <a:lvl1pPr>
              <a:defRPr sz="1000">
                <a:solidFill>
                  <a:schemeClr val="bg1">
                    <a:lumMod val="85000"/>
                  </a:schemeClr>
                </a:solidFill>
                <a:latin typeface="Verdana" pitchFamily="34" charset="0"/>
                <a:ea typeface="Verdana" pitchFamily="34" charset="0"/>
                <a:cs typeface="Verdana" pitchFamily="34" charset="0"/>
              </a:defRPr>
            </a:lvl1p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
        <p:nvSpPr>
          <p:cNvPr id="7" name="Tittel 6"/>
          <p:cNvSpPr>
            <a:spLocks noGrp="1"/>
          </p:cNvSpPr>
          <p:nvPr>
            <p:ph type="title"/>
          </p:nvPr>
        </p:nvSpPr>
        <p:spPr>
          <a:xfrm>
            <a:off x="468312" y="2204864"/>
            <a:ext cx="8351838" cy="1260140"/>
          </a:xfrm>
        </p:spPr>
        <p:txBody>
          <a:bodyPr anchor="b">
            <a:normAutofit/>
          </a:bodyPr>
          <a:lstStyle>
            <a:lvl1pPr algn="r">
              <a:defRPr sz="2800" b="0">
                <a:solidFill>
                  <a:schemeClr val="bg1"/>
                </a:solidFill>
              </a:defRPr>
            </a:lvl1pPr>
          </a:lstStyle>
          <a:p>
            <a:r>
              <a:rPr lang="nb-NO" smtClean="0"/>
              <a:t>Klikk for å redigere tittelstil</a:t>
            </a:r>
            <a:endParaRPr lang="nb-NO" dirty="0"/>
          </a:p>
        </p:txBody>
      </p:sp>
      <p:sp>
        <p:nvSpPr>
          <p:cNvPr id="33" name="Rectangle 16"/>
          <p:cNvSpPr>
            <a:spLocks noGrp="1" noChangeArrowheads="1"/>
          </p:cNvSpPr>
          <p:nvPr>
            <p:ph type="subTitle" idx="1"/>
          </p:nvPr>
        </p:nvSpPr>
        <p:spPr>
          <a:xfrm>
            <a:off x="1692275" y="3721100"/>
            <a:ext cx="7127875" cy="571500"/>
          </a:xfrm>
        </p:spPr>
        <p:txBody>
          <a:bodyPr lIns="36000"/>
          <a:lstStyle>
            <a:lvl1pPr marL="0" indent="0" algn="r">
              <a:spcBef>
                <a:spcPct val="0"/>
              </a:spcBef>
              <a:buFont typeface="Wingdings" pitchFamily="2" charset="2"/>
              <a:buNone/>
              <a:defRPr sz="1800">
                <a:solidFill>
                  <a:schemeClr val="bg1"/>
                </a:solidFill>
              </a:defRPr>
            </a:lvl1pPr>
          </a:lstStyle>
          <a:p>
            <a:pPr lvl="0"/>
            <a:r>
              <a:rPr lang="nb-NO" noProof="0" smtClean="0"/>
              <a:t>Klikk for å redigere undertittelstil i malen</a:t>
            </a:r>
            <a:endParaRPr lang="nb-NO" noProof="0" dirty="0" smtClean="0"/>
          </a:p>
        </p:txBody>
      </p:sp>
    </p:spTree>
    <p:extLst>
      <p:ext uri="{BB962C8B-B14F-4D97-AF65-F5344CB8AC3E}">
        <p14:creationId xmlns:p14="http://schemas.microsoft.com/office/powerpoint/2010/main" val="4132551647"/>
      </p:ext>
    </p:extLst>
  </p:cSld>
  <p:clrMapOvr>
    <a:masterClrMapping/>
  </p:clrMapOvr>
  <p:transition spd="med">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5" name="Plassholder for bunntekst 4"/>
          <p:cNvSpPr>
            <a:spLocks noGrp="1"/>
          </p:cNvSpPr>
          <p:nvPr>
            <p:ph type="ftr" sz="quarter" idx="11"/>
          </p:nvPr>
        </p:nvSpPr>
        <p:spPr/>
        <p:txBody>
          <a:bodyPr/>
          <a:lstStyle/>
          <a:p>
            <a:endParaRPr lang="nb-NO">
              <a:solidFill>
                <a:prstClr val="white">
                  <a:lumMod val="85000"/>
                </a:prstClr>
              </a:solidFill>
            </a:endParaRPr>
          </a:p>
        </p:txBody>
      </p:sp>
      <p:sp>
        <p:nvSpPr>
          <p:cNvPr id="6" name="Plassholder for lysbildenummer 5"/>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dirty="0">
              <a:solidFill>
                <a:prstClr val="white">
                  <a:lumMod val="85000"/>
                </a:prstClr>
              </a:solidFill>
            </a:endParaRPr>
          </a:p>
        </p:txBody>
      </p:sp>
      <p:sp>
        <p:nvSpPr>
          <p:cNvPr id="7" name="Tittel 6"/>
          <p:cNvSpPr>
            <a:spLocks noGrp="1"/>
          </p:cNvSpPr>
          <p:nvPr>
            <p:ph type="title"/>
          </p:nvPr>
        </p:nvSpPr>
        <p:spPr>
          <a:xfrm>
            <a:off x="468312" y="728662"/>
            <a:ext cx="8351838" cy="1079501"/>
          </a:xfrm>
        </p:spPr>
        <p:txBody>
          <a:bodyPr/>
          <a:lstStyle/>
          <a:p>
            <a:r>
              <a:rPr lang="nb-NO" smtClean="0"/>
              <a:t>Klikk for å redigere tittelstil</a:t>
            </a:r>
            <a:endParaRPr lang="nb-NO" dirty="0"/>
          </a:p>
        </p:txBody>
      </p:sp>
      <p:sp>
        <p:nvSpPr>
          <p:cNvPr id="9" name="Plassholder for innhold 8"/>
          <p:cNvSpPr>
            <a:spLocks noGrp="1"/>
          </p:cNvSpPr>
          <p:nvPr>
            <p:ph sz="quarter" idx="13"/>
          </p:nvPr>
        </p:nvSpPr>
        <p:spPr>
          <a:xfrm>
            <a:off x="503238" y="1837346"/>
            <a:ext cx="8316912" cy="4760304"/>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Tree>
    <p:extLst>
      <p:ext uri="{BB962C8B-B14F-4D97-AF65-F5344CB8AC3E}">
        <p14:creationId xmlns:p14="http://schemas.microsoft.com/office/powerpoint/2010/main" val="1357886059"/>
      </p:ext>
    </p:extLst>
  </p:cSld>
  <p:clrMapOvr>
    <a:masterClrMapping/>
  </p:clrMapOvr>
  <p:transition spd="med">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68313" y="728662"/>
            <a:ext cx="8351837" cy="1079501"/>
          </a:xfrm>
          <a:prstGeom prst="rect">
            <a:avLst/>
          </a:prstGeom>
        </p:spPr>
        <p:txBody>
          <a:bodyPr lIns="36000"/>
          <a:lstStyle>
            <a:lvl1pPr algn="l">
              <a:defRPr/>
            </a:lvl1pPr>
          </a:lstStyle>
          <a:p>
            <a:r>
              <a:rPr lang="nb-NO" smtClean="0"/>
              <a:t>Klikk for å redigere tittelstil</a:t>
            </a:r>
            <a:endParaRPr lang="nb-NO" dirty="0"/>
          </a:p>
        </p:txBody>
      </p:sp>
      <p:sp>
        <p:nvSpPr>
          <p:cNvPr id="3" name="Plassholder for dato 2"/>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4" name="Plassholder for bunntekst 3"/>
          <p:cNvSpPr>
            <a:spLocks noGrp="1"/>
          </p:cNvSpPr>
          <p:nvPr>
            <p:ph type="ftr" sz="quarter" idx="11"/>
          </p:nvPr>
        </p:nvSpPr>
        <p:spPr/>
        <p:txBody>
          <a:bodyPr/>
          <a:lstStyle/>
          <a:p>
            <a:endParaRPr lang="nb-NO">
              <a:solidFill>
                <a:prstClr val="white">
                  <a:lumMod val="85000"/>
                </a:prstClr>
              </a:solidFill>
            </a:endParaRPr>
          </a:p>
        </p:txBody>
      </p:sp>
      <p:sp>
        <p:nvSpPr>
          <p:cNvPr id="5" name="Plassholder for lysbildenummer 4"/>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2647438677"/>
      </p:ext>
    </p:extLst>
  </p:cSld>
  <p:clrMapOvr>
    <a:masterClrMapping/>
  </p:clrMapOvr>
  <p:transition spd="med">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3" name="Plassholder for bunntekst 2"/>
          <p:cNvSpPr>
            <a:spLocks noGrp="1"/>
          </p:cNvSpPr>
          <p:nvPr>
            <p:ph type="ftr" sz="quarter" idx="11"/>
          </p:nvPr>
        </p:nvSpPr>
        <p:spPr/>
        <p:txBody>
          <a:bodyPr/>
          <a:lstStyle/>
          <a:p>
            <a:endParaRPr lang="nb-NO">
              <a:solidFill>
                <a:prstClr val="white">
                  <a:lumMod val="85000"/>
                </a:prstClr>
              </a:solidFill>
            </a:endParaRPr>
          </a:p>
        </p:txBody>
      </p:sp>
      <p:sp>
        <p:nvSpPr>
          <p:cNvPr id="4" name="Plassholder for lysbildenummer 3"/>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4127477057"/>
      </p:ext>
    </p:extLst>
  </p:cSld>
  <p:clrMapOvr>
    <a:masterClrMapping/>
  </p:clrMapOvr>
  <p:transition spd="med">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468313" y="728662"/>
            <a:ext cx="8351837" cy="1079501"/>
          </a:xfrm>
          <a:prstGeom prst="rect">
            <a:avLst/>
          </a:prstGeom>
        </p:spPr>
        <p:txBody>
          <a:bodyPr/>
          <a:lstStyle>
            <a:lvl1pPr algn="l">
              <a:defRPr/>
            </a:lvl1pPr>
          </a:lstStyle>
          <a:p>
            <a:r>
              <a:rPr lang="nb-NO" smtClean="0"/>
              <a:t>Klikk for å redigere tittelstil</a:t>
            </a:r>
            <a:endParaRPr lang="nb-NO"/>
          </a:p>
        </p:txBody>
      </p:sp>
      <p:sp>
        <p:nvSpPr>
          <p:cNvPr id="3" name="Plassholder for innhold 2"/>
          <p:cNvSpPr>
            <a:spLocks noGrp="1"/>
          </p:cNvSpPr>
          <p:nvPr>
            <p:ph sz="half" idx="1"/>
          </p:nvPr>
        </p:nvSpPr>
        <p:spPr>
          <a:xfrm>
            <a:off x="503238" y="1844675"/>
            <a:ext cx="3992561" cy="4752974"/>
          </a:xfrm>
          <a:prstGeom prst="rect">
            <a:avLst/>
          </a:prstGeom>
        </p:spPr>
        <p:txBody>
          <a:bodyPr/>
          <a:lstStyle>
            <a:lvl1pPr marL="342900" indent="-342900">
              <a:buClr>
                <a:srgbClr val="00B0CA"/>
              </a:buClr>
              <a:buFont typeface="Wingdings" pitchFamily="2" charset="2"/>
              <a:buChar char="§"/>
              <a:defRPr sz="2400"/>
            </a:lvl1pPr>
            <a:lvl2pPr marL="742950" indent="-285750">
              <a:buClr>
                <a:srgbClr val="00B0CA"/>
              </a:buClr>
              <a:buFont typeface="Wingdings" pitchFamily="2" charset="2"/>
              <a:buChar char="§"/>
              <a:defRPr sz="2000"/>
            </a:lvl2pPr>
            <a:lvl3pPr marL="1143000" indent="-228600">
              <a:buClr>
                <a:srgbClr val="00B0CA"/>
              </a:buClr>
              <a:buFont typeface="Wingdings" pitchFamily="2" charset="2"/>
              <a:buChar char="§"/>
              <a:defRPr sz="2000"/>
            </a:lvl3pPr>
            <a:lvl4pPr marL="1600200" indent="-228600">
              <a:buClr>
                <a:srgbClr val="00B0CA"/>
              </a:buClr>
              <a:buFont typeface="Wingdings" pitchFamily="2" charset="2"/>
              <a:buChar char="§"/>
              <a:defRPr sz="2000"/>
            </a:lvl4pPr>
            <a:lvl5pPr marL="2057400" indent="-228600">
              <a:buClr>
                <a:srgbClr val="00B0CA"/>
              </a:buClr>
              <a:buFont typeface="Wingdings" pitchFamily="2" charset="2"/>
              <a:buChar char="§"/>
              <a:defRPr sz="20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innhold 3"/>
          <p:cNvSpPr>
            <a:spLocks noGrp="1"/>
          </p:cNvSpPr>
          <p:nvPr>
            <p:ph sz="half" idx="2"/>
          </p:nvPr>
        </p:nvSpPr>
        <p:spPr>
          <a:xfrm>
            <a:off x="4648200" y="1844674"/>
            <a:ext cx="4171950" cy="4752975"/>
          </a:xfrm>
          <a:prstGeom prst="rect">
            <a:avLst/>
          </a:prstGeom>
        </p:spPr>
        <p:txBody>
          <a:bodyPr/>
          <a:lstStyle>
            <a:lvl1pPr marL="342900" indent="-342900" algn="l" defTabSz="914400" rtl="0" eaLnBrk="1" latinLnBrk="0" hangingPunct="1">
              <a:spcBef>
                <a:spcPct val="20000"/>
              </a:spcBef>
              <a:buClr>
                <a:srgbClr val="00B0CA"/>
              </a:buClr>
              <a:buFont typeface="Wingdings" pitchFamily="2" charset="2"/>
              <a:buChar char="§"/>
              <a:defRPr lang="nb-NO" sz="2400" kern="1200" dirty="0" smtClean="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Plassholder for dato 4"/>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6" name="Plassholder for bunntekst 5"/>
          <p:cNvSpPr>
            <a:spLocks noGrp="1"/>
          </p:cNvSpPr>
          <p:nvPr>
            <p:ph type="ftr" sz="quarter" idx="11"/>
          </p:nvPr>
        </p:nvSpPr>
        <p:spPr/>
        <p:txBody>
          <a:bodyPr/>
          <a:lstStyle/>
          <a:p>
            <a:endParaRPr lang="nb-NO">
              <a:solidFill>
                <a:prstClr val="white">
                  <a:lumMod val="85000"/>
                </a:prstClr>
              </a:solidFill>
            </a:endParaRPr>
          </a:p>
        </p:txBody>
      </p:sp>
      <p:sp>
        <p:nvSpPr>
          <p:cNvPr id="7" name="Plassholder for lysbildenummer 6"/>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1062713026"/>
      </p:ext>
    </p:extLst>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68313" y="728662"/>
            <a:ext cx="8351837" cy="1079501"/>
          </a:xfrm>
          <a:prstGeom prst="rect">
            <a:avLst/>
          </a:prstGeom>
        </p:spPr>
        <p:txBody>
          <a:bodyPr/>
          <a:lstStyle>
            <a:lvl1pPr algn="l">
              <a:defRPr/>
            </a:lvl1pPr>
          </a:lstStyle>
          <a:p>
            <a:r>
              <a:rPr lang="nb-NO" smtClean="0"/>
              <a:t>Klikk for å redigere tittelstil</a:t>
            </a:r>
            <a:endParaRPr lang="nb-NO" dirty="0"/>
          </a:p>
        </p:txBody>
      </p:sp>
      <p:sp>
        <p:nvSpPr>
          <p:cNvPr id="3" name="Plassholder for tekst 2"/>
          <p:cNvSpPr>
            <a:spLocks noGrp="1"/>
          </p:cNvSpPr>
          <p:nvPr>
            <p:ph type="body" idx="1"/>
          </p:nvPr>
        </p:nvSpPr>
        <p:spPr>
          <a:xfrm>
            <a:off x="468313" y="1808163"/>
            <a:ext cx="4075113" cy="639762"/>
          </a:xfrm>
          <a:prstGeom prst="rect">
            <a:avLst/>
          </a:prstGeo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503238" y="2600908"/>
            <a:ext cx="4040188" cy="3996741"/>
          </a:xfrm>
          <a:prstGeom prst="rect">
            <a:avLst/>
          </a:prstGeom>
        </p:spPr>
        <p:txBody>
          <a:bodyPr/>
          <a:lstStyle>
            <a:lvl1pPr marL="342900" indent="-342900">
              <a:buClr>
                <a:srgbClr val="00B0CA"/>
              </a:buClr>
              <a:buFont typeface="Wingdings" pitchFamily="2" charset="2"/>
              <a:buChar char="§"/>
              <a:defRPr sz="2200"/>
            </a:lvl1pPr>
            <a:lvl2pPr marL="742950" indent="-285750">
              <a:buClr>
                <a:srgbClr val="00B0CA"/>
              </a:buClr>
              <a:buFont typeface="Wingdings" pitchFamily="2" charset="2"/>
              <a:buChar char="§"/>
              <a:defRPr sz="2000"/>
            </a:lvl2pPr>
            <a:lvl3pPr marL="1143000" indent="-228600">
              <a:buClr>
                <a:srgbClr val="00B0CA"/>
              </a:buClr>
              <a:buFont typeface="Wingdings" pitchFamily="2" charset="2"/>
              <a:buChar char="§"/>
              <a:defRPr sz="2000"/>
            </a:lvl3pPr>
            <a:lvl4pPr marL="1600200" indent="-228600">
              <a:buClr>
                <a:srgbClr val="00B0CA"/>
              </a:buClr>
              <a:buFont typeface="Wingdings" pitchFamily="2" charset="2"/>
              <a:buChar char="§"/>
              <a:defRPr sz="2000"/>
            </a:lvl4pPr>
            <a:lvl5pPr marL="2057400" indent="-228600">
              <a:buClr>
                <a:srgbClr val="00B0CA"/>
              </a:buClr>
              <a:buFont typeface="Wingdings" pitchFamily="2" charset="2"/>
              <a:buChar char="§"/>
              <a:defRPr sz="20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Plassholder for tekst 4"/>
          <p:cNvSpPr>
            <a:spLocks noGrp="1"/>
          </p:cNvSpPr>
          <p:nvPr>
            <p:ph type="body" sz="quarter" idx="3"/>
          </p:nvPr>
        </p:nvSpPr>
        <p:spPr>
          <a:xfrm>
            <a:off x="4691063" y="1808163"/>
            <a:ext cx="4041775" cy="639762"/>
          </a:xfrm>
          <a:prstGeom prst="rect">
            <a:avLst/>
          </a:prstGeo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91063" y="2600908"/>
            <a:ext cx="4041775" cy="3996741"/>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6000" rIns="36000" bIns="72000" numCol="1" anchor="t" anchorCtr="0" compatLnSpc="1">
            <a:prstTxWarp prst="textNoShape">
              <a:avLst/>
            </a:prstTxWarp>
          </a:bodyPr>
          <a:lstStyle>
            <a:lvl1pPr>
              <a:defRPr lang="nb-NO" sz="2200" dirty="0" smtClean="0"/>
            </a:lvl1pPr>
            <a:lvl2pPr>
              <a:defRPr lang="nb-NO" dirty="0" smtClean="0"/>
            </a:lvl2pPr>
            <a:lvl3pPr>
              <a:defRPr lang="nb-NO" dirty="0" smtClean="0"/>
            </a:lvl3pPr>
            <a:lvl4pPr>
              <a:defRPr lang="nb-NO" dirty="0" smtClean="0"/>
            </a:lvl4pPr>
            <a:lvl5pPr>
              <a:defRPr lang="nb-NO" dirty="0"/>
            </a:lvl5pPr>
          </a:lstStyle>
          <a:p>
            <a:pPr lvl="0">
              <a:buClr>
                <a:srgbClr val="00B0CA"/>
              </a:buClr>
              <a:buFont typeface="Wingdings" pitchFamily="2" charset="2"/>
              <a:buChar char="§"/>
            </a:pPr>
            <a:r>
              <a:rPr lang="nb-NO" smtClean="0"/>
              <a:t>Klikk for å redigere tekststiler i malen</a:t>
            </a:r>
          </a:p>
          <a:p>
            <a:pPr lvl="1">
              <a:buClr>
                <a:srgbClr val="00B0CA"/>
              </a:buClr>
              <a:buFont typeface="Wingdings" pitchFamily="2" charset="2"/>
              <a:buChar char="§"/>
            </a:pPr>
            <a:r>
              <a:rPr lang="nb-NO" smtClean="0"/>
              <a:t>Andre nivå</a:t>
            </a:r>
          </a:p>
          <a:p>
            <a:pPr lvl="2">
              <a:buClr>
                <a:srgbClr val="00B0CA"/>
              </a:buClr>
              <a:buFont typeface="Wingdings" pitchFamily="2" charset="2"/>
              <a:buChar char="§"/>
            </a:pPr>
            <a:r>
              <a:rPr lang="nb-NO" smtClean="0"/>
              <a:t>Tredje nivå</a:t>
            </a:r>
          </a:p>
          <a:p>
            <a:pPr lvl="3">
              <a:buClr>
                <a:srgbClr val="00B0CA"/>
              </a:buClr>
              <a:buFont typeface="Wingdings" pitchFamily="2" charset="2"/>
              <a:buChar char="§"/>
            </a:pPr>
            <a:r>
              <a:rPr lang="nb-NO" smtClean="0"/>
              <a:t>Fjerde nivå</a:t>
            </a:r>
          </a:p>
          <a:p>
            <a:pPr lvl="4">
              <a:buClr>
                <a:srgbClr val="00B0CA"/>
              </a:buClr>
              <a:buFont typeface="Wingdings" pitchFamily="2" charset="2"/>
              <a:buChar char="§"/>
            </a:pPr>
            <a:r>
              <a:rPr lang="nb-NO" smtClean="0"/>
              <a:t>Femte nivå</a:t>
            </a:r>
            <a:endParaRPr lang="nb-NO" dirty="0"/>
          </a:p>
        </p:txBody>
      </p:sp>
      <p:sp>
        <p:nvSpPr>
          <p:cNvPr id="7" name="Plassholder for dato 6"/>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8" name="Plassholder for bunntekst 7"/>
          <p:cNvSpPr>
            <a:spLocks noGrp="1"/>
          </p:cNvSpPr>
          <p:nvPr>
            <p:ph type="ftr" sz="quarter" idx="11"/>
          </p:nvPr>
        </p:nvSpPr>
        <p:spPr/>
        <p:txBody>
          <a:bodyPr/>
          <a:lstStyle/>
          <a:p>
            <a:endParaRPr lang="nb-NO">
              <a:solidFill>
                <a:prstClr val="white">
                  <a:lumMod val="85000"/>
                </a:prstClr>
              </a:solidFill>
            </a:endParaRPr>
          </a:p>
        </p:txBody>
      </p:sp>
      <p:sp>
        <p:nvSpPr>
          <p:cNvPr id="9" name="Plassholder for lysbildenummer 8"/>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405932174"/>
      </p:ext>
    </p:extLst>
  </p:cSld>
  <p:clrMapOvr>
    <a:masterClrMapping/>
  </p:clrMapOvr>
  <p:transitio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68313" y="728662"/>
            <a:ext cx="2997200" cy="706437"/>
          </a:xfrm>
          <a:prstGeom prst="rect">
            <a:avLst/>
          </a:prstGeom>
        </p:spPr>
        <p:txBody>
          <a:bodyPr anchor="b"/>
          <a:lstStyle>
            <a:lvl1pPr algn="l">
              <a:defRPr sz="2200" b="1"/>
            </a:lvl1pPr>
          </a:lstStyle>
          <a:p>
            <a:r>
              <a:rPr lang="nb-NO" smtClean="0"/>
              <a:t>Klikk for å redigere tittelstil</a:t>
            </a:r>
            <a:endParaRPr lang="nb-NO" dirty="0"/>
          </a:p>
        </p:txBody>
      </p:sp>
      <p:sp>
        <p:nvSpPr>
          <p:cNvPr id="3" name="Plassholder for innhold 2"/>
          <p:cNvSpPr>
            <a:spLocks noGrp="1"/>
          </p:cNvSpPr>
          <p:nvPr>
            <p:ph idx="1"/>
          </p:nvPr>
        </p:nvSpPr>
        <p:spPr>
          <a:xfrm>
            <a:off x="3563888" y="728663"/>
            <a:ext cx="5122912" cy="5397500"/>
          </a:xfrm>
          <a:prstGeom prst="rect">
            <a:avLst/>
          </a:prstGeom>
        </p:spPr>
        <p:txBody>
          <a:bodyPr/>
          <a:lstStyle>
            <a:lvl1pPr marL="342900" indent="-342900">
              <a:buClr>
                <a:srgbClr val="00B0CA"/>
              </a:buClr>
              <a:buFont typeface="Wingdings" pitchFamily="2" charset="2"/>
              <a:buChar char="§"/>
              <a:defRPr sz="2800"/>
            </a:lvl1pPr>
            <a:lvl2pPr marL="742950" indent="-285750">
              <a:buClr>
                <a:srgbClr val="00B0CA"/>
              </a:buClr>
              <a:buFont typeface="Wingdings" pitchFamily="2" charset="2"/>
              <a:buChar char="§"/>
              <a:defRPr sz="2400"/>
            </a:lvl2pPr>
            <a:lvl3pPr marL="1143000" indent="-228600">
              <a:buClr>
                <a:srgbClr val="00B0CA"/>
              </a:buClr>
              <a:buFont typeface="Wingdings" pitchFamily="2" charset="2"/>
              <a:buChar char="§"/>
              <a:defRPr sz="2000"/>
            </a:lvl3pPr>
            <a:lvl4pPr marL="1600200" indent="-228600">
              <a:buClr>
                <a:srgbClr val="00B0CA"/>
              </a:buClr>
              <a:buFont typeface="Wingdings" pitchFamily="2" charset="2"/>
              <a:buChar char="§"/>
              <a:defRPr sz="1800"/>
            </a:lvl4pPr>
            <a:lvl5pPr marL="2057400" indent="-228600">
              <a:buClr>
                <a:srgbClr val="00B0CA"/>
              </a:buClr>
              <a:buFont typeface="Wingdings" pitchFamily="2" charset="2"/>
              <a:buChar char="§"/>
              <a:defRPr sz="18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tekst 3"/>
          <p:cNvSpPr>
            <a:spLocks noGrp="1"/>
          </p:cNvSpPr>
          <p:nvPr>
            <p:ph type="body" sz="half" idx="2"/>
          </p:nvPr>
        </p:nvSpPr>
        <p:spPr>
          <a:xfrm>
            <a:off x="503238" y="1484313"/>
            <a:ext cx="2962275" cy="4641850"/>
          </a:xfrm>
          <a:prstGeom prst="rect">
            <a:avLst/>
          </a:prstGeo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6" name="Plassholder for bunntekst 5"/>
          <p:cNvSpPr>
            <a:spLocks noGrp="1"/>
          </p:cNvSpPr>
          <p:nvPr>
            <p:ph type="ftr" sz="quarter" idx="11"/>
          </p:nvPr>
        </p:nvSpPr>
        <p:spPr/>
        <p:txBody>
          <a:bodyPr/>
          <a:lstStyle/>
          <a:p>
            <a:endParaRPr lang="nb-NO">
              <a:solidFill>
                <a:prstClr val="white">
                  <a:lumMod val="85000"/>
                </a:prstClr>
              </a:solidFill>
            </a:endParaRPr>
          </a:p>
        </p:txBody>
      </p:sp>
      <p:sp>
        <p:nvSpPr>
          <p:cNvPr id="7" name="Plassholder for lysbildenummer 6"/>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3860331622"/>
      </p:ext>
    </p:extLst>
  </p:cSld>
  <p:clrMapOvr>
    <a:masterClrMapping/>
  </p:clrMapOvr>
  <p:transition spd="med">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835696" y="5217078"/>
            <a:ext cx="5486400" cy="566738"/>
          </a:xfrm>
          <a:prstGeom prst="rect">
            <a:avLst/>
          </a:prstGeom>
        </p:spPr>
        <p:txBody>
          <a:bodyPr anchor="t"/>
          <a:lstStyle>
            <a:lvl1pPr algn="l">
              <a:defRPr sz="2400" b="1"/>
            </a:lvl1pPr>
          </a:lstStyle>
          <a:p>
            <a:r>
              <a:rPr lang="nb-NO" smtClean="0"/>
              <a:t>Klikk for å redigere tittelstil</a:t>
            </a:r>
            <a:endParaRPr lang="nb-NO" dirty="0"/>
          </a:p>
        </p:txBody>
      </p:sp>
      <p:sp>
        <p:nvSpPr>
          <p:cNvPr id="3" name="Plassholder for bilde 2"/>
          <p:cNvSpPr>
            <a:spLocks noGrp="1"/>
          </p:cNvSpPr>
          <p:nvPr>
            <p:ph type="pic" idx="1"/>
          </p:nvPr>
        </p:nvSpPr>
        <p:spPr>
          <a:xfrm>
            <a:off x="1792288" y="728662"/>
            <a:ext cx="5486400" cy="4392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835696" y="5783816"/>
            <a:ext cx="5486400" cy="804862"/>
          </a:xfrm>
          <a:prstGeom prst="rect">
            <a:avLst/>
          </a:prstGeo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6" name="Plassholder for bunntekst 5"/>
          <p:cNvSpPr>
            <a:spLocks noGrp="1"/>
          </p:cNvSpPr>
          <p:nvPr>
            <p:ph type="ftr" sz="quarter" idx="11"/>
          </p:nvPr>
        </p:nvSpPr>
        <p:spPr/>
        <p:txBody>
          <a:bodyPr/>
          <a:lstStyle/>
          <a:p>
            <a:endParaRPr lang="nb-NO">
              <a:solidFill>
                <a:prstClr val="white">
                  <a:lumMod val="85000"/>
                </a:prstClr>
              </a:solidFill>
            </a:endParaRPr>
          </a:p>
        </p:txBody>
      </p:sp>
      <p:sp>
        <p:nvSpPr>
          <p:cNvPr id="7" name="Plassholder for lysbildenummer 6"/>
          <p:cNvSpPr>
            <a:spLocks noGrp="1"/>
          </p:cNvSpPr>
          <p:nvPr>
            <p:ph type="sldNum" sz="quarter" idx="12"/>
          </p:nvPr>
        </p:nvSpPr>
        <p:spPr/>
        <p:txBody>
          <a:body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Tree>
    <p:extLst>
      <p:ext uri="{BB962C8B-B14F-4D97-AF65-F5344CB8AC3E}">
        <p14:creationId xmlns:p14="http://schemas.microsoft.com/office/powerpoint/2010/main" val="3295506023"/>
      </p:ext>
    </p:extLst>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pic>
        <p:nvPicPr>
          <p:cNvPr id="4" name="Bilde 6" descr="RFF_dekor_1_Varm.tif"/>
          <p:cNvPicPr>
            <a:picLocks noChangeAspect="1"/>
          </p:cNvPicPr>
          <p:nvPr userDrawn="1"/>
        </p:nvPicPr>
        <p:blipFill>
          <a:blip r:embed="rId2"/>
          <a:srcRect/>
          <a:stretch>
            <a:fillRect/>
          </a:stretch>
        </p:blipFill>
        <p:spPr bwMode="auto">
          <a:xfrm>
            <a:off x="3175" y="0"/>
            <a:ext cx="9155113" cy="1081088"/>
          </a:xfrm>
          <a:prstGeom prst="rect">
            <a:avLst/>
          </a:prstGeom>
          <a:noFill/>
          <a:ln w="9525">
            <a:noFill/>
            <a:miter lim="800000"/>
            <a:headEnd/>
            <a:tailEnd/>
          </a:ln>
        </p:spPr>
      </p:pic>
      <p:sp>
        <p:nvSpPr>
          <p:cNvPr id="3" name="Content Placeholder 2"/>
          <p:cNvSpPr>
            <a:spLocks noGrp="1"/>
          </p:cNvSpPr>
          <p:nvPr>
            <p:ph idx="1"/>
          </p:nvPr>
        </p:nvSpPr>
        <p:spPr>
          <a:xfrm>
            <a:off x="457200" y="1383126"/>
            <a:ext cx="8229600" cy="4525963"/>
          </a:xfrm>
          <a:scene3d>
            <a:camera prst="orthographicFront"/>
            <a:lightRig rig="threePt" dir="t"/>
          </a:scene3d>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 name="Title 1"/>
          <p:cNvSpPr>
            <a:spLocks noGrp="1"/>
          </p:cNvSpPr>
          <p:nvPr>
            <p:ph type="title"/>
          </p:nvPr>
        </p:nvSpPr>
        <p:spPr>
          <a:xfrm>
            <a:off x="457200" y="379026"/>
            <a:ext cx="8229600" cy="1143000"/>
          </a:xfrm>
        </p:spPr>
        <p:txBody>
          <a:bodyPr anchor="t">
            <a:normAutofit/>
          </a:bodyPr>
          <a:lstStyle>
            <a:lvl1pPr algn="l">
              <a:defRPr sz="2800">
                <a:solidFill>
                  <a:schemeClr val="bg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0108C2BB-6A4A-8648-82EF-BDF1BAD7B777}" type="slidenum">
              <a:rPr lang="en-US"/>
              <a:pPr>
                <a:defRPr/>
              </a:pPr>
              <a:t>‹#›</a:t>
            </a:fld>
            <a:endParaRPr lang="en-US"/>
          </a:p>
        </p:txBody>
      </p:sp>
    </p:spTree>
    <p:extLst>
      <p:ext uri="{BB962C8B-B14F-4D97-AF65-F5344CB8AC3E}">
        <p14:creationId xmlns:p14="http://schemas.microsoft.com/office/powerpoint/2010/main" val="18856462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5" name="Bilde 6" descr="RFF_dekor_1_Varm.tif"/>
          <p:cNvPicPr preferRelativeResize="0">
            <a:picLocks noChangeAspect="1"/>
          </p:cNvPicPr>
          <p:nvPr userDrawn="1"/>
        </p:nvPicPr>
        <p:blipFill>
          <a:blip r:embed="rId2"/>
          <a:srcRect/>
          <a:stretch>
            <a:fillRect/>
          </a:stretch>
        </p:blipFill>
        <p:spPr bwMode="auto">
          <a:xfrm>
            <a:off x="0" y="0"/>
            <a:ext cx="9161463" cy="1082675"/>
          </a:xfrm>
          <a:prstGeom prst="rect">
            <a:avLst/>
          </a:prstGeom>
          <a:noFill/>
          <a:ln w="9525">
            <a:noFill/>
            <a:miter lim="800000"/>
            <a:headEnd/>
            <a:tailEnd/>
          </a:ln>
        </p:spPr>
      </p:pic>
      <p:cxnSp>
        <p:nvCxnSpPr>
          <p:cNvPr id="6" name="Straight Connector 12"/>
          <p:cNvCxnSpPr/>
          <p:nvPr userDrawn="1"/>
        </p:nvCxnSpPr>
        <p:spPr>
          <a:xfrm rot="5400000">
            <a:off x="2300287" y="3646488"/>
            <a:ext cx="4525963" cy="1588"/>
          </a:xfrm>
          <a:prstGeom prst="line">
            <a:avLst/>
          </a:prstGeom>
          <a:ln w="12700" cap="flat" cmpd="sng" algn="ctr">
            <a:solidFill>
              <a:srgbClr val="DFDFD3"/>
            </a:solidFill>
            <a:prstDash val="solid"/>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12" name="Content Placeholder 2"/>
          <p:cNvSpPr>
            <a:spLocks noGrp="1"/>
          </p:cNvSpPr>
          <p:nvPr>
            <p:ph idx="13"/>
          </p:nvPr>
        </p:nvSpPr>
        <p:spPr>
          <a:xfrm>
            <a:off x="4748042"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bg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3" name="Content Placeholder 2"/>
          <p:cNvSpPr>
            <a:spLocks noGrp="1"/>
          </p:cNvSpPr>
          <p:nvPr>
            <p:ph idx="1"/>
          </p:nvPr>
        </p:nvSpPr>
        <p:spPr>
          <a:xfrm>
            <a:off x="457201" y="1383126"/>
            <a:ext cx="3938758" cy="4525963"/>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800">
                <a:solidFill>
                  <a:srgbClr val="45473F"/>
                </a:solidFill>
                <a:latin typeface="Verdana"/>
                <a:cs typeface="Verdana"/>
              </a:defRPr>
            </a:lvl2pPr>
            <a:lvl3pPr>
              <a:buClr>
                <a:srgbClr val="45473F"/>
              </a:buClr>
              <a:buSzPct val="75000"/>
              <a:buFont typeface="Wingdings" charset="2"/>
              <a:buChar char="§"/>
              <a:defRPr sz="1600">
                <a:solidFill>
                  <a:srgbClr val="45473F"/>
                </a:solidFill>
                <a:latin typeface="Verdana"/>
                <a:cs typeface="Verdana"/>
              </a:defRPr>
            </a:lvl3pPr>
            <a:lvl4pPr>
              <a:buSzPct val="75000"/>
              <a:defRPr sz="1400">
                <a:solidFill>
                  <a:srgbClr val="45473F"/>
                </a:solidFill>
                <a:latin typeface="Verdana"/>
                <a:cs typeface="Verdana"/>
              </a:defRPr>
            </a:lvl4pPr>
            <a:lvl5pPr>
              <a:buClr>
                <a:srgbClr val="45473F"/>
              </a:buClr>
              <a:buSzPct val="75000"/>
              <a:buFont typeface="Courier New"/>
              <a:buChar char="o"/>
              <a:defRPr sz="1200">
                <a:solidFill>
                  <a:srgbClr val="45473F"/>
                </a:solidFill>
                <a:latin typeface="Verdana"/>
                <a:cs typeface="Verdana"/>
              </a:defRPr>
            </a:lvl5p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en-US" dirty="0"/>
          </a:p>
        </p:txBody>
      </p:sp>
      <p:sp>
        <p:nvSpPr>
          <p:cNvPr id="7" name="Date Placeholder 3"/>
          <p:cNvSpPr>
            <a:spLocks noGrp="1"/>
          </p:cNvSpPr>
          <p:nvPr>
            <p:ph type="dt" sz="half" idx="14"/>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8" name="Slide Number Placeholder 5"/>
          <p:cNvSpPr>
            <a:spLocks noGrp="1"/>
          </p:cNvSpPr>
          <p:nvPr>
            <p:ph type="sldNum" sz="quarter" idx="15"/>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06C677AC-6FC6-DB43-B334-9C9FBEB1CB50}" type="slidenum">
              <a:rPr lang="en-US"/>
              <a:pPr>
                <a:defRPr/>
              </a:pPr>
              <a:t>‹#›</a:t>
            </a:fld>
            <a:endParaRPr lang="en-US"/>
          </a:p>
        </p:txBody>
      </p:sp>
    </p:spTree>
    <p:extLst>
      <p:ext uri="{BB962C8B-B14F-4D97-AF65-F5344CB8AC3E}">
        <p14:creationId xmlns:p14="http://schemas.microsoft.com/office/powerpoint/2010/main" val="666166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0" y="0"/>
            <a:ext cx="9161463" cy="4365625"/>
          </a:xfrm>
          <a:prstGeom prst="rect">
            <a:avLst/>
          </a:prstGeom>
          <a:noFill/>
          <a:ln w="9525">
            <a:noFill/>
            <a:miter lim="800000"/>
            <a:headEnd/>
            <a:tailEnd/>
          </a:ln>
        </p:spPr>
      </p:pic>
      <p:pic>
        <p:nvPicPr>
          <p:cNvPr id="5" name="Bilde 7" descr="RFF_bredde_outline.eps"/>
          <p:cNvPicPr>
            <a:picLocks noChangeAspect="1"/>
          </p:cNvPicPr>
          <p:nvPr userDrawn="1"/>
        </p:nvPicPr>
        <p:blipFill>
          <a:blip r:embed="rId3"/>
          <a:srcRect/>
          <a:stretch>
            <a:fillRect/>
          </a:stretch>
        </p:blipFill>
        <p:spPr bwMode="auto">
          <a:xfrm>
            <a:off x="869950" y="5365750"/>
            <a:ext cx="2800350" cy="584200"/>
          </a:xfrm>
          <a:prstGeom prst="rect">
            <a:avLst/>
          </a:prstGeom>
          <a:noFill/>
          <a:ln w="9525">
            <a:noFill/>
            <a:miter lim="800000"/>
            <a:headEnd/>
            <a:tailEnd/>
          </a:ln>
        </p:spPr>
      </p:pic>
      <p:sp>
        <p:nvSpPr>
          <p:cNvPr id="13" name="Title 1"/>
          <p:cNvSpPr>
            <a:spLocks noGrp="1"/>
          </p:cNvSpPr>
          <p:nvPr>
            <p:ph type="ctrTitle"/>
          </p:nvPr>
        </p:nvSpPr>
        <p:spPr>
          <a:xfrm>
            <a:off x="434911" y="1738323"/>
            <a:ext cx="8289400" cy="1652577"/>
          </a:xfrm>
        </p:spPr>
        <p:txBody>
          <a:bodyPr anchor="t">
            <a:normAutofit/>
          </a:bodyPr>
          <a:lstStyle>
            <a:lvl1pPr algn="r">
              <a:defRPr sz="4000">
                <a:solidFill>
                  <a:schemeClr val="bg1"/>
                </a:solidFill>
                <a:latin typeface="Verdana"/>
                <a:cs typeface="Verdana"/>
              </a:defRPr>
            </a:lvl1pPr>
          </a:lstStyle>
          <a:p>
            <a:r>
              <a:rPr lang="nb-NO" smtClean="0"/>
              <a:t>Klikk for å redigere tittelstil</a:t>
            </a:r>
            <a:endParaRPr lang="en-US" dirty="0"/>
          </a:p>
        </p:txBody>
      </p:sp>
      <p:sp>
        <p:nvSpPr>
          <p:cNvPr id="15" name="Subtitle 2"/>
          <p:cNvSpPr>
            <a:spLocks noGrp="1"/>
          </p:cNvSpPr>
          <p:nvPr>
            <p:ph type="subTitle" idx="1"/>
          </p:nvPr>
        </p:nvSpPr>
        <p:spPr>
          <a:xfrm>
            <a:off x="432486" y="3497993"/>
            <a:ext cx="8283127" cy="502507"/>
          </a:xfrm>
        </p:spPr>
        <p:txBody>
          <a:bodyPr>
            <a:normAutofit/>
          </a:bodyPr>
          <a:lstStyle>
            <a:lvl1pPr marL="0" indent="0" algn="r">
              <a:buNone/>
              <a:defRPr sz="1600">
                <a:solidFill>
                  <a:schemeClr val="bg1"/>
                </a:solidFill>
                <a:latin typeface="Verdan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3309783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srcRect/>
          <a:stretch>
            <a:fillRect/>
          </a:stretch>
        </p:blipFill>
        <p:spPr bwMode="auto">
          <a:xfrm>
            <a:off x="277813" y="2816225"/>
            <a:ext cx="8866187" cy="4051300"/>
          </a:xfrm>
          <a:prstGeom prst="rect">
            <a:avLst/>
          </a:prstGeom>
          <a:noFill/>
          <a:ln w="9525">
            <a:noFill/>
            <a:miter lim="800000"/>
            <a:headEnd/>
            <a:tailEnd/>
          </a:ln>
        </p:spPr>
      </p:pic>
      <p:sp>
        <p:nvSpPr>
          <p:cNvPr id="2" name="Title 1"/>
          <p:cNvSpPr>
            <a:spLocks noGrp="1"/>
          </p:cNvSpPr>
          <p:nvPr>
            <p:ph type="title"/>
          </p:nvPr>
        </p:nvSpPr>
        <p:spPr>
          <a:xfrm>
            <a:off x="457200" y="379026"/>
            <a:ext cx="8229600" cy="1143000"/>
          </a:xfrm>
        </p:spPr>
        <p:txBody>
          <a:bodyPr anchor="t">
            <a:normAutofit/>
          </a:bodyPr>
          <a:lstStyle>
            <a:lvl1pPr algn="l">
              <a:defRPr sz="2800" b="0">
                <a:solidFill>
                  <a:schemeClr val="tx1"/>
                </a:solidFill>
                <a:latin typeface="Verdana"/>
                <a:cs typeface="Verdana"/>
              </a:defRPr>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a:t>
            </a:r>
            <a:r>
              <a:rPr lang="nb-NO" dirty="0" err="1" smtClean="0"/>
              <a:t>style</a:t>
            </a:r>
            <a:endParaRPr lang="en-US" dirty="0"/>
          </a:p>
        </p:txBody>
      </p:sp>
      <p:sp>
        <p:nvSpPr>
          <p:cNvPr id="3" name="Content Placeholder 2"/>
          <p:cNvSpPr>
            <a:spLocks noGrp="1"/>
          </p:cNvSpPr>
          <p:nvPr>
            <p:ph idx="1"/>
          </p:nvPr>
        </p:nvSpPr>
        <p:spPr>
          <a:xfrm>
            <a:off x="457200" y="1383126"/>
            <a:ext cx="8229599" cy="3400541"/>
          </a:xfrm>
        </p:spPr>
        <p:txBody>
          <a:bodyPr/>
          <a:lstStyle>
            <a:lvl1pPr>
              <a:buClr>
                <a:srgbClr val="72B63A"/>
              </a:buClr>
              <a:buSzPct val="100000"/>
              <a:defRPr sz="2000">
                <a:solidFill>
                  <a:srgbClr val="45473F"/>
                </a:solidFill>
                <a:latin typeface="Verdana"/>
                <a:cs typeface="Verdana"/>
              </a:defRPr>
            </a:lvl1pPr>
            <a:lvl2pPr>
              <a:buClr>
                <a:srgbClr val="72B63A"/>
              </a:buClr>
              <a:buSzPct val="75000"/>
              <a:defRPr sz="1600">
                <a:solidFill>
                  <a:srgbClr val="45473F"/>
                </a:solidFill>
                <a:latin typeface="Verdana"/>
                <a:cs typeface="Verdana"/>
              </a:defRPr>
            </a:lvl2pPr>
            <a:lvl3pPr>
              <a:buClr>
                <a:srgbClr val="45473F"/>
              </a:buClr>
              <a:buSzPct val="75000"/>
              <a:buFont typeface="Wingdings" charset="2"/>
              <a:buChar char="§"/>
              <a:defRPr sz="2000">
                <a:solidFill>
                  <a:srgbClr val="45473F"/>
                </a:solidFill>
                <a:latin typeface="Verdana"/>
                <a:cs typeface="Verdana"/>
              </a:defRPr>
            </a:lvl3pPr>
            <a:lvl4pPr>
              <a:buSzPct val="75000"/>
              <a:defRPr sz="1500">
                <a:solidFill>
                  <a:srgbClr val="45473F"/>
                </a:solidFill>
                <a:latin typeface="Verdana"/>
                <a:cs typeface="Verdana"/>
              </a:defRPr>
            </a:lvl4pPr>
            <a:lvl5pPr>
              <a:buClr>
                <a:srgbClr val="45473F"/>
              </a:buClr>
              <a:buSzPct val="75000"/>
              <a:buFont typeface="Courier New"/>
              <a:buChar char="o"/>
              <a:defRPr sz="1500">
                <a:solidFill>
                  <a:srgbClr val="45473F"/>
                </a:solidFill>
                <a:latin typeface="Verdana"/>
                <a:cs typeface="Verdana"/>
              </a:defRPr>
            </a:lvl5pPr>
          </a:lstStyle>
          <a:p>
            <a:pPr lvl="0"/>
            <a:r>
              <a:rPr lang="nb-NO" smtClean="0"/>
              <a:t>Klikk for å redigere tekststiler i malen</a:t>
            </a:r>
          </a:p>
          <a:p>
            <a:pPr lvl="1"/>
            <a:r>
              <a:rPr lang="nb-NO" smtClean="0"/>
              <a:t>Andre nivå</a:t>
            </a:r>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r>
              <a:rPr lang="en-US"/>
              <a:t>dato</a:t>
            </a:r>
          </a:p>
        </p:txBody>
      </p:sp>
      <p:sp>
        <p:nvSpPr>
          <p:cNvPr id="6" name="Slide Number Placeholder 5"/>
          <p:cNvSpPr>
            <a:spLocks noGrp="1"/>
          </p:cNvSpPr>
          <p:nvPr>
            <p:ph type="sldNum" sz="quarter" idx="11"/>
          </p:nvPr>
        </p:nvSpPr>
        <p:spPr/>
        <p:txBody>
          <a:bodyPr wrap="square" numCol="1" anchorCtr="0" compatLnSpc="1">
            <a:prstTxWarp prst="textNoShape">
              <a:avLst/>
            </a:prstTxWarp>
          </a:bodyPr>
          <a:lstStyle>
            <a:lvl1pPr fontAlgn="base">
              <a:spcBef>
                <a:spcPct val="0"/>
              </a:spcBef>
              <a:spcAft>
                <a:spcPct val="0"/>
              </a:spcAft>
              <a:defRPr sz="900">
                <a:solidFill>
                  <a:srgbClr val="385481"/>
                </a:solidFill>
                <a:ea typeface="Verdana" charset="0"/>
                <a:cs typeface="Verdana" charset="0"/>
              </a:defRPr>
            </a:lvl1pPr>
          </a:lstStyle>
          <a:p>
            <a:pPr>
              <a:defRPr/>
            </a:pPr>
            <a:fld id="{4C121417-25C5-2D4B-A255-C1CBB9E2EF6D}" type="slidenum">
              <a:rPr lang="en-US"/>
              <a:pPr>
                <a:defRPr/>
              </a:pPr>
              <a:t>‹#›</a:t>
            </a:fld>
            <a:endParaRPr lang="en-US"/>
          </a:p>
        </p:txBody>
      </p:sp>
    </p:spTree>
    <p:extLst>
      <p:ext uri="{BB962C8B-B14F-4D97-AF65-F5344CB8AC3E}">
        <p14:creationId xmlns:p14="http://schemas.microsoft.com/office/powerpoint/2010/main" val="30355446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Bilde 6" descr="RFF_dekor_1_Varm_For.t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7813" y="2816225"/>
            <a:ext cx="8866187"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68325" y="565032"/>
            <a:ext cx="8229600" cy="1143000"/>
          </a:xfrm>
        </p:spPr>
        <p:txBody>
          <a:bodyPr anchor="t">
            <a:normAutofit/>
          </a:bodyPr>
          <a:lstStyle>
            <a:lvl1pPr algn="l">
              <a:defRPr sz="2800">
                <a:solidFill>
                  <a:srgbClr val="45473F"/>
                </a:solidFill>
              </a:defRPr>
            </a:lvl1pPr>
          </a:lstStyle>
          <a:p>
            <a:r>
              <a:rPr lang="nb-NO" smtClean="0"/>
              <a:t>Klikk for å redigere tittelstil</a:t>
            </a:r>
            <a:endParaRPr lang="en-US" dirty="0"/>
          </a:p>
        </p:txBody>
      </p:sp>
      <p:sp>
        <p:nvSpPr>
          <p:cNvPr id="11" name="Picture Placeholder 2"/>
          <p:cNvSpPr>
            <a:spLocks noGrp="1"/>
          </p:cNvSpPr>
          <p:nvPr>
            <p:ph type="pic" idx="1"/>
          </p:nvPr>
        </p:nvSpPr>
        <p:spPr>
          <a:xfrm>
            <a:off x="573087" y="1701800"/>
            <a:ext cx="5793845" cy="3581401"/>
          </a:xfrm>
          <a:effectLst>
            <a:outerShdw blurRad="50800" dist="38100" dir="2700000" algn="tl" rotWithShape="0">
              <a:srgbClr val="000000">
                <a:alpha val="43000"/>
              </a:srgbClr>
            </a:outerShdw>
          </a:effectLst>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endParaRPr lang="en-US" noProof="0" dirty="0"/>
          </a:p>
        </p:txBody>
      </p:sp>
      <p:sp>
        <p:nvSpPr>
          <p:cNvPr id="5" name="Date Placeholder 3"/>
          <p:cNvSpPr>
            <a:spLocks noGrp="1"/>
          </p:cNvSpPr>
          <p:nvPr>
            <p:ph type="dt" sz="half" idx="10"/>
          </p:nvPr>
        </p:nvSpPr>
        <p:spPr>
          <a:xfrm>
            <a:off x="584200" y="6356350"/>
            <a:ext cx="2133600" cy="365125"/>
          </a:xfrm>
        </p:spPr>
        <p:txBody>
          <a:bodyPr/>
          <a:lstStyle>
            <a:lvl1pPr>
              <a:defRPr sz="900">
                <a:solidFill>
                  <a:srgbClr val="385481"/>
                </a:solidFill>
              </a:defRPr>
            </a:lvl1pPr>
          </a:lstStyle>
          <a:p>
            <a:r>
              <a:rPr lang="en-US" altLang="nb-NO"/>
              <a:t>dato</a:t>
            </a:r>
          </a:p>
        </p:txBody>
      </p:sp>
      <p:sp>
        <p:nvSpPr>
          <p:cNvPr id="6" name="Slide Number Placeholder 5"/>
          <p:cNvSpPr>
            <a:spLocks noGrp="1"/>
          </p:cNvSpPr>
          <p:nvPr>
            <p:ph type="sldNum" sz="quarter" idx="11"/>
          </p:nvPr>
        </p:nvSpPr>
        <p:spPr/>
        <p:txBody>
          <a:bodyPr/>
          <a:lstStyle>
            <a:lvl1pPr>
              <a:defRPr sz="900">
                <a:solidFill>
                  <a:srgbClr val="385481"/>
                </a:solidFill>
              </a:defRPr>
            </a:lvl1pPr>
          </a:lstStyle>
          <a:p>
            <a:fld id="{65F738DC-88C8-4938-9166-CB7BF2F74BBD}" type="slidenum">
              <a:rPr lang="en-US" altLang="nb-NO"/>
              <a:pPr/>
              <a:t>‹#›</a:t>
            </a:fld>
            <a:endParaRPr lang="en-US" altLang="nb-NO"/>
          </a:p>
        </p:txBody>
      </p:sp>
    </p:spTree>
    <p:extLst>
      <p:ext uri="{BB962C8B-B14F-4D97-AF65-F5344CB8AC3E}">
        <p14:creationId xmlns:p14="http://schemas.microsoft.com/office/powerpoint/2010/main" val="164572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mn-lt"/>
                <a:ea typeface="+mn-ea"/>
                <a:cs typeface="+mn-cs"/>
              </a:defRPr>
            </a:lvl1pPr>
          </a:lstStyle>
          <a:p>
            <a:pPr>
              <a:defRPr/>
            </a:pPr>
            <a:fld id="{172C5C86-F127-AB4B-838A-582959E891FA}" type="datetime1">
              <a:rPr lang="en-US"/>
              <a:pPr>
                <a:defRPr/>
              </a:pPr>
              <a:t>9/5/2018</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000">
                <a:solidFill>
                  <a:schemeClr val="tx1">
                    <a:tint val="75000"/>
                  </a:schemeClr>
                </a:solidFill>
                <a:latin typeface="+mn-lt"/>
                <a:ea typeface="+mn-ea"/>
                <a:cs typeface="+mn-cs"/>
              </a:defRPr>
            </a:lvl1pPr>
          </a:lstStyle>
          <a:p>
            <a:pPr>
              <a:defRPr/>
            </a:pPr>
            <a:fld id="{D867260E-DAB1-344E-918D-8D6EBD4F72B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73" r:id="rId10"/>
    <p:sldLayoutId id="2147483674" r:id="rId11"/>
  </p:sldLayoutIdLst>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hf hdr="0"/>
  <p:txStyles>
    <p:titleStyle>
      <a:lvl1pPr algn="ctr" defTabSz="457200" rtl="0" eaLnBrk="0" fontAlgn="base" hangingPunct="0">
        <a:spcBef>
          <a:spcPct val="0"/>
        </a:spcBef>
        <a:spcAft>
          <a:spcPct val="0"/>
        </a:spcAft>
        <a:defRPr sz="3600" kern="1200">
          <a:solidFill>
            <a:schemeClr val="tx1"/>
          </a:solidFill>
          <a:latin typeface="+mj-lt"/>
          <a:ea typeface="Geneva" charset="-128"/>
          <a:cs typeface="Geneva" charset="-128"/>
        </a:defRPr>
      </a:lvl1pPr>
      <a:lvl2pPr algn="ctr" defTabSz="457200" rtl="0" eaLnBrk="0" fontAlgn="base" hangingPunct="0">
        <a:spcBef>
          <a:spcPct val="0"/>
        </a:spcBef>
        <a:spcAft>
          <a:spcPct val="0"/>
        </a:spcAft>
        <a:defRPr sz="3600">
          <a:solidFill>
            <a:schemeClr val="tx1"/>
          </a:solidFill>
          <a:latin typeface="Verdana" charset="0"/>
          <a:ea typeface="Geneva" charset="-128"/>
          <a:cs typeface="Geneva" charset="-128"/>
        </a:defRPr>
      </a:lvl2pPr>
      <a:lvl3pPr algn="ctr" defTabSz="457200" rtl="0" eaLnBrk="0" fontAlgn="base" hangingPunct="0">
        <a:spcBef>
          <a:spcPct val="0"/>
        </a:spcBef>
        <a:spcAft>
          <a:spcPct val="0"/>
        </a:spcAft>
        <a:defRPr sz="3600">
          <a:solidFill>
            <a:schemeClr val="tx1"/>
          </a:solidFill>
          <a:latin typeface="Verdana" charset="0"/>
          <a:ea typeface="Geneva" charset="-128"/>
          <a:cs typeface="Geneva" charset="-128"/>
        </a:defRPr>
      </a:lvl3pPr>
      <a:lvl4pPr algn="ctr" defTabSz="457200" rtl="0" eaLnBrk="0" fontAlgn="base" hangingPunct="0">
        <a:spcBef>
          <a:spcPct val="0"/>
        </a:spcBef>
        <a:spcAft>
          <a:spcPct val="0"/>
        </a:spcAft>
        <a:defRPr sz="3600">
          <a:solidFill>
            <a:schemeClr val="tx1"/>
          </a:solidFill>
          <a:latin typeface="Verdana" charset="0"/>
          <a:ea typeface="Geneva" charset="-128"/>
          <a:cs typeface="Geneva" charset="-128"/>
        </a:defRPr>
      </a:lvl4pPr>
      <a:lvl5pPr algn="ctr" defTabSz="457200" rtl="0" eaLnBrk="0" fontAlgn="base" hangingPunct="0">
        <a:spcBef>
          <a:spcPct val="0"/>
        </a:spcBef>
        <a:spcAft>
          <a:spcPct val="0"/>
        </a:spcAft>
        <a:defRPr sz="3600">
          <a:solidFill>
            <a:schemeClr val="tx1"/>
          </a:solidFill>
          <a:latin typeface="Verdana" charset="0"/>
          <a:ea typeface="Geneva" charset="-128"/>
          <a:cs typeface="Geneva" charset="-128"/>
        </a:defRPr>
      </a:lvl5pPr>
      <a:lvl6pPr marL="457200" algn="ctr" defTabSz="457200" rtl="0" fontAlgn="base">
        <a:spcBef>
          <a:spcPct val="0"/>
        </a:spcBef>
        <a:spcAft>
          <a:spcPct val="0"/>
        </a:spcAft>
        <a:defRPr sz="3600">
          <a:solidFill>
            <a:schemeClr val="tx1"/>
          </a:solidFill>
          <a:latin typeface="Verdana" charset="0"/>
          <a:ea typeface="Geneva" charset="-128"/>
          <a:cs typeface="Geneva" charset="-128"/>
        </a:defRPr>
      </a:lvl6pPr>
      <a:lvl7pPr marL="914400" algn="ctr" defTabSz="457200" rtl="0" fontAlgn="base">
        <a:spcBef>
          <a:spcPct val="0"/>
        </a:spcBef>
        <a:spcAft>
          <a:spcPct val="0"/>
        </a:spcAft>
        <a:defRPr sz="3600">
          <a:solidFill>
            <a:schemeClr val="tx1"/>
          </a:solidFill>
          <a:latin typeface="Verdana" charset="0"/>
          <a:ea typeface="Geneva" charset="-128"/>
          <a:cs typeface="Geneva" charset="-128"/>
        </a:defRPr>
      </a:lvl7pPr>
      <a:lvl8pPr marL="1371600" algn="ctr" defTabSz="457200" rtl="0" fontAlgn="base">
        <a:spcBef>
          <a:spcPct val="0"/>
        </a:spcBef>
        <a:spcAft>
          <a:spcPct val="0"/>
        </a:spcAft>
        <a:defRPr sz="3600">
          <a:solidFill>
            <a:schemeClr val="tx1"/>
          </a:solidFill>
          <a:latin typeface="Verdana" charset="0"/>
          <a:ea typeface="Geneva" charset="-128"/>
          <a:cs typeface="Geneva" charset="-128"/>
        </a:defRPr>
      </a:lvl8pPr>
      <a:lvl9pPr marL="1828800" algn="ctr" defTabSz="457200" rtl="0" fontAlgn="base">
        <a:spcBef>
          <a:spcPct val="0"/>
        </a:spcBef>
        <a:spcAft>
          <a:spcPct val="0"/>
        </a:spcAft>
        <a:defRPr sz="3600">
          <a:solidFill>
            <a:schemeClr val="tx1"/>
          </a:solidFill>
          <a:latin typeface="Verdana" charset="0"/>
          <a:ea typeface="Geneva" charset="-128"/>
          <a:cs typeface="Geneva" charset="-128"/>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Geneva" charset="-128"/>
          <a:cs typeface="Geneva" charset="-128"/>
        </a:defRPr>
      </a:lvl1pPr>
      <a:lvl2pPr marL="742950" indent="-285750" algn="l" defTabSz="457200" rtl="0" eaLnBrk="0" fontAlgn="base" hangingPunct="0">
        <a:spcBef>
          <a:spcPct val="20000"/>
        </a:spcBef>
        <a:spcAft>
          <a:spcPts val="600"/>
        </a:spcAft>
        <a:buFont typeface="Arial" charset="0"/>
        <a:buChar char="–"/>
        <a:defRPr sz="2400" kern="1200">
          <a:solidFill>
            <a:schemeClr val="tx1"/>
          </a:solidFill>
          <a:latin typeface="+mn-lt"/>
          <a:ea typeface="Geneva" charset="-128"/>
          <a:cs typeface="+mn-cs"/>
        </a:defRPr>
      </a:lvl2pPr>
      <a:lvl3pPr marL="1143000" indent="-228600" algn="l" defTabSz="457200" rtl="0" eaLnBrk="0" fontAlgn="base" hangingPunct="0">
        <a:spcBef>
          <a:spcPct val="20000"/>
        </a:spcBef>
        <a:spcAft>
          <a:spcPts val="600"/>
        </a:spcAft>
        <a:buFont typeface="Arial" charset="0"/>
        <a:buChar char="•"/>
        <a:defRPr sz="2000" kern="1200">
          <a:solidFill>
            <a:schemeClr val="tx1"/>
          </a:solidFill>
          <a:latin typeface="+mn-lt"/>
          <a:ea typeface="Geneva" charset="-128"/>
          <a:cs typeface="+mn-cs"/>
        </a:defRPr>
      </a:lvl3pPr>
      <a:lvl4pPr marL="1600200" indent="-228600" algn="l" defTabSz="457200" rtl="0" eaLnBrk="0" fontAlgn="base" hangingPunct="0">
        <a:spcBef>
          <a:spcPct val="20000"/>
        </a:spcBef>
        <a:spcAft>
          <a:spcPts val="600"/>
        </a:spcAft>
        <a:buFont typeface="Arial" charset="0"/>
        <a:buChar char="–"/>
        <a:defRPr sz="1600" kern="1200">
          <a:solidFill>
            <a:schemeClr val="tx1"/>
          </a:solidFill>
          <a:latin typeface="+mn-lt"/>
          <a:ea typeface="Geneva" charset="-128"/>
          <a:cs typeface="+mn-cs"/>
        </a:defRPr>
      </a:lvl4pPr>
      <a:lvl5pPr marL="2057400" indent="-228600" algn="l" defTabSz="457200" rtl="0" eaLnBrk="0" fontAlgn="base" hangingPunct="0">
        <a:spcBef>
          <a:spcPct val="20000"/>
        </a:spcBef>
        <a:spcAft>
          <a:spcPts val="600"/>
        </a:spcAft>
        <a:buFont typeface="Arial" charset="0"/>
        <a:buChar char="»"/>
        <a:defRPr sz="1400" kern="1200">
          <a:solidFill>
            <a:schemeClr val="tx1"/>
          </a:solidFill>
          <a:latin typeface="+mn-lt"/>
          <a:ea typeface="Geneva"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2"/>
          <p:cNvSpPr>
            <a:spLocks noChangeArrowheads="1"/>
          </p:cNvSpPr>
          <p:nvPr/>
        </p:nvSpPr>
        <p:spPr bwMode="auto">
          <a:xfrm>
            <a:off x="7667625" y="296863"/>
            <a:ext cx="1476375" cy="215900"/>
          </a:xfrm>
          <a:prstGeom prst="rect">
            <a:avLst/>
          </a:prstGeom>
          <a:solidFill>
            <a:schemeClr val="bg1"/>
          </a:solidFill>
          <a:ln>
            <a:noFill/>
          </a:ln>
          <a:effectLst/>
          <a:extLst>
            <a:ext uri="{91240B29-F687-4F45-9708-019B960494DF}">
              <a14:hiddenLine xmlns:a14="http://schemas.microsoft.com/office/drawing/2010/main" w="28575" algn="ctr">
                <a:solidFill>
                  <a:srgbClr val="0099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nchor="ctr">
            <a:spAutoFit/>
          </a:bodyPr>
          <a:lstStyle/>
          <a:p>
            <a:endParaRPr lang="nb-NO">
              <a:solidFill>
                <a:prstClr val="black"/>
              </a:solidFill>
            </a:endParaRPr>
          </a:p>
        </p:txBody>
      </p:sp>
      <p:sp>
        <p:nvSpPr>
          <p:cNvPr id="8" name="Freeform 3"/>
          <p:cNvSpPr>
            <a:spLocks/>
          </p:cNvSpPr>
          <p:nvPr/>
        </p:nvSpPr>
        <p:spPr bwMode="auto">
          <a:xfrm>
            <a:off x="0" y="-3175"/>
            <a:ext cx="9146743" cy="515938"/>
          </a:xfrm>
          <a:custGeom>
            <a:avLst/>
            <a:gdLst>
              <a:gd name="T0" fmla="*/ 0 w 5760"/>
              <a:gd name="T1" fmla="*/ 323 h 325"/>
              <a:gd name="T2" fmla="*/ 4968 w 5760"/>
              <a:gd name="T3" fmla="*/ 325 h 325"/>
              <a:gd name="T4" fmla="*/ 4968 w 5760"/>
              <a:gd name="T5" fmla="*/ 214 h 325"/>
              <a:gd name="T6" fmla="*/ 5760 w 5760"/>
              <a:gd name="T7" fmla="*/ 214 h 325"/>
              <a:gd name="T8" fmla="*/ 5760 w 5760"/>
              <a:gd name="T9" fmla="*/ 2 h 325"/>
              <a:gd name="T10" fmla="*/ 0 w 5760"/>
              <a:gd name="T11" fmla="*/ 0 h 325"/>
              <a:gd name="T12" fmla="*/ 0 w 5760"/>
              <a:gd name="T13" fmla="*/ 323 h 325"/>
              <a:gd name="connsiteX0" fmla="*/ 0 w 10003"/>
              <a:gd name="connsiteY0" fmla="*/ 9938 h 10000"/>
              <a:gd name="connsiteX1" fmla="*/ 8625 w 10003"/>
              <a:gd name="connsiteY1" fmla="*/ 10000 h 10000"/>
              <a:gd name="connsiteX2" fmla="*/ 8625 w 10003"/>
              <a:gd name="connsiteY2" fmla="*/ 6585 h 10000"/>
              <a:gd name="connsiteX3" fmla="*/ 10000 w 10003"/>
              <a:gd name="connsiteY3" fmla="*/ 6585 h 10000"/>
              <a:gd name="connsiteX4" fmla="*/ 10003 w 10003"/>
              <a:gd name="connsiteY4" fmla="*/ 62 h 10000"/>
              <a:gd name="connsiteX5" fmla="*/ 0 w 10003"/>
              <a:gd name="connsiteY5" fmla="*/ 0 h 10000"/>
              <a:gd name="connsiteX6" fmla="*/ 0 w 10003"/>
              <a:gd name="connsiteY6" fmla="*/ 9938 h 10000"/>
              <a:gd name="connsiteX0" fmla="*/ 0 w 10003"/>
              <a:gd name="connsiteY0" fmla="*/ 9938 h 10000"/>
              <a:gd name="connsiteX1" fmla="*/ 8625 w 10003"/>
              <a:gd name="connsiteY1" fmla="*/ 10000 h 10000"/>
              <a:gd name="connsiteX2" fmla="*/ 8625 w 10003"/>
              <a:gd name="connsiteY2" fmla="*/ 6585 h 10000"/>
              <a:gd name="connsiteX3" fmla="*/ 10000 w 10003"/>
              <a:gd name="connsiteY3" fmla="*/ 6585 h 10000"/>
              <a:gd name="connsiteX4" fmla="*/ 10003 w 10003"/>
              <a:gd name="connsiteY4" fmla="*/ 62 h 10000"/>
              <a:gd name="connsiteX5" fmla="*/ 0 w 10003"/>
              <a:gd name="connsiteY5" fmla="*/ 0 h 10000"/>
              <a:gd name="connsiteX6" fmla="*/ 0 w 10003"/>
              <a:gd name="connsiteY6" fmla="*/ 993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3" h="10000">
                <a:moveTo>
                  <a:pt x="0" y="9938"/>
                </a:moveTo>
                <a:lnTo>
                  <a:pt x="8625" y="10000"/>
                </a:lnTo>
                <a:lnTo>
                  <a:pt x="8625" y="6585"/>
                </a:lnTo>
                <a:lnTo>
                  <a:pt x="10000" y="6585"/>
                </a:lnTo>
                <a:cubicBezTo>
                  <a:pt x="10001" y="4411"/>
                  <a:pt x="10002" y="2236"/>
                  <a:pt x="10003" y="62"/>
                </a:cubicBezTo>
                <a:lnTo>
                  <a:pt x="0" y="0"/>
                </a:lnTo>
                <a:lnTo>
                  <a:pt x="0" y="9938"/>
                </a:lnTo>
                <a:close/>
              </a:path>
            </a:pathLst>
          </a:custGeom>
          <a:solidFill>
            <a:srgbClr val="00B0CA"/>
          </a:solidFill>
          <a:ln>
            <a:noFill/>
          </a:ln>
          <a:effectLst/>
          <a:extLst/>
        </p:spPr>
        <p:txBody>
          <a:bodyPr lIns="36000" tIns="36000" rIns="36000" bIns="36000" anchor="ctr">
            <a:spAutoFit/>
          </a:bodyPr>
          <a:lstStyle/>
          <a:p>
            <a:endParaRPr lang="nb-NO">
              <a:solidFill>
                <a:prstClr val="black"/>
              </a:solidFill>
            </a:endParaRPr>
          </a:p>
        </p:txBody>
      </p:sp>
      <p:pic>
        <p:nvPicPr>
          <p:cNvPr id="9" name="Picture 4" descr="FR_logo_Bm_hvit"/>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00063" y="107950"/>
            <a:ext cx="1997075" cy="3079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uppe 9"/>
          <p:cNvGrpSpPr/>
          <p:nvPr/>
        </p:nvGrpSpPr>
        <p:grpSpPr>
          <a:xfrm>
            <a:off x="7879891" y="332942"/>
            <a:ext cx="1257300" cy="180975"/>
            <a:chOff x="7886700" y="333375"/>
            <a:chExt cx="1257300" cy="180975"/>
          </a:xfrm>
        </p:grpSpPr>
        <p:sp>
          <p:nvSpPr>
            <p:cNvPr id="11" name="Rectangle 9"/>
            <p:cNvSpPr>
              <a:spLocks noChangeArrowheads="1"/>
            </p:cNvSpPr>
            <p:nvPr userDrawn="1"/>
          </p:nvSpPr>
          <p:spPr bwMode="auto">
            <a:xfrm>
              <a:off x="7886700" y="333375"/>
              <a:ext cx="180975" cy="180975"/>
            </a:xfrm>
            <a:prstGeom prst="rect">
              <a:avLst/>
            </a:prstGeom>
            <a:solidFill>
              <a:srgbClr val="00B0CA">
                <a:alpha val="89999"/>
              </a:srgbClr>
            </a:solidFill>
            <a:ln>
              <a:noFill/>
            </a:ln>
            <a:effectLst/>
            <a:extLst/>
          </p:spPr>
          <p:txBody>
            <a:bodyPr lIns="36000" tIns="36000" rIns="36000" bIns="36000" anchor="ctr">
              <a:spAutoFit/>
            </a:bodyPr>
            <a:lstStyle/>
            <a:p>
              <a:endParaRPr lang="nb-NO">
                <a:solidFill>
                  <a:prstClr val="black"/>
                </a:solidFill>
              </a:endParaRPr>
            </a:p>
          </p:txBody>
        </p:sp>
        <p:sp>
          <p:nvSpPr>
            <p:cNvPr id="12" name="Rectangle 10"/>
            <p:cNvSpPr>
              <a:spLocks noChangeArrowheads="1"/>
            </p:cNvSpPr>
            <p:nvPr userDrawn="1"/>
          </p:nvSpPr>
          <p:spPr bwMode="auto">
            <a:xfrm>
              <a:off x="8066088" y="333375"/>
              <a:ext cx="180975" cy="180975"/>
            </a:xfrm>
            <a:prstGeom prst="rect">
              <a:avLst/>
            </a:prstGeom>
            <a:solidFill>
              <a:srgbClr val="00B0CA">
                <a:alpha val="80000"/>
              </a:srgbClr>
            </a:solidFill>
            <a:ln>
              <a:noFill/>
            </a:ln>
            <a:effectLst/>
            <a:extLst/>
          </p:spPr>
          <p:txBody>
            <a:bodyPr lIns="36000" tIns="36000" rIns="36000" bIns="36000" anchor="ctr">
              <a:spAutoFit/>
            </a:bodyPr>
            <a:lstStyle/>
            <a:p>
              <a:endParaRPr lang="nb-NO">
                <a:solidFill>
                  <a:prstClr val="black"/>
                </a:solidFill>
              </a:endParaRPr>
            </a:p>
          </p:txBody>
        </p:sp>
        <p:sp>
          <p:nvSpPr>
            <p:cNvPr id="13" name="Rectangle 11"/>
            <p:cNvSpPr>
              <a:spLocks noChangeArrowheads="1"/>
            </p:cNvSpPr>
            <p:nvPr userDrawn="1"/>
          </p:nvSpPr>
          <p:spPr bwMode="auto">
            <a:xfrm>
              <a:off x="8245475" y="333375"/>
              <a:ext cx="180975" cy="180975"/>
            </a:xfrm>
            <a:prstGeom prst="rect">
              <a:avLst/>
            </a:prstGeom>
            <a:solidFill>
              <a:srgbClr val="00B0CA">
                <a:alpha val="70000"/>
              </a:srgbClr>
            </a:solidFill>
            <a:ln>
              <a:noFill/>
            </a:ln>
            <a:effectLst/>
            <a:extLst/>
          </p:spPr>
          <p:txBody>
            <a:bodyPr lIns="36000" tIns="36000" rIns="36000" bIns="36000" anchor="ctr">
              <a:spAutoFit/>
            </a:bodyPr>
            <a:lstStyle/>
            <a:p>
              <a:endParaRPr lang="nb-NO">
                <a:solidFill>
                  <a:prstClr val="black"/>
                </a:solidFill>
              </a:endParaRPr>
            </a:p>
          </p:txBody>
        </p:sp>
        <p:sp>
          <p:nvSpPr>
            <p:cNvPr id="14" name="Rectangle 12"/>
            <p:cNvSpPr>
              <a:spLocks noChangeArrowheads="1"/>
            </p:cNvSpPr>
            <p:nvPr userDrawn="1"/>
          </p:nvSpPr>
          <p:spPr bwMode="auto">
            <a:xfrm>
              <a:off x="8424863" y="333375"/>
              <a:ext cx="180975" cy="180975"/>
            </a:xfrm>
            <a:prstGeom prst="rect">
              <a:avLst/>
            </a:prstGeom>
            <a:solidFill>
              <a:srgbClr val="00B0CA">
                <a:alpha val="50000"/>
              </a:srgbClr>
            </a:solidFill>
            <a:ln>
              <a:noFill/>
            </a:ln>
            <a:effectLst/>
            <a:extLst/>
          </p:spPr>
          <p:txBody>
            <a:bodyPr lIns="36000" tIns="36000" rIns="36000" bIns="36000" anchor="ctr">
              <a:spAutoFit/>
            </a:bodyPr>
            <a:lstStyle/>
            <a:p>
              <a:endParaRPr lang="nb-NO">
                <a:solidFill>
                  <a:prstClr val="black"/>
                </a:solidFill>
              </a:endParaRPr>
            </a:p>
          </p:txBody>
        </p:sp>
        <p:sp>
          <p:nvSpPr>
            <p:cNvPr id="15" name="Rectangle 13"/>
            <p:cNvSpPr>
              <a:spLocks noChangeArrowheads="1"/>
            </p:cNvSpPr>
            <p:nvPr userDrawn="1"/>
          </p:nvSpPr>
          <p:spPr bwMode="auto">
            <a:xfrm>
              <a:off x="8604250" y="333375"/>
              <a:ext cx="180975" cy="180975"/>
            </a:xfrm>
            <a:prstGeom prst="rect">
              <a:avLst/>
            </a:prstGeom>
            <a:solidFill>
              <a:srgbClr val="00B0CA">
                <a:alpha val="39999"/>
              </a:srgbClr>
            </a:solidFill>
            <a:ln>
              <a:noFill/>
            </a:ln>
            <a:effectLst/>
            <a:extLst/>
          </p:spPr>
          <p:txBody>
            <a:bodyPr lIns="36000" tIns="36000" rIns="36000" bIns="36000" anchor="ctr">
              <a:spAutoFit/>
            </a:bodyPr>
            <a:lstStyle/>
            <a:p>
              <a:endParaRPr lang="nb-NO">
                <a:solidFill>
                  <a:prstClr val="black"/>
                </a:solidFill>
              </a:endParaRPr>
            </a:p>
          </p:txBody>
        </p:sp>
        <p:sp>
          <p:nvSpPr>
            <p:cNvPr id="16" name="Rectangle 14"/>
            <p:cNvSpPr>
              <a:spLocks noChangeArrowheads="1"/>
            </p:cNvSpPr>
            <p:nvPr userDrawn="1"/>
          </p:nvSpPr>
          <p:spPr bwMode="auto">
            <a:xfrm>
              <a:off x="8783638" y="333375"/>
              <a:ext cx="180975" cy="180975"/>
            </a:xfrm>
            <a:prstGeom prst="rect">
              <a:avLst/>
            </a:prstGeom>
            <a:solidFill>
              <a:srgbClr val="00B0CA">
                <a:alpha val="30000"/>
              </a:srgbClr>
            </a:solidFill>
            <a:ln>
              <a:noFill/>
            </a:ln>
            <a:effectLst/>
            <a:extLst/>
          </p:spPr>
          <p:txBody>
            <a:bodyPr lIns="36000" tIns="36000" rIns="36000" bIns="36000" anchor="ctr">
              <a:spAutoFit/>
            </a:bodyPr>
            <a:lstStyle/>
            <a:p>
              <a:endParaRPr lang="nb-NO">
                <a:solidFill>
                  <a:prstClr val="black"/>
                </a:solidFill>
              </a:endParaRPr>
            </a:p>
          </p:txBody>
        </p:sp>
        <p:sp>
          <p:nvSpPr>
            <p:cNvPr id="17" name="Rectangle 15"/>
            <p:cNvSpPr>
              <a:spLocks noChangeArrowheads="1"/>
            </p:cNvSpPr>
            <p:nvPr userDrawn="1"/>
          </p:nvSpPr>
          <p:spPr bwMode="auto">
            <a:xfrm>
              <a:off x="8963025" y="333375"/>
              <a:ext cx="180975" cy="180975"/>
            </a:xfrm>
            <a:prstGeom prst="rect">
              <a:avLst/>
            </a:prstGeom>
            <a:solidFill>
              <a:srgbClr val="00B0CA">
                <a:alpha val="20000"/>
              </a:srgbClr>
            </a:solidFill>
            <a:ln>
              <a:noFill/>
            </a:ln>
            <a:effectLst/>
            <a:extLst/>
          </p:spPr>
          <p:txBody>
            <a:bodyPr lIns="36000" tIns="36000" rIns="36000" bIns="36000" anchor="ctr">
              <a:spAutoFit/>
            </a:bodyPr>
            <a:lstStyle/>
            <a:p>
              <a:endParaRPr lang="nb-NO">
                <a:solidFill>
                  <a:prstClr val="black"/>
                </a:solidFill>
              </a:endParaRPr>
            </a:p>
          </p:txBody>
        </p:sp>
      </p:grpSp>
      <p:sp>
        <p:nvSpPr>
          <p:cNvPr id="4" name="Plassholder for dato 3"/>
          <p:cNvSpPr>
            <a:spLocks noGrp="1"/>
          </p:cNvSpPr>
          <p:nvPr>
            <p:ph type="dt" sz="half" idx="2"/>
          </p:nvPr>
        </p:nvSpPr>
        <p:spPr>
          <a:xfrm>
            <a:off x="6480212" y="6675710"/>
            <a:ext cx="1305508" cy="182290"/>
          </a:xfrm>
          <a:prstGeom prst="rect">
            <a:avLst/>
          </a:prstGeom>
        </p:spPr>
        <p:txBody>
          <a:bodyPr vert="horz" lIns="91440" tIns="45720" rIns="91440" bIns="45720" rtlCol="0" anchor="b"/>
          <a:lstStyle>
            <a:lvl1pPr algn="r">
              <a:defRPr sz="1000">
                <a:solidFill>
                  <a:schemeClr val="bg1">
                    <a:lumMod val="85000"/>
                  </a:schemeClr>
                </a:solidFill>
                <a:latin typeface="Verdana" pitchFamily="34" charset="0"/>
                <a:ea typeface="Verdana" pitchFamily="34" charset="0"/>
                <a:cs typeface="Verdana" pitchFamily="34" charset="0"/>
              </a:defRPr>
            </a:lvl1pPr>
          </a:lstStyle>
          <a:p>
            <a:fld id="{BA716E1B-53AA-4414-ACB0-2A5DFFF9993B}" type="datetimeFigureOut">
              <a:rPr lang="nb-NO" smtClean="0">
                <a:solidFill>
                  <a:prstClr val="white">
                    <a:lumMod val="85000"/>
                  </a:prstClr>
                </a:solidFill>
              </a:rPr>
              <a:pPr/>
              <a:t>05.09.2018</a:t>
            </a:fld>
            <a:endParaRPr lang="nb-NO">
              <a:solidFill>
                <a:prstClr val="white">
                  <a:lumMod val="85000"/>
                </a:prstClr>
              </a:solidFill>
            </a:endParaRPr>
          </a:p>
        </p:txBody>
      </p:sp>
      <p:sp>
        <p:nvSpPr>
          <p:cNvPr id="5" name="Plassholder for bunntekst 4"/>
          <p:cNvSpPr>
            <a:spLocks noGrp="1"/>
          </p:cNvSpPr>
          <p:nvPr>
            <p:ph type="ftr" sz="quarter" idx="3"/>
          </p:nvPr>
        </p:nvSpPr>
        <p:spPr>
          <a:xfrm>
            <a:off x="468312" y="6669360"/>
            <a:ext cx="5903887" cy="182290"/>
          </a:xfrm>
          <a:prstGeom prst="rect">
            <a:avLst/>
          </a:prstGeom>
        </p:spPr>
        <p:txBody>
          <a:bodyPr vert="horz" lIns="91440" tIns="45720" rIns="91440" bIns="36000" rtlCol="0" anchor="b"/>
          <a:lstStyle>
            <a:lvl1pPr algn="l">
              <a:defRPr sz="1000">
                <a:solidFill>
                  <a:schemeClr val="bg1">
                    <a:lumMod val="85000"/>
                  </a:schemeClr>
                </a:solidFill>
                <a:latin typeface="Verdana" pitchFamily="34" charset="0"/>
                <a:ea typeface="Verdana" pitchFamily="34" charset="0"/>
                <a:cs typeface="Verdana" pitchFamily="34" charset="0"/>
              </a:defRPr>
            </a:lvl1pPr>
          </a:lstStyle>
          <a:p>
            <a:endParaRPr lang="nb-NO" dirty="0">
              <a:solidFill>
                <a:prstClr val="white">
                  <a:lumMod val="85000"/>
                </a:prstClr>
              </a:solidFill>
            </a:endParaRPr>
          </a:p>
        </p:txBody>
      </p:sp>
      <p:sp>
        <p:nvSpPr>
          <p:cNvPr id="6" name="Plassholder for lysbildenummer 5"/>
          <p:cNvSpPr>
            <a:spLocks noGrp="1"/>
          </p:cNvSpPr>
          <p:nvPr>
            <p:ph type="sldNum" sz="quarter" idx="4"/>
          </p:nvPr>
        </p:nvSpPr>
        <p:spPr>
          <a:xfrm>
            <a:off x="7886700" y="6675710"/>
            <a:ext cx="933450" cy="182290"/>
          </a:xfrm>
          <a:prstGeom prst="rect">
            <a:avLst/>
          </a:prstGeom>
        </p:spPr>
        <p:txBody>
          <a:bodyPr vert="horz" lIns="91440" tIns="45720" rIns="91440" bIns="45720" rtlCol="0" anchor="b"/>
          <a:lstStyle>
            <a:lvl1pPr algn="r">
              <a:defRPr sz="1000">
                <a:solidFill>
                  <a:schemeClr val="bg1">
                    <a:lumMod val="85000"/>
                  </a:schemeClr>
                </a:solidFill>
                <a:latin typeface="Verdana" pitchFamily="34" charset="0"/>
                <a:ea typeface="Verdana" pitchFamily="34" charset="0"/>
                <a:cs typeface="Verdana" pitchFamily="34" charset="0"/>
              </a:defRPr>
            </a:lvl1pPr>
          </a:lstStyle>
          <a:p>
            <a:fld id="{48B3504C-860D-48D4-B409-223BBD917174}" type="slidenum">
              <a:rPr lang="nb-NO" smtClean="0">
                <a:solidFill>
                  <a:prstClr val="white">
                    <a:lumMod val="85000"/>
                  </a:prstClr>
                </a:solidFill>
              </a:rPr>
              <a:pPr/>
              <a:t>‹#›</a:t>
            </a:fld>
            <a:endParaRPr lang="nb-NO">
              <a:solidFill>
                <a:prstClr val="white">
                  <a:lumMod val="85000"/>
                </a:prstClr>
              </a:solidFill>
            </a:endParaRPr>
          </a:p>
        </p:txBody>
      </p:sp>
      <p:sp>
        <p:nvSpPr>
          <p:cNvPr id="18" name="Plassholder for tekst 17"/>
          <p:cNvSpPr>
            <a:spLocks noGrp="1"/>
          </p:cNvSpPr>
          <p:nvPr>
            <p:ph type="body" idx="1"/>
          </p:nvPr>
        </p:nvSpPr>
        <p:spPr>
          <a:xfrm>
            <a:off x="503238" y="1844674"/>
            <a:ext cx="8316912" cy="4752975"/>
          </a:xfrm>
          <a:prstGeom prst="rect">
            <a:avLst/>
          </a:prstGeom>
        </p:spPr>
        <p:txBody>
          <a:bodyPr vert="horz" lIns="0" tIns="36000" rIns="36000" bIns="3600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19" name="Plassholder for tittel 18"/>
          <p:cNvSpPr>
            <a:spLocks noGrp="1"/>
          </p:cNvSpPr>
          <p:nvPr>
            <p:ph type="title"/>
          </p:nvPr>
        </p:nvSpPr>
        <p:spPr>
          <a:xfrm>
            <a:off x="468312" y="728662"/>
            <a:ext cx="8351838" cy="1079501"/>
          </a:xfrm>
          <a:prstGeom prst="rect">
            <a:avLst/>
          </a:prstGeom>
        </p:spPr>
        <p:txBody>
          <a:bodyPr vert="horz" lIns="36000" tIns="36000" rIns="36000" bIns="45720" rtlCol="0" anchor="t" anchorCtr="0">
            <a:normAutofit/>
          </a:bodyPr>
          <a:lstStyle/>
          <a:p>
            <a:r>
              <a:rPr lang="nb-NO" dirty="0" smtClean="0"/>
              <a:t>Klikk for å redigere tittelstil</a:t>
            </a:r>
            <a:endParaRPr lang="nb-NO" dirty="0"/>
          </a:p>
        </p:txBody>
      </p:sp>
    </p:spTree>
    <p:extLst>
      <p:ext uri="{BB962C8B-B14F-4D97-AF65-F5344CB8AC3E}">
        <p14:creationId xmlns:p14="http://schemas.microsoft.com/office/powerpoint/2010/main" val="267796865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transition spd="med">
    <p:wipe dir="r"/>
  </p:transition>
  <p:timing>
    <p:tnLst>
      <p:par>
        <p:cTn id="1" dur="indefinite" restart="never" nodeType="tmRoot"/>
      </p:par>
    </p:tnLst>
  </p:timing>
  <p:txStyles>
    <p:titleStyle>
      <a:lvl1pPr marL="0" indent="0" algn="l" defTabSz="914400" rtl="0" eaLnBrk="1" latinLnBrk="0" hangingPunct="1">
        <a:spcBef>
          <a:spcPct val="0"/>
        </a:spcBef>
        <a:buFont typeface="Arial" pitchFamily="34" charset="0"/>
        <a:buNone/>
        <a:defRPr lang="nb-NO" sz="2600" b="1" kern="1200" dirty="0" smtClean="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Clr>
          <a:srgbClr val="00B0CA"/>
        </a:buClr>
        <a:buFont typeface="Wingdings" pitchFamily="2" charset="2"/>
        <a:buChar char="§"/>
        <a:defRPr lang="nb-NO" sz="2400" kern="1200" dirty="0" smtClean="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Clr>
          <a:srgbClr val="00B0CA"/>
        </a:buClr>
        <a:buFont typeface="Wingdings" pitchFamily="2" charset="2"/>
        <a:buChar char="§"/>
        <a:defRPr lang="nb-NO" sz="2000" kern="1200" dirty="0" smtClean="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Clr>
          <a:srgbClr val="00B0CA"/>
        </a:buClr>
        <a:buFont typeface="Wingdings" pitchFamily="2" charset="2"/>
        <a:buChar char="§"/>
        <a:defRPr lang="nb-NO" sz="2000" kern="1200" dirty="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347426" y="1319449"/>
            <a:ext cx="8289925" cy="2159000"/>
          </a:xfrm>
        </p:spPr>
        <p:txBody>
          <a:bodyPr>
            <a:normAutofit fontScale="90000"/>
          </a:bodyPr>
          <a:lstStyle/>
          <a:p>
            <a:pPr eaLnBrk="1" hangingPunct="1"/>
            <a:r>
              <a:rPr lang="nn-NO" dirty="0" smtClean="0">
                <a:latin typeface="Times New Roman" panose="02020603050405020304" pitchFamily="18" charset="0"/>
                <a:ea typeface="Verdana" charset="0"/>
                <a:cs typeface="Times New Roman" panose="02020603050405020304" pitchFamily="18" charset="0"/>
              </a:rPr>
              <a:t>Regionale forskningsfond</a:t>
            </a:r>
            <a:br>
              <a:rPr lang="nn-NO" dirty="0" smtClean="0">
                <a:latin typeface="Times New Roman" panose="02020603050405020304" pitchFamily="18" charset="0"/>
                <a:ea typeface="Verdana" charset="0"/>
                <a:cs typeface="Times New Roman" panose="02020603050405020304" pitchFamily="18" charset="0"/>
              </a:rPr>
            </a:br>
            <a:r>
              <a:rPr lang="nn-NO" dirty="0" smtClean="0">
                <a:latin typeface="Times New Roman" panose="02020603050405020304" pitchFamily="18" charset="0"/>
                <a:ea typeface="Verdana" charset="0"/>
                <a:cs typeface="Times New Roman" panose="02020603050405020304" pitchFamily="18" charset="0"/>
              </a:rPr>
              <a:t>Nord-Norge (RFFNORD)</a:t>
            </a:r>
            <a:br>
              <a:rPr lang="nn-NO" dirty="0" smtClean="0">
                <a:latin typeface="Times New Roman" panose="02020603050405020304" pitchFamily="18" charset="0"/>
                <a:ea typeface="Verdana" charset="0"/>
                <a:cs typeface="Times New Roman" panose="02020603050405020304" pitchFamily="18" charset="0"/>
              </a:rPr>
            </a:br>
            <a:r>
              <a:rPr lang="nn-NO" sz="3100" dirty="0" smtClean="0">
                <a:solidFill>
                  <a:srgbClr val="FF0000"/>
                </a:solidFill>
                <a:latin typeface="Times New Roman" panose="02020603050405020304" pitchFamily="18" charset="0"/>
                <a:ea typeface="Verdana" charset="0"/>
                <a:cs typeface="Times New Roman" panose="02020603050405020304" pitchFamily="18" charset="0"/>
              </a:rPr>
              <a:t>Utviklingsprosjekter med </a:t>
            </a:r>
            <a:r>
              <a:rPr lang="nn-NO" sz="3100" dirty="0" err="1" smtClean="0">
                <a:solidFill>
                  <a:srgbClr val="FF0000"/>
                </a:solidFill>
                <a:latin typeface="Times New Roman" panose="02020603050405020304" pitchFamily="18" charset="0"/>
                <a:ea typeface="Verdana" charset="0"/>
                <a:cs typeface="Times New Roman" panose="02020603050405020304" pitchFamily="18" charset="0"/>
              </a:rPr>
              <a:t>forskningsstøtte</a:t>
            </a:r>
            <a:r>
              <a:rPr lang="nn-NO" sz="3100" dirty="0" smtClean="0">
                <a:solidFill>
                  <a:srgbClr val="FF0000"/>
                </a:solidFill>
                <a:latin typeface="Times New Roman" panose="02020603050405020304" pitchFamily="18" charset="0"/>
                <a:ea typeface="Verdana" charset="0"/>
                <a:cs typeface="Times New Roman" panose="02020603050405020304" pitchFamily="18" charset="0"/>
              </a:rPr>
              <a:t> – </a:t>
            </a:r>
            <a:r>
              <a:rPr lang="nn-NO" sz="3100" dirty="0" err="1" smtClean="0">
                <a:solidFill>
                  <a:srgbClr val="FF0000"/>
                </a:solidFill>
                <a:latin typeface="Times New Roman" panose="02020603050405020304" pitchFamily="18" charset="0"/>
                <a:ea typeface="Verdana" charset="0"/>
                <a:cs typeface="Times New Roman" panose="02020603050405020304" pitchFamily="18" charset="0"/>
              </a:rPr>
              <a:t>finansieringsmuligheter</a:t>
            </a:r>
            <a:r>
              <a:rPr lang="nn-NO" sz="3100" dirty="0" smtClean="0">
                <a:solidFill>
                  <a:srgbClr val="FF0000"/>
                </a:solidFill>
                <a:latin typeface="Times New Roman" panose="02020603050405020304" pitchFamily="18" charset="0"/>
                <a:ea typeface="Verdana" charset="0"/>
                <a:cs typeface="Times New Roman" panose="02020603050405020304" pitchFamily="18" charset="0"/>
              </a:rPr>
              <a:t> for offentlig sektor</a:t>
            </a:r>
            <a:r>
              <a:rPr lang="nn-NO" sz="2700" dirty="0" smtClean="0">
                <a:solidFill>
                  <a:srgbClr val="FF0000"/>
                </a:solidFill>
                <a:latin typeface="Times New Roman" panose="02020603050405020304" pitchFamily="18" charset="0"/>
                <a:ea typeface="Verdana" charset="0"/>
                <a:cs typeface="Times New Roman" panose="02020603050405020304" pitchFamily="18" charset="0"/>
              </a:rPr>
              <a:t/>
            </a:r>
            <a:br>
              <a:rPr lang="nn-NO" sz="2700" dirty="0" smtClean="0">
                <a:solidFill>
                  <a:srgbClr val="FF0000"/>
                </a:solidFill>
                <a:latin typeface="Times New Roman" panose="02020603050405020304" pitchFamily="18" charset="0"/>
                <a:ea typeface="Verdana" charset="0"/>
                <a:cs typeface="Times New Roman" panose="02020603050405020304" pitchFamily="18" charset="0"/>
              </a:rPr>
            </a:br>
            <a:endParaRPr lang="nn-NO" sz="2700" dirty="0">
              <a:solidFill>
                <a:srgbClr val="FF0000"/>
              </a:solidFill>
              <a:latin typeface="Times New Roman" panose="02020603050405020304" pitchFamily="18" charset="0"/>
              <a:ea typeface="Verdana" charset="0"/>
              <a:cs typeface="Times New Roman" panose="02020603050405020304" pitchFamily="18" charset="0"/>
            </a:endParaRPr>
          </a:p>
        </p:txBody>
      </p:sp>
      <p:sp>
        <p:nvSpPr>
          <p:cNvPr id="12291" name="Subtitle 2"/>
          <p:cNvSpPr>
            <a:spLocks noGrp="1"/>
          </p:cNvSpPr>
          <p:nvPr>
            <p:ph type="subTitle" idx="1"/>
          </p:nvPr>
        </p:nvSpPr>
        <p:spPr>
          <a:xfrm>
            <a:off x="3122376" y="3152270"/>
            <a:ext cx="5514975" cy="1200150"/>
          </a:xfrm>
        </p:spPr>
        <p:txBody>
          <a:bodyPr>
            <a:normAutofit/>
          </a:bodyPr>
          <a:lstStyle/>
          <a:p>
            <a:pPr eaLnBrk="1" hangingPunct="1"/>
            <a:endParaRPr lang="nb-NO" dirty="0" smtClean="0">
              <a:latin typeface="Verdana" charset="0"/>
              <a:ea typeface="Verdana" charset="0"/>
              <a:cs typeface="Verdana" charset="0"/>
            </a:endParaRPr>
          </a:p>
          <a:p>
            <a:pPr eaLnBrk="1" hangingPunct="1"/>
            <a:r>
              <a:rPr lang="nb-NO" dirty="0" smtClean="0">
                <a:solidFill>
                  <a:srgbClr val="FF0000"/>
                </a:solidFill>
                <a:latin typeface="Verdana" charset="0"/>
                <a:ea typeface="Verdana" charset="0"/>
                <a:cs typeface="Verdana" charset="0"/>
              </a:rPr>
              <a:t>Kirkenes 05.09. 2018</a:t>
            </a:r>
          </a:p>
          <a:p>
            <a:pPr eaLnBrk="1" hangingPunct="1"/>
            <a:r>
              <a:rPr lang="nb-NO" dirty="0" smtClean="0">
                <a:solidFill>
                  <a:srgbClr val="FF0000"/>
                </a:solidFill>
                <a:latin typeface="Verdana" charset="0"/>
                <a:ea typeface="Verdana" charset="0"/>
                <a:cs typeface="Verdana" charset="0"/>
              </a:rPr>
              <a:t>Mikal Lanes, sekretariat RFFNORD</a:t>
            </a:r>
          </a:p>
          <a:p>
            <a:pPr eaLnBrk="1" hangingPunct="1"/>
            <a:endParaRPr lang="nb-NO" sz="1400" b="1" i="1" dirty="0">
              <a:latin typeface="Times New Roman" panose="02020603050405020304" pitchFamily="18" charset="0"/>
              <a:ea typeface="Verdana"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344794" y="1317812"/>
            <a:ext cx="4508288" cy="5044077"/>
          </a:xfrm>
        </p:spPr>
        <p:txBody>
          <a:bodyPr>
            <a:normAutofit lnSpcReduction="10000"/>
          </a:bodyPr>
          <a:lstStyle/>
          <a:p>
            <a:r>
              <a:rPr lang="nb-NO" sz="2000" dirty="0" smtClean="0">
                <a:solidFill>
                  <a:schemeClr val="tx1"/>
                </a:solidFill>
                <a:latin typeface="Times New Roman" panose="02020603050405020304" pitchFamily="18" charset="0"/>
                <a:cs typeface="Times New Roman" panose="02020603050405020304" pitchFamily="18" charset="0"/>
              </a:rPr>
              <a:t>RFFNORD </a:t>
            </a:r>
            <a:endParaRPr lang="nb-NO" sz="2000" dirty="0" smtClean="0">
              <a:solidFill>
                <a:schemeClr val="tx1"/>
              </a:solidFill>
              <a:latin typeface="Times New Roman" panose="02020603050405020304" pitchFamily="18" charset="0"/>
              <a:cs typeface="Times New Roman" panose="02020603050405020304" pitchFamily="18" charset="0"/>
            </a:endParaRPr>
          </a:p>
          <a:p>
            <a:pPr lvl="2"/>
            <a:r>
              <a:rPr lang="nb-NO" sz="1800" dirty="0" smtClean="0">
                <a:solidFill>
                  <a:schemeClr val="tx1"/>
                </a:solidFill>
                <a:latin typeface="Times New Roman" panose="02020603050405020304" pitchFamily="18" charset="0"/>
                <a:cs typeface="Times New Roman" panose="02020603050405020304" pitchFamily="18" charset="0"/>
              </a:rPr>
              <a:t>Løpende kvalifiseringsstøtte for offentlig sektor (inntil NOK 300.000</a:t>
            </a:r>
            <a:r>
              <a:rPr lang="nb-NO" sz="1800" dirty="0" smtClean="0">
                <a:solidFill>
                  <a:schemeClr val="tx1"/>
                </a:solidFill>
                <a:latin typeface="Times New Roman" panose="02020603050405020304" pitchFamily="18" charset="0"/>
                <a:cs typeface="Times New Roman" panose="02020603050405020304" pitchFamily="18" charset="0"/>
              </a:rPr>
              <a:t>)</a:t>
            </a:r>
          </a:p>
          <a:p>
            <a:pPr lvl="2"/>
            <a:r>
              <a:rPr lang="nb-NO" sz="1800" dirty="0" smtClean="0">
                <a:solidFill>
                  <a:schemeClr val="tx1"/>
                </a:solidFill>
                <a:latin typeface="Times New Roman" panose="02020603050405020304" pitchFamily="18" charset="0"/>
                <a:cs typeface="Times New Roman" panose="02020603050405020304" pitchFamily="18" charset="0"/>
              </a:rPr>
              <a:t>Hovedprosjekter – vår 2019</a:t>
            </a:r>
            <a:r>
              <a:rPr lang="nb-NO" sz="1800" dirty="0" smtClean="0">
                <a:solidFill>
                  <a:schemeClr val="tx1"/>
                </a:solidFill>
                <a:latin typeface="Times New Roman" panose="02020603050405020304" pitchFamily="18" charset="0"/>
                <a:cs typeface="Times New Roman" panose="02020603050405020304" pitchFamily="18" charset="0"/>
              </a:rPr>
              <a:t> </a:t>
            </a:r>
            <a:endParaRPr lang="nb-NO" sz="1800" dirty="0" smtClean="0">
              <a:solidFill>
                <a:schemeClr val="tx1"/>
              </a:solidFill>
              <a:latin typeface="Times New Roman" panose="02020603050405020304" pitchFamily="18" charset="0"/>
              <a:cs typeface="Times New Roman" panose="02020603050405020304" pitchFamily="18" charset="0"/>
            </a:endParaRPr>
          </a:p>
          <a:p>
            <a:pPr marL="457200" lvl="1" indent="0">
              <a:buNone/>
            </a:pPr>
            <a:r>
              <a:rPr lang="en-US" sz="2000" dirty="0" smtClean="0">
                <a:solidFill>
                  <a:schemeClr val="tx1"/>
                </a:solidFill>
                <a:latin typeface="Times New Roman" panose="02020603050405020304" pitchFamily="18" charset="0"/>
                <a:cs typeface="Times New Roman" panose="02020603050405020304" pitchFamily="18" charset="0"/>
              </a:rPr>
              <a:t>Forskningsrådet – </a:t>
            </a:r>
            <a:r>
              <a:rPr lang="en-US" sz="2000" dirty="0" err="1" smtClean="0">
                <a:solidFill>
                  <a:schemeClr val="tx1"/>
                </a:solidFill>
                <a:latin typeface="Times New Roman" panose="02020603050405020304" pitchFamily="18" charset="0"/>
                <a:cs typeface="Times New Roman" panose="02020603050405020304" pitchFamily="18" charset="0"/>
              </a:rPr>
              <a:t>skissseordning</a:t>
            </a:r>
            <a:r>
              <a:rPr lang="en-US" sz="2000" dirty="0" smtClean="0">
                <a:solidFill>
                  <a:schemeClr val="tx1"/>
                </a:solidFill>
                <a:latin typeface="Times New Roman" panose="02020603050405020304" pitchFamily="18" charset="0"/>
                <a:cs typeface="Times New Roman" panose="02020603050405020304" pitchFamily="18" charset="0"/>
              </a:rPr>
              <a:t>/</a:t>
            </a:r>
            <a:r>
              <a:rPr lang="en-US" sz="2000" dirty="0" err="1" smtClean="0">
                <a:solidFill>
                  <a:schemeClr val="tx1"/>
                </a:solidFill>
                <a:latin typeface="Times New Roman" panose="02020603050405020304" pitchFamily="18" charset="0"/>
                <a:cs typeface="Times New Roman" panose="02020603050405020304" pitchFamily="18" charset="0"/>
              </a:rPr>
              <a:t>forprosjekter</a:t>
            </a:r>
            <a:endParaRPr lang="en-US" sz="2000" dirty="0" smtClean="0">
              <a:solidFill>
                <a:schemeClr val="tx1"/>
              </a:solidFill>
              <a:latin typeface="Times New Roman" panose="02020603050405020304" pitchFamily="18" charset="0"/>
              <a:cs typeface="Times New Roman" panose="02020603050405020304" pitchFamily="18" charset="0"/>
            </a:endParaRPr>
          </a:p>
          <a:p>
            <a:pPr lvl="2"/>
            <a:r>
              <a:rPr lang="en-US" sz="1800" dirty="0" smtClean="0">
                <a:solidFill>
                  <a:schemeClr val="tx1"/>
                </a:solidFill>
                <a:latin typeface="Times New Roman" panose="02020603050405020304" pitchFamily="18" charset="0"/>
                <a:cs typeface="Times New Roman" panose="02020603050405020304" pitchFamily="18" charset="0"/>
              </a:rPr>
              <a:t>FORKOMMUNE – </a:t>
            </a:r>
            <a:r>
              <a:rPr lang="en-US" sz="1800" dirty="0" err="1" smtClean="0">
                <a:solidFill>
                  <a:schemeClr val="tx1"/>
                </a:solidFill>
                <a:latin typeface="Times New Roman" panose="02020603050405020304" pitchFamily="18" charset="0"/>
                <a:cs typeface="Times New Roman" panose="02020603050405020304" pitchFamily="18" charset="0"/>
              </a:rPr>
              <a:t>forskning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og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innovasjon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i</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kommunesektoren</a:t>
            </a:r>
            <a:endParaRPr lang="en-US" sz="1800" dirty="0" smtClean="0">
              <a:solidFill>
                <a:schemeClr val="tx1"/>
              </a:solidFill>
              <a:latin typeface="Times New Roman" panose="02020603050405020304" pitchFamily="18" charset="0"/>
              <a:cs typeface="Times New Roman" panose="02020603050405020304" pitchFamily="18" charset="0"/>
            </a:endParaRPr>
          </a:p>
          <a:p>
            <a:pPr lvl="2"/>
            <a:r>
              <a:rPr lang="en-US" sz="1800" dirty="0" smtClean="0">
                <a:solidFill>
                  <a:schemeClr val="tx1"/>
                </a:solidFill>
                <a:latin typeface="Times New Roman" panose="02020603050405020304" pitchFamily="18" charset="0"/>
                <a:cs typeface="Times New Roman" panose="02020603050405020304" pitchFamily="18" charset="0"/>
              </a:rPr>
              <a:t>HELSEVEL  - </a:t>
            </a:r>
            <a:r>
              <a:rPr lang="en-US" sz="1800" dirty="0" err="1" smtClean="0">
                <a:solidFill>
                  <a:schemeClr val="tx1"/>
                </a:solidFill>
                <a:latin typeface="Times New Roman" panose="02020603050405020304" pitchFamily="18" charset="0"/>
                <a:cs typeface="Times New Roman" panose="02020603050405020304" pitchFamily="18" charset="0"/>
              </a:rPr>
              <a:t>Gode</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og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effektive</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helse</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omsorgs</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og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velferdstjenester</a:t>
            </a:r>
            <a:endParaRPr lang="en-US" sz="1800" dirty="0" smtClean="0">
              <a:solidFill>
                <a:schemeClr val="tx1"/>
              </a:solidFill>
              <a:latin typeface="Times New Roman" panose="02020603050405020304" pitchFamily="18" charset="0"/>
              <a:cs typeface="Times New Roman" panose="02020603050405020304" pitchFamily="18" charset="0"/>
            </a:endParaRPr>
          </a:p>
          <a:p>
            <a:pPr lvl="2"/>
            <a:r>
              <a:rPr lang="en-US" sz="1800" dirty="0" smtClean="0">
                <a:solidFill>
                  <a:schemeClr val="tx1"/>
                </a:solidFill>
                <a:latin typeface="Times New Roman" panose="02020603050405020304" pitchFamily="18" charset="0"/>
                <a:cs typeface="Times New Roman" panose="02020603050405020304" pitchFamily="18" charset="0"/>
              </a:rPr>
              <a:t>FINNUT – </a:t>
            </a:r>
            <a:r>
              <a:rPr lang="en-US" sz="1800" dirty="0" err="1" smtClean="0">
                <a:solidFill>
                  <a:schemeClr val="tx1"/>
                </a:solidFill>
                <a:latin typeface="Times New Roman" panose="02020603050405020304" pitchFamily="18" charset="0"/>
                <a:cs typeface="Times New Roman" panose="02020603050405020304" pitchFamily="18" charset="0"/>
              </a:rPr>
              <a:t>forskning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og</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innovsjon</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i</a:t>
            </a:r>
            <a:r>
              <a:rPr lang="en-US" sz="1800" dirty="0" smtClean="0">
                <a:solidFill>
                  <a:schemeClr val="tx1"/>
                </a:solidFill>
                <a:latin typeface="Times New Roman" panose="02020603050405020304" pitchFamily="18" charset="0"/>
                <a:cs typeface="Times New Roman" panose="02020603050405020304" pitchFamily="18" charset="0"/>
              </a:rPr>
              <a:t> </a:t>
            </a:r>
            <a:r>
              <a:rPr lang="en-US" sz="1800" dirty="0" err="1" smtClean="0">
                <a:solidFill>
                  <a:schemeClr val="tx1"/>
                </a:solidFill>
                <a:latin typeface="Times New Roman" panose="02020603050405020304" pitchFamily="18" charset="0"/>
                <a:cs typeface="Times New Roman" panose="02020603050405020304" pitchFamily="18" charset="0"/>
              </a:rPr>
              <a:t>utdanningssektoren</a:t>
            </a:r>
            <a:endParaRPr lang="en-US" sz="1800" dirty="0" smtClean="0">
              <a:solidFill>
                <a:schemeClr val="tx1"/>
              </a:solidFill>
              <a:latin typeface="Times New Roman" panose="02020603050405020304" pitchFamily="18" charset="0"/>
              <a:cs typeface="Times New Roman" panose="02020603050405020304" pitchFamily="18" charset="0"/>
            </a:endParaRPr>
          </a:p>
          <a:p>
            <a:pPr marL="0" lvl="0" indent="0">
              <a:buNone/>
            </a:pPr>
            <a:r>
              <a:rPr lang="nb-NO" sz="1800" dirty="0" smtClean="0">
                <a:solidFill>
                  <a:schemeClr val="tx1"/>
                </a:solidFill>
                <a:latin typeface="Times New Roman" panose="02020603050405020304" pitchFamily="18" charset="0"/>
                <a:cs typeface="Times New Roman" panose="02020603050405020304" pitchFamily="18" charset="0"/>
              </a:rPr>
              <a:t> </a:t>
            </a:r>
            <a:endParaRPr lang="nb-NO" sz="1800" dirty="0">
              <a:solidFill>
                <a:schemeClr val="tx1"/>
              </a:solidFill>
              <a:latin typeface="Times New Roman" panose="02020603050405020304" pitchFamily="18" charset="0"/>
              <a:cs typeface="Times New Roman" panose="02020603050405020304" pitchFamily="18" charset="0"/>
            </a:endParaRPr>
          </a:p>
          <a:p>
            <a:endParaRPr lang="nb-NO" sz="1800" dirty="0">
              <a:solidFill>
                <a:schemeClr val="tx1"/>
              </a:solidFill>
              <a:latin typeface="Cambria" panose="02040503050406030204" pitchFamily="18" charset="0"/>
            </a:endParaRPr>
          </a:p>
        </p:txBody>
      </p:sp>
      <p:sp>
        <p:nvSpPr>
          <p:cNvPr id="7" name="Tittel 6"/>
          <p:cNvSpPr>
            <a:spLocks noGrp="1"/>
          </p:cNvSpPr>
          <p:nvPr>
            <p:ph type="title"/>
          </p:nvPr>
        </p:nvSpPr>
        <p:spPr/>
        <p:txBody>
          <a:bodyPr/>
          <a:lstStyle/>
          <a:p>
            <a:pPr algn="ctr"/>
            <a:r>
              <a:rPr lang="nb-NO" dirty="0" smtClean="0">
                <a:latin typeface="Times New Roman" panose="02020603050405020304" pitchFamily="18" charset="0"/>
                <a:cs typeface="Times New Roman" panose="02020603050405020304" pitchFamily="18" charset="0"/>
              </a:rPr>
              <a:t>Trappetrinnene for offentlig sektor</a:t>
            </a:r>
            <a:endParaRPr lang="nb-NO" dirty="0">
              <a:latin typeface="Times New Roman" panose="02020603050405020304" pitchFamily="18" charset="0"/>
              <a:cs typeface="Times New Roman" panose="02020603050405020304" pitchFamily="18" charset="0"/>
            </a:endParaRPr>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694" y="1522025"/>
            <a:ext cx="2705100" cy="723633"/>
          </a:xfrm>
          <a:prstGeom prst="rect">
            <a:avLst/>
          </a:prstGeom>
        </p:spPr>
      </p:pic>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164" y="3362363"/>
            <a:ext cx="1606500" cy="1519749"/>
          </a:xfrm>
          <a:prstGeom prst="rect">
            <a:avLst/>
          </a:prstGeom>
        </p:spPr>
      </p:pic>
    </p:spTree>
    <p:extLst>
      <p:ext uri="{BB962C8B-B14F-4D97-AF65-F5344CB8AC3E}">
        <p14:creationId xmlns:p14="http://schemas.microsoft.com/office/powerpoint/2010/main" val="152938985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Hva er et innovasjonsprosjekt i offentlig sektor? </a:t>
            </a:r>
          </a:p>
        </p:txBody>
      </p:sp>
      <p:sp>
        <p:nvSpPr>
          <p:cNvPr id="3" name="Plassholder for innhold 2">
            <a:extLst>
              <a:ext uri="{FF2B5EF4-FFF2-40B4-BE49-F238E27FC236}">
                <a16:creationId xmlns:a16="http://schemas.microsoft.com/office/drawing/2014/main" id="{85D261C6-F709-4686-8574-5C8798A6F61C}"/>
              </a:ext>
            </a:extLst>
          </p:cNvPr>
          <p:cNvSpPr>
            <a:spLocks noGrp="1"/>
          </p:cNvSpPr>
          <p:nvPr>
            <p:ph sz="quarter" idx="13"/>
          </p:nvPr>
        </p:nvSpPr>
        <p:spPr/>
        <p:txBody>
          <a:bodyPr/>
          <a:lstStyle/>
          <a:p>
            <a:endParaRPr lang="nb-NO"/>
          </a:p>
        </p:txBody>
      </p:sp>
    </p:spTree>
    <p:extLst>
      <p:ext uri="{BB962C8B-B14F-4D97-AF65-F5344CB8AC3E}">
        <p14:creationId xmlns:p14="http://schemas.microsoft.com/office/powerpoint/2010/main" val="135764655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Sentrale begreper</a:t>
            </a:r>
          </a:p>
        </p:txBody>
      </p:sp>
      <p:sp>
        <p:nvSpPr>
          <p:cNvPr id="3" name="Plassholder for innhold 2"/>
          <p:cNvSpPr>
            <a:spLocks noGrp="1"/>
          </p:cNvSpPr>
          <p:nvPr>
            <p:ph sz="quarter" idx="13"/>
          </p:nvPr>
        </p:nvSpPr>
        <p:spPr/>
        <p:txBody>
          <a:bodyPr/>
          <a:lstStyle/>
          <a:p>
            <a:pPr marL="0" indent="0">
              <a:buNone/>
            </a:pPr>
            <a:endParaRPr lang="nb-NO" dirty="0"/>
          </a:p>
          <a:p>
            <a:endParaRPr lang="nb-NO" dirty="0"/>
          </a:p>
        </p:txBody>
      </p:sp>
      <p:sp>
        <p:nvSpPr>
          <p:cNvPr id="4" name="Rektangel 3"/>
          <p:cNvSpPr/>
          <p:nvPr/>
        </p:nvSpPr>
        <p:spPr>
          <a:xfrm>
            <a:off x="1534251" y="2348881"/>
            <a:ext cx="5994666" cy="3831818"/>
          </a:xfrm>
          <a:prstGeom prst="rect">
            <a:avLst/>
          </a:prstGeom>
          <a:solidFill>
            <a:schemeClr val="bg2">
              <a:lumMod val="20000"/>
              <a:lumOff val="80000"/>
            </a:schemeClr>
          </a:solidFill>
          <a:effectLst>
            <a:innerShdw blurRad="63500" dist="50800" dir="2700000">
              <a:prstClr val="black">
                <a:alpha val="50000"/>
              </a:prstClr>
            </a:innerShdw>
          </a:effectLst>
        </p:spPr>
        <p:txBody>
          <a:bodyPr wrap="square">
            <a:spAutoFit/>
          </a:bodyPr>
          <a:lstStyle/>
          <a:p>
            <a:r>
              <a:rPr lang="nb-NO" sz="1500" b="1" dirty="0">
                <a:solidFill>
                  <a:prstClr val="black"/>
                </a:solidFill>
                <a:latin typeface="Verdana" pitchFamily="34" charset="0"/>
                <a:ea typeface="Verdana" pitchFamily="34" charset="0"/>
                <a:cs typeface="Verdana" pitchFamily="34" charset="0"/>
              </a:rPr>
              <a:t>Innovasjon</a:t>
            </a:r>
            <a:r>
              <a:rPr lang="nb-NO" sz="1500" dirty="0">
                <a:solidFill>
                  <a:prstClr val="black"/>
                </a:solidFill>
                <a:latin typeface="Verdana" pitchFamily="34" charset="0"/>
                <a:ea typeface="Verdana" pitchFamily="34" charset="0"/>
                <a:cs typeface="Verdana" pitchFamily="34" charset="0"/>
              </a:rPr>
              <a:t>:</a:t>
            </a:r>
          </a:p>
          <a:p>
            <a:pPr marL="264319" indent="-257175">
              <a:buFont typeface="Arial" pitchFamily="34" charset="0"/>
              <a:buChar char="•"/>
            </a:pPr>
            <a:r>
              <a:rPr lang="nb-NO" dirty="0">
                <a:solidFill>
                  <a:prstClr val="black"/>
                </a:solidFill>
              </a:rPr>
              <a:t>ny eller forbedret tjeneste, produkt, prosess eller organisasjonsform  som tas i bruk for å oppnå økt verdiskaping og </a:t>
            </a:r>
            <a:r>
              <a:rPr lang="nb-NO" dirty="0" err="1">
                <a:solidFill>
                  <a:prstClr val="black"/>
                </a:solidFill>
              </a:rPr>
              <a:t>samfunnsnytte</a:t>
            </a:r>
            <a:endParaRPr lang="nb-NO" dirty="0">
              <a:solidFill>
                <a:prstClr val="black"/>
              </a:solidFill>
            </a:endParaRPr>
          </a:p>
          <a:p>
            <a:endParaRPr lang="nb-NO" dirty="0">
              <a:solidFill>
                <a:prstClr val="black"/>
              </a:solidFill>
            </a:endParaRPr>
          </a:p>
          <a:p>
            <a:r>
              <a:rPr lang="nb-NO" sz="1500" b="1" dirty="0">
                <a:solidFill>
                  <a:prstClr val="black"/>
                </a:solidFill>
                <a:latin typeface="Verdana" pitchFamily="34" charset="0"/>
                <a:ea typeface="Verdana" pitchFamily="34" charset="0"/>
                <a:cs typeface="Verdana" pitchFamily="34" charset="0"/>
              </a:rPr>
              <a:t>Verdiskaping</a:t>
            </a:r>
            <a:r>
              <a:rPr lang="nb-NO" sz="1500" dirty="0">
                <a:solidFill>
                  <a:prstClr val="black"/>
                </a:solidFill>
                <a:latin typeface="Verdana" pitchFamily="34" charset="0"/>
                <a:ea typeface="Verdana" pitchFamily="34" charset="0"/>
                <a:cs typeface="Verdana" pitchFamily="34" charset="0"/>
              </a:rPr>
              <a:t>:</a:t>
            </a:r>
          </a:p>
          <a:p>
            <a:pPr marL="257175" indent="-257175">
              <a:buFont typeface="Arial" pitchFamily="34" charset="0"/>
              <a:buChar char="•"/>
            </a:pPr>
            <a:r>
              <a:rPr lang="nb-NO" dirty="0">
                <a:solidFill>
                  <a:prstClr val="black"/>
                </a:solidFill>
              </a:rPr>
              <a:t>økt effektivitet, bedre kvalitet, reduserte kostander, mer nytte eller bedre tjenester for målgruppene</a:t>
            </a:r>
          </a:p>
          <a:p>
            <a:endParaRPr lang="nb-NO" dirty="0">
              <a:solidFill>
                <a:prstClr val="black"/>
              </a:solidFill>
            </a:endParaRPr>
          </a:p>
          <a:p>
            <a:r>
              <a:rPr lang="nb-NO" sz="1500" b="1" dirty="0">
                <a:solidFill>
                  <a:prstClr val="black"/>
                </a:solidFill>
                <a:latin typeface="Verdana" pitchFamily="34" charset="0"/>
                <a:ea typeface="Verdana" pitchFamily="34" charset="0"/>
                <a:cs typeface="Verdana" pitchFamily="34" charset="0"/>
              </a:rPr>
              <a:t>Offentlig sektor:</a:t>
            </a:r>
          </a:p>
          <a:p>
            <a:pPr marL="214313" indent="-214313">
              <a:buFont typeface="Arial" pitchFamily="34" charset="0"/>
              <a:buChar char="•"/>
            </a:pPr>
            <a:r>
              <a:rPr lang="nb-NO" dirty="0">
                <a:solidFill>
                  <a:prstClr val="black"/>
                </a:solidFill>
              </a:rPr>
              <a:t>Kommuner, fylkeskommuner og statlige virksomheter </a:t>
            </a:r>
          </a:p>
          <a:p>
            <a:pPr marL="214313" indent="-214313">
              <a:buFont typeface="Arial" pitchFamily="34" charset="0"/>
              <a:buChar char="•"/>
            </a:pPr>
            <a:r>
              <a:rPr lang="nb-NO" dirty="0">
                <a:solidFill>
                  <a:prstClr val="black"/>
                </a:solidFill>
              </a:rPr>
              <a:t>Selskap og foretak heleid av offentlige virksomheter</a:t>
            </a:r>
          </a:p>
          <a:p>
            <a:pPr marL="214313" indent="-214313">
              <a:buFont typeface="Arial" pitchFamily="34" charset="0"/>
              <a:buChar char="•"/>
            </a:pPr>
            <a:r>
              <a:rPr lang="nb-NO" dirty="0">
                <a:solidFill>
                  <a:prstClr val="black"/>
                </a:solidFill>
              </a:rPr>
              <a:t>Virksomheter som løser oppgaver på vegne av det offentlige</a:t>
            </a:r>
          </a:p>
        </p:txBody>
      </p:sp>
    </p:spTree>
    <p:extLst>
      <p:ext uri="{BB962C8B-B14F-4D97-AF65-F5344CB8AC3E}">
        <p14:creationId xmlns:p14="http://schemas.microsoft.com/office/powerpoint/2010/main" val="1612767738"/>
      </p:ext>
    </p:extLst>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pPr algn="ctr"/>
            <a:r>
              <a:rPr lang="nb-NO" dirty="0" smtClean="0">
                <a:latin typeface="Times New Roman" panose="02020603050405020304" pitchFamily="18" charset="0"/>
                <a:cs typeface="Times New Roman" panose="02020603050405020304" pitchFamily="18" charset="0"/>
              </a:rPr>
              <a:t>Det regionale </a:t>
            </a:r>
            <a:r>
              <a:rPr lang="nb-NO" dirty="0" err="1" smtClean="0">
                <a:latin typeface="Times New Roman" panose="02020603050405020304" pitchFamily="18" charset="0"/>
                <a:cs typeface="Times New Roman" panose="02020603050405020304" pitchFamily="18" charset="0"/>
              </a:rPr>
              <a:t>forskningsfondet</a:t>
            </a:r>
            <a:r>
              <a:rPr lang="nb-NO" dirty="0" smtClean="0">
                <a:latin typeface="Times New Roman" panose="02020603050405020304" pitchFamily="18" charset="0"/>
                <a:cs typeface="Times New Roman" panose="02020603050405020304" pitchFamily="18" charset="0"/>
              </a:rPr>
              <a:t> i Nord-Norge</a:t>
            </a:r>
            <a:endParaRPr lang="nb-NO" dirty="0">
              <a:latin typeface="Times New Roman" panose="02020603050405020304" pitchFamily="18" charset="0"/>
              <a:cs typeface="Times New Roman" panose="02020603050405020304" pitchFamily="18" charset="0"/>
            </a:endParaRPr>
          </a:p>
        </p:txBody>
      </p:sp>
      <p:sp>
        <p:nvSpPr>
          <p:cNvPr id="6" name="Plassholder for innhold 5"/>
          <p:cNvSpPr>
            <a:spLocks noGrp="1"/>
          </p:cNvSpPr>
          <p:nvPr>
            <p:ph idx="1"/>
          </p:nvPr>
        </p:nvSpPr>
        <p:spPr/>
        <p:txBody>
          <a:bodyPr/>
          <a:lstStyle/>
          <a:p>
            <a:pPr algn="ctr"/>
            <a:r>
              <a:rPr lang="nb-NO" b="1" i="1" u="sng" dirty="0" smtClean="0">
                <a:solidFill>
                  <a:schemeClr val="tx1"/>
                </a:solidFill>
                <a:latin typeface="Times New Roman" panose="02020603050405020304" pitchFamily="18" charset="0"/>
                <a:cs typeface="Times New Roman" panose="02020603050405020304" pitchFamily="18" charset="0"/>
              </a:rPr>
              <a:t>Hvem kan søke</a:t>
            </a:r>
            <a:r>
              <a:rPr lang="nb-NO" b="1" i="1" u="sng" dirty="0">
                <a:solidFill>
                  <a:schemeClr val="tx1"/>
                </a:solidFill>
                <a:latin typeface="Times New Roman" panose="02020603050405020304" pitchFamily="18" charset="0"/>
                <a:cs typeface="Times New Roman" panose="02020603050405020304" pitchFamily="18" charset="0"/>
              </a:rPr>
              <a:t>?</a:t>
            </a:r>
            <a:endParaRPr lang="nb-NO" b="1" i="1" u="sng" dirty="0" smtClean="0">
              <a:solidFill>
                <a:schemeClr val="tx1"/>
              </a:solidFill>
              <a:latin typeface="Times New Roman" panose="02020603050405020304" pitchFamily="18" charset="0"/>
              <a:cs typeface="Times New Roman" panose="02020603050405020304" pitchFamily="18" charset="0"/>
            </a:endParaRPr>
          </a:p>
          <a:p>
            <a:r>
              <a:rPr lang="nb-NO" b="1" i="1" dirty="0" smtClean="0">
                <a:solidFill>
                  <a:schemeClr val="tx1"/>
                </a:solidFill>
                <a:latin typeface="Times New Roman" panose="02020603050405020304" pitchFamily="18" charset="0"/>
                <a:cs typeface="Times New Roman" panose="02020603050405020304" pitchFamily="18" charset="0"/>
              </a:rPr>
              <a:t>Nordnorske bedrifter</a:t>
            </a:r>
            <a:r>
              <a:rPr lang="nb-NO" b="1" dirty="0" smtClean="0">
                <a:solidFill>
                  <a:schemeClr val="tx1"/>
                </a:solidFill>
                <a:latin typeface="Times New Roman" panose="02020603050405020304" pitchFamily="18" charset="0"/>
                <a:cs typeface="Times New Roman" panose="02020603050405020304" pitchFamily="18" charset="0"/>
              </a:rPr>
              <a:t> </a:t>
            </a:r>
            <a:r>
              <a:rPr lang="nb-NO" dirty="0" smtClean="0">
                <a:solidFill>
                  <a:schemeClr val="tx1"/>
                </a:solidFill>
                <a:latin typeface="Times New Roman" panose="02020603050405020304" pitchFamily="18" charset="0"/>
                <a:cs typeface="Times New Roman" panose="02020603050405020304" pitchFamily="18" charset="0"/>
              </a:rPr>
              <a:t>med potensial og</a:t>
            </a:r>
            <a:r>
              <a:rPr lang="nb-NO" i="1" dirty="0" smtClean="0">
                <a:solidFill>
                  <a:schemeClr val="tx1"/>
                </a:solidFill>
                <a:latin typeface="Times New Roman" panose="02020603050405020304" pitchFamily="18" charset="0"/>
                <a:cs typeface="Times New Roman" panose="02020603050405020304" pitchFamily="18" charset="0"/>
              </a:rPr>
              <a:t> </a:t>
            </a:r>
            <a:r>
              <a:rPr lang="nb-NO" dirty="0" smtClean="0">
                <a:solidFill>
                  <a:schemeClr val="tx1"/>
                </a:solidFill>
                <a:latin typeface="Times New Roman" panose="02020603050405020304" pitchFamily="18" charset="0"/>
                <a:cs typeface="Times New Roman" panose="02020603050405020304" pitchFamily="18" charset="0"/>
              </a:rPr>
              <a:t>behov for </a:t>
            </a:r>
            <a:r>
              <a:rPr lang="nb-NO" i="1" dirty="0" smtClean="0">
                <a:solidFill>
                  <a:schemeClr val="tx1"/>
                </a:solidFill>
                <a:latin typeface="Times New Roman" panose="02020603050405020304" pitchFamily="18" charset="0"/>
                <a:cs typeface="Times New Roman" panose="02020603050405020304" pitchFamily="18" charset="0"/>
              </a:rPr>
              <a:t>forskning.</a:t>
            </a:r>
            <a:r>
              <a:rPr lang="nb-NO" dirty="0">
                <a:solidFill>
                  <a:schemeClr val="tx1"/>
                </a:solidFill>
                <a:latin typeface="Times New Roman" panose="02020603050405020304" pitchFamily="18" charset="0"/>
                <a:cs typeface="Times New Roman" panose="02020603050405020304" pitchFamily="18" charset="0"/>
              </a:rPr>
              <a:t> (gode ideer, innovasjoner, </a:t>
            </a:r>
            <a:r>
              <a:rPr lang="nb-NO" dirty="0" smtClean="0">
                <a:solidFill>
                  <a:schemeClr val="tx1"/>
                </a:solidFill>
                <a:latin typeface="Times New Roman" panose="02020603050405020304" pitchFamily="18" charset="0"/>
                <a:cs typeface="Times New Roman" panose="02020603050405020304" pitchFamily="18" charset="0"/>
              </a:rPr>
              <a:t>muligheter, </a:t>
            </a:r>
            <a:r>
              <a:rPr lang="nb-NO" dirty="0">
                <a:solidFill>
                  <a:schemeClr val="tx1"/>
                </a:solidFill>
                <a:latin typeface="Times New Roman" panose="02020603050405020304" pitchFamily="18" charset="0"/>
                <a:cs typeface="Times New Roman" panose="02020603050405020304" pitchFamily="18" charset="0"/>
              </a:rPr>
              <a:t>utfordringer) </a:t>
            </a:r>
            <a:endParaRPr lang="nb-NO" dirty="0" smtClean="0">
              <a:solidFill>
                <a:schemeClr val="tx1"/>
              </a:solidFill>
              <a:latin typeface="Times New Roman" panose="02020603050405020304" pitchFamily="18" charset="0"/>
              <a:cs typeface="Times New Roman" panose="02020603050405020304" pitchFamily="18" charset="0"/>
            </a:endParaRPr>
          </a:p>
          <a:p>
            <a:endParaRPr lang="nb-NO" dirty="0" smtClean="0">
              <a:solidFill>
                <a:schemeClr val="tx1"/>
              </a:solidFill>
              <a:latin typeface="Times New Roman" panose="02020603050405020304" pitchFamily="18" charset="0"/>
              <a:cs typeface="Times New Roman" panose="02020603050405020304" pitchFamily="18" charset="0"/>
            </a:endParaRPr>
          </a:p>
          <a:p>
            <a:r>
              <a:rPr lang="nb-NO" b="1" i="1" dirty="0" smtClean="0">
                <a:solidFill>
                  <a:srgbClr val="FF0000"/>
                </a:solidFill>
                <a:latin typeface="Times New Roman" panose="02020603050405020304" pitchFamily="18" charset="0"/>
                <a:cs typeface="Times New Roman" panose="02020603050405020304" pitchFamily="18" charset="0"/>
              </a:rPr>
              <a:t>Nordnorske kommuner og andre offentlige virksomheter </a:t>
            </a:r>
            <a:r>
              <a:rPr lang="nb-NO" dirty="0">
                <a:solidFill>
                  <a:srgbClr val="FF0000"/>
                </a:solidFill>
                <a:latin typeface="Times New Roman" panose="02020603050405020304" pitchFamily="18" charset="0"/>
                <a:cs typeface="Times New Roman" panose="02020603050405020304" pitchFamily="18" charset="0"/>
              </a:rPr>
              <a:t>som vil ta i bruk innovasjon</a:t>
            </a:r>
            <a:r>
              <a:rPr lang="nb-NO" dirty="0" smtClean="0">
                <a:solidFill>
                  <a:srgbClr val="FF0000"/>
                </a:solidFill>
                <a:latin typeface="Times New Roman" panose="02020603050405020304" pitchFamily="18" charset="0"/>
                <a:cs typeface="Times New Roman" panose="02020603050405020304" pitchFamily="18" charset="0"/>
              </a:rPr>
              <a:t>.</a:t>
            </a:r>
          </a:p>
          <a:p>
            <a:endParaRPr lang="nb-NO" dirty="0">
              <a:solidFill>
                <a:schemeClr val="tx1"/>
              </a:solidFill>
              <a:latin typeface="Times New Roman" panose="02020603050405020304" pitchFamily="18" charset="0"/>
              <a:cs typeface="Times New Roman" panose="02020603050405020304" pitchFamily="18" charset="0"/>
            </a:endParaRPr>
          </a:p>
          <a:p>
            <a:r>
              <a:rPr lang="nb-NO" b="1" i="1" dirty="0">
                <a:solidFill>
                  <a:schemeClr val="tx1"/>
                </a:solidFill>
                <a:latin typeface="Times New Roman" panose="02020603050405020304" pitchFamily="18" charset="0"/>
                <a:cs typeface="Times New Roman" panose="02020603050405020304" pitchFamily="18" charset="0"/>
              </a:rPr>
              <a:t>Forskere</a:t>
            </a:r>
            <a:r>
              <a:rPr lang="nb-NO" dirty="0">
                <a:solidFill>
                  <a:schemeClr val="tx1"/>
                </a:solidFill>
                <a:latin typeface="Times New Roman" panose="02020603050405020304" pitchFamily="18" charset="0"/>
                <a:cs typeface="Times New Roman" panose="02020603050405020304" pitchFamily="18" charset="0"/>
              </a:rPr>
              <a:t> som vil jobbe innovasjonsrettet i regionen.</a:t>
            </a:r>
          </a:p>
          <a:p>
            <a:endParaRPr lang="nb-NO" dirty="0"/>
          </a:p>
        </p:txBody>
      </p:sp>
      <p:sp>
        <p:nvSpPr>
          <p:cNvPr id="5" name="Plassholder for lysbildenummer 4"/>
          <p:cNvSpPr>
            <a:spLocks noGrp="1"/>
          </p:cNvSpPr>
          <p:nvPr>
            <p:ph type="sldNum" sz="quarter" idx="15"/>
          </p:nvPr>
        </p:nvSpPr>
        <p:spPr/>
        <p:txBody>
          <a:bodyPr/>
          <a:lstStyle/>
          <a:p>
            <a:pPr>
              <a:defRPr/>
            </a:pPr>
            <a:fld id="{0108C2BB-6A4A-8648-82EF-BDF1BAD7B777}" type="slidenum">
              <a:rPr lang="en-US" smtClean="0"/>
              <a:pPr>
                <a:defRPr/>
              </a:pPr>
              <a:t>5</a:t>
            </a:fld>
            <a:endParaRPr lang="en-US"/>
          </a:p>
        </p:txBody>
      </p:sp>
      <p:sp>
        <p:nvSpPr>
          <p:cNvPr id="2" name="Plassholder for innhold 1"/>
          <p:cNvSpPr>
            <a:spLocks noGrp="1"/>
          </p:cNvSpPr>
          <p:nvPr>
            <p:ph idx="13"/>
          </p:nvPr>
        </p:nvSpPr>
        <p:spPr/>
        <p:txBody>
          <a:bodyPr>
            <a:normAutofit/>
          </a:bodyPr>
          <a:lstStyle/>
          <a:p>
            <a:pPr algn="ctr"/>
            <a:r>
              <a:rPr lang="nb-NO" b="1" i="1" u="sng" dirty="0" smtClean="0">
                <a:solidFill>
                  <a:schemeClr val="tx1"/>
                </a:solidFill>
                <a:latin typeface="Times New Roman" panose="02020603050405020304" pitchFamily="18" charset="0"/>
                <a:cs typeface="Times New Roman" panose="02020603050405020304" pitchFamily="18" charset="0"/>
              </a:rPr>
              <a:t>Hva kan søkes om?</a:t>
            </a:r>
          </a:p>
          <a:p>
            <a:r>
              <a:rPr lang="nb-NO" b="1" dirty="0" smtClean="0">
                <a:solidFill>
                  <a:schemeClr val="tx1"/>
                </a:solidFill>
                <a:latin typeface="Times New Roman" panose="02020603050405020304" pitchFamily="18" charset="0"/>
                <a:cs typeface="Times New Roman" panose="02020603050405020304" pitchFamily="18" charset="0"/>
              </a:rPr>
              <a:t>Kvalifiseringsstøtte</a:t>
            </a:r>
            <a:r>
              <a:rPr lang="nb-NO" dirty="0" smtClean="0">
                <a:solidFill>
                  <a:schemeClr val="tx1"/>
                </a:solidFill>
                <a:latin typeface="Times New Roman" panose="02020603050405020304" pitchFamily="18" charset="0"/>
                <a:cs typeface="Times New Roman" panose="02020603050405020304" pitchFamily="18" charset="0"/>
              </a:rPr>
              <a:t> for å «skru sammen» FoU-prosjekter – inntil 300.000</a:t>
            </a:r>
          </a:p>
          <a:p>
            <a:pPr marL="0" indent="0">
              <a:buNone/>
            </a:pPr>
            <a:endParaRPr lang="nb-NO" dirty="0" smtClean="0">
              <a:solidFill>
                <a:schemeClr val="tx1"/>
              </a:solidFill>
              <a:latin typeface="Times New Roman" panose="02020603050405020304" pitchFamily="18" charset="0"/>
              <a:cs typeface="Times New Roman" panose="02020603050405020304" pitchFamily="18" charset="0"/>
            </a:endParaRPr>
          </a:p>
          <a:p>
            <a:r>
              <a:rPr lang="nb-NO" b="1" dirty="0" smtClean="0">
                <a:solidFill>
                  <a:schemeClr val="tx1"/>
                </a:solidFill>
                <a:latin typeface="Times New Roman" panose="02020603050405020304" pitchFamily="18" charset="0"/>
                <a:cs typeface="Times New Roman" panose="02020603050405020304" pitchFamily="18" charset="0"/>
              </a:rPr>
              <a:t>Forskningsprosjekter</a:t>
            </a:r>
            <a:r>
              <a:rPr lang="nb-NO" dirty="0" smtClean="0">
                <a:solidFill>
                  <a:schemeClr val="tx1"/>
                </a:solidFill>
                <a:latin typeface="Times New Roman" panose="02020603050405020304" pitchFamily="18" charset="0"/>
                <a:cs typeface="Times New Roman" panose="02020603050405020304" pitchFamily="18" charset="0"/>
              </a:rPr>
              <a:t> på inntil 3.000.000 som er relevant for Nord-Norge. Særlig innenfor næringsliv, offentlig sektor og samiske tema</a:t>
            </a:r>
            <a:endParaRPr lang="nb-NO" dirty="0">
              <a:latin typeface="Times New Roman" panose="02020603050405020304" pitchFamily="18" charset="0"/>
              <a:cs typeface="Times New Roman" panose="02020603050405020304" pitchFamily="18" charset="0"/>
            </a:endParaRPr>
          </a:p>
          <a:p>
            <a:pPr marL="0" indent="0">
              <a:buNone/>
            </a:pPr>
            <a:r>
              <a:rPr lang="nb-NO" dirty="0" smtClean="0"/>
              <a:t>	</a:t>
            </a:r>
            <a:endParaRPr lang="nb-NO" sz="1400" dirty="0"/>
          </a:p>
        </p:txBody>
      </p:sp>
    </p:spTree>
    <p:extLst>
      <p:ext uri="{BB962C8B-B14F-4D97-AF65-F5344CB8AC3E}">
        <p14:creationId xmlns:p14="http://schemas.microsoft.com/office/powerpoint/2010/main" val="6997060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får midler? </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F83EC5-4DB1-4CF9-A3A6-A9121CFC765E}" type="slidenum">
              <a:rPr kumimoji="0" lang="en-US" sz="1000" b="0" i="0" u="none" strike="noStrike" kern="1200" cap="none" spc="0" normalizeH="0" baseline="0" noProof="0" smtClean="0">
                <a:ln>
                  <a:noFill/>
                </a:ln>
                <a:solidFill>
                  <a:prstClr val="black">
                    <a:tint val="75000"/>
                  </a:prstClr>
                </a:solidFill>
                <a:effectLst/>
                <a:uLnTx/>
                <a:uFillTx/>
                <a:latin typeface="Verdan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tint val="75000"/>
                </a:prstClr>
              </a:solidFill>
              <a:effectLst/>
              <a:uLnTx/>
              <a:uFillTx/>
              <a:latin typeface="Verdana"/>
              <a:ea typeface="+mn-ea"/>
              <a:cs typeface="+mn-cs"/>
            </a:endParaRPr>
          </a:p>
        </p:txBody>
      </p:sp>
      <p:graphicFrame>
        <p:nvGraphicFramePr>
          <p:cNvPr id="9" name="Plassholder for innhold 8"/>
          <p:cNvGraphicFramePr>
            <a:graphicFrameLocks noGrp="1"/>
          </p:cNvGraphicFramePr>
          <p:nvPr>
            <p:ph idx="1"/>
          </p:nvPr>
        </p:nvGraphicFramePr>
        <p:xfrm>
          <a:off x="457200" y="1382713"/>
          <a:ext cx="8229600" cy="45259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8895521"/>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får midler?  Utvikling over tid</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a:defRPr/>
            </a:pPr>
            <a:fld id="{ABF83EC5-4DB1-4CF9-A3A6-A9121CFC765E}" type="slidenum">
              <a:rPr lang="en-US" smtClean="0">
                <a:solidFill>
                  <a:prstClr val="black">
                    <a:tint val="75000"/>
                  </a:prstClr>
                </a:solidFill>
              </a:rPr>
              <a:pPr>
                <a:defRPr/>
              </a:pPr>
              <a:t>7</a:t>
            </a:fld>
            <a:endParaRPr lang="en-US">
              <a:solidFill>
                <a:prstClr val="black">
                  <a:tint val="75000"/>
                </a:prstClr>
              </a:solidFill>
            </a:endParaRPr>
          </a:p>
        </p:txBody>
      </p:sp>
      <p:graphicFrame>
        <p:nvGraphicFramePr>
          <p:cNvPr id="5" name="Plassholder for innhold 4"/>
          <p:cNvGraphicFramePr>
            <a:graphicFrameLocks noGrp="1"/>
          </p:cNvGraphicFramePr>
          <p:nvPr>
            <p:ph idx="1"/>
          </p:nvPr>
        </p:nvGraphicFramePr>
        <p:xfrm>
          <a:off x="457200" y="1382713"/>
          <a:ext cx="8229600" cy="45259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9702291"/>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solidFill>
                  <a:srgbClr val="FF0000"/>
                </a:solidFill>
              </a:rPr>
              <a:t>Regionale offentlige prosjekter</a:t>
            </a:r>
            <a:endParaRPr lang="nb-NO" dirty="0">
              <a:solidFill>
                <a:srgbClr val="FF0000"/>
              </a:solidFill>
            </a:endParaRPr>
          </a:p>
        </p:txBody>
      </p:sp>
      <p:sp>
        <p:nvSpPr>
          <p:cNvPr id="3" name="Plassholder for innhold 2"/>
          <p:cNvSpPr>
            <a:spLocks noGrp="1"/>
          </p:cNvSpPr>
          <p:nvPr>
            <p:ph idx="1"/>
          </p:nvPr>
        </p:nvSpPr>
        <p:spPr>
          <a:xfrm>
            <a:off x="457200" y="1725105"/>
            <a:ext cx="8229600" cy="4991005"/>
          </a:xfrm>
        </p:spPr>
        <p:txBody>
          <a:bodyPr>
            <a:normAutofit/>
          </a:bodyPr>
          <a:lstStyle/>
          <a:p>
            <a:r>
              <a:rPr lang="nb-NO" sz="3000" dirty="0" smtClean="0">
                <a:solidFill>
                  <a:schemeClr val="tx1">
                    <a:lumMod val="65000"/>
                    <a:lumOff val="35000"/>
                  </a:schemeClr>
                </a:solidFill>
              </a:rPr>
              <a:t>Målgruppe: </a:t>
            </a:r>
            <a:endParaRPr lang="nb-NO" sz="3000" dirty="0">
              <a:solidFill>
                <a:schemeClr val="tx1">
                  <a:lumMod val="65000"/>
                  <a:lumOff val="35000"/>
                </a:schemeClr>
              </a:solidFill>
            </a:endParaRPr>
          </a:p>
          <a:p>
            <a:pPr lvl="1"/>
            <a:r>
              <a:rPr lang="nb-NO" sz="2600" dirty="0" smtClean="0">
                <a:solidFill>
                  <a:schemeClr val="tx1">
                    <a:lumMod val="65000"/>
                    <a:lumOff val="35000"/>
                  </a:schemeClr>
                </a:solidFill>
              </a:rPr>
              <a:t>Enkeltvirksomheter</a:t>
            </a:r>
          </a:p>
          <a:p>
            <a:pPr lvl="1"/>
            <a:r>
              <a:rPr lang="nb-NO" sz="2600" dirty="0" smtClean="0">
                <a:solidFill>
                  <a:schemeClr val="tx1">
                    <a:lumMod val="65000"/>
                    <a:lumOff val="35000"/>
                  </a:schemeClr>
                </a:solidFill>
              </a:rPr>
              <a:t>Enkeltvirksomheter i samarbeid med FoU-institusjoner og/eller bedrifter</a:t>
            </a:r>
          </a:p>
          <a:p>
            <a:pPr lvl="1"/>
            <a:r>
              <a:rPr lang="nb-NO" sz="2600" dirty="0" smtClean="0">
                <a:solidFill>
                  <a:schemeClr val="tx1">
                    <a:lumMod val="65000"/>
                    <a:lumOff val="35000"/>
                  </a:schemeClr>
                </a:solidFill>
              </a:rPr>
              <a:t>Konsortier av virksomheter</a:t>
            </a:r>
          </a:p>
          <a:p>
            <a:pPr lvl="1"/>
            <a:r>
              <a:rPr lang="nb-NO" sz="2600" dirty="0" smtClean="0">
                <a:solidFill>
                  <a:schemeClr val="tx1">
                    <a:lumMod val="65000"/>
                    <a:lumOff val="35000"/>
                  </a:schemeClr>
                </a:solidFill>
              </a:rPr>
              <a:t>Konsortier av virksomheter i samarbeid med FoU-institusjoner og/eller bedrifter</a:t>
            </a:r>
          </a:p>
          <a:p>
            <a:pPr marL="457200" lvl="1" indent="0">
              <a:buNone/>
            </a:pPr>
            <a:r>
              <a:rPr lang="nb-NO" sz="2400" b="1" dirty="0" smtClean="0">
                <a:solidFill>
                  <a:schemeClr val="tx1">
                    <a:lumMod val="65000"/>
                    <a:lumOff val="35000"/>
                  </a:schemeClr>
                </a:solidFill>
              </a:rPr>
              <a:t>Forskningen </a:t>
            </a:r>
            <a:r>
              <a:rPr lang="nb-NO" sz="2400" b="1" dirty="0">
                <a:solidFill>
                  <a:schemeClr val="tx1">
                    <a:lumMod val="65000"/>
                    <a:lumOff val="35000"/>
                  </a:schemeClr>
                </a:solidFill>
              </a:rPr>
              <a:t>gjennomføres fortrinnsvis i samarbeid med et </a:t>
            </a:r>
            <a:r>
              <a:rPr lang="nb-NO" sz="2400" b="1" dirty="0" smtClean="0">
                <a:solidFill>
                  <a:schemeClr val="tx1">
                    <a:lumMod val="65000"/>
                    <a:lumOff val="35000"/>
                  </a:schemeClr>
                </a:solidFill>
              </a:rPr>
              <a:t>FoU-miljø.</a:t>
            </a:r>
            <a:endParaRPr lang="nb-NO" sz="2400" b="1" dirty="0">
              <a:solidFill>
                <a:schemeClr val="tx1">
                  <a:lumMod val="65000"/>
                  <a:lumOff val="35000"/>
                </a:schemeClr>
              </a:solidFill>
            </a:endParaRPr>
          </a:p>
          <a:p>
            <a:pPr lvl="1"/>
            <a:endParaRPr lang="nb-NO" sz="2600" dirty="0">
              <a:solidFill>
                <a:schemeClr val="tx1">
                  <a:lumMod val="65000"/>
                  <a:lumOff val="35000"/>
                </a:schemeClr>
              </a:solidFill>
            </a:endParaRPr>
          </a:p>
        </p:txBody>
      </p:sp>
    </p:spTree>
    <p:extLst>
      <p:ext uri="{BB962C8B-B14F-4D97-AF65-F5344CB8AC3E}">
        <p14:creationId xmlns:p14="http://schemas.microsoft.com/office/powerpoint/2010/main" val="31891070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i="1" dirty="0"/>
              <a:t>Innsatsområde 2: </a:t>
            </a:r>
            <a:r>
              <a:rPr lang="nb-NO" dirty="0"/>
              <a:t>Mobilisering av offentlig sektor i Nord-Norge</a:t>
            </a:r>
          </a:p>
        </p:txBody>
      </p:sp>
      <p:sp>
        <p:nvSpPr>
          <p:cNvPr id="3" name="Plassholder for innhold 2"/>
          <p:cNvSpPr>
            <a:spLocks noGrp="1"/>
          </p:cNvSpPr>
          <p:nvPr>
            <p:ph idx="1"/>
          </p:nvPr>
        </p:nvSpPr>
        <p:spPr>
          <a:xfrm>
            <a:off x="457200" y="1383126"/>
            <a:ext cx="8229599" cy="4425392"/>
          </a:xfrm>
        </p:spPr>
        <p:txBody>
          <a:bodyPr>
            <a:normAutofit/>
          </a:bodyPr>
          <a:lstStyle/>
          <a:p>
            <a:r>
              <a:rPr lang="nb-NO" dirty="0"/>
              <a:t>Forskning er en viktig innsatsfaktor for innovasjon i offentlig sektor. </a:t>
            </a:r>
            <a:endParaRPr lang="nb-NO" dirty="0" smtClean="0"/>
          </a:p>
          <a:p>
            <a:r>
              <a:rPr lang="nb-NO" dirty="0" smtClean="0"/>
              <a:t>Forskningen </a:t>
            </a:r>
            <a:r>
              <a:rPr lang="nb-NO" dirty="0"/>
              <a:t>kan forbedre, fornye, og bidra til at problemer og utfordringer ses på en ny og bedre måte i offentlig sektor. </a:t>
            </a:r>
            <a:endParaRPr lang="nb-NO" dirty="0" smtClean="0"/>
          </a:p>
          <a:p>
            <a:r>
              <a:rPr lang="nb-NO" dirty="0" smtClean="0"/>
              <a:t>Viktig </a:t>
            </a:r>
            <a:r>
              <a:rPr lang="nb-NO" dirty="0"/>
              <a:t>at FoU-aktiviteten skjer for og hos de offentlige virksomhetene, og på deres premisser.</a:t>
            </a:r>
          </a:p>
          <a:p>
            <a:r>
              <a:rPr lang="nb-NO" dirty="0" smtClean="0">
                <a:solidFill>
                  <a:srgbClr val="FF0000"/>
                </a:solidFill>
              </a:rPr>
              <a:t>Ikke </a:t>
            </a:r>
            <a:r>
              <a:rPr lang="nb-NO" dirty="0">
                <a:solidFill>
                  <a:srgbClr val="FF0000"/>
                </a:solidFill>
              </a:rPr>
              <a:t>prioriterte </a:t>
            </a:r>
            <a:r>
              <a:rPr lang="nb-NO" dirty="0" smtClean="0">
                <a:solidFill>
                  <a:srgbClr val="FF0000"/>
                </a:solidFill>
              </a:rPr>
              <a:t>forskningsområder</a:t>
            </a:r>
          </a:p>
          <a:p>
            <a:r>
              <a:rPr lang="nb-NO" dirty="0" smtClean="0"/>
              <a:t>Det </a:t>
            </a:r>
            <a:r>
              <a:rPr lang="nb-NO" dirty="0"/>
              <a:t>skal være opp til offentlige virksomheter selv å definere </a:t>
            </a:r>
            <a:r>
              <a:rPr lang="nb-NO" dirty="0" smtClean="0"/>
              <a:t>det </a:t>
            </a:r>
            <a:r>
              <a:rPr lang="nb-NO" dirty="0"/>
              <a:t>offentliges innovasjonsutfordringer. </a:t>
            </a:r>
            <a:endParaRPr lang="nb-NO" dirty="0" smtClean="0"/>
          </a:p>
          <a:p>
            <a:r>
              <a:rPr lang="nb-NO" dirty="0" smtClean="0"/>
              <a:t>Eierfylkene </a:t>
            </a:r>
            <a:r>
              <a:rPr lang="nb-NO" dirty="0"/>
              <a:t>ønsker </a:t>
            </a:r>
            <a:r>
              <a:rPr lang="nb-NO" dirty="0" smtClean="0"/>
              <a:t>offentlig sektor som </a:t>
            </a:r>
            <a:r>
              <a:rPr lang="nb-NO" dirty="0"/>
              <a:t>selvstendige bestillere av forskningsoppdrag. </a:t>
            </a:r>
          </a:p>
          <a:p>
            <a:endParaRPr lang="nb-NO" dirty="0"/>
          </a:p>
        </p:txBody>
      </p:sp>
      <p:sp>
        <p:nvSpPr>
          <p:cNvPr id="4" name="Plassholder for dato 3"/>
          <p:cNvSpPr>
            <a:spLocks noGrp="1"/>
          </p:cNvSpPr>
          <p:nvPr>
            <p:ph type="dt" sz="half" idx="10"/>
          </p:nvPr>
        </p:nvSpPr>
        <p:spPr/>
        <p:txBody>
          <a:bodyPr/>
          <a:lstStyle/>
          <a:p>
            <a:pPr>
              <a:defRPr/>
            </a:pPr>
            <a:r>
              <a:rPr lang="en-US" smtClean="0"/>
              <a:t>dato</a:t>
            </a:r>
            <a:endParaRPr lang="en-US"/>
          </a:p>
        </p:txBody>
      </p:sp>
      <p:sp>
        <p:nvSpPr>
          <p:cNvPr id="5" name="Plassholder for lysbildenummer 4"/>
          <p:cNvSpPr>
            <a:spLocks noGrp="1"/>
          </p:cNvSpPr>
          <p:nvPr>
            <p:ph type="sldNum" sz="quarter" idx="11"/>
          </p:nvPr>
        </p:nvSpPr>
        <p:spPr/>
        <p:txBody>
          <a:bodyPr/>
          <a:lstStyle/>
          <a:p>
            <a:pPr>
              <a:defRPr/>
            </a:pPr>
            <a:fld id="{4C121417-25C5-2D4B-A255-C1CBB9E2EF6D}" type="slidenum">
              <a:rPr lang="en-US" smtClean="0"/>
              <a:pPr>
                <a:defRPr/>
              </a:pPr>
              <a:t>9</a:t>
            </a:fld>
            <a:endParaRPr lang="en-US"/>
          </a:p>
        </p:txBody>
      </p:sp>
    </p:spTree>
    <p:extLst>
      <p:ext uri="{BB962C8B-B14F-4D97-AF65-F5344CB8AC3E}">
        <p14:creationId xmlns:p14="http://schemas.microsoft.com/office/powerpoint/2010/main" val="11883646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42900" y="398076"/>
            <a:ext cx="8229600" cy="1143000"/>
          </a:xfrm>
        </p:spPr>
        <p:txBody>
          <a:bodyPr/>
          <a:lstStyle/>
          <a:p>
            <a:pPr algn="ctr"/>
            <a:r>
              <a:rPr lang="nb-NO" dirty="0" smtClean="0">
                <a:solidFill>
                  <a:srgbClr val="FF0000"/>
                </a:solidFill>
              </a:rPr>
              <a:t>Bredt spekter av innfallsvinkler</a:t>
            </a:r>
            <a:endParaRPr lang="nb-NO" dirty="0">
              <a:solidFill>
                <a:srgbClr val="FF0000"/>
              </a:solidFill>
            </a:endParaRPr>
          </a:p>
        </p:txBody>
      </p:sp>
      <p:sp>
        <p:nvSpPr>
          <p:cNvPr id="3" name="Plassholder for innhold 2"/>
          <p:cNvSpPr>
            <a:spLocks noGrp="1"/>
          </p:cNvSpPr>
          <p:nvPr>
            <p:ph idx="1"/>
          </p:nvPr>
        </p:nvSpPr>
        <p:spPr/>
        <p:txBody>
          <a:bodyPr>
            <a:normAutofit/>
          </a:bodyPr>
          <a:lstStyle/>
          <a:p>
            <a:r>
              <a:rPr lang="nb-NO" dirty="0" smtClean="0"/>
              <a:t>Velferdsteknologi og e-helse, effekter av regionreformen, storkommunesammenslåinger,  samhandlingsreformen, følge- </a:t>
            </a:r>
            <a:r>
              <a:rPr lang="nb-NO" dirty="0"/>
              <a:t>og evalueringsforskning, </a:t>
            </a:r>
            <a:r>
              <a:rPr lang="nb-NO" dirty="0" smtClean="0"/>
              <a:t>bolyst, forskning </a:t>
            </a:r>
            <a:r>
              <a:rPr lang="nb-NO" dirty="0"/>
              <a:t>på endringskapasitet og </a:t>
            </a:r>
            <a:r>
              <a:rPr lang="nb-NO" dirty="0" err="1"/>
              <a:t>bestillerkompetanse</a:t>
            </a:r>
            <a:r>
              <a:rPr lang="nb-NO" dirty="0"/>
              <a:t>, </a:t>
            </a:r>
            <a:r>
              <a:rPr lang="nb-NO" dirty="0" smtClean="0"/>
              <a:t>og hvordan </a:t>
            </a:r>
            <a:r>
              <a:rPr lang="nb-NO" dirty="0"/>
              <a:t>kommunene kan være tjenesteleverandør i grensesnittet mellom offentlige og private </a:t>
            </a:r>
            <a:r>
              <a:rPr lang="nb-NO" dirty="0" smtClean="0"/>
              <a:t>tjenester.</a:t>
            </a:r>
          </a:p>
          <a:p>
            <a:endParaRPr lang="nb-NO" dirty="0"/>
          </a:p>
          <a:p>
            <a:pPr marL="457200" lvl="1" indent="0">
              <a:buNone/>
            </a:pPr>
            <a:r>
              <a:rPr lang="nb-NO" sz="2400" dirty="0" smtClean="0">
                <a:solidFill>
                  <a:srgbClr val="FF0000"/>
                </a:solidFill>
              </a:rPr>
              <a:t>Igjen:</a:t>
            </a:r>
          </a:p>
          <a:p>
            <a:pPr marL="457200" lvl="1" indent="0">
              <a:buNone/>
            </a:pPr>
            <a:r>
              <a:rPr lang="nb-NO" sz="2400" dirty="0" smtClean="0">
                <a:solidFill>
                  <a:srgbClr val="FF0000"/>
                </a:solidFill>
              </a:rPr>
              <a:t>Det kan like gjerne være andre forskningsområder!</a:t>
            </a:r>
            <a:endParaRPr lang="nb-NO" sz="2400" dirty="0">
              <a:solidFill>
                <a:srgbClr val="FF0000"/>
              </a:solidFill>
            </a:endParaRPr>
          </a:p>
        </p:txBody>
      </p:sp>
    </p:spTree>
    <p:extLst>
      <p:ext uri="{BB962C8B-B14F-4D97-AF65-F5344CB8AC3E}">
        <p14:creationId xmlns:p14="http://schemas.microsoft.com/office/powerpoint/2010/main" val="41401325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dirty="0" smtClean="0">
                <a:latin typeface="Times New Roman" panose="02020603050405020304" pitchFamily="18" charset="0"/>
                <a:cs typeface="Times New Roman" panose="02020603050405020304" pitchFamily="18" charset="0"/>
              </a:rPr>
              <a:t>Løpende </a:t>
            </a:r>
            <a:r>
              <a:rPr lang="nb-NO" dirty="0">
                <a:latin typeface="Times New Roman" panose="02020603050405020304" pitchFamily="18" charset="0"/>
                <a:cs typeface="Times New Roman" panose="02020603050405020304" pitchFamily="18" charset="0"/>
              </a:rPr>
              <a:t>k</a:t>
            </a:r>
            <a:r>
              <a:rPr lang="nb-NO" dirty="0" smtClean="0">
                <a:latin typeface="Times New Roman" panose="02020603050405020304" pitchFamily="18" charset="0"/>
                <a:cs typeface="Times New Roman" panose="02020603050405020304" pitchFamily="18" charset="0"/>
              </a:rPr>
              <a:t>valifiseringsstøtte offentlig sektor</a:t>
            </a:r>
            <a:endParaRPr lang="nb-NO" dirty="0">
              <a:latin typeface="Times New Roman" panose="02020603050405020304" pitchFamily="18" charset="0"/>
              <a:cs typeface="Times New Roman" panose="02020603050405020304" pitchFamily="18" charset="0"/>
            </a:endParaRPr>
          </a:p>
        </p:txBody>
      </p:sp>
      <p:sp>
        <p:nvSpPr>
          <p:cNvPr id="3" name="Plassholder for innhold 2"/>
          <p:cNvSpPr>
            <a:spLocks noGrp="1"/>
          </p:cNvSpPr>
          <p:nvPr>
            <p:ph idx="1"/>
          </p:nvPr>
        </p:nvSpPr>
        <p:spPr/>
        <p:txBody>
          <a:bodyPr>
            <a:normAutofit lnSpcReduction="10000"/>
          </a:bodyPr>
          <a:lstStyle/>
          <a:p>
            <a:r>
              <a:rPr lang="nb-NO" dirty="0" smtClean="0">
                <a:solidFill>
                  <a:schemeClr val="tx1"/>
                </a:solidFill>
                <a:latin typeface="Times New Roman" panose="02020603050405020304" pitchFamily="18" charset="0"/>
                <a:cs typeface="Times New Roman" panose="02020603050405020304" pitchFamily="18" charset="0"/>
              </a:rPr>
              <a:t>Skal utvikle FoU-prosjekter som kan kvalifisere til videre støtte fra relevante ordninger</a:t>
            </a:r>
          </a:p>
          <a:p>
            <a:r>
              <a:rPr lang="nb-NO" dirty="0" smtClean="0">
                <a:solidFill>
                  <a:schemeClr val="tx1"/>
                </a:solidFill>
                <a:latin typeface="Times New Roman" panose="02020603050405020304" pitchFamily="18" charset="0"/>
                <a:cs typeface="Times New Roman" panose="02020603050405020304" pitchFamily="18" charset="0"/>
              </a:rPr>
              <a:t>Inntil 12 mnd støtteperiode</a:t>
            </a:r>
          </a:p>
          <a:p>
            <a:r>
              <a:rPr lang="nb-NO" dirty="0" smtClean="0">
                <a:solidFill>
                  <a:schemeClr val="tx1"/>
                </a:solidFill>
                <a:latin typeface="Times New Roman" panose="02020603050405020304" pitchFamily="18" charset="0"/>
                <a:cs typeface="Times New Roman" panose="02020603050405020304" pitchFamily="18" charset="0"/>
              </a:rPr>
              <a:t>Dekker personalkostnader, kjøp av FoU-tjenester, relevante kostnader</a:t>
            </a:r>
          </a:p>
          <a:p>
            <a:r>
              <a:rPr lang="nb-NO" b="1" i="1" dirty="0" smtClean="0">
                <a:solidFill>
                  <a:schemeClr val="tx1"/>
                </a:solidFill>
                <a:latin typeface="Times New Roman" panose="02020603050405020304" pitchFamily="18" charset="0"/>
                <a:cs typeface="Times New Roman" panose="02020603050405020304" pitchFamily="18" charset="0"/>
              </a:rPr>
              <a:t>Skal</a:t>
            </a:r>
            <a:r>
              <a:rPr lang="nb-NO" b="1" dirty="0" smtClean="0">
                <a:solidFill>
                  <a:schemeClr val="tx1"/>
                </a:solidFill>
                <a:latin typeface="Times New Roman" panose="02020603050405020304" pitchFamily="18" charset="0"/>
                <a:cs typeface="Times New Roman" panose="02020603050405020304" pitchFamily="18" charset="0"/>
              </a:rPr>
              <a:t> </a:t>
            </a:r>
            <a:r>
              <a:rPr lang="nb-NO" dirty="0" smtClean="0">
                <a:solidFill>
                  <a:schemeClr val="tx1"/>
                </a:solidFill>
                <a:latin typeface="Times New Roman" panose="02020603050405020304" pitchFamily="18" charset="0"/>
                <a:cs typeface="Times New Roman" panose="02020603050405020304" pitchFamily="18" charset="0"/>
              </a:rPr>
              <a:t>lede til et hovedprosjekt</a:t>
            </a:r>
          </a:p>
          <a:p>
            <a:r>
              <a:rPr lang="nb-NO" dirty="0" smtClean="0">
                <a:solidFill>
                  <a:schemeClr val="tx1"/>
                </a:solidFill>
                <a:latin typeface="Times New Roman" panose="02020603050405020304" pitchFamily="18" charset="0"/>
                <a:cs typeface="Times New Roman" panose="02020603050405020304" pitchFamily="18" charset="0"/>
              </a:rPr>
              <a:t>Må ha forskningsspørsmål, ikke støtte til kartlegging av potensielle FoU-behov</a:t>
            </a:r>
          </a:p>
          <a:p>
            <a:r>
              <a:rPr lang="nb-NO" dirty="0" smtClean="0">
                <a:solidFill>
                  <a:schemeClr val="tx1"/>
                </a:solidFill>
                <a:latin typeface="Times New Roman" panose="02020603050405020304" pitchFamily="18" charset="0"/>
                <a:cs typeface="Times New Roman" panose="02020603050405020304" pitchFamily="18" charset="0"/>
              </a:rPr>
              <a:t>Kan inneholde små forskningsdeler</a:t>
            </a:r>
          </a:p>
          <a:p>
            <a:r>
              <a:rPr lang="nb-NO" dirty="0" smtClean="0">
                <a:solidFill>
                  <a:schemeClr val="tx1"/>
                </a:solidFill>
                <a:latin typeface="Times New Roman" panose="02020603050405020304" pitchFamily="18" charset="0"/>
                <a:cs typeface="Times New Roman" panose="02020603050405020304" pitchFamily="18" charset="0"/>
              </a:rPr>
              <a:t>Kan være noe støtte til workshop</a:t>
            </a:r>
          </a:p>
        </p:txBody>
      </p:sp>
      <p:sp>
        <p:nvSpPr>
          <p:cNvPr id="4" name="Plassholder for lysbildenummer 3"/>
          <p:cNvSpPr>
            <a:spLocks noGrp="1"/>
          </p:cNvSpPr>
          <p:nvPr>
            <p:ph type="sldNum" sz="quarter" idx="15"/>
          </p:nvPr>
        </p:nvSpPr>
        <p:spPr/>
        <p:txBody>
          <a:bodyPr/>
          <a:lstStyle/>
          <a:p>
            <a:pPr>
              <a:defRPr/>
            </a:pPr>
            <a:fld id="{ABF83EC5-4DB1-4CF9-A3A6-A9121CFC765E}" type="slidenum">
              <a:rPr lang="en-US" smtClean="0">
                <a:solidFill>
                  <a:prstClr val="black">
                    <a:tint val="75000"/>
                  </a:prstClr>
                </a:solidFill>
              </a:rPr>
              <a:pPr>
                <a:defRPr/>
              </a:pPr>
              <a:t>11</a:t>
            </a:fld>
            <a:endParaRPr lang="en-US">
              <a:solidFill>
                <a:prstClr val="black">
                  <a:tint val="75000"/>
                </a:prstClr>
              </a:solidFill>
            </a:endParaRPr>
          </a:p>
        </p:txBody>
      </p:sp>
      <p:sp>
        <p:nvSpPr>
          <p:cNvPr id="5" name="Plassholder for innhold 4"/>
          <p:cNvSpPr>
            <a:spLocks noGrp="1"/>
          </p:cNvSpPr>
          <p:nvPr>
            <p:ph idx="13"/>
          </p:nvPr>
        </p:nvSpPr>
        <p:spPr>
          <a:xfrm>
            <a:off x="4748042" y="1383126"/>
            <a:ext cx="3938758" cy="5095495"/>
          </a:xfrm>
        </p:spPr>
        <p:txBody>
          <a:bodyPr/>
          <a:lstStyle/>
          <a:p>
            <a:r>
              <a:rPr lang="nb-NO" b="1" dirty="0">
                <a:solidFill>
                  <a:srgbClr val="0070C0"/>
                </a:solidFill>
                <a:latin typeface="Times New Roman" panose="02020603050405020304" pitchFamily="18" charset="0"/>
                <a:cs typeface="Times New Roman" panose="02020603050405020304" pitchFamily="18" charset="0"/>
              </a:rPr>
              <a:t>Løpende kvalifiseringsstøtte </a:t>
            </a:r>
          </a:p>
          <a:p>
            <a:r>
              <a:rPr lang="nb-NO" dirty="0">
                <a:latin typeface="Times New Roman" panose="02020603050405020304" pitchFamily="18" charset="0"/>
                <a:cs typeface="Times New Roman" panose="02020603050405020304" pitchFamily="18" charset="0"/>
              </a:rPr>
              <a:t>Mål om rask og ukomplisert </a:t>
            </a:r>
            <a:r>
              <a:rPr lang="nb-NO" dirty="0" smtClean="0">
                <a:latin typeface="Times New Roman" panose="02020603050405020304" pitchFamily="18" charset="0"/>
                <a:cs typeface="Times New Roman" panose="02020603050405020304" pitchFamily="18" charset="0"/>
              </a:rPr>
              <a:t>behandlingstid</a:t>
            </a:r>
          </a:p>
          <a:p>
            <a:r>
              <a:rPr lang="nb-NO" dirty="0" smtClean="0">
                <a:latin typeface="Times New Roman" panose="02020603050405020304" pitchFamily="18" charset="0"/>
                <a:cs typeface="Times New Roman" panose="02020603050405020304" pitchFamily="18" charset="0"/>
              </a:rPr>
              <a:t>Selvstendig behandling</a:t>
            </a:r>
          </a:p>
          <a:p>
            <a:r>
              <a:rPr lang="nb-NO" dirty="0" smtClean="0">
                <a:latin typeface="Times New Roman" panose="02020603050405020304" pitchFamily="18" charset="0"/>
                <a:cs typeface="Times New Roman" panose="02020603050405020304" pitchFamily="18" charset="0"/>
              </a:rPr>
              <a:t>Inntil 8 arbeidsuker</a:t>
            </a:r>
          </a:p>
          <a:p>
            <a:r>
              <a:rPr lang="nb-NO" dirty="0" smtClean="0">
                <a:latin typeface="Times New Roman" panose="02020603050405020304" pitchFamily="18" charset="0"/>
                <a:cs typeface="Times New Roman" panose="02020603050405020304" pitchFamily="18" charset="0"/>
              </a:rPr>
              <a:t>Ja, nei og tja</a:t>
            </a:r>
            <a:endParaRPr lang="nb-NO" dirty="0">
              <a:latin typeface="Times New Roman" panose="02020603050405020304" pitchFamily="18" charset="0"/>
              <a:cs typeface="Times New Roman" panose="02020603050405020304" pitchFamily="18" charset="0"/>
            </a:endParaRPr>
          </a:p>
          <a:p>
            <a:r>
              <a:rPr lang="nb-NO" dirty="0">
                <a:latin typeface="Times New Roman" panose="02020603050405020304" pitchFamily="18" charset="0"/>
                <a:cs typeface="Times New Roman" panose="02020603050405020304" pitchFamily="18" charset="0"/>
              </a:rPr>
              <a:t>Lett «å rette opp» søknader –  dialog med sekretariatet</a:t>
            </a:r>
          </a:p>
          <a:p>
            <a:pPr marL="0" indent="0">
              <a:buNone/>
            </a:pPr>
            <a:endParaRPr lang="nb-NO"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608060"/>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r>
              <a:rPr lang="nb-NO" b="1" dirty="0" smtClean="0"/>
              <a:t>RFFNORD – 2018: </a:t>
            </a:r>
            <a:endParaRPr lang="nb-NO" b="1" dirty="0"/>
          </a:p>
        </p:txBody>
      </p:sp>
      <p:sp>
        <p:nvSpPr>
          <p:cNvPr id="4" name="Plassholder for dato 3"/>
          <p:cNvSpPr>
            <a:spLocks noGrp="1"/>
          </p:cNvSpPr>
          <p:nvPr>
            <p:ph type="dt" sz="half" idx="1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smtClean="0">
                <a:ln>
                  <a:noFill/>
                </a:ln>
                <a:solidFill>
                  <a:srgbClr val="385481"/>
                </a:solidFill>
                <a:effectLst/>
                <a:uLnTx/>
                <a:uFillTx/>
                <a:latin typeface="Verdana" pitchFamily="34" charset="0"/>
                <a:ea typeface="Verdana" charset="0"/>
                <a:cs typeface="Verdana" charset="0"/>
              </a:rPr>
              <a:t>dato</a:t>
            </a:r>
            <a:endParaRPr kumimoji="0" lang="en-US" sz="900" b="0" i="0" u="none" strike="noStrike" kern="1200" cap="none" spc="0" normalizeH="0" baseline="0" noProof="0">
              <a:ln>
                <a:noFill/>
              </a:ln>
              <a:solidFill>
                <a:srgbClr val="385481"/>
              </a:solidFill>
              <a:effectLst/>
              <a:uLnTx/>
              <a:uFillTx/>
              <a:latin typeface="Verdana" pitchFamily="34" charset="0"/>
              <a:ea typeface="Verdana" charset="0"/>
              <a:cs typeface="Verdana" charset="0"/>
            </a:endParaRPr>
          </a:p>
        </p:txBody>
      </p:sp>
      <p:sp>
        <p:nvSpPr>
          <p:cNvPr id="5" name="Plassholder for lysbildenummer 4"/>
          <p:cNvSpPr>
            <a:spLocks noGrp="1"/>
          </p:cNvSpPr>
          <p:nvPr>
            <p:ph type="sldNum" sz="quarter" idx="1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8F49A45-B288-DA4A-B7A2-D5FBA5B160E8}" type="slidenum">
              <a:rPr kumimoji="0" lang="en-US" sz="900" b="0" i="0" u="none" strike="noStrike" kern="1200" cap="none" spc="0" normalizeH="0" baseline="0" noProof="0" smtClean="0">
                <a:ln>
                  <a:noFill/>
                </a:ln>
                <a:solidFill>
                  <a:srgbClr val="385481"/>
                </a:solidFill>
                <a:effectLst/>
                <a:uLnTx/>
                <a:uFillTx/>
                <a:latin typeface="Verdana" pitchFamily="34" charset="0"/>
                <a:ea typeface="Verdana" charset="0"/>
                <a:cs typeface="Verdana"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900" b="0" i="0" u="none" strike="noStrike" kern="1200" cap="none" spc="0" normalizeH="0" baseline="0" noProof="0">
              <a:ln>
                <a:noFill/>
              </a:ln>
              <a:solidFill>
                <a:srgbClr val="385481"/>
              </a:solidFill>
              <a:effectLst/>
              <a:uLnTx/>
              <a:uFillTx/>
              <a:latin typeface="Verdana" pitchFamily="34" charset="0"/>
              <a:ea typeface="Verdana" charset="0"/>
              <a:cs typeface="Verdana" charset="0"/>
            </a:endParaRPr>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520" y="1340767"/>
            <a:ext cx="8352928" cy="5126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Pil høyre 12"/>
          <p:cNvSpPr/>
          <p:nvPr/>
        </p:nvSpPr>
        <p:spPr>
          <a:xfrm>
            <a:off x="1259632" y="2924944"/>
            <a:ext cx="720080" cy="2160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54714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normAutofit/>
          </a:bodyPr>
          <a:lstStyle/>
          <a:p>
            <a:pPr marL="0" indent="0">
              <a:buNone/>
            </a:pPr>
            <a:r>
              <a:rPr lang="nb-NO" dirty="0" smtClean="0">
                <a:solidFill>
                  <a:srgbClr val="FF0000"/>
                </a:solidFill>
                <a:latin typeface="Cambria" panose="02040503050406030204" pitchFamily="18" charset="0"/>
              </a:rPr>
              <a:t>VÅR 2019</a:t>
            </a:r>
          </a:p>
          <a:p>
            <a:pPr marL="0" indent="0">
              <a:buNone/>
            </a:pPr>
            <a:r>
              <a:rPr lang="nb-NO" dirty="0" smtClean="0">
                <a:solidFill>
                  <a:srgbClr val="FF0000"/>
                </a:solidFill>
                <a:latin typeface="Cambria" panose="02040503050406030204" pitchFamily="18" charset="0"/>
              </a:rPr>
              <a:t>Regionale offentlige prosjekter – innovasjon i offentlig sektor </a:t>
            </a:r>
          </a:p>
          <a:p>
            <a:pPr marL="0" indent="0">
              <a:buNone/>
            </a:pPr>
            <a:r>
              <a:rPr lang="nb-NO" dirty="0" smtClean="0">
                <a:solidFill>
                  <a:srgbClr val="FF0000"/>
                </a:solidFill>
                <a:latin typeface="Cambria" panose="02040503050406030204" pitchFamily="18" charset="0"/>
              </a:rPr>
              <a:t>NOK 12.000.000. </a:t>
            </a:r>
            <a:r>
              <a:rPr lang="nb-NO" u="sng" dirty="0" smtClean="0">
                <a:solidFill>
                  <a:srgbClr val="FF0000"/>
                </a:solidFill>
                <a:latin typeface="Cambria" panose="02040503050406030204" pitchFamily="18" charset="0"/>
              </a:rPr>
              <a:t>Søknadsfrist 13. februar</a:t>
            </a:r>
          </a:p>
          <a:p>
            <a:endParaRPr lang="nb-NO" dirty="0">
              <a:solidFill>
                <a:schemeClr val="tx1"/>
              </a:solidFill>
              <a:latin typeface="Cambria" panose="02040503050406030204" pitchFamily="18" charset="0"/>
            </a:endParaRPr>
          </a:p>
          <a:p>
            <a:r>
              <a:rPr lang="nb-NO" dirty="0">
                <a:solidFill>
                  <a:schemeClr val="tx1"/>
                </a:solidFill>
                <a:latin typeface="Cambria" panose="02040503050406030204" pitchFamily="18" charset="0"/>
              </a:rPr>
              <a:t>S</a:t>
            </a:r>
            <a:r>
              <a:rPr lang="nb-NO" dirty="0" smtClean="0">
                <a:solidFill>
                  <a:schemeClr val="tx1"/>
                </a:solidFill>
                <a:latin typeface="Cambria" panose="02040503050406030204" pitchFamily="18" charset="0"/>
              </a:rPr>
              <a:t>kal styrke offentlige virksomheter innenfor regionalt relevante områder</a:t>
            </a:r>
          </a:p>
          <a:p>
            <a:r>
              <a:rPr lang="nb-NO" dirty="0" smtClean="0">
                <a:solidFill>
                  <a:schemeClr val="tx1"/>
                </a:solidFill>
                <a:latin typeface="Cambria" panose="02040503050406030204" pitchFamily="18" charset="0"/>
              </a:rPr>
              <a:t>Støttebeløp: NOK 1.000.000 -3.000.00</a:t>
            </a:r>
          </a:p>
          <a:p>
            <a:r>
              <a:rPr lang="nb-NO" dirty="0" smtClean="0">
                <a:solidFill>
                  <a:schemeClr val="tx1"/>
                </a:solidFill>
                <a:latin typeface="Cambria" panose="02040503050406030204" pitchFamily="18" charset="0"/>
              </a:rPr>
              <a:t>Varighet inntil 3 år</a:t>
            </a:r>
          </a:p>
          <a:p>
            <a:r>
              <a:rPr lang="nb-NO" dirty="0" smtClean="0">
                <a:solidFill>
                  <a:schemeClr val="tx1"/>
                </a:solidFill>
                <a:latin typeface="Cambria" panose="02040503050406030204" pitchFamily="18" charset="0"/>
              </a:rPr>
              <a:t>Prosjektansvarlig offentlig virksomhet innenfor fondets geografiske område</a:t>
            </a:r>
          </a:p>
          <a:p>
            <a:r>
              <a:rPr lang="nb-NO" dirty="0" smtClean="0">
                <a:solidFill>
                  <a:schemeClr val="tx1"/>
                </a:solidFill>
                <a:latin typeface="Cambria" panose="02040503050406030204" pitchFamily="18" charset="0"/>
              </a:rPr>
              <a:t>Gjennomføres i samarbeid med FoU-miljø</a:t>
            </a:r>
          </a:p>
          <a:p>
            <a:r>
              <a:rPr lang="nb-NO" dirty="0" smtClean="0">
                <a:solidFill>
                  <a:schemeClr val="tx1"/>
                </a:solidFill>
                <a:latin typeface="Cambria" panose="02040503050406030204" pitchFamily="18" charset="0"/>
              </a:rPr>
              <a:t>Egenfinansiering 75%</a:t>
            </a:r>
          </a:p>
          <a:p>
            <a:endParaRPr lang="nb-NO" dirty="0"/>
          </a:p>
        </p:txBody>
      </p:sp>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Hovedprosjekter</a:t>
            </a:r>
            <a:r>
              <a:rPr lang="nb-NO" dirty="0" smtClean="0">
                <a:latin typeface="Cambria" panose="02040503050406030204" pitchFamily="18" charset="0"/>
              </a:rPr>
              <a:t>- Regionale offentlige prosjekter </a:t>
            </a:r>
            <a:r>
              <a:rPr lang="nb-NO" dirty="0" smtClean="0"/>
              <a:t/>
            </a:r>
            <a:br>
              <a:rPr lang="nb-NO" dirty="0" smtClean="0"/>
            </a:b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a:defRPr/>
            </a:pPr>
            <a:fld id="{ABF83EC5-4DB1-4CF9-A3A6-A9121CFC765E}" type="slidenum">
              <a:rPr lang="en-US" smtClean="0">
                <a:solidFill>
                  <a:prstClr val="black">
                    <a:tint val="75000"/>
                  </a:prstClr>
                </a:solidFill>
              </a:rPr>
              <a:pPr>
                <a:defRPr/>
              </a:pPr>
              <a:t>13</a:t>
            </a:fld>
            <a:endParaRPr lang="en-US">
              <a:solidFill>
                <a:prstClr val="black">
                  <a:tint val="75000"/>
                </a:prstClr>
              </a:solidFill>
            </a:endParaRPr>
          </a:p>
        </p:txBody>
      </p:sp>
    </p:spTree>
    <p:extLst>
      <p:ext uri="{BB962C8B-B14F-4D97-AF65-F5344CB8AC3E}">
        <p14:creationId xmlns:p14="http://schemas.microsoft.com/office/powerpoint/2010/main" val="1599829933"/>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Noen eksempler</a:t>
            </a:r>
          </a:p>
        </p:txBody>
      </p:sp>
      <p:pic>
        <p:nvPicPr>
          <p:cNvPr id="1026" name="Picture 2"/>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rcRect/>
          <a:stretch>
            <a:fillRect/>
          </a:stretch>
        </p:blipFill>
        <p:spPr bwMode="auto">
          <a:xfrm>
            <a:off x="4580261" y="3969061"/>
            <a:ext cx="3040856" cy="193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ktangel 4"/>
          <p:cNvSpPr/>
          <p:nvPr/>
        </p:nvSpPr>
        <p:spPr>
          <a:xfrm>
            <a:off x="1539404" y="2222413"/>
            <a:ext cx="3024336" cy="1746647"/>
          </a:xfrm>
          <a:prstGeom prst="rect">
            <a:avLst/>
          </a:prstGeom>
          <a:solidFill>
            <a:schemeClr val="bg1">
              <a:alpha val="64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3741" y="2222414"/>
            <a:ext cx="3040856" cy="1746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290" y="3885673"/>
            <a:ext cx="3040856" cy="1746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6313" y="3904898"/>
            <a:ext cx="3069245" cy="17629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ktangel 6"/>
          <p:cNvSpPr/>
          <p:nvPr/>
        </p:nvSpPr>
        <p:spPr>
          <a:xfrm>
            <a:off x="4701844" y="4013089"/>
            <a:ext cx="2764648" cy="1569660"/>
          </a:xfrm>
          <a:prstGeom prst="rect">
            <a:avLst/>
          </a:prstGeom>
        </p:spPr>
        <p:txBody>
          <a:bodyPr wrap="square">
            <a:spAutoFit/>
          </a:bodyPr>
          <a:lstStyle/>
          <a:p>
            <a:pPr algn="ctr"/>
            <a:endParaRPr lang="nb-NO" sz="1200" dirty="0">
              <a:solidFill>
                <a:srgbClr val="000000"/>
              </a:solidFill>
              <a:latin typeface="KZUGU M+ The Sans"/>
            </a:endParaRPr>
          </a:p>
          <a:p>
            <a:pPr algn="ctr"/>
            <a:endParaRPr lang="nb-NO" sz="1200" dirty="0">
              <a:solidFill>
                <a:srgbClr val="000000"/>
              </a:solidFill>
              <a:latin typeface="KZUGU M+ The Sans"/>
            </a:endParaRPr>
          </a:p>
          <a:p>
            <a:pPr algn="ctr"/>
            <a:r>
              <a:rPr lang="nb-NO" sz="1200" dirty="0">
                <a:solidFill>
                  <a:srgbClr val="000000"/>
                </a:solidFill>
                <a:latin typeface="KZUGU M+ The Sans"/>
              </a:rPr>
              <a:t>ARGUMENT: Utvikler arbeidsmåter, verktøy og ressurser for anvendt læring av matematikk</a:t>
            </a:r>
          </a:p>
          <a:p>
            <a:endParaRPr lang="nb-NO" sz="1200" dirty="0">
              <a:solidFill>
                <a:srgbClr val="000000"/>
              </a:solidFill>
              <a:latin typeface="KZUGU M+ The Sans"/>
            </a:endParaRPr>
          </a:p>
          <a:p>
            <a:pPr algn="ctr"/>
            <a:r>
              <a:rPr lang="nb-NO" sz="1200" dirty="0">
                <a:solidFill>
                  <a:srgbClr val="000000"/>
                </a:solidFill>
                <a:latin typeface="KZUGU M+ The Sans"/>
              </a:rPr>
              <a:t>Bergen kommune</a:t>
            </a:r>
          </a:p>
          <a:p>
            <a:endParaRPr lang="nb-NO" sz="1200" dirty="0">
              <a:solidFill>
                <a:srgbClr val="000000"/>
              </a:solidFill>
              <a:latin typeface="KZUGU M+ The Sans"/>
            </a:endParaRPr>
          </a:p>
        </p:txBody>
      </p:sp>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2289" y="2222413"/>
            <a:ext cx="3057972" cy="197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ktangel 7"/>
          <p:cNvSpPr/>
          <p:nvPr/>
        </p:nvSpPr>
        <p:spPr>
          <a:xfrm>
            <a:off x="1522290" y="2222414"/>
            <a:ext cx="3057971" cy="1800653"/>
          </a:xfrm>
          <a:prstGeom prst="rect">
            <a:avLst/>
          </a:prstGeom>
          <a:solidFill>
            <a:schemeClr val="bg1">
              <a:alpha val="66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kstSylinder 8"/>
          <p:cNvSpPr txBox="1"/>
          <p:nvPr/>
        </p:nvSpPr>
        <p:spPr>
          <a:xfrm>
            <a:off x="1539404" y="2240869"/>
            <a:ext cx="3023741" cy="3416320"/>
          </a:xfrm>
          <a:prstGeom prst="rect">
            <a:avLst/>
          </a:prstGeom>
          <a:noFill/>
        </p:spPr>
        <p:txBody>
          <a:bodyPr wrap="square" rtlCol="0">
            <a:spAutoFit/>
          </a:bodyPr>
          <a:lstStyle/>
          <a:p>
            <a:endParaRPr lang="nb-NO" dirty="0"/>
          </a:p>
          <a:p>
            <a:pPr algn="ctr"/>
            <a:endParaRPr lang="nb-NO" dirty="0"/>
          </a:p>
          <a:p>
            <a:pPr algn="ctr"/>
            <a:r>
              <a:rPr lang="nb-NO" dirty="0"/>
              <a:t>TELMA: Utvikler felles telemedisinske løsninger for innbyggere med kroniske sykdommer</a:t>
            </a:r>
          </a:p>
          <a:p>
            <a:pPr algn="ctr"/>
            <a:endParaRPr lang="nb-NO" dirty="0"/>
          </a:p>
          <a:p>
            <a:pPr algn="ctr"/>
            <a:r>
              <a:rPr lang="nb-NO" dirty="0"/>
              <a:t>Kommunene i Agder og Sørlandets sykehus</a:t>
            </a:r>
          </a:p>
          <a:p>
            <a:endParaRPr lang="nb-NO" dirty="0"/>
          </a:p>
          <a:p>
            <a:endParaRPr lang="nb-NO" dirty="0"/>
          </a:p>
          <a:p>
            <a:endParaRPr lang="nb-NO" dirty="0"/>
          </a:p>
        </p:txBody>
      </p:sp>
      <p:pic>
        <p:nvPicPr>
          <p:cNvPr id="1034"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63145" y="2222413"/>
            <a:ext cx="3069245" cy="1726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ktangel 10"/>
          <p:cNvSpPr/>
          <p:nvPr/>
        </p:nvSpPr>
        <p:spPr>
          <a:xfrm>
            <a:off x="4580260" y="2222413"/>
            <a:ext cx="3052130" cy="1746647"/>
          </a:xfrm>
          <a:prstGeom prst="rect">
            <a:avLst/>
          </a:prstGeom>
          <a:solidFill>
            <a:schemeClr val="bg1">
              <a:alpha val="6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TekstSylinder 21"/>
          <p:cNvSpPr txBox="1"/>
          <p:nvPr/>
        </p:nvSpPr>
        <p:spPr>
          <a:xfrm>
            <a:off x="4539953" y="2294874"/>
            <a:ext cx="3024336" cy="4524315"/>
          </a:xfrm>
          <a:prstGeom prst="rect">
            <a:avLst/>
          </a:prstGeom>
          <a:noFill/>
        </p:spPr>
        <p:txBody>
          <a:bodyPr wrap="square" rtlCol="0">
            <a:spAutoFit/>
          </a:bodyPr>
          <a:lstStyle/>
          <a:p>
            <a:endParaRPr lang="nb-NO" dirty="0"/>
          </a:p>
          <a:p>
            <a:endParaRPr lang="nb-NO" dirty="0"/>
          </a:p>
          <a:p>
            <a:pPr algn="ctr"/>
            <a:r>
              <a:rPr lang="nb-NO" dirty="0"/>
              <a:t>BINGO: Utvikler verktøy for anvendt klimadata i vannsektoren og  etablerer samarbeid om praktiske løsninger for vann og avløpssystemene</a:t>
            </a:r>
          </a:p>
          <a:p>
            <a:pPr algn="ctr"/>
            <a:endParaRPr lang="nb-NO" dirty="0"/>
          </a:p>
          <a:p>
            <a:pPr algn="ctr"/>
            <a:r>
              <a:rPr lang="nb-NO" dirty="0"/>
              <a:t>Bergen kommune</a:t>
            </a:r>
          </a:p>
          <a:p>
            <a:endParaRPr lang="nb-NO" dirty="0"/>
          </a:p>
          <a:p>
            <a:endParaRPr lang="nb-NO" dirty="0"/>
          </a:p>
          <a:p>
            <a:endParaRPr lang="nb-NO" dirty="0"/>
          </a:p>
          <a:p>
            <a:endParaRPr lang="nb-NO" dirty="0"/>
          </a:p>
          <a:p>
            <a:endParaRPr lang="nb-NO" dirty="0"/>
          </a:p>
          <a:p>
            <a:r>
              <a:rPr lang="nb-NO" dirty="0"/>
              <a:t> </a:t>
            </a:r>
          </a:p>
        </p:txBody>
      </p:sp>
      <p:pic>
        <p:nvPicPr>
          <p:cNvPr id="1036"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2289" y="3962361"/>
            <a:ext cx="3057972" cy="1914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ktangel 12"/>
          <p:cNvSpPr/>
          <p:nvPr/>
        </p:nvSpPr>
        <p:spPr>
          <a:xfrm>
            <a:off x="1522597" y="3941786"/>
            <a:ext cx="3040547" cy="1711280"/>
          </a:xfrm>
          <a:prstGeom prst="rect">
            <a:avLst/>
          </a:prstGeom>
          <a:solidFill>
            <a:schemeClr val="bg1">
              <a:alpha val="66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p:nvSpPr>
        <p:spPr>
          <a:xfrm>
            <a:off x="1439653" y="5668659"/>
            <a:ext cx="6394922" cy="33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p:cNvSpPr txBox="1"/>
          <p:nvPr/>
        </p:nvSpPr>
        <p:spPr>
          <a:xfrm>
            <a:off x="1782431" y="4101123"/>
            <a:ext cx="2538282" cy="2585323"/>
          </a:xfrm>
          <a:prstGeom prst="rect">
            <a:avLst/>
          </a:prstGeom>
          <a:noFill/>
        </p:spPr>
        <p:txBody>
          <a:bodyPr wrap="square" rtlCol="0">
            <a:spAutoFit/>
          </a:bodyPr>
          <a:lstStyle/>
          <a:p>
            <a:endParaRPr lang="nb-NO" dirty="0"/>
          </a:p>
          <a:p>
            <a:r>
              <a:rPr lang="nb-NO" dirty="0"/>
              <a:t>TJENESTESHOP: Videreutvikle en teknologisk løsning slik at brukere kan bestille helse og omsorgstjenester på nett når de har behov</a:t>
            </a:r>
          </a:p>
          <a:p>
            <a:pPr algn="ctr"/>
            <a:r>
              <a:rPr lang="nb-NO" dirty="0"/>
              <a:t>Larvik kommune</a:t>
            </a:r>
          </a:p>
        </p:txBody>
      </p:sp>
    </p:spTree>
    <p:extLst>
      <p:ext uri="{BB962C8B-B14F-4D97-AF65-F5344CB8AC3E}">
        <p14:creationId xmlns:p14="http://schemas.microsoft.com/office/powerpoint/2010/main" val="1908261632"/>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har mottatt støtte?</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a:defRPr/>
            </a:pPr>
            <a:fld id="{ABF83EC5-4DB1-4CF9-A3A6-A9121CFC765E}" type="slidenum">
              <a:rPr lang="en-US" smtClean="0">
                <a:solidFill>
                  <a:prstClr val="black">
                    <a:tint val="75000"/>
                  </a:prstClr>
                </a:solidFill>
              </a:rPr>
              <a:pPr>
                <a:defRPr/>
              </a:pPr>
              <a:t>15</a:t>
            </a:fld>
            <a:endParaRPr lang="en-US">
              <a:solidFill>
                <a:prstClr val="black">
                  <a:tint val="75000"/>
                </a:prstClr>
              </a:solidFill>
            </a:endParaRPr>
          </a:p>
        </p:txBody>
      </p:sp>
      <p:sp>
        <p:nvSpPr>
          <p:cNvPr id="3" name="Plassholder for innhold 2"/>
          <p:cNvSpPr>
            <a:spLocks noGrp="1"/>
          </p:cNvSpPr>
          <p:nvPr>
            <p:ph idx="1"/>
          </p:nvPr>
        </p:nvSpPr>
        <p:spPr/>
        <p:txBody>
          <a:bodyPr/>
          <a:lstStyle/>
          <a:p>
            <a:r>
              <a:rPr lang="nb-NO" dirty="0" smtClean="0"/>
              <a:t>2018</a:t>
            </a:r>
          </a:p>
          <a:p>
            <a:endParaRPr lang="nb-NO" dirty="0"/>
          </a:p>
          <a:p>
            <a:endParaRPr lang="nb-NO" dirty="0" smtClean="0"/>
          </a:p>
          <a:p>
            <a:endParaRPr lang="nb-NO" dirty="0"/>
          </a:p>
          <a:p>
            <a:endParaRPr lang="nb-NO" dirty="0" smtClean="0"/>
          </a:p>
          <a:p>
            <a:endParaRPr lang="nb-NO" dirty="0"/>
          </a:p>
          <a:p>
            <a:endParaRPr lang="nb-NO" dirty="0" smtClean="0"/>
          </a:p>
          <a:p>
            <a:pPr marL="0" indent="0">
              <a:buNone/>
            </a:pPr>
            <a:r>
              <a:rPr lang="nb-NO" dirty="0" smtClean="0"/>
              <a:t>Nye teknologiske løsninger for		Bodø kommune	 300 000 </a:t>
            </a:r>
          </a:p>
          <a:p>
            <a:pPr marL="0" indent="0">
              <a:buNone/>
            </a:pPr>
            <a:r>
              <a:rPr lang="nb-NO" dirty="0" smtClean="0"/>
              <a:t>bedre helsehjelp til kronikere</a:t>
            </a:r>
          </a:p>
          <a:p>
            <a:pPr marL="0" indent="0">
              <a:buNone/>
            </a:pPr>
            <a:endParaRPr lang="nb-NO" dirty="0" smtClean="0"/>
          </a:p>
          <a:p>
            <a:pPr marL="0" indent="0">
              <a:buNone/>
            </a:pPr>
            <a:r>
              <a:rPr lang="nb-NO" dirty="0" smtClean="0"/>
              <a:t>Kartlegging av </a:t>
            </a:r>
            <a:r>
              <a:rPr lang="nb-NO" dirty="0" err="1" smtClean="0"/>
              <a:t>tretekniske</a:t>
            </a:r>
            <a:r>
              <a:rPr lang="nb-NO" dirty="0" smtClean="0"/>
              <a:t> 			Fylkesmannen i Finnmark</a:t>
            </a:r>
          </a:p>
          <a:p>
            <a:pPr marL="0" indent="0">
              <a:buNone/>
            </a:pPr>
            <a:r>
              <a:rPr lang="nb-NO" dirty="0" smtClean="0"/>
              <a:t>egenskaper hos furu fra kulturskog 						 300.000</a:t>
            </a:r>
          </a:p>
          <a:p>
            <a:pPr marL="0" indent="0">
              <a:buNone/>
            </a:pPr>
            <a:r>
              <a:rPr lang="nb-NO" dirty="0" smtClean="0"/>
              <a:t>og naturskog i Troms og Finnmark </a:t>
            </a:r>
            <a:endParaRPr lang="nb-NO" dirty="0"/>
          </a:p>
        </p:txBody>
      </p:sp>
      <p:graphicFrame>
        <p:nvGraphicFramePr>
          <p:cNvPr id="6" name="Tabell 5"/>
          <p:cNvGraphicFramePr>
            <a:graphicFrameLocks noGrp="1"/>
          </p:cNvGraphicFramePr>
          <p:nvPr>
            <p:extLst/>
          </p:nvPr>
        </p:nvGraphicFramePr>
        <p:xfrm>
          <a:off x="457200" y="1828800"/>
          <a:ext cx="8229600" cy="1977715"/>
        </p:xfrm>
        <a:graphic>
          <a:graphicData uri="http://schemas.openxmlformats.org/drawingml/2006/table">
            <a:tbl>
              <a:tblPr firstRow="1" firstCol="1" bandRow="1">
                <a:tableStyleId>{5C22544A-7EE6-4342-B048-85BDC9FD1C3A}</a:tableStyleId>
              </a:tblPr>
              <a:tblGrid>
                <a:gridCol w="4649453">
                  <a:extLst>
                    <a:ext uri="{9D8B030D-6E8A-4147-A177-3AD203B41FA5}">
                      <a16:colId xmlns:a16="http://schemas.microsoft.com/office/drawing/2014/main" val="1010988357"/>
                    </a:ext>
                  </a:extLst>
                </a:gridCol>
                <a:gridCol w="2351490">
                  <a:extLst>
                    <a:ext uri="{9D8B030D-6E8A-4147-A177-3AD203B41FA5}">
                      <a16:colId xmlns:a16="http://schemas.microsoft.com/office/drawing/2014/main" val="1228697196"/>
                    </a:ext>
                  </a:extLst>
                </a:gridCol>
                <a:gridCol w="1228657">
                  <a:extLst>
                    <a:ext uri="{9D8B030D-6E8A-4147-A177-3AD203B41FA5}">
                      <a16:colId xmlns:a16="http://schemas.microsoft.com/office/drawing/2014/main" val="3941573582"/>
                    </a:ext>
                  </a:extLst>
                </a:gridCol>
              </a:tblGrid>
              <a:tr h="926155">
                <a:tc>
                  <a:txBody>
                    <a:bodyPr/>
                    <a:lstStyle/>
                    <a:p>
                      <a:pPr>
                        <a:lnSpc>
                          <a:spcPct val="115000"/>
                        </a:lnSpc>
                        <a:spcAft>
                          <a:spcPts val="0"/>
                        </a:spcAft>
                      </a:pPr>
                      <a:r>
                        <a:rPr lang="nb-NO" sz="1600" dirty="0" err="1">
                          <a:effectLst/>
                        </a:rPr>
                        <a:t>Samskapt</a:t>
                      </a:r>
                      <a:r>
                        <a:rPr lang="nb-NO" sz="1600" dirty="0">
                          <a:effectLst/>
                        </a:rPr>
                        <a:t> og samlokalisert: Nye boformer og økt integrering for personer med utviklingshemming</a:t>
                      </a:r>
                      <a:endParaRPr lang="nb-NO" sz="18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1600">
                          <a:effectLst/>
                        </a:rPr>
                        <a:t>Tromsø Kommune</a:t>
                      </a:r>
                      <a:endParaRPr lang="nb-NO" sz="180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1600">
                          <a:effectLst/>
                        </a:rPr>
                        <a:t>300 000</a:t>
                      </a:r>
                      <a:endParaRPr lang="nb-NO" sz="180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3404635179"/>
                  </a:ext>
                </a:extLst>
              </a:tr>
              <a:tr h="915897">
                <a:tc>
                  <a:txBody>
                    <a:bodyPr/>
                    <a:lstStyle/>
                    <a:p>
                      <a:pPr>
                        <a:spcAft>
                          <a:spcPts val="0"/>
                        </a:spcAft>
                      </a:pPr>
                      <a:r>
                        <a:rPr lang="nb-NO" sz="1600" dirty="0">
                          <a:effectLst/>
                        </a:rPr>
                        <a:t>Enhetlig dokumentasjon av legemiddelhåndtering i ulike journalsystemer</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2000" dirty="0">
                          <a:effectLst/>
                        </a:rPr>
                        <a:t>Midt-Troms Regionråd, </a:t>
                      </a:r>
                      <a:r>
                        <a:rPr lang="nb-NO" sz="2000" dirty="0" err="1">
                          <a:effectLst/>
                        </a:rPr>
                        <a:t>avd</a:t>
                      </a:r>
                      <a:r>
                        <a:rPr lang="nb-NO" sz="2000" dirty="0">
                          <a:effectLst/>
                        </a:rPr>
                        <a:t> </a:t>
                      </a:r>
                      <a:r>
                        <a:rPr lang="nb-NO" sz="2000" dirty="0" err="1">
                          <a:effectLst/>
                        </a:rPr>
                        <a:t>Løkta</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2000" dirty="0">
                          <a:effectLst/>
                        </a:rPr>
                        <a:t>250 000</a:t>
                      </a:r>
                      <a:endParaRPr lang="nb-NO" sz="2400" dirty="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3940854804"/>
                  </a:ext>
                </a:extLst>
              </a:tr>
            </a:tbl>
          </a:graphicData>
        </a:graphic>
      </p:graphicFrame>
    </p:spTree>
    <p:extLst>
      <p:ext uri="{BB962C8B-B14F-4D97-AF65-F5344CB8AC3E}">
        <p14:creationId xmlns:p14="http://schemas.microsoft.com/office/powerpoint/2010/main" val="1323800780"/>
      </p:ext>
    </p:extLst>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har mottatt støtte?</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a:defRPr/>
            </a:pPr>
            <a:fld id="{ABF83EC5-4DB1-4CF9-A3A6-A9121CFC765E}" type="slidenum">
              <a:rPr lang="en-US" smtClean="0">
                <a:solidFill>
                  <a:prstClr val="black">
                    <a:tint val="75000"/>
                  </a:prstClr>
                </a:solidFill>
              </a:rPr>
              <a:pPr>
                <a:defRPr/>
              </a:pPr>
              <a:t>16</a:t>
            </a:fld>
            <a:endParaRPr lang="en-US">
              <a:solidFill>
                <a:prstClr val="black">
                  <a:tint val="75000"/>
                </a:prstClr>
              </a:solidFill>
            </a:endParaRPr>
          </a:p>
        </p:txBody>
      </p:sp>
      <p:sp>
        <p:nvSpPr>
          <p:cNvPr id="3" name="Plassholder for innhold 2"/>
          <p:cNvSpPr>
            <a:spLocks noGrp="1"/>
          </p:cNvSpPr>
          <p:nvPr>
            <p:ph idx="1"/>
          </p:nvPr>
        </p:nvSpPr>
        <p:spPr/>
        <p:txBody>
          <a:bodyPr/>
          <a:lstStyle/>
          <a:p>
            <a:r>
              <a:rPr lang="nb-NO" dirty="0" smtClean="0"/>
              <a:t>2017 </a:t>
            </a:r>
            <a:endParaRPr lang="nb-NO" dirty="0"/>
          </a:p>
        </p:txBody>
      </p:sp>
      <p:graphicFrame>
        <p:nvGraphicFramePr>
          <p:cNvPr id="6" name="Tabell 5"/>
          <p:cNvGraphicFramePr>
            <a:graphicFrameLocks noGrp="1"/>
          </p:cNvGraphicFramePr>
          <p:nvPr>
            <p:extLst>
              <p:ext uri="{D42A27DB-BD31-4B8C-83A1-F6EECF244321}">
                <p14:modId xmlns:p14="http://schemas.microsoft.com/office/powerpoint/2010/main" val="347513935"/>
              </p:ext>
            </p:extLst>
          </p:nvPr>
        </p:nvGraphicFramePr>
        <p:xfrm>
          <a:off x="457200" y="1828800"/>
          <a:ext cx="8229600" cy="1977715"/>
        </p:xfrm>
        <a:graphic>
          <a:graphicData uri="http://schemas.openxmlformats.org/drawingml/2006/table">
            <a:tbl>
              <a:tblPr firstRow="1" firstCol="1" bandRow="1">
                <a:tableStyleId>{5C22544A-7EE6-4342-B048-85BDC9FD1C3A}</a:tableStyleId>
              </a:tblPr>
              <a:tblGrid>
                <a:gridCol w="4649453">
                  <a:extLst>
                    <a:ext uri="{9D8B030D-6E8A-4147-A177-3AD203B41FA5}">
                      <a16:colId xmlns:a16="http://schemas.microsoft.com/office/drawing/2014/main" val="1010988357"/>
                    </a:ext>
                  </a:extLst>
                </a:gridCol>
                <a:gridCol w="2351490">
                  <a:extLst>
                    <a:ext uri="{9D8B030D-6E8A-4147-A177-3AD203B41FA5}">
                      <a16:colId xmlns:a16="http://schemas.microsoft.com/office/drawing/2014/main" val="1228697196"/>
                    </a:ext>
                  </a:extLst>
                </a:gridCol>
                <a:gridCol w="1228657">
                  <a:extLst>
                    <a:ext uri="{9D8B030D-6E8A-4147-A177-3AD203B41FA5}">
                      <a16:colId xmlns:a16="http://schemas.microsoft.com/office/drawing/2014/main" val="3941573582"/>
                    </a:ext>
                  </a:extLst>
                </a:gridCol>
              </a:tblGrid>
              <a:tr h="926155">
                <a:tc>
                  <a:txBody>
                    <a:bodyPr/>
                    <a:lstStyle/>
                    <a:p>
                      <a:pPr>
                        <a:lnSpc>
                          <a:spcPct val="115000"/>
                        </a:lnSpc>
                        <a:spcAft>
                          <a:spcPts val="0"/>
                        </a:spcAft>
                      </a:pPr>
                      <a:r>
                        <a:rPr lang="nb-NO" sz="1600" dirty="0" err="1">
                          <a:effectLst/>
                        </a:rPr>
                        <a:t>Samskapt</a:t>
                      </a:r>
                      <a:r>
                        <a:rPr lang="nb-NO" sz="1600" dirty="0">
                          <a:effectLst/>
                        </a:rPr>
                        <a:t> og samlokalisert: Nye boformer og økt integrering for personer med utviklingshemming</a:t>
                      </a:r>
                      <a:endParaRPr lang="nb-NO" sz="18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1600">
                          <a:effectLst/>
                        </a:rPr>
                        <a:t>Tromsø Kommune</a:t>
                      </a:r>
                      <a:endParaRPr lang="nb-NO" sz="180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1600">
                          <a:effectLst/>
                        </a:rPr>
                        <a:t>300 000</a:t>
                      </a:r>
                      <a:endParaRPr lang="nb-NO" sz="180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3404635179"/>
                  </a:ext>
                </a:extLst>
              </a:tr>
              <a:tr h="915897">
                <a:tc>
                  <a:txBody>
                    <a:bodyPr/>
                    <a:lstStyle/>
                    <a:p>
                      <a:pPr>
                        <a:spcAft>
                          <a:spcPts val="0"/>
                        </a:spcAft>
                      </a:pPr>
                      <a:r>
                        <a:rPr lang="nb-NO" sz="1600" dirty="0">
                          <a:effectLst/>
                        </a:rPr>
                        <a:t>Enhetlig dokumentasjon av legemiddelhåndtering i ulike journalsystemer</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2000" dirty="0">
                          <a:effectLst/>
                        </a:rPr>
                        <a:t>Midt-Troms Regionråd, </a:t>
                      </a:r>
                      <a:r>
                        <a:rPr lang="nb-NO" sz="2000" dirty="0" err="1">
                          <a:effectLst/>
                        </a:rPr>
                        <a:t>avd</a:t>
                      </a:r>
                      <a:r>
                        <a:rPr lang="nb-NO" sz="2000" dirty="0">
                          <a:effectLst/>
                        </a:rPr>
                        <a:t> </a:t>
                      </a:r>
                      <a:r>
                        <a:rPr lang="nb-NO" sz="2000" dirty="0" err="1">
                          <a:effectLst/>
                        </a:rPr>
                        <a:t>Løkta</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2000" dirty="0">
                          <a:effectLst/>
                        </a:rPr>
                        <a:t>250 000</a:t>
                      </a:r>
                      <a:endParaRPr lang="nb-NO" sz="2400" dirty="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3940854804"/>
                  </a:ext>
                </a:extLst>
              </a:tr>
            </a:tbl>
          </a:graphicData>
        </a:graphic>
      </p:graphicFrame>
    </p:spTree>
    <p:extLst>
      <p:ext uri="{BB962C8B-B14F-4D97-AF65-F5344CB8AC3E}">
        <p14:creationId xmlns:p14="http://schemas.microsoft.com/office/powerpoint/2010/main" val="3793579661"/>
      </p:ext>
    </p:extLst>
  </p:cSld>
  <p:clrMapOvr>
    <a:masterClrMapping/>
  </p:clrMapOvr>
  <p:transition spd="slow">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har mottatt støtte? (forts)</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F83EC5-4DB1-4CF9-A3A6-A9121CFC765E}" type="slidenum">
              <a:rPr kumimoji="0" lang="en-US" sz="1000" b="0" i="0" u="none" strike="noStrike" kern="1200" cap="none" spc="0" normalizeH="0" baseline="0" noProof="0" smtClean="0">
                <a:ln>
                  <a:noFill/>
                </a:ln>
                <a:solidFill>
                  <a:prstClr val="black">
                    <a:tint val="75000"/>
                  </a:prstClr>
                </a:solidFill>
                <a:effectLst/>
                <a:uLnTx/>
                <a:uFillTx/>
                <a:latin typeface="Verdan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prstClr val="black">
                  <a:tint val="75000"/>
                </a:prstClr>
              </a:solidFill>
              <a:effectLst/>
              <a:uLnTx/>
              <a:uFillTx/>
              <a:latin typeface="Verdana"/>
              <a:ea typeface="+mn-ea"/>
              <a:cs typeface="+mn-cs"/>
            </a:endParaRPr>
          </a:p>
        </p:txBody>
      </p:sp>
      <p:sp>
        <p:nvSpPr>
          <p:cNvPr id="3" name="Plassholder for innhold 2"/>
          <p:cNvSpPr>
            <a:spLocks noGrp="1"/>
          </p:cNvSpPr>
          <p:nvPr>
            <p:ph idx="1"/>
          </p:nvPr>
        </p:nvSpPr>
        <p:spPr/>
        <p:txBody>
          <a:bodyPr/>
          <a:lstStyle/>
          <a:p>
            <a:r>
              <a:rPr lang="nb-NO" dirty="0" smtClean="0"/>
              <a:t>2016</a:t>
            </a:r>
          </a:p>
          <a:p>
            <a:pPr marL="0" indent="0">
              <a:buNone/>
            </a:pPr>
            <a:r>
              <a:rPr lang="nb-NO" dirty="0" smtClean="0"/>
              <a:t> </a:t>
            </a:r>
            <a:endParaRPr lang="nb-NO" dirty="0"/>
          </a:p>
        </p:txBody>
      </p:sp>
      <p:graphicFrame>
        <p:nvGraphicFramePr>
          <p:cNvPr id="5" name="Tabell 4"/>
          <p:cNvGraphicFramePr>
            <a:graphicFrameLocks noGrp="1"/>
          </p:cNvGraphicFramePr>
          <p:nvPr>
            <p:extLst>
              <p:ext uri="{D42A27DB-BD31-4B8C-83A1-F6EECF244321}">
                <p14:modId xmlns:p14="http://schemas.microsoft.com/office/powerpoint/2010/main" val="484237685"/>
              </p:ext>
            </p:extLst>
          </p:nvPr>
        </p:nvGraphicFramePr>
        <p:xfrm>
          <a:off x="457200" y="2239617"/>
          <a:ext cx="8368748" cy="2618719"/>
        </p:xfrm>
        <a:graphic>
          <a:graphicData uri="http://schemas.openxmlformats.org/drawingml/2006/table">
            <a:tbl>
              <a:tblPr firstRow="1" firstCol="1" bandRow="1">
                <a:tableStyleId>{5C22544A-7EE6-4342-B048-85BDC9FD1C3A}</a:tableStyleId>
              </a:tblPr>
              <a:tblGrid>
                <a:gridCol w="4035287">
                  <a:extLst>
                    <a:ext uri="{9D8B030D-6E8A-4147-A177-3AD203B41FA5}">
                      <a16:colId xmlns:a16="http://schemas.microsoft.com/office/drawing/2014/main" val="754209473"/>
                    </a:ext>
                  </a:extLst>
                </a:gridCol>
                <a:gridCol w="2504661">
                  <a:extLst>
                    <a:ext uri="{9D8B030D-6E8A-4147-A177-3AD203B41FA5}">
                      <a16:colId xmlns:a16="http://schemas.microsoft.com/office/drawing/2014/main" val="3778211942"/>
                    </a:ext>
                  </a:extLst>
                </a:gridCol>
                <a:gridCol w="1828800">
                  <a:extLst>
                    <a:ext uri="{9D8B030D-6E8A-4147-A177-3AD203B41FA5}">
                      <a16:colId xmlns:a16="http://schemas.microsoft.com/office/drawing/2014/main" val="4196041125"/>
                    </a:ext>
                  </a:extLst>
                </a:gridCol>
              </a:tblGrid>
              <a:tr h="726165">
                <a:tc>
                  <a:txBody>
                    <a:bodyPr/>
                    <a:lstStyle/>
                    <a:p>
                      <a:pPr>
                        <a:lnSpc>
                          <a:spcPct val="115000"/>
                        </a:lnSpc>
                        <a:spcAft>
                          <a:spcPts val="0"/>
                        </a:spcAft>
                      </a:pPr>
                      <a:r>
                        <a:rPr lang="nb-NO" sz="2000" dirty="0">
                          <a:effectLst/>
                        </a:rPr>
                        <a:t>Kommunal innovasjonsledelse og innovasjonskultur (KOMII)</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2000">
                          <a:effectLst/>
                        </a:rPr>
                        <a:t>Tromsø Kommune</a:t>
                      </a:r>
                      <a:endParaRPr lang="nb-NO" sz="240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2000" dirty="0">
                          <a:effectLst/>
                        </a:rPr>
                        <a:t>3 000 000</a:t>
                      </a:r>
                      <a:endParaRPr lang="nb-NO" sz="2400" dirty="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1760555695"/>
                  </a:ext>
                </a:extLst>
              </a:tr>
              <a:tr h="707451">
                <a:tc>
                  <a:txBody>
                    <a:bodyPr/>
                    <a:lstStyle/>
                    <a:p>
                      <a:pPr>
                        <a:spcAft>
                          <a:spcPts val="0"/>
                        </a:spcAft>
                      </a:pPr>
                      <a:r>
                        <a:rPr lang="nb-NO" sz="1600">
                          <a:effectLst/>
                        </a:rPr>
                        <a:t>Restaurering av tareskog som økosystem i Hammerfest, Finnmark</a:t>
                      </a:r>
                      <a:endParaRPr lang="nb-NO" sz="240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2000">
                          <a:effectLst/>
                        </a:rPr>
                        <a:t>Hammerfest Kommune</a:t>
                      </a:r>
                      <a:endParaRPr lang="nb-NO" sz="240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2000" dirty="0">
                          <a:effectLst/>
                        </a:rPr>
                        <a:t>2 999 000</a:t>
                      </a:r>
                      <a:endParaRPr lang="nb-NO" sz="2400" dirty="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527653245"/>
                  </a:ext>
                </a:extLst>
              </a:tr>
              <a:tr h="835639">
                <a:tc>
                  <a:txBody>
                    <a:bodyPr/>
                    <a:lstStyle/>
                    <a:p>
                      <a:pPr>
                        <a:spcAft>
                          <a:spcPts val="0"/>
                        </a:spcAft>
                      </a:pPr>
                      <a:r>
                        <a:rPr lang="nb-NO" sz="2000">
                          <a:effectLst/>
                        </a:rPr>
                        <a:t>Fravær i videregående skole i Nord-Norge</a:t>
                      </a:r>
                      <a:endParaRPr lang="nb-NO" sz="2400">
                        <a:effectLst/>
                        <a:latin typeface="Times New Roman" panose="02020603050405020304" pitchFamily="18" charset="0"/>
                        <a:ea typeface="Times New Roman" panose="02020603050405020304" pitchFamily="18" charset="0"/>
                      </a:endParaRPr>
                    </a:p>
                  </a:txBody>
                  <a:tcPr marL="66447" marR="66447" marT="0" marB="0"/>
                </a:tc>
                <a:tc>
                  <a:txBody>
                    <a:bodyPr/>
                    <a:lstStyle/>
                    <a:p>
                      <a:pPr>
                        <a:lnSpc>
                          <a:spcPct val="115000"/>
                        </a:lnSpc>
                        <a:spcAft>
                          <a:spcPts val="0"/>
                        </a:spcAft>
                      </a:pPr>
                      <a:r>
                        <a:rPr lang="nb-NO" sz="2000" dirty="0">
                          <a:effectLst/>
                        </a:rPr>
                        <a:t>Troms Fylkeskommune</a:t>
                      </a:r>
                      <a:endParaRPr lang="nb-NO" sz="2400" dirty="0">
                        <a:effectLst/>
                        <a:latin typeface="Times New Roman" panose="02020603050405020304" pitchFamily="18" charset="0"/>
                        <a:ea typeface="Times New Roman" panose="02020603050405020304" pitchFamily="18" charset="0"/>
                      </a:endParaRPr>
                    </a:p>
                  </a:txBody>
                  <a:tcPr marL="66447" marR="66447" marT="0" marB="0"/>
                </a:tc>
                <a:tc>
                  <a:txBody>
                    <a:bodyPr/>
                    <a:lstStyle/>
                    <a:p>
                      <a:pPr algn="ctr">
                        <a:lnSpc>
                          <a:spcPct val="115000"/>
                        </a:lnSpc>
                        <a:spcAft>
                          <a:spcPts val="0"/>
                        </a:spcAft>
                      </a:pPr>
                      <a:r>
                        <a:rPr lang="nb-NO" sz="2000" dirty="0">
                          <a:effectLst/>
                        </a:rPr>
                        <a:t>3 000 000</a:t>
                      </a:r>
                      <a:endParaRPr lang="nb-NO" sz="2400" dirty="0">
                        <a:effectLst/>
                        <a:latin typeface="Times New Roman" panose="02020603050405020304" pitchFamily="18" charset="0"/>
                        <a:ea typeface="Times New Roman" panose="02020603050405020304" pitchFamily="18" charset="0"/>
                      </a:endParaRPr>
                    </a:p>
                  </a:txBody>
                  <a:tcPr marL="66447" marR="66447" marT="0" marB="0"/>
                </a:tc>
                <a:extLst>
                  <a:ext uri="{0D108BD9-81ED-4DB2-BD59-A6C34878D82A}">
                    <a16:rowId xmlns:a16="http://schemas.microsoft.com/office/drawing/2014/main" val="256395380"/>
                  </a:ext>
                </a:extLst>
              </a:tr>
            </a:tbl>
          </a:graphicData>
        </a:graphic>
      </p:graphicFrame>
    </p:spTree>
    <p:extLst>
      <p:ext uri="{BB962C8B-B14F-4D97-AF65-F5344CB8AC3E}">
        <p14:creationId xmlns:p14="http://schemas.microsoft.com/office/powerpoint/2010/main" val="228893303"/>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har mottatt støtte? (forts)</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F83EC5-4DB1-4CF9-A3A6-A9121CFC765E}" type="slidenum">
              <a:rPr kumimoji="0" lang="en-US" sz="1000" b="0" i="0" u="none" strike="noStrike" kern="1200" cap="none" spc="0" normalizeH="0" baseline="0" noProof="0" smtClean="0">
                <a:ln>
                  <a:noFill/>
                </a:ln>
                <a:solidFill>
                  <a:prstClr val="black">
                    <a:tint val="75000"/>
                  </a:prstClr>
                </a:solidFill>
                <a:effectLst/>
                <a:uLnTx/>
                <a:uFillTx/>
                <a:latin typeface="Verdan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prstClr val="black">
                  <a:tint val="75000"/>
                </a:prstClr>
              </a:solidFill>
              <a:effectLst/>
              <a:uLnTx/>
              <a:uFillTx/>
              <a:latin typeface="Verdana"/>
              <a:ea typeface="+mn-ea"/>
              <a:cs typeface="+mn-cs"/>
            </a:endParaRPr>
          </a:p>
        </p:txBody>
      </p:sp>
      <p:sp>
        <p:nvSpPr>
          <p:cNvPr id="3" name="Plassholder for innhold 2"/>
          <p:cNvSpPr>
            <a:spLocks noGrp="1"/>
          </p:cNvSpPr>
          <p:nvPr>
            <p:ph idx="1"/>
          </p:nvPr>
        </p:nvSpPr>
        <p:spPr/>
        <p:txBody>
          <a:bodyPr/>
          <a:lstStyle/>
          <a:p>
            <a:r>
              <a:rPr lang="nb-NO" dirty="0" smtClean="0"/>
              <a:t>2015</a:t>
            </a:r>
          </a:p>
          <a:p>
            <a:pPr marL="0" indent="0">
              <a:buNone/>
            </a:pPr>
            <a:r>
              <a:rPr lang="nb-NO" dirty="0" smtClean="0"/>
              <a:t> </a:t>
            </a:r>
            <a:endParaRPr lang="nb-NO" dirty="0"/>
          </a:p>
        </p:txBody>
      </p:sp>
      <p:graphicFrame>
        <p:nvGraphicFramePr>
          <p:cNvPr id="6" name="Tabell 5"/>
          <p:cNvGraphicFramePr>
            <a:graphicFrameLocks noGrp="1"/>
          </p:cNvGraphicFramePr>
          <p:nvPr>
            <p:extLst>
              <p:ext uri="{D42A27DB-BD31-4B8C-83A1-F6EECF244321}">
                <p14:modId xmlns:p14="http://schemas.microsoft.com/office/powerpoint/2010/main" val="1156012707"/>
              </p:ext>
            </p:extLst>
          </p:nvPr>
        </p:nvGraphicFramePr>
        <p:xfrm>
          <a:off x="457200" y="2199861"/>
          <a:ext cx="8229600" cy="3135591"/>
        </p:xfrm>
        <a:graphic>
          <a:graphicData uri="http://schemas.openxmlformats.org/drawingml/2006/table">
            <a:tbl>
              <a:tblPr firstRow="1" firstCol="1" bandRow="1"/>
              <a:tblGrid>
                <a:gridCol w="3756991">
                  <a:extLst>
                    <a:ext uri="{9D8B030D-6E8A-4147-A177-3AD203B41FA5}">
                      <a16:colId xmlns:a16="http://schemas.microsoft.com/office/drawing/2014/main" val="4258127095"/>
                    </a:ext>
                  </a:extLst>
                </a:gridCol>
                <a:gridCol w="2504661">
                  <a:extLst>
                    <a:ext uri="{9D8B030D-6E8A-4147-A177-3AD203B41FA5}">
                      <a16:colId xmlns:a16="http://schemas.microsoft.com/office/drawing/2014/main" val="2468915883"/>
                    </a:ext>
                  </a:extLst>
                </a:gridCol>
                <a:gridCol w="1967948">
                  <a:extLst>
                    <a:ext uri="{9D8B030D-6E8A-4147-A177-3AD203B41FA5}">
                      <a16:colId xmlns:a16="http://schemas.microsoft.com/office/drawing/2014/main" val="3037145225"/>
                    </a:ext>
                  </a:extLst>
                </a:gridCol>
              </a:tblGrid>
              <a:tr h="1034073">
                <a:tc>
                  <a:txBody>
                    <a:bodyPr/>
                    <a:lstStyle/>
                    <a:p>
                      <a:pPr>
                        <a:lnSpc>
                          <a:spcPct val="115000"/>
                        </a:lnSpc>
                        <a:spcAft>
                          <a:spcPts val="0"/>
                        </a:spcAft>
                      </a:pPr>
                      <a:r>
                        <a:rPr lang="nb-NO" sz="2000" b="1">
                          <a:solidFill>
                            <a:srgbClr val="000000"/>
                          </a:solidFill>
                          <a:effectLst/>
                          <a:latin typeface="Calibri" panose="020F0502020204030204" pitchFamily="34" charset="0"/>
                          <a:ea typeface="Times New Roman" panose="02020603050405020304" pitchFamily="18" charset="0"/>
                        </a:rPr>
                        <a:t>Elektronisk verktøy for optimal dosering av medikamenter</a:t>
                      </a:r>
                      <a:br>
                        <a:rPr lang="nb-NO" sz="2000" b="1">
                          <a:solidFill>
                            <a:srgbClr val="000000"/>
                          </a:solidFill>
                          <a:effectLst/>
                          <a:latin typeface="Calibri" panose="020F0502020204030204" pitchFamily="34" charset="0"/>
                          <a:ea typeface="Times New Roman" panose="02020603050405020304" pitchFamily="18" charset="0"/>
                        </a:rPr>
                      </a:b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tc>
                  <a:txBody>
                    <a:bodyPr/>
                    <a:lstStyle/>
                    <a:p>
                      <a:pPr>
                        <a:lnSpc>
                          <a:spcPct val="115000"/>
                        </a:lnSpc>
                        <a:spcAft>
                          <a:spcPts val="0"/>
                        </a:spcAft>
                      </a:pPr>
                      <a:r>
                        <a:rPr lang="nb-NO" sz="2000" b="1" dirty="0">
                          <a:solidFill>
                            <a:srgbClr val="000000"/>
                          </a:solidFill>
                          <a:effectLst/>
                          <a:latin typeface="Calibri" panose="020F0502020204030204" pitchFamily="34" charset="0"/>
                          <a:ea typeface="Times New Roman" panose="02020603050405020304" pitchFamily="18" charset="0"/>
                        </a:rPr>
                        <a:t>Universitetssykehuset Nord-Norge</a:t>
                      </a:r>
                      <a:endParaRPr lang="nb-NO" sz="2400" dirty="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tc>
                  <a:txBody>
                    <a:bodyPr/>
                    <a:lstStyle/>
                    <a:p>
                      <a:pPr algn="ctr">
                        <a:lnSpc>
                          <a:spcPct val="115000"/>
                        </a:lnSpc>
                        <a:spcAft>
                          <a:spcPts val="0"/>
                        </a:spcAft>
                      </a:pPr>
                      <a:r>
                        <a:rPr lang="nb-NO" sz="2000" b="1">
                          <a:effectLst/>
                          <a:latin typeface="Calibri" panose="020F0502020204030204" pitchFamily="34" charset="0"/>
                          <a:ea typeface="Times New Roman" panose="02020603050405020304" pitchFamily="18" charset="0"/>
                        </a:rPr>
                        <a:t>1 785 000</a:t>
                      </a: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extLst>
                  <a:ext uri="{0D108BD9-81ED-4DB2-BD59-A6C34878D82A}">
                    <a16:rowId xmlns:a16="http://schemas.microsoft.com/office/drawing/2014/main" val="3464435752"/>
                  </a:ext>
                </a:extLst>
              </a:tr>
              <a:tr h="923312">
                <a:tc>
                  <a:txBody>
                    <a:bodyPr/>
                    <a:lstStyle/>
                    <a:p>
                      <a:pPr>
                        <a:spcAft>
                          <a:spcPts val="0"/>
                        </a:spcAft>
                      </a:pPr>
                      <a:r>
                        <a:rPr lang="nb-NO" sz="1600" b="1">
                          <a:effectLst/>
                          <a:latin typeface="Arial" panose="020B0604020202020204" pitchFamily="34" charset="0"/>
                          <a:ea typeface="Times New Roman" panose="02020603050405020304" pitchFamily="18" charset="0"/>
                        </a:rPr>
                        <a:t>Innovasjon i fallforebygging</a:t>
                      </a:r>
                      <a:br>
                        <a:rPr lang="nb-NO" sz="1600" b="1">
                          <a:effectLst/>
                          <a:latin typeface="Arial" panose="020B0604020202020204" pitchFamily="34" charset="0"/>
                          <a:ea typeface="Times New Roman" panose="02020603050405020304" pitchFamily="18" charset="0"/>
                        </a:rPr>
                      </a:b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tc>
                  <a:txBody>
                    <a:bodyPr/>
                    <a:lstStyle/>
                    <a:p>
                      <a:pPr>
                        <a:spcAft>
                          <a:spcPts val="0"/>
                        </a:spcAft>
                      </a:pPr>
                      <a:r>
                        <a:rPr lang="nb-NO" sz="1600">
                          <a:effectLst/>
                          <a:latin typeface="Arial" panose="020B0604020202020204" pitchFamily="34" charset="0"/>
                          <a:ea typeface="Times New Roman" panose="02020603050405020304" pitchFamily="18" charset="0"/>
                        </a:rPr>
                        <a:t>Tromsø kommune</a:t>
                      </a:r>
                      <a:endParaRPr lang="nb-NO" sz="2400">
                        <a:effectLst/>
                        <a:latin typeface="Times New Roman" panose="02020603050405020304" pitchFamily="18" charset="0"/>
                        <a:ea typeface="Times New Roman" panose="02020603050405020304" pitchFamily="18" charset="0"/>
                      </a:endParaRPr>
                    </a:p>
                    <a:p>
                      <a:pPr>
                        <a:lnSpc>
                          <a:spcPct val="115000"/>
                        </a:lnSpc>
                        <a:spcAft>
                          <a:spcPts val="0"/>
                        </a:spcAft>
                      </a:pPr>
                      <a:r>
                        <a:rPr lang="nb-NO" sz="2000">
                          <a:solidFill>
                            <a:srgbClr val="000000"/>
                          </a:solidFill>
                          <a:effectLst/>
                          <a:latin typeface="Calibri" panose="020F0502020204030204" pitchFamily="34" charset="0"/>
                          <a:ea typeface="Times New Roman" panose="02020603050405020304" pitchFamily="18" charset="0"/>
                        </a:rPr>
                        <a:t> </a:t>
                      </a: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tc>
                  <a:txBody>
                    <a:bodyPr/>
                    <a:lstStyle/>
                    <a:p>
                      <a:pPr algn="ctr">
                        <a:lnSpc>
                          <a:spcPct val="115000"/>
                        </a:lnSpc>
                        <a:spcAft>
                          <a:spcPts val="0"/>
                        </a:spcAft>
                      </a:pPr>
                      <a:r>
                        <a:rPr lang="nb-NO" sz="2000">
                          <a:effectLst/>
                          <a:latin typeface="Calibri" panose="020F0502020204030204" pitchFamily="34" charset="0"/>
                          <a:ea typeface="Times New Roman" panose="02020603050405020304" pitchFamily="18" charset="0"/>
                        </a:rPr>
                        <a:t>3 000 000</a:t>
                      </a: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extLst>
                  <a:ext uri="{0D108BD9-81ED-4DB2-BD59-A6C34878D82A}">
                    <a16:rowId xmlns:a16="http://schemas.microsoft.com/office/drawing/2014/main" val="3838933086"/>
                  </a:ext>
                </a:extLst>
              </a:tr>
              <a:tr h="1090615">
                <a:tc>
                  <a:txBody>
                    <a:bodyPr/>
                    <a:lstStyle/>
                    <a:p>
                      <a:pPr>
                        <a:spcAft>
                          <a:spcPts val="0"/>
                        </a:spcAft>
                      </a:pPr>
                      <a:r>
                        <a:rPr lang="nb-NO" sz="1600" b="1">
                          <a:effectLst/>
                          <a:latin typeface="Arial" panose="020B0604020202020204" pitchFamily="34" charset="0"/>
                          <a:ea typeface="Times New Roman" panose="02020603050405020304" pitchFamily="18" charset="0"/>
                        </a:rPr>
                        <a:t>TRIM og TEKnologi som innovasjon i Hjemmetjenesten</a:t>
                      </a:r>
                      <a:endParaRPr lang="nb-NO" sz="2400">
                        <a:effectLst/>
                        <a:latin typeface="Times New Roman" panose="02020603050405020304" pitchFamily="18" charset="0"/>
                        <a:ea typeface="Times New Roman" panose="02020603050405020304" pitchFamily="18" charset="0"/>
                      </a:endParaRPr>
                    </a:p>
                    <a:p>
                      <a:pPr>
                        <a:spcAft>
                          <a:spcPts val="0"/>
                        </a:spcAft>
                      </a:pPr>
                      <a:r>
                        <a:rPr lang="nb-NO" sz="2000" b="1">
                          <a:solidFill>
                            <a:srgbClr val="000000"/>
                          </a:solidFill>
                          <a:effectLst/>
                          <a:latin typeface="Calibri" panose="020F0502020204030204" pitchFamily="34" charset="0"/>
                          <a:ea typeface="Times New Roman" panose="02020603050405020304" pitchFamily="18" charset="0"/>
                        </a:rPr>
                        <a:t> </a:t>
                      </a:r>
                      <a:endParaRPr lang="nb-NO" sz="24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tcPr>
                </a:tc>
                <a:tc>
                  <a:txBody>
                    <a:bodyPr/>
                    <a:lstStyle/>
                    <a:p>
                      <a:pPr>
                        <a:spcAft>
                          <a:spcPts val="0"/>
                        </a:spcAft>
                      </a:pPr>
                      <a:r>
                        <a:rPr lang="nb-NO" sz="1600" dirty="0">
                          <a:effectLst/>
                          <a:latin typeface="Arial" panose="020B0604020202020204" pitchFamily="34" charset="0"/>
                          <a:ea typeface="Times New Roman" panose="02020603050405020304" pitchFamily="18" charset="0"/>
                        </a:rPr>
                        <a:t>Tromsø kommune</a:t>
                      </a:r>
                      <a:endParaRPr lang="nb-NO" sz="2400" dirty="0">
                        <a:effectLst/>
                        <a:latin typeface="Times New Roman" panose="02020603050405020304" pitchFamily="18" charset="0"/>
                        <a:ea typeface="Times New Roman" panose="02020603050405020304" pitchFamily="18" charset="0"/>
                      </a:endParaRPr>
                    </a:p>
                    <a:p>
                      <a:pPr>
                        <a:lnSpc>
                          <a:spcPct val="115000"/>
                        </a:lnSpc>
                        <a:spcAft>
                          <a:spcPts val="0"/>
                        </a:spcAft>
                      </a:pPr>
                      <a:r>
                        <a:rPr lang="nb-NO" sz="2000" dirty="0">
                          <a:solidFill>
                            <a:srgbClr val="000000"/>
                          </a:solidFill>
                          <a:effectLst/>
                          <a:latin typeface="Calibri" panose="020F0502020204030204" pitchFamily="34" charset="0"/>
                          <a:ea typeface="Times New Roman" panose="02020603050405020304" pitchFamily="18" charset="0"/>
                        </a:rPr>
                        <a:t> </a:t>
                      </a:r>
                      <a:endParaRPr lang="nb-NO" sz="2400" dirty="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tcPr>
                </a:tc>
                <a:tc>
                  <a:txBody>
                    <a:bodyPr/>
                    <a:lstStyle/>
                    <a:p>
                      <a:pPr algn="ctr">
                        <a:lnSpc>
                          <a:spcPct val="115000"/>
                        </a:lnSpc>
                        <a:spcAft>
                          <a:spcPts val="0"/>
                        </a:spcAft>
                      </a:pPr>
                      <a:r>
                        <a:rPr lang="nb-NO" sz="2000" dirty="0">
                          <a:effectLst/>
                          <a:latin typeface="Calibri" panose="020F0502020204030204" pitchFamily="34" charset="0"/>
                          <a:ea typeface="Times New Roman" panose="02020603050405020304" pitchFamily="18" charset="0"/>
                        </a:rPr>
                        <a:t>250 000</a:t>
                      </a:r>
                      <a:endParaRPr lang="nb-NO" sz="2400" dirty="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tcPr>
                </a:tc>
                <a:extLst>
                  <a:ext uri="{0D108BD9-81ED-4DB2-BD59-A6C34878D82A}">
                    <a16:rowId xmlns:a16="http://schemas.microsoft.com/office/drawing/2014/main" val="4096151549"/>
                  </a:ext>
                </a:extLst>
              </a:tr>
            </a:tbl>
          </a:graphicData>
        </a:graphic>
      </p:graphicFrame>
    </p:spTree>
    <p:extLst>
      <p:ext uri="{BB962C8B-B14F-4D97-AF65-F5344CB8AC3E}">
        <p14:creationId xmlns:p14="http://schemas.microsoft.com/office/powerpoint/2010/main" val="2587903528"/>
      </p:ext>
    </p:extLst>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i="1" dirty="0" smtClean="0">
                <a:latin typeface="Cambria" panose="02040503050406030204" pitchFamily="18" charset="0"/>
              </a:rPr>
              <a:t>Hvem har mottatt støtte? (forts)</a:t>
            </a:r>
            <a:endParaRPr lang="nb-NO" dirty="0"/>
          </a:p>
        </p:txBody>
      </p:sp>
      <p:sp>
        <p:nvSpPr>
          <p:cNvPr id="4" name="Plassholder for lysbildenummer 3"/>
          <p:cNvSpPr>
            <a:spLocks noGrp="1"/>
          </p:cNvSpPr>
          <p:nvPr>
            <p:ph type="sldNum" sz="quarter" idx="4294967295"/>
          </p:nvPr>
        </p:nvSpPr>
        <p:spPr>
          <a:xfrm>
            <a:off x="7010400" y="6356350"/>
            <a:ext cx="2133600"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F83EC5-4DB1-4CF9-A3A6-A9121CFC765E}" type="slidenum">
              <a:rPr kumimoji="0" lang="en-US" sz="1000" b="0" i="0" u="none" strike="noStrike" kern="1200" cap="none" spc="0" normalizeH="0" baseline="0" noProof="0" smtClean="0">
                <a:ln>
                  <a:noFill/>
                </a:ln>
                <a:solidFill>
                  <a:prstClr val="black">
                    <a:tint val="75000"/>
                  </a:prstClr>
                </a:solidFill>
                <a:effectLst/>
                <a:uLnTx/>
                <a:uFillTx/>
                <a:latin typeface="Verdana"/>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prstClr val="black">
                  <a:tint val="75000"/>
                </a:prstClr>
              </a:solidFill>
              <a:effectLst/>
              <a:uLnTx/>
              <a:uFillTx/>
              <a:latin typeface="Verdana"/>
              <a:ea typeface="+mn-ea"/>
              <a:cs typeface="+mn-cs"/>
            </a:endParaRPr>
          </a:p>
        </p:txBody>
      </p:sp>
      <p:sp>
        <p:nvSpPr>
          <p:cNvPr id="3" name="Plassholder for innhold 2"/>
          <p:cNvSpPr>
            <a:spLocks noGrp="1"/>
          </p:cNvSpPr>
          <p:nvPr>
            <p:ph idx="1"/>
          </p:nvPr>
        </p:nvSpPr>
        <p:spPr/>
        <p:txBody>
          <a:bodyPr/>
          <a:lstStyle/>
          <a:p>
            <a:r>
              <a:rPr lang="nb-NO" dirty="0" smtClean="0"/>
              <a:t>2014</a:t>
            </a:r>
          </a:p>
          <a:p>
            <a:pPr marL="0" indent="0">
              <a:buNone/>
            </a:pPr>
            <a:r>
              <a:rPr lang="nb-NO" dirty="0" smtClean="0"/>
              <a:t> </a:t>
            </a:r>
          </a:p>
          <a:p>
            <a:pPr marL="0" indent="0">
              <a:buNone/>
            </a:pPr>
            <a:endParaRPr lang="nb-NO" dirty="0"/>
          </a:p>
        </p:txBody>
      </p:sp>
      <p:graphicFrame>
        <p:nvGraphicFramePr>
          <p:cNvPr id="5" name="Tabell 4"/>
          <p:cNvGraphicFramePr>
            <a:graphicFrameLocks noGrp="1"/>
          </p:cNvGraphicFramePr>
          <p:nvPr>
            <p:extLst>
              <p:ext uri="{D42A27DB-BD31-4B8C-83A1-F6EECF244321}">
                <p14:modId xmlns:p14="http://schemas.microsoft.com/office/powerpoint/2010/main" val="3696590175"/>
              </p:ext>
            </p:extLst>
          </p:nvPr>
        </p:nvGraphicFramePr>
        <p:xfrm>
          <a:off x="457200" y="2372139"/>
          <a:ext cx="8229600" cy="2650435"/>
        </p:xfrm>
        <a:graphic>
          <a:graphicData uri="http://schemas.openxmlformats.org/drawingml/2006/table">
            <a:tbl>
              <a:tblPr firstRow="1" firstCol="1" bandRow="1"/>
              <a:tblGrid>
                <a:gridCol w="4075043">
                  <a:extLst>
                    <a:ext uri="{9D8B030D-6E8A-4147-A177-3AD203B41FA5}">
                      <a16:colId xmlns:a16="http://schemas.microsoft.com/office/drawing/2014/main" val="3974526050"/>
                    </a:ext>
                  </a:extLst>
                </a:gridCol>
                <a:gridCol w="2925900">
                  <a:extLst>
                    <a:ext uri="{9D8B030D-6E8A-4147-A177-3AD203B41FA5}">
                      <a16:colId xmlns:a16="http://schemas.microsoft.com/office/drawing/2014/main" val="4227681026"/>
                    </a:ext>
                  </a:extLst>
                </a:gridCol>
                <a:gridCol w="1228657">
                  <a:extLst>
                    <a:ext uri="{9D8B030D-6E8A-4147-A177-3AD203B41FA5}">
                      <a16:colId xmlns:a16="http://schemas.microsoft.com/office/drawing/2014/main" val="2629583852"/>
                    </a:ext>
                  </a:extLst>
                </a:gridCol>
              </a:tblGrid>
              <a:tr h="1527558">
                <a:tc>
                  <a:txBody>
                    <a:bodyPr/>
                    <a:lstStyle/>
                    <a:p>
                      <a:pPr>
                        <a:lnSpc>
                          <a:spcPct val="115000"/>
                        </a:lnSpc>
                        <a:spcAft>
                          <a:spcPts val="0"/>
                        </a:spcAft>
                      </a:pPr>
                      <a:r>
                        <a:rPr lang="nb-NO" sz="1600" b="1">
                          <a:solidFill>
                            <a:srgbClr val="000000"/>
                          </a:solidFill>
                          <a:effectLst/>
                          <a:latin typeface="Calibri" panose="020F0502020204030204" pitchFamily="34" charset="0"/>
                          <a:ea typeface="Times New Roman" panose="02020603050405020304" pitchFamily="18" charset="0"/>
                        </a:rPr>
                        <a:t> </a:t>
                      </a:r>
                      <a:endParaRPr lang="nb-NO" sz="1800">
                        <a:effectLst/>
                        <a:latin typeface="Times New Roman" panose="02020603050405020304" pitchFamily="18" charset="0"/>
                        <a:ea typeface="Times New Roman" panose="02020603050405020304" pitchFamily="18" charset="0"/>
                      </a:endParaRPr>
                    </a:p>
                    <a:p>
                      <a:pPr>
                        <a:lnSpc>
                          <a:spcPct val="115000"/>
                        </a:lnSpc>
                        <a:spcAft>
                          <a:spcPts val="0"/>
                        </a:spcAft>
                      </a:pPr>
                      <a:r>
                        <a:rPr lang="nb-NO" sz="1600" b="1">
                          <a:solidFill>
                            <a:srgbClr val="000000"/>
                          </a:solidFill>
                          <a:effectLst/>
                          <a:latin typeface="Calibri" panose="020F0502020204030204" pitchFamily="34" charset="0"/>
                          <a:ea typeface="Times New Roman" panose="02020603050405020304" pitchFamily="18" charset="0"/>
                        </a:rPr>
                        <a:t>Arbeidsrelatert astma og allergi i marin ingrediensindustri. Forprosjekt: Kartlegging av industri og etablering av konsortium</a:t>
                      </a:r>
                      <a:endParaRPr lang="nb-NO" sz="18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tc>
                  <a:txBody>
                    <a:bodyPr/>
                    <a:lstStyle/>
                    <a:p>
                      <a:pPr>
                        <a:lnSpc>
                          <a:spcPct val="115000"/>
                        </a:lnSpc>
                        <a:spcAft>
                          <a:spcPts val="0"/>
                        </a:spcAft>
                      </a:pPr>
                      <a:r>
                        <a:rPr lang="nb-NO" sz="1600" b="1" dirty="0">
                          <a:solidFill>
                            <a:srgbClr val="000000"/>
                          </a:solidFill>
                          <a:effectLst/>
                          <a:latin typeface="Calibri" panose="020F0502020204030204" pitchFamily="34" charset="0"/>
                          <a:ea typeface="Times New Roman" panose="02020603050405020304" pitchFamily="18" charset="0"/>
                        </a:rPr>
                        <a:t>Universitetssykehuset Nord-Norge HF</a:t>
                      </a:r>
                      <a:endParaRPr lang="nb-NO" sz="1800" dirty="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tc>
                  <a:txBody>
                    <a:bodyPr/>
                    <a:lstStyle/>
                    <a:p>
                      <a:pPr algn="ctr">
                        <a:lnSpc>
                          <a:spcPct val="115000"/>
                        </a:lnSpc>
                        <a:spcAft>
                          <a:spcPts val="0"/>
                        </a:spcAft>
                      </a:pPr>
                      <a:r>
                        <a:rPr lang="en-US" sz="1600" b="1">
                          <a:effectLst/>
                          <a:latin typeface="Calibri" panose="020F0502020204030204" pitchFamily="34" charset="0"/>
                          <a:ea typeface="Times New Roman" panose="02020603050405020304" pitchFamily="18" charset="0"/>
                        </a:rPr>
                        <a:t>200.000</a:t>
                      </a:r>
                      <a:endParaRPr lang="nb-NO" sz="18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28575" cap="flat" cmpd="sng" algn="ctr">
                      <a:solidFill>
                        <a:srgbClr val="C32D2E"/>
                      </a:solidFill>
                      <a:prstDash val="solid"/>
                      <a:round/>
                      <a:headEnd type="none" w="med" len="med"/>
                      <a:tailEnd type="none" w="med" len="med"/>
                    </a:lnB>
                  </a:tcPr>
                </a:tc>
                <a:extLst>
                  <a:ext uri="{0D108BD9-81ED-4DB2-BD59-A6C34878D82A}">
                    <a16:rowId xmlns:a16="http://schemas.microsoft.com/office/drawing/2014/main" val="860035147"/>
                  </a:ext>
                </a:extLst>
              </a:tr>
              <a:tr h="1122877">
                <a:tc>
                  <a:txBody>
                    <a:bodyPr/>
                    <a:lstStyle/>
                    <a:p>
                      <a:pPr>
                        <a:spcAft>
                          <a:spcPts val="0"/>
                        </a:spcAft>
                      </a:pPr>
                      <a:r>
                        <a:rPr lang="nb-NO" sz="1600" b="1">
                          <a:solidFill>
                            <a:srgbClr val="000000"/>
                          </a:solidFill>
                          <a:effectLst/>
                          <a:latin typeface="Calibri" panose="020F0502020204030204" pitchFamily="34" charset="0"/>
                          <a:ea typeface="Times New Roman" panose="02020603050405020304" pitchFamily="18" charset="0"/>
                        </a:rPr>
                        <a:t>INNOVASJON I AREALFORVALTNING - nye koplinger mellom kunnskap, fag og arbeidsmåter</a:t>
                      </a:r>
                      <a:endParaRPr lang="nb-NO" sz="18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tc>
                  <a:txBody>
                    <a:bodyPr/>
                    <a:lstStyle/>
                    <a:p>
                      <a:pPr>
                        <a:lnSpc>
                          <a:spcPct val="115000"/>
                        </a:lnSpc>
                        <a:spcAft>
                          <a:spcPts val="0"/>
                        </a:spcAft>
                      </a:pPr>
                      <a:r>
                        <a:rPr lang="nb-NO" sz="1600">
                          <a:solidFill>
                            <a:srgbClr val="000000"/>
                          </a:solidFill>
                          <a:effectLst/>
                          <a:latin typeface="Calibri" panose="020F0502020204030204" pitchFamily="34" charset="0"/>
                          <a:ea typeface="Times New Roman" panose="02020603050405020304" pitchFamily="18" charset="0"/>
                        </a:rPr>
                        <a:t>Vestvågøy kommune</a:t>
                      </a:r>
                      <a:endParaRPr lang="nb-NO" sz="180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tc>
                  <a:txBody>
                    <a:bodyPr/>
                    <a:lstStyle/>
                    <a:p>
                      <a:pPr algn="ctr">
                        <a:lnSpc>
                          <a:spcPct val="115000"/>
                        </a:lnSpc>
                        <a:spcAft>
                          <a:spcPts val="0"/>
                        </a:spcAft>
                      </a:pPr>
                      <a:r>
                        <a:rPr lang="nb-NO" sz="1600" dirty="0">
                          <a:effectLst/>
                          <a:latin typeface="Calibri" panose="020F0502020204030204" pitchFamily="34" charset="0"/>
                          <a:ea typeface="Times New Roman" panose="02020603050405020304" pitchFamily="18" charset="0"/>
                        </a:rPr>
                        <a:t>2 250 000</a:t>
                      </a:r>
                      <a:endParaRPr lang="nb-NO" sz="1800" dirty="0">
                        <a:effectLst/>
                        <a:latin typeface="Times New Roman" panose="02020603050405020304" pitchFamily="18" charset="0"/>
                        <a:ea typeface="Times New Roman" panose="02020603050405020304" pitchFamily="18" charset="0"/>
                      </a:endParaRPr>
                    </a:p>
                  </a:txBody>
                  <a:tcPr marL="66447" marR="66447" marT="0" marB="0">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28575"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solidFill>
                      <a:srgbClr val="F2C8C8"/>
                    </a:solidFill>
                  </a:tcPr>
                </a:tc>
                <a:extLst>
                  <a:ext uri="{0D108BD9-81ED-4DB2-BD59-A6C34878D82A}">
                    <a16:rowId xmlns:a16="http://schemas.microsoft.com/office/drawing/2014/main" val="2790394284"/>
                  </a:ext>
                </a:extLst>
              </a:tr>
            </a:tbl>
          </a:graphicData>
        </a:graphic>
      </p:graphicFrame>
    </p:spTree>
    <p:extLst>
      <p:ext uri="{BB962C8B-B14F-4D97-AF65-F5344CB8AC3E}">
        <p14:creationId xmlns:p14="http://schemas.microsoft.com/office/powerpoint/2010/main" val="4217865945"/>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394560" y="1319449"/>
            <a:ext cx="8289925" cy="2159000"/>
          </a:xfrm>
        </p:spPr>
        <p:txBody>
          <a:bodyPr>
            <a:normAutofit fontScale="90000"/>
          </a:bodyPr>
          <a:lstStyle/>
          <a:p>
            <a:pPr eaLnBrk="1" hangingPunct="1"/>
            <a:r>
              <a:rPr lang="nn-NO" dirty="0" smtClean="0">
                <a:solidFill>
                  <a:srgbClr val="FF0000"/>
                </a:solidFill>
                <a:latin typeface="Times New Roman" panose="02020603050405020304" pitchFamily="18" charset="0"/>
                <a:ea typeface="Verdana" charset="0"/>
                <a:cs typeface="Times New Roman" panose="02020603050405020304" pitchFamily="18" charset="0"/>
              </a:rPr>
              <a:t>Takk for meg og ta gjerne kontakt!</a:t>
            </a:r>
            <a:br>
              <a:rPr lang="nn-NO" dirty="0" smtClean="0">
                <a:solidFill>
                  <a:srgbClr val="FF0000"/>
                </a:solidFill>
                <a:latin typeface="Times New Roman" panose="02020603050405020304" pitchFamily="18" charset="0"/>
                <a:ea typeface="Verdana" charset="0"/>
                <a:cs typeface="Times New Roman" panose="02020603050405020304" pitchFamily="18" charset="0"/>
              </a:rPr>
            </a:br>
            <a:r>
              <a:rPr lang="nn-NO" dirty="0" smtClean="0">
                <a:latin typeface="Times New Roman" panose="02020603050405020304" pitchFamily="18" charset="0"/>
                <a:ea typeface="Verdana" charset="0"/>
                <a:cs typeface="Times New Roman" panose="02020603050405020304" pitchFamily="18" charset="0"/>
              </a:rPr>
              <a:t/>
            </a:r>
            <a:br>
              <a:rPr lang="nn-NO" dirty="0" smtClean="0">
                <a:latin typeface="Times New Roman" panose="02020603050405020304" pitchFamily="18" charset="0"/>
                <a:ea typeface="Verdana" charset="0"/>
                <a:cs typeface="Times New Roman" panose="02020603050405020304" pitchFamily="18" charset="0"/>
              </a:rPr>
            </a:br>
            <a:r>
              <a:rPr lang="nn-NO" dirty="0" smtClean="0">
                <a:latin typeface="Times New Roman" panose="02020603050405020304" pitchFamily="18" charset="0"/>
                <a:ea typeface="Verdana" charset="0"/>
                <a:cs typeface="Times New Roman" panose="02020603050405020304" pitchFamily="18" charset="0"/>
              </a:rPr>
              <a:t>mikal.lanes@ffk.no</a:t>
            </a:r>
            <a:br>
              <a:rPr lang="nn-NO" dirty="0" smtClean="0">
                <a:latin typeface="Times New Roman" panose="02020603050405020304" pitchFamily="18" charset="0"/>
                <a:ea typeface="Verdana" charset="0"/>
                <a:cs typeface="Times New Roman" panose="02020603050405020304" pitchFamily="18" charset="0"/>
              </a:rPr>
            </a:br>
            <a:r>
              <a:rPr lang="nn-NO" dirty="0" err="1" smtClean="0">
                <a:latin typeface="Times New Roman" panose="02020603050405020304" pitchFamily="18" charset="0"/>
                <a:ea typeface="Verdana" charset="0"/>
                <a:cs typeface="Times New Roman" panose="02020603050405020304" pitchFamily="18" charset="0"/>
              </a:rPr>
              <a:t>Tlf</a:t>
            </a:r>
            <a:r>
              <a:rPr lang="nn-NO" dirty="0" smtClean="0">
                <a:latin typeface="Times New Roman" panose="02020603050405020304" pitchFamily="18" charset="0"/>
                <a:ea typeface="Verdana" charset="0"/>
                <a:cs typeface="Times New Roman" panose="02020603050405020304" pitchFamily="18" charset="0"/>
              </a:rPr>
              <a:t>: 977 77 507</a:t>
            </a:r>
            <a:br>
              <a:rPr lang="nn-NO" dirty="0" smtClean="0">
                <a:latin typeface="Times New Roman" panose="02020603050405020304" pitchFamily="18" charset="0"/>
                <a:ea typeface="Verdana" charset="0"/>
                <a:cs typeface="Times New Roman" panose="02020603050405020304" pitchFamily="18" charset="0"/>
              </a:rPr>
            </a:br>
            <a:r>
              <a:rPr lang="nn-NO" dirty="0" smtClean="0">
                <a:latin typeface="Times New Roman" panose="02020603050405020304" pitchFamily="18" charset="0"/>
                <a:ea typeface="Verdana" charset="0"/>
                <a:cs typeface="Times New Roman" panose="02020603050405020304" pitchFamily="18" charset="0"/>
              </a:rPr>
              <a:t>Kontorsted: Vadsø</a:t>
            </a:r>
            <a:br>
              <a:rPr lang="nn-NO" dirty="0" smtClean="0">
                <a:latin typeface="Times New Roman" panose="02020603050405020304" pitchFamily="18" charset="0"/>
                <a:ea typeface="Verdana" charset="0"/>
                <a:cs typeface="Times New Roman" panose="02020603050405020304" pitchFamily="18" charset="0"/>
              </a:rPr>
            </a:br>
            <a:r>
              <a:rPr lang="nn-NO" dirty="0" smtClean="0">
                <a:latin typeface="Times New Roman" panose="02020603050405020304" pitchFamily="18" charset="0"/>
                <a:ea typeface="Verdana" charset="0"/>
                <a:cs typeface="Times New Roman" panose="02020603050405020304" pitchFamily="18" charset="0"/>
              </a:rPr>
              <a:t/>
            </a:r>
            <a:br>
              <a:rPr lang="nn-NO" dirty="0" smtClean="0">
                <a:latin typeface="Times New Roman" panose="02020603050405020304" pitchFamily="18" charset="0"/>
                <a:ea typeface="Verdana" charset="0"/>
                <a:cs typeface="Times New Roman" panose="02020603050405020304" pitchFamily="18" charset="0"/>
              </a:rPr>
            </a:br>
            <a:r>
              <a:rPr lang="nn-NO" dirty="0">
                <a:latin typeface="Times New Roman" panose="02020603050405020304" pitchFamily="18" charset="0"/>
                <a:ea typeface="Verdana" charset="0"/>
                <a:cs typeface="Times New Roman" panose="02020603050405020304" pitchFamily="18" charset="0"/>
              </a:rPr>
              <a:t/>
            </a:r>
            <a:br>
              <a:rPr lang="nn-NO" dirty="0">
                <a:latin typeface="Times New Roman" panose="02020603050405020304" pitchFamily="18" charset="0"/>
                <a:ea typeface="Verdana" charset="0"/>
                <a:cs typeface="Times New Roman" panose="02020603050405020304" pitchFamily="18" charset="0"/>
              </a:rPr>
            </a:br>
            <a:endParaRPr lang="nn-NO" sz="2700" dirty="0">
              <a:solidFill>
                <a:srgbClr val="FF0000"/>
              </a:solidFill>
              <a:latin typeface="Times New Roman" panose="02020603050405020304" pitchFamily="18" charset="0"/>
              <a:ea typeface="Verdana" charset="0"/>
              <a:cs typeface="Times New Roman" panose="02020603050405020304" pitchFamily="18" charset="0"/>
            </a:endParaRPr>
          </a:p>
        </p:txBody>
      </p:sp>
    </p:spTree>
    <p:extLst>
      <p:ext uri="{BB962C8B-B14F-4D97-AF65-F5344CB8AC3E}">
        <p14:creationId xmlns:p14="http://schemas.microsoft.com/office/powerpoint/2010/main" val="11942484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RFF_NY">
      <a:dk1>
        <a:sysClr val="windowText" lastClr="000000"/>
      </a:dk1>
      <a:lt1>
        <a:sysClr val="window" lastClr="FFFFFF"/>
      </a:lt1>
      <a:dk2>
        <a:srgbClr val="7BBC60"/>
      </a:dk2>
      <a:lt2>
        <a:srgbClr val="45473F"/>
      </a:lt2>
      <a:accent1>
        <a:srgbClr val="385481"/>
      </a:accent1>
      <a:accent2>
        <a:srgbClr val="73B53A"/>
      </a:accent2>
      <a:accent3>
        <a:srgbClr val="FFF10B"/>
      </a:accent3>
      <a:accent4>
        <a:srgbClr val="A36297"/>
      </a:accent4>
      <a:accent5>
        <a:srgbClr val="596F96"/>
      </a:accent5>
      <a:accent6>
        <a:srgbClr val="EEA420"/>
      </a:accent6>
      <a:hlink>
        <a:srgbClr val="45473F"/>
      </a:hlink>
      <a:folHlink>
        <a:srgbClr val="45473F"/>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Blank">
  <a:themeElements>
    <a:clrScheme name="Forskningsrådet 2010">
      <a:dk1>
        <a:sysClr val="windowText" lastClr="000000"/>
      </a:dk1>
      <a:lt1>
        <a:sysClr val="window" lastClr="FFFFFF"/>
      </a:lt1>
      <a:dk2>
        <a:srgbClr val="00338D"/>
      </a:dk2>
      <a:lt2>
        <a:srgbClr val="00B0CA"/>
      </a:lt2>
      <a:accent1>
        <a:srgbClr val="E98300"/>
      </a:accent1>
      <a:accent2>
        <a:srgbClr val="7D9AAA"/>
      </a:accent2>
      <a:accent3>
        <a:srgbClr val="B41414"/>
      </a:accent3>
      <a:accent4>
        <a:srgbClr val="879637"/>
      </a:accent4>
      <a:accent5>
        <a:srgbClr val="C6BC89"/>
      </a:accent5>
      <a:accent6>
        <a:srgbClr val="BECCD4"/>
      </a:accent6>
      <a:hlink>
        <a:srgbClr val="00338D"/>
      </a:hlink>
      <a:folHlink>
        <a:srgbClr val="00B0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3078</TotalTime>
  <Words>1202</Words>
  <Application>Microsoft Office PowerPoint</Application>
  <PresentationFormat>Skjermfremvisning (4:3)</PresentationFormat>
  <Paragraphs>227</Paragraphs>
  <Slides>20</Slides>
  <Notes>18</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20</vt:i4>
      </vt:variant>
    </vt:vector>
  </HeadingPairs>
  <TitlesOfParts>
    <vt:vector size="32" baseType="lpstr">
      <vt:lpstr>Arial</vt:lpstr>
      <vt:lpstr>Calibri</vt:lpstr>
      <vt:lpstr>Cambria</vt:lpstr>
      <vt:lpstr>Courier New</vt:lpstr>
      <vt:lpstr>Geneva</vt:lpstr>
      <vt:lpstr>KZUGU M+ The Sans</vt:lpstr>
      <vt:lpstr>Lucida Grande</vt:lpstr>
      <vt:lpstr>Times New Roman</vt:lpstr>
      <vt:lpstr>Verdana</vt:lpstr>
      <vt:lpstr>Wingdings</vt:lpstr>
      <vt:lpstr>Office Theme</vt:lpstr>
      <vt:lpstr>Blank</vt:lpstr>
      <vt:lpstr>Regionale forskningsfond Nord-Norge (RFFNORD) Utviklingsprosjekter med forskningsstøtte – finansieringsmuligheter for offentlig sektor </vt:lpstr>
      <vt:lpstr>Trappetrinnene for offentlig sektor</vt:lpstr>
      <vt:lpstr>Hva er et innovasjonsprosjekt i offentlig sektor? </vt:lpstr>
      <vt:lpstr>Sentrale begreper</vt:lpstr>
      <vt:lpstr>Det regionale forskningsfondet i Nord-Norge</vt:lpstr>
      <vt:lpstr>Hvem får midler? </vt:lpstr>
      <vt:lpstr>Hvem får midler?  Utvikling over tid</vt:lpstr>
      <vt:lpstr>Regionale offentlige prosjekter</vt:lpstr>
      <vt:lpstr>Innsatsområde 2: Mobilisering av offentlig sektor i Nord-Norge</vt:lpstr>
      <vt:lpstr>Bredt spekter av innfallsvinkler</vt:lpstr>
      <vt:lpstr>Løpende kvalifiseringsstøtte offentlig sektor</vt:lpstr>
      <vt:lpstr>RFFNORD – 2018: </vt:lpstr>
      <vt:lpstr>Hovedprosjekter- Regionale offentlige prosjekter  </vt:lpstr>
      <vt:lpstr>Noen eksempler</vt:lpstr>
      <vt:lpstr>Hvem har mottatt støtte?</vt:lpstr>
      <vt:lpstr>Hvem har mottatt støtte?</vt:lpstr>
      <vt:lpstr>Hvem har mottatt støtte? (forts)</vt:lpstr>
      <vt:lpstr>Hvem har mottatt støtte? (forts)</vt:lpstr>
      <vt:lpstr>Hvem har mottatt støtte? (forts)</vt:lpstr>
      <vt:lpstr>Takk for meg og ta gjerne kontakt!  mikal.lanes@ffk.no Tlf: 977 77 507 Kontorsted: Vadsø   </vt:lpstr>
    </vt:vector>
  </TitlesOfParts>
  <Company>Bekk Consulting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Line Mervi Jacobsen</dc:creator>
  <cp:lastModifiedBy>Lanes, Mikal</cp:lastModifiedBy>
  <cp:revision>252</cp:revision>
  <cp:lastPrinted>2013-02-14T22:39:46Z</cp:lastPrinted>
  <dcterms:created xsi:type="dcterms:W3CDTF">2013-03-21T12:32:57Z</dcterms:created>
  <dcterms:modified xsi:type="dcterms:W3CDTF">2018-09-05T06:24:20Z</dcterms:modified>
</cp:coreProperties>
</file>