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71" r:id="rId6"/>
    <p:sldMasterId id="2147483684" r:id="rId7"/>
  </p:sldMasterIdLst>
  <p:notesMasterIdLst>
    <p:notesMasterId r:id="rId19"/>
  </p:notesMasterIdLst>
  <p:handoutMasterIdLst>
    <p:handoutMasterId r:id="rId20"/>
  </p:handoutMasterIdLst>
  <p:sldIdLst>
    <p:sldId id="267" r:id="rId8"/>
    <p:sldId id="263" r:id="rId9"/>
    <p:sldId id="268" r:id="rId10"/>
    <p:sldId id="273" r:id="rId11"/>
    <p:sldId id="277" r:id="rId12"/>
    <p:sldId id="275" r:id="rId13"/>
    <p:sldId id="269" r:id="rId14"/>
    <p:sldId id="270" r:id="rId15"/>
    <p:sldId id="271" r:id="rId16"/>
    <p:sldId id="278" r:id="rId17"/>
    <p:sldId id="279" r:id="rId18"/>
  </p:sldIdLst>
  <p:sldSz cx="9144000" cy="6858000" type="screen4x3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3832"/>
    <a:srgbClr val="A2AD00"/>
    <a:srgbClr val="06893A"/>
    <a:srgbClr val="005B82"/>
    <a:srgbClr val="66CBEC"/>
    <a:srgbClr val="EFEFEF"/>
    <a:srgbClr val="DADADA"/>
    <a:srgbClr val="878787"/>
    <a:srgbClr val="C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1" autoAdjust="0"/>
    <p:restoredTop sz="94660" autoAdjust="0"/>
  </p:normalViewPr>
  <p:slideViewPr>
    <p:cSldViewPr>
      <p:cViewPr varScale="1">
        <p:scale>
          <a:sx n="74" d="100"/>
          <a:sy n="74" d="100"/>
        </p:scale>
        <p:origin x="17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32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818A2-FD41-4D22-A2CC-EACD65CF517D}" type="datetimeFigureOut">
              <a:rPr lang="nb-NO" smtClean="0"/>
              <a:t>05.09.2018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C896C-C257-4A1E-825A-9675EAA753A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3720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AC590-C690-4C66-A9B0-FC94C92781FF}" type="datetimeFigureOut">
              <a:rPr lang="nb-NO" smtClean="0"/>
              <a:t>05.09.2018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A9652-8B23-4303-8DD9-125F2182BB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200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ABE12-73A6-4D59-B46A-1978FB31AF45}" type="slidenum">
              <a:rPr lang="nb-NO" smtClean="0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9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ABE12-73A6-4D59-B46A-1978FB31AF45}" type="slidenum">
              <a:rPr lang="nb-NO" smtClean="0">
                <a:solidFill>
                  <a:prstClr val="black"/>
                </a:solidFill>
              </a:rPr>
              <a:pPr/>
              <a:t>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13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ABE12-73A6-4D59-B46A-1978FB31AF45}" type="slidenum">
              <a:rPr lang="nb-NO" smtClean="0">
                <a:solidFill>
                  <a:prstClr val="black"/>
                </a:solidFill>
              </a:rPr>
              <a:pPr/>
              <a:t>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34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/>
          <p:cNvSpPr/>
          <p:nvPr userDrawn="1"/>
        </p:nvSpPr>
        <p:spPr>
          <a:xfrm>
            <a:off x="0" y="2460972"/>
            <a:ext cx="9144001" cy="3907015"/>
          </a:xfrm>
          <a:prstGeom prst="rect">
            <a:avLst/>
          </a:prstGeom>
          <a:solidFill>
            <a:srgbClr val="C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6" name="Rectangle 2"/>
          <p:cNvSpPr txBox="1">
            <a:spLocks noChangeArrowheads="1"/>
          </p:cNvSpPr>
          <p:nvPr userDrawn="1"/>
        </p:nvSpPr>
        <p:spPr bwMode="auto">
          <a:xfrm>
            <a:off x="1411287" y="6282977"/>
            <a:ext cx="6135384" cy="22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nb-NO" sz="1000" kern="0" dirty="0" smtClean="0"/>
          </a:p>
        </p:txBody>
      </p:sp>
      <p:sp>
        <p:nvSpPr>
          <p:cNvPr id="27" name="Plassholder f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533179" y="5873025"/>
            <a:ext cx="4246364" cy="4943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Dato  //  </a:t>
            </a:r>
            <a:r>
              <a:rPr lang="nb-NO" dirty="0" err="1" smtClean="0"/>
              <a:t>Innholdsansvarlig</a:t>
            </a:r>
            <a:endParaRPr lang="nb-NO" dirty="0"/>
          </a:p>
        </p:txBody>
      </p:sp>
      <p:sp>
        <p:nvSpPr>
          <p:cNvPr id="2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15937" y="2796010"/>
            <a:ext cx="6230137" cy="1224136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dirty="0" smtClean="0"/>
              <a:t>Klikk for å legge til en tittel</a:t>
            </a:r>
          </a:p>
        </p:txBody>
      </p:sp>
      <p:pic>
        <p:nvPicPr>
          <p:cNvPr id="29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22"/>
          <a:stretch/>
        </p:blipFill>
        <p:spPr bwMode="auto">
          <a:xfrm>
            <a:off x="3833808" y="4537422"/>
            <a:ext cx="3014662" cy="183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65"/>
          <a:stretch/>
        </p:blipFill>
        <p:spPr bwMode="auto">
          <a:xfrm>
            <a:off x="5484013" y="2460972"/>
            <a:ext cx="2524125" cy="390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29" b="79949"/>
          <a:stretch/>
        </p:blipFill>
        <p:spPr bwMode="auto">
          <a:xfrm>
            <a:off x="0" y="5378064"/>
            <a:ext cx="829692" cy="989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7" b="71268"/>
          <a:stretch/>
        </p:blipFill>
        <p:spPr bwMode="auto">
          <a:xfrm>
            <a:off x="0" y="4949439"/>
            <a:ext cx="667544" cy="141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Plassholder for bilde 3"/>
          <p:cNvSpPr>
            <a:spLocks noGrp="1" noChangeAspect="1"/>
          </p:cNvSpPr>
          <p:nvPr>
            <p:ph type="pic" sz="quarter" idx="11" hasCustomPrompt="1"/>
          </p:nvPr>
        </p:nvSpPr>
        <p:spPr bwMode="auto">
          <a:xfrm>
            <a:off x="6443137" y="2457512"/>
            <a:ext cx="2703775" cy="3910014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7578" h="3910014">
                <a:moveTo>
                  <a:pt x="0" y="3910014"/>
                </a:moveTo>
                <a:lnTo>
                  <a:pt x="1391767" y="0"/>
                </a:lnTo>
                <a:lnTo>
                  <a:pt x="2407409" y="794"/>
                </a:lnTo>
                <a:cubicBezTo>
                  <a:pt x="2403143" y="1303073"/>
                  <a:pt x="2410453" y="2607671"/>
                  <a:pt x="2406187" y="3909950"/>
                </a:cubicBezTo>
                <a:lnTo>
                  <a:pt x="0" y="3910014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normAutofit/>
          </a:bodyPr>
          <a:lstStyle>
            <a:lvl1pPr marL="0" indent="0">
              <a:buNone/>
              <a:defRPr sz="900"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på ikonet for å legge til et bilde</a:t>
            </a:r>
            <a:endParaRPr lang="nb-NO" dirty="0"/>
          </a:p>
        </p:txBody>
      </p:sp>
      <p:pic>
        <p:nvPicPr>
          <p:cNvPr id="34" name="Picture 6" descr="F:\F2823_KOM\Felles Filer\Rådgivingseksjonen\Profil og materiell\5. Profil og design\NAV profil\nav_logo\Til mal\nav_farger [Converted]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250" y="795114"/>
            <a:ext cx="1383501" cy="87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522332" y="4210242"/>
            <a:ext cx="5040313" cy="647873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Klikk for å legge til en undertittel</a:t>
            </a:r>
          </a:p>
        </p:txBody>
      </p:sp>
    </p:spTree>
    <p:extLst>
      <p:ext uri="{BB962C8B-B14F-4D97-AF65-F5344CB8AC3E}">
        <p14:creationId xmlns:p14="http://schemas.microsoft.com/office/powerpoint/2010/main" val="385872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12776"/>
            <a:ext cx="8372475" cy="485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 smtClean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90500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66865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6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20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4654282" y="1410353"/>
            <a:ext cx="4114229" cy="69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buFont typeface="Wingdings" panose="05000000000000000000" pitchFamily="2" charset="2"/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idx="12" hasCustomPrompt="1"/>
          </p:nvPr>
        </p:nvSpPr>
        <p:spPr bwMode="auto">
          <a:xfrm>
            <a:off x="385763" y="1414163"/>
            <a:ext cx="4114229" cy="69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sz="2200"/>
            </a:lvl1pPr>
            <a:lvl4pPr marL="1371600" indent="0">
              <a:buNone/>
              <a:defRPr/>
            </a:lvl4pPr>
          </a:lstStyle>
          <a:p>
            <a:pPr lvl="0"/>
            <a:r>
              <a:rPr lang="nb-NO" dirty="0" smtClean="0"/>
              <a:t>Klikk for å redigere tekststiler i malen</a:t>
            </a:r>
          </a:p>
        </p:txBody>
      </p:sp>
      <p:sp>
        <p:nvSpPr>
          <p:cNvPr id="10" name="Plassholder for innhold 3"/>
          <p:cNvSpPr>
            <a:spLocks noGrp="1"/>
          </p:cNvSpPr>
          <p:nvPr>
            <p:ph sz="quarter" idx="14"/>
          </p:nvPr>
        </p:nvSpPr>
        <p:spPr>
          <a:xfrm>
            <a:off x="395288" y="2276832"/>
            <a:ext cx="4105275" cy="399130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1" name="Plassholder for innhold 3"/>
          <p:cNvSpPr>
            <a:spLocks noGrp="1"/>
          </p:cNvSpPr>
          <p:nvPr>
            <p:ph sz="quarter" idx="15"/>
          </p:nvPr>
        </p:nvSpPr>
        <p:spPr>
          <a:xfrm>
            <a:off x="4654282" y="2276872"/>
            <a:ext cx="4105275" cy="399130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41219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80975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818179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74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ssholder for tekst 19"/>
          <p:cNvSpPr>
            <a:spLocks noGrp="1"/>
          </p:cNvSpPr>
          <p:nvPr>
            <p:ph type="body" sz="quarter" idx="25" hasCustomPrompt="1"/>
          </p:nvPr>
        </p:nvSpPr>
        <p:spPr>
          <a:xfrm>
            <a:off x="385282" y="5837328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1" name="Plassholder for tekst 19"/>
          <p:cNvSpPr>
            <a:spLocks noGrp="1"/>
          </p:cNvSpPr>
          <p:nvPr>
            <p:ph type="body" sz="quarter" idx="26" hasCustomPrompt="1"/>
          </p:nvPr>
        </p:nvSpPr>
        <p:spPr>
          <a:xfrm>
            <a:off x="385282" y="1412776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2" name="Plassholder for tekst 19"/>
          <p:cNvSpPr>
            <a:spLocks noGrp="1"/>
          </p:cNvSpPr>
          <p:nvPr>
            <p:ph type="body" sz="quarter" idx="27" hasCustomPrompt="1"/>
          </p:nvPr>
        </p:nvSpPr>
        <p:spPr>
          <a:xfrm>
            <a:off x="385282" y="5205250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3" name="Plassholder for tekst 19"/>
          <p:cNvSpPr>
            <a:spLocks noGrp="1"/>
          </p:cNvSpPr>
          <p:nvPr>
            <p:ph type="body" sz="quarter" idx="28" hasCustomPrompt="1"/>
          </p:nvPr>
        </p:nvSpPr>
        <p:spPr>
          <a:xfrm>
            <a:off x="385282" y="4573171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4" name="Plassholder for tekst 19"/>
          <p:cNvSpPr>
            <a:spLocks noGrp="1"/>
          </p:cNvSpPr>
          <p:nvPr>
            <p:ph type="body" sz="quarter" idx="29" hasCustomPrompt="1"/>
          </p:nvPr>
        </p:nvSpPr>
        <p:spPr>
          <a:xfrm>
            <a:off x="385282" y="3941092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5" name="Plassholder for tekst 19"/>
          <p:cNvSpPr>
            <a:spLocks noGrp="1"/>
          </p:cNvSpPr>
          <p:nvPr>
            <p:ph type="body" sz="quarter" idx="30" hasCustomPrompt="1"/>
          </p:nvPr>
        </p:nvSpPr>
        <p:spPr>
          <a:xfrm>
            <a:off x="385282" y="2044855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6" name="Plassholder for tekst 19"/>
          <p:cNvSpPr>
            <a:spLocks noGrp="1"/>
          </p:cNvSpPr>
          <p:nvPr>
            <p:ph type="body" sz="quarter" idx="31" hasCustomPrompt="1"/>
          </p:nvPr>
        </p:nvSpPr>
        <p:spPr>
          <a:xfrm>
            <a:off x="385282" y="2676934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7" name="Plassholder for tekst 19"/>
          <p:cNvSpPr>
            <a:spLocks noGrp="1"/>
          </p:cNvSpPr>
          <p:nvPr>
            <p:ph type="body" sz="quarter" idx="32" hasCustomPrompt="1"/>
          </p:nvPr>
        </p:nvSpPr>
        <p:spPr>
          <a:xfrm>
            <a:off x="385282" y="3309013"/>
            <a:ext cx="5086350" cy="4191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000" b="0"/>
            </a:lvl1pPr>
          </a:lstStyle>
          <a:p>
            <a:pPr lvl="0"/>
            <a:r>
              <a:rPr lang="nb-NO" dirty="0" smtClean="0"/>
              <a:t>Klikk for å sette inn tema</a:t>
            </a:r>
          </a:p>
        </p:txBody>
      </p:sp>
      <p:sp>
        <p:nvSpPr>
          <p:cNvPr id="28" name="Plassholder for tekst 19"/>
          <p:cNvSpPr>
            <a:spLocks noGrp="1"/>
          </p:cNvSpPr>
          <p:nvPr>
            <p:ph type="body" sz="quarter" idx="33" hasCustomPrompt="1"/>
          </p:nvPr>
        </p:nvSpPr>
        <p:spPr>
          <a:xfrm>
            <a:off x="5724128" y="5837328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29" name="Plassholder for tekst 19"/>
          <p:cNvSpPr>
            <a:spLocks noGrp="1"/>
          </p:cNvSpPr>
          <p:nvPr>
            <p:ph type="body" sz="quarter" idx="34" hasCustomPrompt="1"/>
          </p:nvPr>
        </p:nvSpPr>
        <p:spPr>
          <a:xfrm>
            <a:off x="5724128" y="1412776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 baseline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0" name="Plassholder for tekst 19"/>
          <p:cNvSpPr>
            <a:spLocks noGrp="1"/>
          </p:cNvSpPr>
          <p:nvPr>
            <p:ph type="body" sz="quarter" idx="35" hasCustomPrompt="1"/>
          </p:nvPr>
        </p:nvSpPr>
        <p:spPr>
          <a:xfrm>
            <a:off x="5724128" y="5205250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1" name="Plassholder for tekst 19"/>
          <p:cNvSpPr>
            <a:spLocks noGrp="1"/>
          </p:cNvSpPr>
          <p:nvPr>
            <p:ph type="body" sz="quarter" idx="36" hasCustomPrompt="1"/>
          </p:nvPr>
        </p:nvSpPr>
        <p:spPr>
          <a:xfrm>
            <a:off x="5724128" y="4573171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2" name="Plassholder for tekst 19"/>
          <p:cNvSpPr>
            <a:spLocks noGrp="1"/>
          </p:cNvSpPr>
          <p:nvPr>
            <p:ph type="body" sz="quarter" idx="37" hasCustomPrompt="1"/>
          </p:nvPr>
        </p:nvSpPr>
        <p:spPr>
          <a:xfrm>
            <a:off x="5724128" y="3941092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3" name="Plassholder for tekst 19"/>
          <p:cNvSpPr>
            <a:spLocks noGrp="1"/>
          </p:cNvSpPr>
          <p:nvPr>
            <p:ph type="body" sz="quarter" idx="38" hasCustomPrompt="1"/>
          </p:nvPr>
        </p:nvSpPr>
        <p:spPr>
          <a:xfrm>
            <a:off x="5724128" y="2044855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4" name="Plassholder for tekst 19"/>
          <p:cNvSpPr>
            <a:spLocks noGrp="1"/>
          </p:cNvSpPr>
          <p:nvPr>
            <p:ph type="body" sz="quarter" idx="39" hasCustomPrompt="1"/>
          </p:nvPr>
        </p:nvSpPr>
        <p:spPr>
          <a:xfrm>
            <a:off x="5724128" y="2676934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5" name="Plassholder for tekst 19"/>
          <p:cNvSpPr>
            <a:spLocks noGrp="1"/>
          </p:cNvSpPr>
          <p:nvPr>
            <p:ph type="body" sz="quarter" idx="40" hasCustomPrompt="1"/>
          </p:nvPr>
        </p:nvSpPr>
        <p:spPr>
          <a:xfrm>
            <a:off x="5724128" y="3309013"/>
            <a:ext cx="3052679" cy="4191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200" b="0"/>
            </a:lvl1pPr>
          </a:lstStyle>
          <a:p>
            <a:pPr lvl="0"/>
            <a:r>
              <a:rPr lang="nb-NO" dirty="0" smtClean="0"/>
              <a:t>Klikk for å sette inn ansvarlig</a:t>
            </a:r>
          </a:p>
        </p:txBody>
      </p:sp>
      <p:sp>
        <p:nvSpPr>
          <p:cNvPr id="3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90500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43110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rgbClr val="C3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837407" y="2016452"/>
            <a:ext cx="7469187" cy="1362075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l">
              <a:defRPr sz="2800" b="0" cap="all">
                <a:ln w="12700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2"/>
          <p:cNvSpPr>
            <a:spLocks noGrp="1"/>
          </p:cNvSpPr>
          <p:nvPr>
            <p:ph type="body" idx="10"/>
          </p:nvPr>
        </p:nvSpPr>
        <p:spPr>
          <a:xfrm>
            <a:off x="837407" y="3725864"/>
            <a:ext cx="5484743" cy="1236662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None/>
              <a:defRPr sz="2000">
                <a:ln w="12700">
                  <a:noFill/>
                </a:ln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6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49"/>
          <a:stretch/>
        </p:blipFill>
        <p:spPr bwMode="auto">
          <a:xfrm>
            <a:off x="4187032" y="5265737"/>
            <a:ext cx="3014662" cy="1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23"/>
          <a:stretch/>
        </p:blipFill>
        <p:spPr bwMode="auto">
          <a:xfrm>
            <a:off x="5694363" y="3551237"/>
            <a:ext cx="2524125" cy="330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W:\DOKUMENT\Logo\2_hvit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18" b="73344"/>
          <a:stretch/>
        </p:blipFill>
        <p:spPr bwMode="auto">
          <a:xfrm>
            <a:off x="-2" y="5541962"/>
            <a:ext cx="1048545" cy="131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F:\F2823_KOM\Felles Filer\Rådgivingseksjonen\Profil og materiell\5. Profil og design\NAV profil\nav_logo\Til mal\nav_logo_Hvit_ubakgrunn [Converted]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593725"/>
            <a:ext cx="1383501" cy="87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W:\DOKUMENT\Logo\1_hvit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084"/>
          <a:stretch/>
        </p:blipFill>
        <p:spPr bwMode="auto">
          <a:xfrm>
            <a:off x="-1519204" y="6170909"/>
            <a:ext cx="2524125" cy="68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51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837407" y="2016452"/>
            <a:ext cx="7469187" cy="1362075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t">
            <a:normAutofit/>
          </a:bodyPr>
          <a:lstStyle>
            <a:lvl1pPr algn="l">
              <a:defRPr sz="2800" b="0" cap="all">
                <a:ln w="12700">
                  <a:noFill/>
                </a:ln>
                <a:solidFill>
                  <a:srgbClr val="3E383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0"/>
          </p:nvPr>
        </p:nvSpPr>
        <p:spPr>
          <a:xfrm>
            <a:off x="837407" y="3725864"/>
            <a:ext cx="5484743" cy="123666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t">
            <a:normAutofit/>
          </a:bodyPr>
          <a:lstStyle>
            <a:lvl1pPr marL="0" indent="0">
              <a:buNone/>
              <a:defRPr sz="2000">
                <a:ln w="12700">
                  <a:noFill/>
                </a:ln>
                <a:solidFill>
                  <a:srgbClr val="3E383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4515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50825" y="2781300"/>
            <a:ext cx="8893175" cy="3740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>
              <a:solidFill>
                <a:srgbClr val="675C53"/>
              </a:solidFill>
            </a:endParaRPr>
          </a:p>
        </p:txBody>
      </p:sp>
      <p:pic>
        <p:nvPicPr>
          <p:cNvPr id="3097" name="Picture 25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2863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0225" y="1014413"/>
            <a:ext cx="6400800" cy="3698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pic>
        <p:nvPicPr>
          <p:cNvPr id="3098" name="Picture 26" descr="nav_pos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2092325"/>
            <a:ext cx="1439862" cy="9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4490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286125"/>
            <a:ext cx="8362950" cy="647700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C443E6-545C-42B6-A899-701B24435A2A}" type="slidenum">
              <a:rPr lang="nn-NO">
                <a:solidFill>
                  <a:srgbClr val="675C5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n-NO">
              <a:solidFill>
                <a:srgbClr val="675C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94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815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97355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110038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1773238"/>
            <a:ext cx="4110037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634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74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0748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072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75425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960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79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4175" y="257175"/>
            <a:ext cx="2095500" cy="60150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47675" y="257175"/>
            <a:ext cx="6134100" cy="60150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245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9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58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50825" y="2781300"/>
            <a:ext cx="8893175" cy="3740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>
              <a:solidFill>
                <a:srgbClr val="675C53"/>
              </a:solidFill>
            </a:endParaRPr>
          </a:p>
        </p:txBody>
      </p:sp>
      <p:pic>
        <p:nvPicPr>
          <p:cNvPr id="3097" name="Picture 25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2863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0225" y="1014413"/>
            <a:ext cx="6400800" cy="3698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pic>
        <p:nvPicPr>
          <p:cNvPr id="3098" name="Picture 26" descr="nav_pos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2092325"/>
            <a:ext cx="1439862" cy="9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4490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286125"/>
            <a:ext cx="8362950" cy="647700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C443E6-545C-42B6-A899-701B24435A2A}" type="slidenum">
              <a:rPr lang="nn-NO">
                <a:solidFill>
                  <a:srgbClr val="675C5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n-NO">
              <a:solidFill>
                <a:srgbClr val="675C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300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902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7216954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110038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1773238"/>
            <a:ext cx="4110037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91024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654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4999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05930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9201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91726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7256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4175" y="257175"/>
            <a:ext cx="2095500" cy="60150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47675" y="257175"/>
            <a:ext cx="6134100" cy="60150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1163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9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4221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50825" y="2781300"/>
            <a:ext cx="8893175" cy="3740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b-NO">
              <a:solidFill>
                <a:srgbClr val="675C53"/>
              </a:solidFill>
            </a:endParaRPr>
          </a:p>
        </p:txBody>
      </p:sp>
      <p:pic>
        <p:nvPicPr>
          <p:cNvPr id="3097" name="Picture 25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2863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0225" y="1014413"/>
            <a:ext cx="6400800" cy="369887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0">
                <a:solidFill>
                  <a:schemeClr val="tx2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pic>
        <p:nvPicPr>
          <p:cNvPr id="3098" name="Picture 26" descr="nav_pos_logo_RG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2092325"/>
            <a:ext cx="1439862" cy="9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9" name="Picture 27" descr="Stiplet_linje_mork_gr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64490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3286125"/>
            <a:ext cx="8362950" cy="647700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n-NO">
              <a:solidFill>
                <a:srgbClr val="675C53"/>
              </a:solidFill>
            </a:endParaRPr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C443E6-545C-42B6-A899-701B24435A2A}" type="slidenum">
              <a:rPr lang="nn-NO">
                <a:solidFill>
                  <a:srgbClr val="675C53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n-NO">
              <a:solidFill>
                <a:srgbClr val="675C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312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32452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097477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110038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9638" y="1773238"/>
            <a:ext cx="4110037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18922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83598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4995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6568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872860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741164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54080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4175" y="257175"/>
            <a:ext cx="2095500" cy="60150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47675" y="257175"/>
            <a:ext cx="6134100" cy="60150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971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85763" y="1405549"/>
            <a:ext cx="5338365" cy="486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7" name="Plassholder for bilde 6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0" y="1412776"/>
            <a:ext cx="2902330" cy="487527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 smtClean="0"/>
              <a:t>Klikk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901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0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W:\DOKUMENT\Logo\2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98" b="23104"/>
          <a:stretch/>
        </p:blipFill>
        <p:spPr bwMode="auto">
          <a:xfrm>
            <a:off x="8721457" y="6048072"/>
            <a:ext cx="422544" cy="80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W:\DOKUMENT\Logo\1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96"/>
          <a:stretch/>
        </p:blipFill>
        <p:spPr bwMode="auto">
          <a:xfrm>
            <a:off x="8339662" y="6434282"/>
            <a:ext cx="706438" cy="42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5763" y="1412776"/>
            <a:ext cx="8372475" cy="485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  <a:p>
            <a:pPr lvl="3"/>
            <a:endParaRPr lang="nb-NO" dirty="0" smtClean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8619" y="190500"/>
            <a:ext cx="8386763" cy="1083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dirty="0" smtClean="0"/>
              <a:t>Klikk for å redigere tittelstil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04" y="6431900"/>
            <a:ext cx="451944" cy="28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84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1" r:id="rId4"/>
    <p:sldLayoutId id="2147483652" r:id="rId5"/>
    <p:sldLayoutId id="2147483654" r:id="rId6"/>
    <p:sldLayoutId id="2147483656" r:id="rId7"/>
    <p:sldLayoutId id="2147483655" r:id="rId8"/>
    <p:sldLayoutId id="2147483653" r:id="rId9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C3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rgbClr val="3E383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832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av_pos_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39713"/>
            <a:ext cx="701675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37247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7675" y="257175"/>
            <a:ext cx="72564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81013" y="6524625"/>
            <a:ext cx="9112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NAV, </a:t>
            </a:r>
            <a:fld id="{BB605C14-D501-4CE4-885F-E3749420A937}" type="datetime1">
              <a:rPr lang="nb-NO" sz="800">
                <a:solidFill>
                  <a:srgbClr val="C3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05.09.2018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228013" y="6524625"/>
            <a:ext cx="50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Side </a:t>
            </a:r>
            <a:fld id="{A3C9ADDA-A286-4EC2-988D-7E9BA8132C77}" type="slidenum">
              <a:rPr lang="nb-NO" sz="800">
                <a:solidFill>
                  <a:srgbClr val="C3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pic>
        <p:nvPicPr>
          <p:cNvPr id="1041" name="Picture 17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445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50557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02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fontAlgn="base">
        <a:spcBef>
          <a:spcPct val="50000"/>
        </a:spcBef>
        <a:spcAft>
          <a:spcPct val="0"/>
        </a:spcAft>
        <a:buSzPct val="85000"/>
        <a:buFont typeface="Wingdings" pitchFamily="2" charset="2"/>
        <a:buChar char="§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76213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b="1">
          <a:solidFill>
            <a:schemeClr val="tx1"/>
          </a:solidFill>
          <a:latin typeface="+mn-lt"/>
        </a:defRPr>
      </a:lvl2pPr>
      <a:lvl3pPr marL="989013" indent="-184150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sz="16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832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av_pos_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39713"/>
            <a:ext cx="701675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37247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7675" y="257175"/>
            <a:ext cx="72564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81013" y="6524625"/>
            <a:ext cx="9112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NAV, </a:t>
            </a:r>
            <a:fld id="{BB605C14-D501-4CE4-885F-E3749420A937}" type="datetime1">
              <a:rPr lang="nb-NO" sz="800">
                <a:solidFill>
                  <a:srgbClr val="C3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05.09.2018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228013" y="6524625"/>
            <a:ext cx="50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Side </a:t>
            </a:r>
            <a:fld id="{A3C9ADDA-A286-4EC2-988D-7E9BA8132C77}" type="slidenum">
              <a:rPr lang="nb-NO" sz="800">
                <a:solidFill>
                  <a:srgbClr val="C3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pic>
        <p:nvPicPr>
          <p:cNvPr id="1041" name="Picture 17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445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50557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72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fontAlgn="base">
        <a:spcBef>
          <a:spcPct val="50000"/>
        </a:spcBef>
        <a:spcAft>
          <a:spcPct val="0"/>
        </a:spcAft>
        <a:buSzPct val="85000"/>
        <a:buFont typeface="Wingdings" pitchFamily="2" charset="2"/>
        <a:buChar char="§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76213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b="1">
          <a:solidFill>
            <a:schemeClr val="tx1"/>
          </a:solidFill>
          <a:latin typeface="+mn-lt"/>
        </a:defRPr>
      </a:lvl2pPr>
      <a:lvl3pPr marL="989013" indent="-184150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sz="16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6832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av_pos_logo_RG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13" y="239713"/>
            <a:ext cx="701675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372475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7675" y="257175"/>
            <a:ext cx="7256463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481013" y="6524625"/>
            <a:ext cx="9112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NAV, </a:t>
            </a:r>
            <a:fld id="{BB605C14-D501-4CE4-885F-E3749420A937}" type="datetime1">
              <a:rPr lang="nb-NO" sz="800">
                <a:solidFill>
                  <a:srgbClr val="C30000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05.09.2018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228013" y="6524625"/>
            <a:ext cx="5080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nb-NO" sz="800">
                <a:solidFill>
                  <a:srgbClr val="C30000"/>
                </a:solidFill>
                <a:latin typeface="Times New Roman" pitchFamily="18" charset="0"/>
              </a:rPr>
              <a:t>Side </a:t>
            </a:r>
            <a:fld id="{A3C9ADDA-A286-4EC2-988D-7E9BA8132C77}" type="slidenum">
              <a:rPr lang="nb-NO" sz="800">
                <a:solidFill>
                  <a:srgbClr val="C30000"/>
                </a:solidFill>
                <a:latin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nb-NO" sz="800">
              <a:solidFill>
                <a:srgbClr val="C30000"/>
              </a:solidFill>
              <a:latin typeface="Times New Roman" pitchFamily="18" charset="0"/>
            </a:endParaRPr>
          </a:p>
        </p:txBody>
      </p:sp>
      <p:pic>
        <p:nvPicPr>
          <p:cNvPr id="1041" name="Picture 17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14450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Stiplet_linje_mork_gray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6505575"/>
            <a:ext cx="8893175" cy="1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41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fontAlgn="base">
        <a:spcBef>
          <a:spcPct val="50000"/>
        </a:spcBef>
        <a:spcAft>
          <a:spcPct val="0"/>
        </a:spcAft>
        <a:buSzPct val="85000"/>
        <a:buFont typeface="Wingdings" pitchFamily="2" charset="2"/>
        <a:buChar char="§"/>
        <a:defRPr sz="2200" b="1">
          <a:solidFill>
            <a:schemeClr val="tx1"/>
          </a:solidFill>
          <a:latin typeface="+mn-lt"/>
          <a:ea typeface="+mn-ea"/>
          <a:cs typeface="+mn-cs"/>
        </a:defRPr>
      </a:lvl1pPr>
      <a:lvl2pPr marL="625475" indent="-176213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b="1">
          <a:solidFill>
            <a:schemeClr val="tx1"/>
          </a:solidFill>
          <a:latin typeface="+mn-lt"/>
        </a:defRPr>
      </a:lvl2pPr>
      <a:lvl3pPr marL="989013" indent="-184150" algn="l" rtl="0" fontAlgn="base">
        <a:spcBef>
          <a:spcPct val="0"/>
        </a:spcBef>
        <a:spcAft>
          <a:spcPct val="0"/>
        </a:spcAft>
        <a:buSzPct val="85000"/>
        <a:buFont typeface="Arial" charset="0"/>
        <a:buChar char="–"/>
        <a:defRPr sz="1600" b="1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/>
          <p:cNvSpPr>
            <a:spLocks noGrp="1"/>
          </p:cNvSpPr>
          <p:nvPr>
            <p:ph type="body" sz="quarter" idx="10"/>
          </p:nvPr>
        </p:nvSpPr>
        <p:spPr>
          <a:xfrm>
            <a:off x="533178" y="5873025"/>
            <a:ext cx="4542877" cy="494341"/>
          </a:xfrm>
        </p:spPr>
        <p:txBody>
          <a:bodyPr/>
          <a:lstStyle/>
          <a:p>
            <a:r>
              <a:rPr lang="nb-NO" dirty="0" smtClean="0"/>
              <a:t>06.09.2018 Tone Konradsen NAV Veileder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515937" y="2796010"/>
            <a:ext cx="8088511" cy="2217166"/>
          </a:xfrm>
        </p:spPr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NAV-Veileder i videregående skole</a:t>
            </a:r>
            <a:endParaRPr lang="nb-NO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25886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Oppstart i 2014.</a:t>
            </a:r>
          </a:p>
          <a:p>
            <a:r>
              <a:rPr lang="nb-NO" dirty="0" smtClean="0"/>
              <a:t>Hammerfest oktober 2015.</a:t>
            </a:r>
          </a:p>
          <a:p>
            <a:r>
              <a:rPr lang="nb-NO" dirty="0" smtClean="0"/>
              <a:t>En av tre falt ut. Forebygge frafall.</a:t>
            </a:r>
          </a:p>
          <a:p>
            <a:r>
              <a:rPr lang="nb-NO" dirty="0" smtClean="0"/>
              <a:t>Mulige årsaker til «</a:t>
            </a:r>
            <a:r>
              <a:rPr lang="nb-NO" dirty="0" err="1" smtClean="0"/>
              <a:t>Drop</a:t>
            </a:r>
            <a:r>
              <a:rPr lang="nb-NO" dirty="0" smtClean="0"/>
              <a:t> Out» Negativ ladet ord.</a:t>
            </a:r>
          </a:p>
          <a:p>
            <a:r>
              <a:rPr lang="nb-NO" dirty="0" smtClean="0"/>
              <a:t>Levekår, psykisk, sosiale problemer, motivasjon.</a:t>
            </a:r>
          </a:p>
          <a:p>
            <a:r>
              <a:rPr lang="nb-NO" dirty="0" smtClean="0"/>
              <a:t>Alta, Kautokeino og Hammerfest</a:t>
            </a:r>
          </a:p>
          <a:p>
            <a:r>
              <a:rPr lang="nb-NO" dirty="0" smtClean="0"/>
              <a:t>Prosjektets organisering og tjenestebehov er tilpasset de lokale forholdene.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 smtClean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 Bakgrunn for prosjektet.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340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Redusere fravær. Bidra til større deltagelse i undervisningen. Mindre bortvalg av videregående skole. </a:t>
            </a:r>
          </a:p>
          <a:p>
            <a:r>
              <a:rPr lang="nb-NO" dirty="0" smtClean="0"/>
              <a:t>Helhetlig og tett oppfølgning. Lettere overgang fra skole til arbeid eller videre utdanning.</a:t>
            </a:r>
          </a:p>
          <a:p>
            <a:r>
              <a:rPr lang="nb-NO" dirty="0" smtClean="0"/>
              <a:t>Opplysning råd og veiledning. (Lov om sosiale tjenester)</a:t>
            </a:r>
          </a:p>
          <a:p>
            <a:r>
              <a:rPr lang="nb-NO" dirty="0" smtClean="0"/>
              <a:t>Kunnskap om behov for, og bruken av tiltak og tjenester fra NAV i kombinasjon med tilrettelagt opplæring i fra fylkeskommunen.</a:t>
            </a:r>
          </a:p>
          <a:p>
            <a:r>
              <a:rPr lang="nb-NO" dirty="0" smtClean="0"/>
              <a:t>Prøve ut en modell for tverrfaglig samarbeid.</a:t>
            </a:r>
          </a:p>
          <a:p>
            <a:r>
              <a:rPr lang="nb-NO" dirty="0" smtClean="0"/>
              <a:t>Få kunnskap om omfanget av levekårsproblemer, og sosiale problem blant elever i videregående.</a:t>
            </a:r>
          </a:p>
          <a:p>
            <a:r>
              <a:rPr lang="nb-NO" dirty="0" smtClean="0"/>
              <a:t>Bruke alle de tiltak og tjenester vi har i NAV.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	Mål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6958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78619" y="190501"/>
            <a:ext cx="8386763" cy="502196"/>
          </a:xfrm>
        </p:spPr>
        <p:txBody>
          <a:bodyPr>
            <a:normAutofit/>
          </a:bodyPr>
          <a:lstStyle/>
          <a:p>
            <a:r>
              <a:rPr lang="nb-NO" dirty="0"/>
              <a:t>Årsak til </a:t>
            </a:r>
            <a:r>
              <a:rPr lang="nb-NO" dirty="0" smtClean="0"/>
              <a:t>kontakt</a:t>
            </a:r>
            <a:endParaRPr lang="nb-NO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958" y="1412875"/>
            <a:ext cx="6604085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75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67544" y="190500"/>
            <a:ext cx="8297838" cy="1078259"/>
          </a:xfrm>
        </p:spPr>
        <p:txBody>
          <a:bodyPr>
            <a:normAutofit/>
          </a:bodyPr>
          <a:lstStyle/>
          <a:p>
            <a:r>
              <a:rPr lang="nb-NO" dirty="0" smtClean="0"/>
              <a:t>Oppfølgingen av ungdom i forsøket. Oppfølgingens </a:t>
            </a:r>
            <a:r>
              <a:rPr lang="nb-NO" dirty="0"/>
              <a:t>innhold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05" y="1412875"/>
            <a:ext cx="6812990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Halvparten får oppfølging og/eller ytelse fra NAV. Det er:</a:t>
            </a:r>
            <a:endParaRPr lang="nb-NO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86" y="1412875"/>
            <a:ext cx="8366829" cy="485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82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Forhåpentligvis mindre fravær fra skolen.</a:t>
            </a:r>
          </a:p>
          <a:p>
            <a:r>
              <a:rPr lang="nb-NO" dirty="0" smtClean="0"/>
              <a:t>Være tett på elevene med oppfølgning.</a:t>
            </a:r>
          </a:p>
          <a:p>
            <a:r>
              <a:rPr lang="nb-NO" dirty="0" smtClean="0"/>
              <a:t>Tverrfaglig tettere samarbeid med skolen. Oppfølgingstjenesten, Fagopplæringskoordinator, Rådgiverne, Avdelingsledere, Kontaktlærere, Rektor og hybelhuset.  </a:t>
            </a:r>
          </a:p>
          <a:p>
            <a:r>
              <a:rPr lang="nb-NO" dirty="0" smtClean="0"/>
              <a:t>Samarbeid med helsevesen og andre institusjoner ved behov.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  Forventet resultater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5092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Manglende motivasjon, feilvalg, ikke sitt første ønske.</a:t>
            </a:r>
          </a:p>
          <a:p>
            <a:r>
              <a:rPr lang="nb-NO" dirty="0" smtClean="0"/>
              <a:t>Lånekassen (Delkurselever)</a:t>
            </a:r>
          </a:p>
          <a:p>
            <a:r>
              <a:rPr lang="nb-NO" dirty="0" smtClean="0"/>
              <a:t>Borteboere</a:t>
            </a:r>
          </a:p>
          <a:p>
            <a:r>
              <a:rPr lang="nb-NO" dirty="0" smtClean="0"/>
              <a:t>Stor økning i yrkesfag. (Ikke nok læreplasser)</a:t>
            </a:r>
          </a:p>
          <a:p>
            <a:r>
              <a:rPr lang="nb-NO" dirty="0" smtClean="0"/>
              <a:t>Like mange søkere på studie som yrkesfag i Hammerfest.</a:t>
            </a:r>
          </a:p>
          <a:p>
            <a:r>
              <a:rPr lang="nb-NO" dirty="0" smtClean="0"/>
              <a:t>Minoritetsspråklige klarer ikke å gjennomføre. </a:t>
            </a:r>
          </a:p>
          <a:p>
            <a:r>
              <a:rPr lang="nb-NO" dirty="0" smtClean="0"/>
              <a:t>Bruker opp skoleretten. De har rett til videregående.</a:t>
            </a:r>
          </a:p>
          <a:p>
            <a:r>
              <a:rPr lang="nb-NO" dirty="0" smtClean="0"/>
              <a:t>Få flere til å gå i kombinasjonsklasse før videre utdanning. Bruker ikke av skoleretten da.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			Utfordringer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8441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Prosjektet går ut året 2018.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For Hammerfest blir det videreført.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Etter ønske fra Hammerfest videregående og NAV leder.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Dette på bakgrunn av at man ser behovet ved skolen vår.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            Gjennomføring så langt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07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Fortsette det gode tverrfaglige samarbeidet.</a:t>
            </a:r>
          </a:p>
          <a:p>
            <a:r>
              <a:rPr lang="nb-NO" dirty="0" smtClean="0"/>
              <a:t>Jobbe med de utfordringene vi ser.</a:t>
            </a:r>
          </a:p>
          <a:p>
            <a:r>
              <a:rPr lang="nb-NO" dirty="0" smtClean="0"/>
              <a:t>Sørge for at vi snakker elevenes sak.</a:t>
            </a:r>
          </a:p>
          <a:p>
            <a:r>
              <a:rPr lang="nb-NO" dirty="0" smtClean="0"/>
              <a:t>Jobber for å spre budskapet om samfunnsansvaret bedriftene har i forhold til å skape enda flere læreplasser. Spesielt nå som vi ser økningen er massiv, da har man to år på å øke innsatsen opp mot bedriftene og sørge for at alle har læreplass når de er ferdige med vg2. </a:t>
            </a:r>
          </a:p>
          <a:p>
            <a:r>
              <a:rPr lang="nb-NO" dirty="0" smtClean="0"/>
              <a:t>Forhindre at elevene i yrkesfag utdanner seg til ledighet.</a:t>
            </a:r>
          </a:p>
          <a:p>
            <a:r>
              <a:rPr lang="nb-NO" dirty="0" smtClean="0"/>
              <a:t>Få flere minoritetsspråklige til å velge kobinasjonsklasse for å bli klar for å starte ett vg1 løp.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   Videre plan av prosjektet i Hammerfest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1730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385763" y="2996953"/>
            <a:ext cx="8372475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5400" dirty="0" smtClean="0"/>
              <a:t>Tusen takk </a:t>
            </a:r>
            <a:r>
              <a:rPr lang="nb-NO" sz="5400" smtClean="0"/>
              <a:t>for meg </a:t>
            </a:r>
            <a:r>
              <a:rPr lang="nb-NO" sz="5400" smtClean="0">
                <a:sym typeface="Wingdings" panose="05000000000000000000" pitchFamily="2" charset="2"/>
              </a:rPr>
              <a:t></a:t>
            </a:r>
            <a:endParaRPr lang="nb-NO" sz="5400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296305"/>
      </p:ext>
    </p:extLst>
  </p:cSld>
  <p:clrMapOvr>
    <a:masterClrMapping/>
  </p:clrMapOvr>
</p:sld>
</file>

<file path=ppt/theme/theme1.xml><?xml version="1.0" encoding="utf-8"?>
<a:theme xmlns:a="http://schemas.openxmlformats.org/drawingml/2006/main" name="NAV-Veileder i videregående skole 2018">
  <a:themeElements>
    <a:clrScheme name="Office">
      <a:dk1>
        <a:srgbClr val="3E3832"/>
      </a:dk1>
      <a:lt1>
        <a:srgbClr val="FFFFFF"/>
      </a:lt1>
      <a:dk2>
        <a:srgbClr val="C30000"/>
      </a:dk2>
      <a:lt2>
        <a:srgbClr val="878787"/>
      </a:lt2>
      <a:accent1>
        <a:srgbClr val="DADADA"/>
      </a:accent1>
      <a:accent2>
        <a:srgbClr val="EFEFEF"/>
      </a:accent2>
      <a:accent3>
        <a:srgbClr val="66CBEC"/>
      </a:accent3>
      <a:accent4>
        <a:srgbClr val="005B82"/>
      </a:accent4>
      <a:accent5>
        <a:srgbClr val="06893A"/>
      </a:accent5>
      <a:accent6>
        <a:srgbClr val="A2AD00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V-mal bokmål (4.3).pptx" id="{1F28A9C7-34AF-43D7-98CC-B2CE44DA7130}" vid="{0FCDE893-48EE-49A9-9E83-353B5A51E396}"/>
    </a:ext>
  </a:extLst>
</a:theme>
</file>

<file path=ppt/theme/theme2.xml><?xml version="1.0" encoding="utf-8"?>
<a:theme xmlns:a="http://schemas.openxmlformats.org/drawingml/2006/main" name="NAV presentasjonsmal">
  <a:themeElements>
    <a:clrScheme name="">
      <a:dk1>
        <a:srgbClr val="675C53"/>
      </a:dk1>
      <a:lt1>
        <a:srgbClr val="FFFFFF"/>
      </a:lt1>
      <a:dk2>
        <a:srgbClr val="C30000"/>
      </a:dk2>
      <a:lt2>
        <a:srgbClr val="A59D95"/>
      </a:lt2>
      <a:accent1>
        <a:srgbClr val="E0DED8"/>
      </a:accent1>
      <a:accent2>
        <a:srgbClr val="005B82"/>
      </a:accent2>
      <a:accent3>
        <a:srgbClr val="FFFFFF"/>
      </a:accent3>
      <a:accent4>
        <a:srgbClr val="574D46"/>
      </a:accent4>
      <a:accent5>
        <a:srgbClr val="EDECE9"/>
      </a:accent5>
      <a:accent6>
        <a:srgbClr val="005275"/>
      </a:accent6>
      <a:hlink>
        <a:srgbClr val="E98300"/>
      </a:hlink>
      <a:folHlink>
        <a:srgbClr val="A2AD00"/>
      </a:folHlink>
    </a:clrScheme>
    <a:fontScheme name="NAV presentasjons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AV presentasjons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3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4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5">
        <a:dk1>
          <a:srgbClr val="675C53"/>
        </a:dk1>
        <a:lt1>
          <a:srgbClr val="FFFFFF"/>
        </a:lt1>
        <a:dk2>
          <a:srgbClr val="CD202C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6">
        <a:dk1>
          <a:srgbClr val="675C53"/>
        </a:dk1>
        <a:lt1>
          <a:srgbClr val="FFFFFF"/>
        </a:lt1>
        <a:dk2>
          <a:srgbClr val="C30000"/>
        </a:dk2>
        <a:lt2>
          <a:srgbClr val="988F86"/>
        </a:lt2>
        <a:accent1>
          <a:srgbClr val="B7B1A9"/>
        </a:accent1>
        <a:accent2>
          <a:srgbClr val="00A9E0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0099CB"/>
        </a:accent6>
        <a:hlink>
          <a:srgbClr val="E98300"/>
        </a:hlink>
        <a:folHlink>
          <a:srgbClr val="A2A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NAV presentasjonsmal">
  <a:themeElements>
    <a:clrScheme name="">
      <a:dk1>
        <a:srgbClr val="675C53"/>
      </a:dk1>
      <a:lt1>
        <a:srgbClr val="FFFFFF"/>
      </a:lt1>
      <a:dk2>
        <a:srgbClr val="C30000"/>
      </a:dk2>
      <a:lt2>
        <a:srgbClr val="A59D95"/>
      </a:lt2>
      <a:accent1>
        <a:srgbClr val="E0DED8"/>
      </a:accent1>
      <a:accent2>
        <a:srgbClr val="005B82"/>
      </a:accent2>
      <a:accent3>
        <a:srgbClr val="FFFFFF"/>
      </a:accent3>
      <a:accent4>
        <a:srgbClr val="574D46"/>
      </a:accent4>
      <a:accent5>
        <a:srgbClr val="EDECE9"/>
      </a:accent5>
      <a:accent6>
        <a:srgbClr val="005275"/>
      </a:accent6>
      <a:hlink>
        <a:srgbClr val="E98300"/>
      </a:hlink>
      <a:folHlink>
        <a:srgbClr val="A2AD00"/>
      </a:folHlink>
    </a:clrScheme>
    <a:fontScheme name="NAV presentasjons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AV presentasjons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3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4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5">
        <a:dk1>
          <a:srgbClr val="675C53"/>
        </a:dk1>
        <a:lt1>
          <a:srgbClr val="FFFFFF"/>
        </a:lt1>
        <a:dk2>
          <a:srgbClr val="CD202C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6">
        <a:dk1>
          <a:srgbClr val="675C53"/>
        </a:dk1>
        <a:lt1>
          <a:srgbClr val="FFFFFF"/>
        </a:lt1>
        <a:dk2>
          <a:srgbClr val="C30000"/>
        </a:dk2>
        <a:lt2>
          <a:srgbClr val="988F86"/>
        </a:lt2>
        <a:accent1>
          <a:srgbClr val="B7B1A9"/>
        </a:accent1>
        <a:accent2>
          <a:srgbClr val="00A9E0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0099CB"/>
        </a:accent6>
        <a:hlink>
          <a:srgbClr val="E98300"/>
        </a:hlink>
        <a:folHlink>
          <a:srgbClr val="A2A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NAV presentasjonsmal">
  <a:themeElements>
    <a:clrScheme name="">
      <a:dk1>
        <a:srgbClr val="675C53"/>
      </a:dk1>
      <a:lt1>
        <a:srgbClr val="FFFFFF"/>
      </a:lt1>
      <a:dk2>
        <a:srgbClr val="C30000"/>
      </a:dk2>
      <a:lt2>
        <a:srgbClr val="A59D95"/>
      </a:lt2>
      <a:accent1>
        <a:srgbClr val="E0DED8"/>
      </a:accent1>
      <a:accent2>
        <a:srgbClr val="005B82"/>
      </a:accent2>
      <a:accent3>
        <a:srgbClr val="FFFFFF"/>
      </a:accent3>
      <a:accent4>
        <a:srgbClr val="574D46"/>
      </a:accent4>
      <a:accent5>
        <a:srgbClr val="EDECE9"/>
      </a:accent5>
      <a:accent6>
        <a:srgbClr val="005275"/>
      </a:accent6>
      <a:hlink>
        <a:srgbClr val="E98300"/>
      </a:hlink>
      <a:folHlink>
        <a:srgbClr val="A2AD00"/>
      </a:folHlink>
    </a:clrScheme>
    <a:fontScheme name="NAV presentasjons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AV presentasjons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V presentasjonsmal 13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4">
        <a:dk1>
          <a:srgbClr val="675C53"/>
        </a:dk1>
        <a:lt1>
          <a:srgbClr val="FFFFFF"/>
        </a:lt1>
        <a:dk2>
          <a:srgbClr val="BD3632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5">
        <a:dk1>
          <a:srgbClr val="675C53"/>
        </a:dk1>
        <a:lt1>
          <a:srgbClr val="FFFFFF"/>
        </a:lt1>
        <a:dk2>
          <a:srgbClr val="CD202C"/>
        </a:dk2>
        <a:lt2>
          <a:srgbClr val="988F86"/>
        </a:lt2>
        <a:accent1>
          <a:srgbClr val="B7B1A9"/>
        </a:accent1>
        <a:accent2>
          <a:srgbClr val="65CFE9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5BBBD3"/>
        </a:accent6>
        <a:hlink>
          <a:srgbClr val="C7E9F2"/>
        </a:hlink>
        <a:folHlink>
          <a:srgbClr val="E0DED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V presentasjonsmal 16">
        <a:dk1>
          <a:srgbClr val="675C53"/>
        </a:dk1>
        <a:lt1>
          <a:srgbClr val="FFFFFF"/>
        </a:lt1>
        <a:dk2>
          <a:srgbClr val="C30000"/>
        </a:dk2>
        <a:lt2>
          <a:srgbClr val="988F86"/>
        </a:lt2>
        <a:accent1>
          <a:srgbClr val="B7B1A9"/>
        </a:accent1>
        <a:accent2>
          <a:srgbClr val="00A9E0"/>
        </a:accent2>
        <a:accent3>
          <a:srgbClr val="FFFFFF"/>
        </a:accent3>
        <a:accent4>
          <a:srgbClr val="574D46"/>
        </a:accent4>
        <a:accent5>
          <a:srgbClr val="D8D5D1"/>
        </a:accent5>
        <a:accent6>
          <a:srgbClr val="0099CB"/>
        </a:accent6>
        <a:hlink>
          <a:srgbClr val="E98300"/>
        </a:hlink>
        <a:folHlink>
          <a:srgbClr val="A2AD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899858BFB1B8549972B54408E7888F9" ma:contentTypeVersion="4" ma:contentTypeDescription="Opprett et nytt dokument." ma:contentTypeScope="" ma:versionID="74a64f0f4546e1d8f57d77e543224359">
  <xsd:schema xmlns:xsd="http://www.w3.org/2001/XMLSchema" xmlns:xs="http://www.w3.org/2001/XMLSchema" xmlns:p="http://schemas.microsoft.com/office/2006/metadata/properties" xmlns:ns2="7ce2af75-0ddc-4d3c-bec5-fd2e6f7242b2" xmlns:ns3="22778003-2e21-4f52-a9ab-0d01d817afb9" targetNamespace="http://schemas.microsoft.com/office/2006/metadata/properties" ma:root="true" ma:fieldsID="f79672113487d2bb73aecf2d80960448" ns2:_="" ns3:_="">
    <xsd:import namespace="7ce2af75-0ddc-4d3c-bec5-fd2e6f7242b2"/>
    <xsd:import namespace="22778003-2e21-4f52-a9ab-0d01d817afb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2af75-0ddc-4d3c-bec5-fd2e6f7242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8003-2e21-4f52-a9ab-0d01d817af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99AF51-172B-4380-8D0F-3B9CBB3EAC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4DA757-61EB-44C6-B1E0-473FD8C2FAB8}">
  <ds:schemaRefs>
    <ds:schemaRef ds:uri="http://schemas.microsoft.com/office/2006/documentManagement/types"/>
    <ds:schemaRef ds:uri="22778003-2e21-4f52-a9ab-0d01d817afb9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ce2af75-0ddc-4d3c-bec5-fd2e6f7242b2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896E68F-1701-4349-B96D-AF62F6C957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e2af75-0ddc-4d3c-bec5-fd2e6f7242b2"/>
    <ds:schemaRef ds:uri="22778003-2e21-4f52-a9ab-0d01d817af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NAV-Veileder i videregående skole 2018</Template>
  <TotalTime>75</TotalTime>
  <Words>446</Words>
  <Application>Microsoft Office PowerPoint</Application>
  <PresentationFormat>Skjermfremvisning (4:3)</PresentationFormat>
  <Paragraphs>55</Paragraphs>
  <Slides>11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11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NAV-Veileder i videregående skole 2018</vt:lpstr>
      <vt:lpstr>NAV presentasjonsmal</vt:lpstr>
      <vt:lpstr>1_NAV presentasjonsmal</vt:lpstr>
      <vt:lpstr>2_NAV presentasjonsmal</vt:lpstr>
      <vt:lpstr>  NAV-Veileder i videregående skole</vt:lpstr>
      <vt:lpstr>                Bakgrunn for prosjektet.</vt:lpstr>
      <vt:lpstr>    Mål</vt:lpstr>
      <vt:lpstr>Årsak til kontakt</vt:lpstr>
      <vt:lpstr>Oppfølgingen av ungdom i forsøket. Oppfølgingens innhold</vt:lpstr>
      <vt:lpstr>Halvparten får oppfølging og/eller ytelse fra NAV. Det er:</vt:lpstr>
      <vt:lpstr>    Forventet resultater</vt:lpstr>
      <vt:lpstr>   Utfordringer</vt:lpstr>
      <vt:lpstr>               Gjennomføring så langt</vt:lpstr>
      <vt:lpstr>   Videre plan av prosjektet i Hammerfest</vt:lpstr>
      <vt:lpstr>PowerPoint-presentasjon</vt:lpstr>
    </vt:vector>
  </TitlesOfParts>
  <Company>NAV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NAV-Veileder i videregående skole</dc:title>
  <dc:creator>Konradsen, Tone Johanne</dc:creator>
  <cp:lastModifiedBy>Elvira Røst</cp:lastModifiedBy>
  <cp:revision>5</cp:revision>
  <cp:lastPrinted>2018-09-04T08:34:46Z</cp:lastPrinted>
  <dcterms:created xsi:type="dcterms:W3CDTF">2018-09-04T07:45:29Z</dcterms:created>
  <dcterms:modified xsi:type="dcterms:W3CDTF">2018-09-05T13:39:09Z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0x010100E899858BFB1B8549972B54408E7888F9</vt:lpwstr>
  </property>
</Properties>
</file>