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64" r:id="rId3"/>
    <p:sldId id="270" r:id="rId4"/>
    <p:sldId id="272" r:id="rId5"/>
    <p:sldId id="260" r:id="rId6"/>
    <p:sldId id="259" r:id="rId7"/>
    <p:sldId id="273" r:id="rId8"/>
    <p:sldId id="267" r:id="rId9"/>
    <p:sldId id="262" r:id="rId10"/>
    <p:sldId id="261" r:id="rId11"/>
    <p:sldId id="258" r:id="rId12"/>
  </p:sldIdLst>
  <p:sldSz cx="9144000" cy="5143500" type="screen16x9"/>
  <p:notesSz cx="6858000"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707A"/>
    <a:srgbClr val="007BBE"/>
    <a:srgbClr val="62707A"/>
    <a:srgbClr val="C45300"/>
    <a:srgbClr val="2B4554"/>
    <a:srgbClr val="000000"/>
    <a:srgbClr val="FFFFFF"/>
    <a:srgbClr val="F6F5F3"/>
    <a:srgbClr val="FDE4D2"/>
    <a:srgbClr val="F479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65102" autoAdjust="0"/>
  </p:normalViewPr>
  <p:slideViewPr>
    <p:cSldViewPr>
      <p:cViewPr varScale="1">
        <p:scale>
          <a:sx n="87" d="100"/>
          <a:sy n="87" d="100"/>
        </p:scale>
        <p:origin x="1258" y="72"/>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101" d="100"/>
          <a:sy n="101" d="100"/>
        </p:scale>
        <p:origin x="3533"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98056"/>
          </a:xfrm>
          <a:prstGeom prst="rect">
            <a:avLst/>
          </a:prstGeom>
        </p:spPr>
        <p:txBody>
          <a:bodyPr vert="horz" lIns="91440" tIns="45720" rIns="91440" bIns="45720" rtlCol="0"/>
          <a:lstStyle>
            <a:lvl1pPr algn="r">
              <a:defRPr sz="1200"/>
            </a:lvl1pPr>
          </a:lstStyle>
          <a:p>
            <a:fld id="{E9DA7D82-2438-483E-AF78-BCFA1A0BDCBF}" type="datetimeFigureOut">
              <a:rPr lang="nb-NO" smtClean="0"/>
              <a:t>17.09.2018</a:t>
            </a:fld>
            <a:endParaRPr lang="nb-NO"/>
          </a:p>
        </p:txBody>
      </p:sp>
      <p:sp>
        <p:nvSpPr>
          <p:cNvPr id="4" name="Plassholder for bunntekst 3"/>
          <p:cNvSpPr>
            <a:spLocks noGrp="1"/>
          </p:cNvSpPr>
          <p:nvPr>
            <p:ph type="ftr" sz="quarter" idx="2"/>
          </p:nvPr>
        </p:nvSpPr>
        <p:spPr>
          <a:xfrm>
            <a:off x="0" y="9428584"/>
            <a:ext cx="2971800" cy="498055"/>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9428584"/>
            <a:ext cx="2971800" cy="498055"/>
          </a:xfrm>
          <a:prstGeom prst="rect">
            <a:avLst/>
          </a:prstGeom>
        </p:spPr>
        <p:txBody>
          <a:bodyPr vert="horz" lIns="91440" tIns="45720" rIns="91440" bIns="45720" rtlCol="0" anchor="b"/>
          <a:lstStyle>
            <a:lvl1pPr algn="r">
              <a:defRPr sz="1200"/>
            </a:lvl1pPr>
          </a:lstStyle>
          <a:p>
            <a:fld id="{A607D5C7-0D3E-43E7-88E0-2B29A58E9895}" type="slidenum">
              <a:rPr lang="nb-NO" smtClean="0"/>
              <a:t>‹#›</a:t>
            </a:fld>
            <a:endParaRPr lang="nb-NO"/>
          </a:p>
        </p:txBody>
      </p:sp>
    </p:spTree>
    <p:extLst>
      <p:ext uri="{BB962C8B-B14F-4D97-AF65-F5344CB8AC3E}">
        <p14:creationId xmlns:p14="http://schemas.microsoft.com/office/powerpoint/2010/main" val="1715863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460DE27C-039C-4E13-AE6F-492146541095}" type="datetimeFigureOut">
              <a:rPr lang="nb-NO" smtClean="0"/>
              <a:t>17.09.2018</a:t>
            </a:fld>
            <a:endParaRPr lang="nb-NO"/>
          </a:p>
        </p:txBody>
      </p:sp>
      <p:sp>
        <p:nvSpPr>
          <p:cNvPr id="4" name="Plassholder for lysbilde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9562D236-C093-4D89-AC84-7B065AB91C70}" type="slidenum">
              <a:rPr lang="nb-NO" smtClean="0"/>
              <a:t>‹#›</a:t>
            </a:fld>
            <a:endParaRPr lang="nb-NO"/>
          </a:p>
        </p:txBody>
      </p:sp>
    </p:spTree>
    <p:extLst>
      <p:ext uri="{BB962C8B-B14F-4D97-AF65-F5344CB8AC3E}">
        <p14:creationId xmlns:p14="http://schemas.microsoft.com/office/powerpoint/2010/main" val="3451381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562D236-C093-4D89-AC84-7B065AB91C70}" type="slidenum">
              <a:rPr lang="nb-NO" smtClean="0"/>
              <a:t>1</a:t>
            </a:fld>
            <a:endParaRPr lang="nb-NO" dirty="0"/>
          </a:p>
        </p:txBody>
      </p:sp>
    </p:spTree>
    <p:extLst>
      <p:ext uri="{BB962C8B-B14F-4D97-AF65-F5344CB8AC3E}">
        <p14:creationId xmlns:p14="http://schemas.microsoft.com/office/powerpoint/2010/main" val="2655277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kern="1200" dirty="0" smtClean="0">
                <a:solidFill>
                  <a:schemeClr val="tx1"/>
                </a:solidFill>
                <a:effectLst/>
                <a:latin typeface="+mn-lt"/>
                <a:ea typeface="+mn-ea"/>
                <a:cs typeface="+mn-cs"/>
              </a:rPr>
              <a:t>Bolig for velferd ble lansert i 2014 og gjelder til 2020. Strategien skal bidra til at flere vanskeligstilte får et egnet sted å bo og får hjelp til å mestre boforholdet. </a:t>
            </a:r>
          </a:p>
          <a:p>
            <a:endParaRPr lang="nb-NO" sz="1200" b="0" i="0" u="none" strike="noStrike" kern="1200" dirty="0" smtClean="0">
              <a:solidFill>
                <a:schemeClr val="tx1"/>
              </a:solidFill>
              <a:effectLst/>
              <a:latin typeface="+mn-lt"/>
              <a:ea typeface="+mn-ea"/>
              <a:cs typeface="+mn-cs"/>
            </a:endParaRPr>
          </a:p>
          <a:p>
            <a:r>
              <a:rPr lang="nb-NO" sz="1200" b="0" i="0" u="none" strike="noStrike" kern="1200" dirty="0" smtClean="0">
                <a:solidFill>
                  <a:schemeClr val="tx1"/>
                </a:solidFill>
                <a:effectLst/>
                <a:latin typeface="+mn-lt"/>
                <a:ea typeface="+mn-ea"/>
                <a:cs typeface="+mn-cs"/>
              </a:rPr>
              <a:t>Fem departementer står bak strategien, og den skal iverksettes av </a:t>
            </a:r>
            <a:r>
              <a:rPr lang="nb-NO" sz="1200" b="1" i="0" u="none" strike="noStrike" kern="1200" dirty="0" smtClean="0">
                <a:solidFill>
                  <a:schemeClr val="tx1"/>
                </a:solidFill>
                <a:effectLst/>
                <a:latin typeface="+mn-lt"/>
                <a:ea typeface="+mn-ea"/>
                <a:cs typeface="+mn-cs"/>
              </a:rPr>
              <a:t>seks direktorat</a:t>
            </a:r>
            <a:r>
              <a:rPr lang="nb-NO" sz="1200" b="0" i="0" u="none" strike="noStrike" kern="1200" dirty="0" smtClean="0">
                <a:solidFill>
                  <a:schemeClr val="tx1"/>
                </a:solidFill>
                <a:effectLst/>
                <a:latin typeface="+mn-lt"/>
                <a:ea typeface="+mn-ea"/>
                <a:cs typeface="+mn-cs"/>
              </a:rPr>
              <a:t>. I</a:t>
            </a:r>
            <a:r>
              <a:rPr lang="nb-NO" sz="1200" b="0" i="0" u="none" strike="noStrike" kern="1200" baseline="0" dirty="0" smtClean="0">
                <a:solidFill>
                  <a:schemeClr val="tx1"/>
                </a:solidFill>
                <a:effectLst/>
                <a:latin typeface="+mn-lt"/>
                <a:ea typeface="+mn-ea"/>
                <a:cs typeface="+mn-cs"/>
              </a:rPr>
              <a:t> tillegg er KS og frivillig sektor med. E</a:t>
            </a:r>
            <a:r>
              <a:rPr lang="nb-NO" sz="1200" b="0" i="0" u="none" strike="noStrike" kern="1200" dirty="0" smtClean="0">
                <a:solidFill>
                  <a:schemeClr val="tx1"/>
                </a:solidFill>
                <a:effectLst/>
                <a:latin typeface="+mn-lt"/>
                <a:ea typeface="+mn-ea"/>
                <a:cs typeface="+mn-cs"/>
              </a:rPr>
              <a:t>rfaringer viser at samarbeid på tvers av sektorer og forvaltningsnivå er avgjørende for å lykkes i det boligsosiale arbeidet.</a:t>
            </a:r>
            <a:r>
              <a:rPr lang="nb-NO" sz="1200" b="0" i="0" u="none" strike="noStrike" kern="1200" baseline="0" dirty="0" smtClean="0">
                <a:solidFill>
                  <a:schemeClr val="tx1"/>
                </a:solidFill>
                <a:effectLst/>
                <a:latin typeface="+mn-lt"/>
                <a:ea typeface="+mn-ea"/>
                <a:cs typeface="+mn-cs"/>
              </a:rPr>
              <a:t> Fylkesmannen har også en viktig rolle i samarbeidet, blant annet ved å fremme boligsosialt arbeid i kommunene og sikre koordinering og samordning av sektorovergripende oppgaver og virkemidler på tvers av fagområdene. </a:t>
            </a:r>
          </a:p>
          <a:p>
            <a:endParaRPr lang="nb-NO" sz="1200" b="0" i="0" u="none" strike="noStrike" kern="1200" baseline="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9562D236-C093-4D89-AC84-7B065AB91C70}" type="slidenum">
              <a:rPr lang="nb-NO" smtClean="0"/>
              <a:t>2</a:t>
            </a:fld>
            <a:endParaRPr lang="nb-NO" dirty="0"/>
          </a:p>
        </p:txBody>
      </p:sp>
    </p:spTree>
    <p:extLst>
      <p:ext uri="{BB962C8B-B14F-4D97-AF65-F5344CB8AC3E}">
        <p14:creationId xmlns:p14="http://schemas.microsoft.com/office/powerpoint/2010/main" val="1096116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none" strike="noStrike" kern="1200" baseline="0" dirty="0" smtClean="0">
                <a:solidFill>
                  <a:schemeClr val="tx1"/>
                </a:solidFill>
                <a:effectLst/>
                <a:latin typeface="+mn-lt"/>
                <a:ea typeface="+mn-ea"/>
                <a:cs typeface="+mn-cs"/>
              </a:rPr>
              <a:t>Med Bolig for velferd skal aktørene sammen legge til rette for at kommunene får bedre rammer og bistand til å gi en helhetlig oppfølging av vanskeligstilte på boligmarkedet.</a:t>
            </a:r>
            <a:endParaRPr lang="nb-NO" sz="1200" b="0" i="0" u="none" strike="sngStrike" kern="1200" baseline="0" dirty="0" smtClean="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9562D236-C093-4D89-AC84-7B065AB91C70}" type="slidenum">
              <a:rPr lang="nb-NO" smtClean="0"/>
              <a:t>3</a:t>
            </a:fld>
            <a:endParaRPr lang="nb-NO"/>
          </a:p>
        </p:txBody>
      </p:sp>
    </p:spTree>
    <p:extLst>
      <p:ext uri="{BB962C8B-B14F-4D97-AF65-F5344CB8AC3E}">
        <p14:creationId xmlns:p14="http://schemas.microsoft.com/office/powerpoint/2010/main" val="1571960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I </a:t>
            </a:r>
            <a:r>
              <a:rPr lang="nb-NO" sz="1200" b="0" i="0" u="none" strike="noStrike" kern="1200" dirty="0" smtClean="0">
                <a:solidFill>
                  <a:schemeClr val="tx1"/>
                </a:solidFill>
                <a:effectLst/>
                <a:latin typeface="+mn-lt"/>
                <a:ea typeface="+mn-ea"/>
                <a:cs typeface="+mn-cs"/>
              </a:rPr>
              <a:t>Veiviseren</a:t>
            </a:r>
            <a:r>
              <a:rPr lang="nb-NO" sz="1200" b="0" i="0" u="none" strike="noStrike" kern="1200" baseline="0" dirty="0" smtClean="0">
                <a:solidFill>
                  <a:schemeClr val="tx1"/>
                </a:solidFill>
                <a:effectLst/>
                <a:latin typeface="+mn-lt"/>
                <a:ea typeface="+mn-ea"/>
                <a:cs typeface="+mn-cs"/>
              </a:rPr>
              <a:t> gir direktoratene </a:t>
            </a:r>
            <a:r>
              <a:rPr lang="nb-NO" sz="1200" b="0" i="0" u="none" strike="noStrike" kern="1200" dirty="0" smtClean="0">
                <a:solidFill>
                  <a:schemeClr val="tx1"/>
                </a:solidFill>
                <a:effectLst/>
                <a:latin typeface="+mn-lt"/>
                <a:ea typeface="+mn-ea"/>
                <a:cs typeface="+mn-cs"/>
              </a:rPr>
              <a:t>råd og veiledning til</a:t>
            </a:r>
            <a:r>
              <a:rPr lang="nb-NO" sz="1200" b="0" i="0" u="none" strike="noStrike" kern="1200" baseline="0" dirty="0" smtClean="0">
                <a:solidFill>
                  <a:schemeClr val="tx1"/>
                </a:solidFill>
                <a:effectLst/>
                <a:latin typeface="+mn-lt"/>
                <a:ea typeface="+mn-ea"/>
                <a:cs typeface="+mn-cs"/>
              </a:rPr>
              <a:t> kommunene og andre som jobber </a:t>
            </a:r>
            <a:r>
              <a:rPr lang="nb-NO" sz="1200" b="0" i="0" u="none" strike="noStrike" kern="1200" dirty="0" smtClean="0">
                <a:solidFill>
                  <a:schemeClr val="tx1"/>
                </a:solidFill>
                <a:effectLst/>
                <a:latin typeface="+mn-lt"/>
                <a:ea typeface="+mn-ea"/>
                <a:cs typeface="+mn-cs"/>
              </a:rPr>
              <a:t>på det boligsosiale området.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none" strike="noStrike" kern="1200" dirty="0" smtClean="0">
                <a:solidFill>
                  <a:schemeClr val="tx1"/>
                </a:solidFill>
                <a:effectLst/>
                <a:latin typeface="+mn-lt"/>
                <a:ea typeface="+mn-ea"/>
                <a:cs typeface="+mn-cs"/>
              </a:rPr>
              <a:t>Her er gode eksempler fra kommuner, steg-for-steg veiledning i arbeidsprosesser, sjekklister, maler, forskning, informasjon om finansieringsmuligheter, veiledningsfilmer og digitale kurs. </a:t>
            </a:r>
          </a:p>
          <a:p>
            <a:endParaRPr lang="nb-NO" dirty="0"/>
          </a:p>
        </p:txBody>
      </p:sp>
      <p:sp>
        <p:nvSpPr>
          <p:cNvPr id="4" name="Plassholder for lysbildenummer 3"/>
          <p:cNvSpPr>
            <a:spLocks noGrp="1"/>
          </p:cNvSpPr>
          <p:nvPr>
            <p:ph type="sldNum" sz="quarter" idx="10"/>
          </p:nvPr>
        </p:nvSpPr>
        <p:spPr/>
        <p:txBody>
          <a:bodyPr/>
          <a:lstStyle/>
          <a:p>
            <a:fld id="{9562D236-C093-4D89-AC84-7B065AB91C70}" type="slidenum">
              <a:rPr lang="nb-NO" smtClean="0"/>
              <a:t>4</a:t>
            </a:fld>
            <a:endParaRPr lang="nb-NO"/>
          </a:p>
        </p:txBody>
      </p:sp>
    </p:spTree>
    <p:extLst>
      <p:ext uri="{BB962C8B-B14F-4D97-AF65-F5344CB8AC3E}">
        <p14:creationId xmlns:p14="http://schemas.microsoft.com/office/powerpoint/2010/main" val="1123726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Vi har oppnådd mye bra i</a:t>
            </a:r>
            <a:r>
              <a:rPr lang="nb-NO" baseline="0" dirty="0" smtClean="0"/>
              <a:t> strategiperioden, bla.:</a:t>
            </a:r>
          </a:p>
          <a:p>
            <a:pPr marL="171450" indent="-171450">
              <a:buFont typeface="Arial" panose="020B0604020202020204" pitchFamily="34" charset="0"/>
              <a:buChar char="•"/>
            </a:pPr>
            <a:r>
              <a:rPr lang="nb-NO" baseline="0" dirty="0" smtClean="0"/>
              <a:t>Laveste antall bostedsløse siden 1996</a:t>
            </a:r>
            <a:br>
              <a:rPr lang="nb-NO" baseline="0" dirty="0" smtClean="0"/>
            </a:br>
            <a:r>
              <a:rPr lang="nb-NO" baseline="0" dirty="0" smtClean="0"/>
              <a:t>2012: 6 259 bostedsløse, og i 2016 var antallet 3 909 bostedsløse. Det er en kraftig nedgang, men vi er ikke ferdig med jobben. </a:t>
            </a:r>
            <a:br>
              <a:rPr lang="nb-NO" baseline="0" dirty="0" smtClean="0"/>
            </a:br>
            <a:r>
              <a:rPr lang="nb-NO" b="1" baseline="0" dirty="0" smtClean="0"/>
              <a:t>Visjon er null bostedsløse</a:t>
            </a:r>
            <a:r>
              <a:rPr lang="nb-NO" baseline="0" dirty="0" smtClean="0"/>
              <a:t>. For </a:t>
            </a:r>
            <a:r>
              <a:rPr lang="nb-NO" b="0" i="0" baseline="0" dirty="0" smtClean="0"/>
              <a:t>samfunnsoppdrag vårt er </a:t>
            </a:r>
            <a:r>
              <a:rPr lang="nb-NO" b="1" i="0" baseline="0" dirty="0" smtClean="0"/>
              <a:t>både</a:t>
            </a:r>
            <a:r>
              <a:rPr lang="nb-NO" b="0" i="0" baseline="0" dirty="0" smtClean="0"/>
              <a:t> å forebygge at folk blir vanskeligstilte på boligmarkedet, </a:t>
            </a:r>
            <a:r>
              <a:rPr lang="nb-NO" b="1" i="0" baseline="0" dirty="0" smtClean="0"/>
              <a:t>og</a:t>
            </a:r>
            <a:r>
              <a:rPr lang="nb-NO" b="0" i="0" baseline="0" dirty="0" smtClean="0"/>
              <a:t> bidra til at vanskeligstilte kan skaffe seg og beholde en egnet bolig.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aseline="0" dirty="0" smtClean="0"/>
              <a:t>Rekordstor bosetting av flyktninger i perioden 2015-2017</a:t>
            </a:r>
            <a:br>
              <a:rPr lang="nb-NO" baseline="0" dirty="0" smtClean="0"/>
            </a:br>
            <a:r>
              <a:rPr lang="nb-NO" baseline="0" dirty="0" smtClean="0"/>
              <a:t>Da vi opplevde flyktningestrøm til Norge klarte kommunene å bosette dem som kom</a:t>
            </a:r>
            <a:endParaRPr lang="nb-NO" b="0" i="0" baseline="0" dirty="0" smtClean="0"/>
          </a:p>
          <a:p>
            <a:pPr marL="171450" indent="-171450">
              <a:buFont typeface="Arial" panose="020B0604020202020204" pitchFamily="34" charset="0"/>
              <a:buChar char="•"/>
            </a:pPr>
            <a:r>
              <a:rPr lang="nb-NO" baseline="0" dirty="0" smtClean="0"/>
              <a:t>Startlån: Rekordhøyt utlånsbeløp i 2017</a:t>
            </a:r>
            <a:br>
              <a:rPr lang="nb-NO" baseline="0" dirty="0" smtClean="0"/>
            </a:br>
            <a:r>
              <a:rPr lang="nb-NO" baseline="0" dirty="0" smtClean="0"/>
              <a:t>6 905 låntakere i 2017, hvorav 53% av lånene gikk til barnefamilier. I gjennomsnitt var lånebeløpene på 1,2 mill. kroner.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Boligsosialt arbeid handler ikke bare om å skaffe boliger. Alle skal mange aktører som bidrar på ulike </a:t>
            </a:r>
            <a:r>
              <a:rPr lang="nb-NO" baseline="0" dirty="0" err="1" smtClean="0"/>
              <a:t>imestre</a:t>
            </a:r>
            <a:r>
              <a:rPr lang="nb-NO" baseline="0" dirty="0" smtClean="0"/>
              <a:t> det å bo: man skal betale regninger, omgås naboer etc. Man skal være i stand til å beholde boligen. Det er derfor </a:t>
            </a:r>
            <a:r>
              <a:rPr lang="nb-NO" baseline="0" dirty="0" err="1" smtClean="0"/>
              <a:t>nnsatsområder</a:t>
            </a:r>
            <a:r>
              <a:rPr lang="nb-NO" baseline="0" dirty="0" smtClean="0"/>
              <a:t>, og det er summen av aktørene sin innsats som gir resultater.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solidFill>
                  <a:srgbClr val="FF0000"/>
                </a:solidFill>
              </a:rPr>
              <a:t>(Endre framvisningen på punktene)</a:t>
            </a:r>
          </a:p>
          <a:p>
            <a:endParaRPr lang="nb-NO" baseline="0" dirty="0" smtClean="0"/>
          </a:p>
        </p:txBody>
      </p:sp>
      <p:sp>
        <p:nvSpPr>
          <p:cNvPr id="4" name="Plassholder for lysbildenummer 3"/>
          <p:cNvSpPr>
            <a:spLocks noGrp="1"/>
          </p:cNvSpPr>
          <p:nvPr>
            <p:ph type="sldNum" sz="quarter" idx="10"/>
          </p:nvPr>
        </p:nvSpPr>
        <p:spPr/>
        <p:txBody>
          <a:bodyPr/>
          <a:lstStyle/>
          <a:p>
            <a:fld id="{9562D236-C093-4D89-AC84-7B065AB91C70}" type="slidenum">
              <a:rPr lang="nb-NO" smtClean="0"/>
              <a:t>5</a:t>
            </a:fld>
            <a:endParaRPr lang="nb-NO"/>
          </a:p>
        </p:txBody>
      </p:sp>
    </p:spTree>
    <p:extLst>
      <p:ext uri="{BB962C8B-B14F-4D97-AF65-F5344CB8AC3E}">
        <p14:creationId xmlns:p14="http://schemas.microsoft.com/office/powerpoint/2010/main" val="4015410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I felles tiltaksplan for perioden 2018-2020 er det to tiltak, der det ene er å </a:t>
            </a:r>
            <a:r>
              <a:rPr lang="nb-NO" b="1" baseline="0" dirty="0" smtClean="0"/>
              <a:t>tilrettelegge for at vanskeligstilte barnefamilier bor i en egnet bolig.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none" strike="noStrike" kern="1200" dirty="0" smtClean="0">
                <a:solidFill>
                  <a:schemeClr val="tx1"/>
                </a:solidFill>
                <a:effectLst/>
                <a:latin typeface="+mn-lt"/>
                <a:ea typeface="+mn-ea"/>
                <a:cs typeface="+mn-cs"/>
              </a:rPr>
              <a:t>For at visjonen i boligpolitikken skal nås er det tre områder som er sentrale; </a:t>
            </a:r>
            <a:r>
              <a:rPr lang="nb-NO" sz="1200" b="0" i="0" u="none" strike="noStrike" kern="1200" dirty="0" err="1" smtClean="0">
                <a:solidFill>
                  <a:schemeClr val="tx1"/>
                </a:solidFill>
                <a:effectLst/>
                <a:latin typeface="+mn-lt"/>
                <a:ea typeface="+mn-ea"/>
                <a:cs typeface="+mn-cs"/>
              </a:rPr>
              <a:t>bostabilitet</a:t>
            </a:r>
            <a:r>
              <a:rPr lang="nb-NO" sz="1200" b="0" i="0" u="none" strike="noStrike" kern="1200" dirty="0" smtClean="0">
                <a:solidFill>
                  <a:schemeClr val="tx1"/>
                </a:solidFill>
                <a:effectLst/>
                <a:latin typeface="+mn-lt"/>
                <a:ea typeface="+mn-ea"/>
                <a:cs typeface="+mn-cs"/>
              </a:rPr>
              <a:t>, god bokvalitet og et godt bomiljø. Dette skaper gode rammer for barns oppvekst med hensyn til boligsituasjonen og skaper dermed gode betingelser for å oppnå positive effekter på andre samfunnsområder som skole, helse, arbeid og integrering.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u="none" strike="noStrik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none" strike="noStrike" kern="1200" baseline="0" dirty="0" smtClean="0">
                <a:solidFill>
                  <a:schemeClr val="tx1"/>
                </a:solidFill>
                <a:effectLst/>
                <a:latin typeface="+mn-lt"/>
                <a:ea typeface="+mn-ea"/>
                <a:cs typeface="+mn-cs"/>
              </a:rPr>
              <a:t>Ved å legge til rette for at barn vokser opp i gode boliger, med utearealer der de kan leke og møte andre, som del av et trygt nabolag, bidrar vi ikke bare til at ungene har det godt her og nå, men vi bidrar også til å hindre at dårlige levekår går i arv.</a:t>
            </a:r>
            <a:endParaRPr lang="nb-NO" b="0" baseline="0" dirty="0" smtClean="0"/>
          </a:p>
          <a:p>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For å nå målene må</a:t>
            </a:r>
            <a:r>
              <a:rPr lang="nb-NO" baseline="0" dirty="0" smtClean="0"/>
              <a:t> statlige aktører, kunnskapsmiljø, frivillige og kommunene samarbeide. </a:t>
            </a:r>
            <a:endParaRPr lang="nb-NO" dirty="0" smtClean="0"/>
          </a:p>
        </p:txBody>
      </p:sp>
      <p:sp>
        <p:nvSpPr>
          <p:cNvPr id="4" name="Plassholder for lysbildenummer 3"/>
          <p:cNvSpPr>
            <a:spLocks noGrp="1"/>
          </p:cNvSpPr>
          <p:nvPr>
            <p:ph type="sldNum" sz="quarter" idx="10"/>
          </p:nvPr>
        </p:nvSpPr>
        <p:spPr/>
        <p:txBody>
          <a:bodyPr/>
          <a:lstStyle/>
          <a:p>
            <a:fld id="{9562D236-C093-4D89-AC84-7B065AB91C70}" type="slidenum">
              <a:rPr lang="nb-NO" smtClean="0"/>
              <a:t>6</a:t>
            </a:fld>
            <a:endParaRPr lang="nb-NO"/>
          </a:p>
        </p:txBody>
      </p:sp>
    </p:spTree>
    <p:extLst>
      <p:ext uri="{BB962C8B-B14F-4D97-AF65-F5344CB8AC3E}">
        <p14:creationId xmlns:p14="http://schemas.microsoft.com/office/powerpoint/2010/main" val="1717549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baseline="0" dirty="0" smtClean="0"/>
              <a:t>Selv om vi har oppnådd mye, er vi ikke i mål:</a:t>
            </a:r>
          </a:p>
          <a:p>
            <a:pPr marL="171450" indent="-171450">
              <a:buFont typeface="Arial" panose="020B0604020202020204" pitchFamily="34" charset="0"/>
              <a:buChar char="•"/>
            </a:pPr>
            <a:r>
              <a:rPr lang="nb-NO" baseline="0" dirty="0" smtClean="0"/>
              <a:t>Flere barn i lavinntektsfamilier – </a:t>
            </a:r>
            <a:r>
              <a:rPr lang="nb-NO" baseline="0" dirty="0" smtClean="0">
                <a:solidFill>
                  <a:srgbClr val="FF0000"/>
                </a:solidFill>
              </a:rPr>
              <a:t>statistikk </a:t>
            </a:r>
          </a:p>
          <a:p>
            <a:pPr marL="171450" indent="-171450">
              <a:buFont typeface="Arial" panose="020B0604020202020204" pitchFamily="34" charset="0"/>
              <a:buChar char="•"/>
            </a:pPr>
            <a:r>
              <a:rPr lang="nb-NO" baseline="0" dirty="0" smtClean="0"/>
              <a:t>Tall fra SSB – eierlinja stabilt, </a:t>
            </a:r>
            <a:r>
              <a:rPr lang="nb-NO" b="0" baseline="0" dirty="0" smtClean="0"/>
              <a:t>men</a:t>
            </a:r>
            <a:r>
              <a:rPr lang="nb-NO" baseline="0" dirty="0" smtClean="0"/>
              <a:t> det er nedgang i eierlinja hos lavinntektsfamilier </a:t>
            </a:r>
            <a:endParaRPr lang="nb-NO" dirty="0" smtClean="0"/>
          </a:p>
          <a:p>
            <a:endParaRPr lang="nb-NO" b="0" i="0" baseline="0" dirty="0" smtClean="0">
              <a:solidFill>
                <a:srgbClr val="FF0000"/>
              </a:solidFill>
            </a:endParaRPr>
          </a:p>
          <a:p>
            <a:r>
              <a:rPr lang="nb-NO" dirty="0" smtClean="0"/>
              <a:t>961</a:t>
            </a:r>
            <a:r>
              <a:rPr lang="nb-NO" baseline="0" dirty="0" smtClean="0"/>
              <a:t> barn som bor trangt, 254 med lavinntekt</a:t>
            </a:r>
          </a:p>
          <a:p>
            <a:r>
              <a:rPr lang="nb-NO" baseline="0" dirty="0" smtClean="0"/>
              <a:t>835 barn bor i leid bolig, 318 av disse med lavinntekt</a:t>
            </a:r>
          </a:p>
          <a:p>
            <a:r>
              <a:rPr lang="nb-NO" dirty="0" smtClean="0"/>
              <a:t>Hvem</a:t>
            </a:r>
            <a:r>
              <a:rPr lang="nb-NO" baseline="0" dirty="0" smtClean="0"/>
              <a:t> er disse? Mange har potensial til å bo, lave boligpriser</a:t>
            </a:r>
          </a:p>
          <a:p>
            <a:endParaRPr lang="nb-NO" baseline="0" dirty="0" smtClean="0"/>
          </a:p>
          <a:p>
            <a:r>
              <a:rPr lang="nb-NO" dirty="0" smtClean="0"/>
              <a:t>Barn i familier med lav inntekt er mer utsatt for dårlige boforhold. Vi vet for eksempel at trangboddhet, fysiske mangler ved boliger, og ustabile bomiljøer er mer utbredte i kommunale utleieboliger enn i eide boliger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Her har vi en viktig jobb å gjøre, og de</a:t>
            </a:r>
            <a:r>
              <a:rPr lang="nb-NO" baseline="0" dirty="0" smtClean="0"/>
              <a:t> samarbeidende direktoratene i strategien Bolig for velferd vier derfor barnefamilier særlig oppmerksomhet. </a:t>
            </a:r>
          </a:p>
          <a:p>
            <a:endParaRPr lang="nb-NO" b="1" baseline="0" dirty="0" smtClean="0"/>
          </a:p>
          <a:p>
            <a:endParaRPr lang="nb-NO" b="1" baseline="0" dirty="0" smtClean="0"/>
          </a:p>
          <a:p>
            <a:endParaRPr lang="nb-NO" b="1" baseline="0" dirty="0" smtClean="0"/>
          </a:p>
        </p:txBody>
      </p:sp>
      <p:sp>
        <p:nvSpPr>
          <p:cNvPr id="4" name="Plassholder for lysbildenummer 3"/>
          <p:cNvSpPr>
            <a:spLocks noGrp="1"/>
          </p:cNvSpPr>
          <p:nvPr>
            <p:ph type="sldNum" sz="quarter" idx="10"/>
          </p:nvPr>
        </p:nvSpPr>
        <p:spPr/>
        <p:txBody>
          <a:bodyPr/>
          <a:lstStyle/>
          <a:p>
            <a:fld id="{9562D236-C093-4D89-AC84-7B065AB91C70}" type="slidenum">
              <a:rPr lang="nb-NO" smtClean="0"/>
              <a:t>8</a:t>
            </a:fld>
            <a:endParaRPr lang="nb-NO"/>
          </a:p>
        </p:txBody>
      </p:sp>
    </p:spTree>
    <p:extLst>
      <p:ext uri="{BB962C8B-B14F-4D97-AF65-F5344CB8AC3E}">
        <p14:creationId xmlns:p14="http://schemas.microsoft.com/office/powerpoint/2010/main" val="893469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kern="1200" dirty="0" smtClean="0">
                <a:solidFill>
                  <a:schemeClr val="tx1"/>
                </a:solidFill>
                <a:effectLst/>
                <a:latin typeface="+mn-lt"/>
                <a:ea typeface="+mn-ea"/>
                <a:cs typeface="+mn-cs"/>
              </a:rPr>
              <a:t>Bolig for velferd slår fast at alle skal bo godt og trygt. En trygg og egnet bolig er grunnleggende for måloppnåelse på andre velferdsområder, som helse, integrering, utdanning, arbeid og fattigdomsbekjempelse.</a:t>
            </a:r>
          </a:p>
          <a:p>
            <a:r>
              <a:rPr lang="nb-NO" sz="1200" b="0" i="0" u="none" strike="noStrike" kern="1200" dirty="0" smtClean="0">
                <a:solidFill>
                  <a:schemeClr val="tx1"/>
                </a:solidFill>
                <a:effectLst/>
                <a:latin typeface="+mn-lt"/>
                <a:ea typeface="+mn-ea"/>
                <a:cs typeface="+mn-cs"/>
              </a:rPr>
              <a:t>I Larvik prøver kommunen og Høgskolen i Sørøst-Norge (HSN) ut en ny måte å hjelpe vanskeligstilte familier på. Dette er et innovativt prosjekt der deltakere fra ulike kommunale tjenesteområder, frivilligheten, forskere og familiene selv, skaper nye ideer og løsninger på boligutfordringene sammen.</a:t>
            </a:r>
            <a:endParaRPr lang="nb-NO" sz="1200" b="0" i="0" u="none" strike="noStrike"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9562D236-C093-4D89-AC84-7B065AB91C70}" type="slidenum">
              <a:rPr lang="nb-NO" smtClean="0"/>
              <a:t>9</a:t>
            </a:fld>
            <a:endParaRPr lang="nb-NO"/>
          </a:p>
        </p:txBody>
      </p:sp>
    </p:spTree>
    <p:extLst>
      <p:ext uri="{BB962C8B-B14F-4D97-AF65-F5344CB8AC3E}">
        <p14:creationId xmlns:p14="http://schemas.microsoft.com/office/powerpoint/2010/main" val="4155902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9562D236-C093-4D89-AC84-7B065AB91C70}" type="slidenum">
              <a:rPr lang="nb-NO" smtClean="0"/>
              <a:t>10</a:t>
            </a:fld>
            <a:endParaRPr lang="nb-NO"/>
          </a:p>
        </p:txBody>
      </p:sp>
    </p:spTree>
    <p:extLst>
      <p:ext uri="{BB962C8B-B14F-4D97-AF65-F5344CB8AC3E}">
        <p14:creationId xmlns:p14="http://schemas.microsoft.com/office/powerpoint/2010/main" val="575790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9562D236-C093-4D89-AC84-7B065AB91C70}" type="slidenum">
              <a:rPr lang="nb-NO" smtClean="0"/>
              <a:t>11</a:t>
            </a:fld>
            <a:endParaRPr lang="nb-NO"/>
          </a:p>
        </p:txBody>
      </p:sp>
    </p:spTree>
    <p:extLst>
      <p:ext uri="{BB962C8B-B14F-4D97-AF65-F5344CB8AC3E}">
        <p14:creationId xmlns:p14="http://schemas.microsoft.com/office/powerpoint/2010/main" val="2472179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p:bg>
      <p:bgPr>
        <a:solidFill>
          <a:srgbClr val="F6F5F3"/>
        </a:solidFill>
        <a:effectLst/>
      </p:bgPr>
    </p:bg>
    <p:spTree>
      <p:nvGrpSpPr>
        <p:cNvPr id="1" name=""/>
        <p:cNvGrpSpPr/>
        <p:nvPr/>
      </p:nvGrpSpPr>
      <p:grpSpPr>
        <a:xfrm>
          <a:off x="0" y="0"/>
          <a:ext cx="0" cy="0"/>
          <a:chOff x="0" y="0"/>
          <a:chExt cx="0" cy="0"/>
        </a:xfrm>
      </p:grpSpPr>
      <p:sp>
        <p:nvSpPr>
          <p:cNvPr id="5" name="Tittel 1"/>
          <p:cNvSpPr>
            <a:spLocks noGrp="1"/>
          </p:cNvSpPr>
          <p:nvPr>
            <p:ph type="ctrTitle" hasCustomPrompt="1"/>
          </p:nvPr>
        </p:nvSpPr>
        <p:spPr>
          <a:xfrm>
            <a:off x="0" y="2101974"/>
            <a:ext cx="9144000" cy="685800"/>
          </a:xfrm>
          <a:prstGeom prst="rect">
            <a:avLst/>
          </a:prstGeom>
        </p:spPr>
        <p:txBody>
          <a:bodyPr anchor="b" anchorCtr="0"/>
          <a:lstStyle>
            <a:lvl1pPr>
              <a:defRPr sz="4800" b="1" i="0" baseline="0">
                <a:solidFill>
                  <a:schemeClr val="tx1"/>
                </a:solidFill>
                <a:latin typeface="Arial"/>
                <a:cs typeface="Arial"/>
              </a:defRPr>
            </a:lvl1pPr>
          </a:lstStyle>
          <a:p>
            <a:r>
              <a:rPr lang="nb-NO" dirty="0" smtClean="0"/>
              <a:t>Presentasjonstittel</a:t>
            </a:r>
            <a:endParaRPr lang="nb-NO" dirty="0"/>
          </a:p>
        </p:txBody>
      </p:sp>
      <p:sp>
        <p:nvSpPr>
          <p:cNvPr id="6" name="Undertittel 2"/>
          <p:cNvSpPr>
            <a:spLocks noGrp="1"/>
          </p:cNvSpPr>
          <p:nvPr>
            <p:ph type="subTitle" idx="1" hasCustomPrompt="1"/>
          </p:nvPr>
        </p:nvSpPr>
        <p:spPr>
          <a:xfrm>
            <a:off x="0" y="2898626"/>
            <a:ext cx="9144000" cy="1257300"/>
          </a:xfrm>
          <a:prstGeom prst="rect">
            <a:avLst/>
          </a:prstGeom>
        </p:spPr>
        <p:txBody>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undertittel</a:t>
            </a:r>
            <a:endParaRPr lang="nb-NO" dirty="0"/>
          </a:p>
        </p:txBody>
      </p:sp>
      <p:pic>
        <p:nvPicPr>
          <p:cNvPr id="7" name="Picture 7" descr="logo.png"/>
          <p:cNvPicPr>
            <a:picLocks noChangeAspect="1"/>
          </p:cNvPicPr>
          <p:nvPr userDrawn="1"/>
        </p:nvPicPr>
        <p:blipFill>
          <a:blip r:embed="rId2"/>
          <a:stretch>
            <a:fillRect/>
          </a:stretch>
        </p:blipFill>
        <p:spPr>
          <a:xfrm>
            <a:off x="6961810" y="188713"/>
            <a:ext cx="1918029" cy="466134"/>
          </a:xfrm>
          <a:prstGeom prst="rect">
            <a:avLst/>
          </a:prstGeom>
        </p:spPr>
      </p:pic>
    </p:spTree>
    <p:extLst>
      <p:ext uri="{BB962C8B-B14F-4D97-AF65-F5344CB8AC3E}">
        <p14:creationId xmlns:p14="http://schemas.microsoft.com/office/powerpoint/2010/main" val="3900199359"/>
      </p:ext>
    </p:extLst>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ort bilde - til høyre">
    <p:bg>
      <p:bgRef idx="1001">
        <a:schemeClr val="bg1"/>
      </p:bgRef>
    </p:bg>
    <p:spTree>
      <p:nvGrpSpPr>
        <p:cNvPr id="1" name=""/>
        <p:cNvGrpSpPr/>
        <p:nvPr/>
      </p:nvGrpSpPr>
      <p:grpSpPr>
        <a:xfrm>
          <a:off x="0" y="0"/>
          <a:ext cx="0" cy="0"/>
          <a:chOff x="0" y="0"/>
          <a:chExt cx="0" cy="0"/>
        </a:xfrm>
      </p:grpSpPr>
      <p:sp>
        <p:nvSpPr>
          <p:cNvPr id="2" name="Rektangel 1"/>
          <p:cNvSpPr/>
          <p:nvPr userDrawn="1"/>
        </p:nvSpPr>
        <p:spPr>
          <a:xfrm>
            <a:off x="4572000" y="0"/>
            <a:ext cx="4572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Plassholder for bilde 9"/>
          <p:cNvSpPr>
            <a:spLocks noGrp="1" noChangeAspect="1"/>
          </p:cNvSpPr>
          <p:nvPr>
            <p:ph type="pic" sz="quarter" idx="18" hasCustomPrompt="1"/>
          </p:nvPr>
        </p:nvSpPr>
        <p:spPr>
          <a:xfrm>
            <a:off x="4572000" y="0"/>
            <a:ext cx="4572000" cy="5143500"/>
          </a:xfrm>
          <a:prstGeom prst="rect">
            <a:avLst/>
          </a:prstGeom>
        </p:spPr>
        <p:txBody>
          <a:bodyPr anchor="ctr" anchorCtr="0"/>
          <a:lstStyle>
            <a:lvl1pPr marL="0" indent="0" algn="ctr">
              <a:buNone/>
              <a:defRPr/>
            </a:lvl1pPr>
          </a:lstStyle>
          <a:p>
            <a:r>
              <a:rPr lang="nb-NO" dirty="0" smtClean="0"/>
              <a:t>Sett inn bilde her</a:t>
            </a:r>
            <a:endParaRPr lang="nb-NO" dirty="0"/>
          </a:p>
        </p:txBody>
      </p:sp>
      <p:sp>
        <p:nvSpPr>
          <p:cNvPr id="11" name="Content Placeholder 8"/>
          <p:cNvSpPr>
            <a:spLocks noGrp="1"/>
          </p:cNvSpPr>
          <p:nvPr>
            <p:ph sz="quarter" idx="17" hasCustomPrompt="1"/>
          </p:nvPr>
        </p:nvSpPr>
        <p:spPr>
          <a:xfrm>
            <a:off x="341784" y="555526"/>
            <a:ext cx="3888432" cy="4176464"/>
          </a:xfrm>
          <a:prstGeom prst="rect">
            <a:avLst/>
          </a:prstGeom>
        </p:spPr>
        <p:txBody>
          <a:bodyPr vert="horz" lIns="0" anchor="ctr" anchorCtr="0"/>
          <a:lstStyle>
            <a:lvl1pPr marL="0" indent="0">
              <a:buClr>
                <a:schemeClr val="bg2"/>
              </a:buClr>
              <a:buFont typeface="Arial"/>
              <a:buNone/>
              <a:defRPr sz="2500" baseline="0">
                <a:solidFill>
                  <a:schemeClr val="tx1"/>
                </a:solidFill>
                <a:latin typeface="Arial"/>
                <a:cs typeface="Arial"/>
              </a:defRPr>
            </a:lvl1pPr>
            <a:lvl2pPr marL="509588" indent="-239713">
              <a:buClr>
                <a:schemeClr val="bg2"/>
              </a:buClr>
              <a:buFont typeface="Arial"/>
              <a:buChar char="•"/>
              <a:defRPr sz="2000">
                <a:solidFill>
                  <a:schemeClr val="tx1"/>
                </a:solidFill>
                <a:latin typeface="Arial"/>
                <a:cs typeface="Arial"/>
              </a:defRPr>
            </a:lvl2pPr>
            <a:lvl3pPr>
              <a:buClr>
                <a:schemeClr val="bg2"/>
              </a:buClr>
              <a:buFont typeface="Arial"/>
              <a:buChar char="•"/>
              <a:defRPr sz="2000">
                <a:solidFill>
                  <a:schemeClr val="tx1"/>
                </a:solidFill>
                <a:latin typeface="Arial"/>
                <a:cs typeface="Arial"/>
              </a:defRPr>
            </a:lvl3pPr>
            <a:lvl4pPr>
              <a:buClr>
                <a:schemeClr val="bg2"/>
              </a:buClr>
              <a:buFont typeface="Arial"/>
              <a:buChar char="•"/>
              <a:defRPr sz="2000">
                <a:solidFill>
                  <a:schemeClr val="tx1"/>
                </a:solidFill>
                <a:latin typeface="Arial"/>
                <a:cs typeface="Arial"/>
              </a:defRPr>
            </a:lvl4pPr>
            <a:lvl5pPr>
              <a:buClr>
                <a:schemeClr val="bg2"/>
              </a:buClr>
              <a:buFont typeface="Arial"/>
              <a:buChar char="•"/>
              <a:defRPr sz="2000">
                <a:solidFill>
                  <a:schemeClr val="tx1"/>
                </a:solidFill>
                <a:latin typeface="Arial"/>
                <a:cs typeface="Arial"/>
              </a:defRPr>
            </a:lvl5pPr>
          </a:lstStyle>
          <a:p>
            <a:pPr lvl="0"/>
            <a:r>
              <a:rPr lang="nb-NO" dirty="0" smtClean="0"/>
              <a:t>Her skal det være lite tekst</a:t>
            </a:r>
            <a:br>
              <a:rPr lang="nb-NO" dirty="0" smtClean="0"/>
            </a:br>
            <a:r>
              <a:rPr lang="nb-NO" dirty="0" smtClean="0"/>
              <a:t/>
            </a:r>
            <a:br>
              <a:rPr lang="nb-NO" dirty="0" smtClean="0"/>
            </a:br>
            <a:r>
              <a:rPr lang="nb-NO" dirty="0" smtClean="0"/>
              <a:t>Det viktigste er det du sier</a:t>
            </a:r>
            <a:br>
              <a:rPr lang="nb-NO" dirty="0" smtClean="0"/>
            </a:br>
            <a:r>
              <a:rPr lang="nb-NO" dirty="0" smtClean="0"/>
              <a:t/>
            </a:r>
            <a:br>
              <a:rPr lang="nb-NO" dirty="0" smtClean="0"/>
            </a:br>
            <a:r>
              <a:rPr lang="nb-NO" dirty="0" smtClean="0"/>
              <a:t>Bruk notatfeltet!</a:t>
            </a:r>
          </a:p>
        </p:txBody>
      </p:sp>
      <p:pic>
        <p:nvPicPr>
          <p:cNvPr id="13" name="Picture 11" descr="logo.png"/>
          <p:cNvPicPr>
            <a:picLocks noChangeAspect="1"/>
          </p:cNvPicPr>
          <p:nvPr userDrawn="1"/>
        </p:nvPicPr>
        <p:blipFill>
          <a:blip r:embed="rId2"/>
          <a:stretch>
            <a:fillRect/>
          </a:stretch>
        </p:blipFill>
        <p:spPr>
          <a:xfrm>
            <a:off x="341784" y="205737"/>
            <a:ext cx="1143000" cy="277781"/>
          </a:xfrm>
          <a:prstGeom prst="rect">
            <a:avLst/>
          </a:prstGeom>
        </p:spPr>
      </p:pic>
      <p:sp>
        <p:nvSpPr>
          <p:cNvPr id="3" name="TekstSylinder 2"/>
          <p:cNvSpPr txBox="1"/>
          <p:nvPr userDrawn="1"/>
        </p:nvSpPr>
        <p:spPr>
          <a:xfrm>
            <a:off x="251520" y="4731990"/>
            <a:ext cx="732363" cy="215444"/>
          </a:xfrm>
          <a:prstGeom prst="rect">
            <a:avLst/>
          </a:prstGeom>
          <a:noFill/>
        </p:spPr>
        <p:txBody>
          <a:bodyPr wrap="square" rtlCol="0">
            <a:spAutoFit/>
          </a:bodyPr>
          <a:lstStyle/>
          <a:p>
            <a:fld id="{D3CE4322-7539-4FF4-8B73-4EB9DFBED132}" type="slidenum">
              <a:rPr lang="nb-NO" sz="800" smtClean="0">
                <a:solidFill>
                  <a:srgbClr val="5C707A"/>
                </a:solidFill>
              </a:rPr>
              <a:t>‹#›</a:t>
            </a:fld>
            <a:endParaRPr lang="nb-NO" sz="800" dirty="0">
              <a:solidFill>
                <a:srgbClr val="5C707A"/>
              </a:solidFill>
            </a:endParaRPr>
          </a:p>
        </p:txBody>
      </p:sp>
    </p:spTree>
    <p:extLst>
      <p:ext uri="{BB962C8B-B14F-4D97-AF65-F5344CB8AC3E}">
        <p14:creationId xmlns:p14="http://schemas.microsoft.com/office/powerpoint/2010/main" val="4191485226"/>
      </p:ext>
    </p:extLst>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ort bilde - til venstre">
    <p:spTree>
      <p:nvGrpSpPr>
        <p:cNvPr id="1" name=""/>
        <p:cNvGrpSpPr/>
        <p:nvPr/>
      </p:nvGrpSpPr>
      <p:grpSpPr>
        <a:xfrm>
          <a:off x="0" y="0"/>
          <a:ext cx="0" cy="0"/>
          <a:chOff x="0" y="0"/>
          <a:chExt cx="0" cy="0"/>
        </a:xfrm>
      </p:grpSpPr>
      <p:sp>
        <p:nvSpPr>
          <p:cNvPr id="5" name="Rektangel 4"/>
          <p:cNvSpPr/>
          <p:nvPr userDrawn="1"/>
        </p:nvSpPr>
        <p:spPr>
          <a:xfrm>
            <a:off x="0" y="0"/>
            <a:ext cx="4572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Plassholder for bilde 9"/>
          <p:cNvSpPr>
            <a:spLocks noGrp="1" noChangeAspect="1"/>
          </p:cNvSpPr>
          <p:nvPr>
            <p:ph type="pic" sz="quarter" idx="18" hasCustomPrompt="1"/>
          </p:nvPr>
        </p:nvSpPr>
        <p:spPr>
          <a:xfrm>
            <a:off x="0" y="0"/>
            <a:ext cx="4572000" cy="5143500"/>
          </a:xfrm>
          <a:prstGeom prst="rect">
            <a:avLst/>
          </a:prstGeom>
        </p:spPr>
        <p:txBody>
          <a:bodyPr anchor="ctr" anchorCtr="0"/>
          <a:lstStyle>
            <a:lvl1pPr marL="0" indent="0" algn="ctr">
              <a:buNone/>
              <a:defRPr/>
            </a:lvl1pPr>
          </a:lstStyle>
          <a:p>
            <a:r>
              <a:rPr lang="nb-NO" dirty="0" smtClean="0"/>
              <a:t>Sett inn bilde her</a:t>
            </a:r>
            <a:endParaRPr lang="nb-NO" dirty="0"/>
          </a:p>
        </p:txBody>
      </p:sp>
      <p:sp>
        <p:nvSpPr>
          <p:cNvPr id="11" name="Content Placeholder 8"/>
          <p:cNvSpPr>
            <a:spLocks noGrp="1"/>
          </p:cNvSpPr>
          <p:nvPr>
            <p:ph sz="quarter" idx="17" hasCustomPrompt="1"/>
          </p:nvPr>
        </p:nvSpPr>
        <p:spPr>
          <a:xfrm>
            <a:off x="4932040" y="555526"/>
            <a:ext cx="3888432" cy="4176464"/>
          </a:xfrm>
          <a:prstGeom prst="rect">
            <a:avLst/>
          </a:prstGeom>
        </p:spPr>
        <p:txBody>
          <a:bodyPr vert="horz" lIns="0" anchor="ctr" anchorCtr="0"/>
          <a:lstStyle>
            <a:lvl1pPr marL="0" indent="0">
              <a:buClr>
                <a:schemeClr val="bg2"/>
              </a:buClr>
              <a:buFont typeface="Arial"/>
              <a:buNone/>
              <a:defRPr sz="2500">
                <a:solidFill>
                  <a:schemeClr val="tx1"/>
                </a:solidFill>
                <a:latin typeface="Arial"/>
                <a:cs typeface="Arial"/>
              </a:defRPr>
            </a:lvl1pPr>
            <a:lvl2pPr marL="503238" indent="-233363">
              <a:buClr>
                <a:schemeClr val="bg2"/>
              </a:buClr>
              <a:buFont typeface="Arial"/>
              <a:buChar char="•"/>
              <a:defRPr sz="2000">
                <a:solidFill>
                  <a:schemeClr val="tx1"/>
                </a:solidFill>
                <a:latin typeface="Arial"/>
                <a:cs typeface="Arial"/>
              </a:defRPr>
            </a:lvl2pPr>
            <a:lvl3pPr>
              <a:buClr>
                <a:schemeClr val="bg2"/>
              </a:buClr>
              <a:buFont typeface="Arial"/>
              <a:buChar char="•"/>
              <a:defRPr sz="2000">
                <a:solidFill>
                  <a:schemeClr val="tx1"/>
                </a:solidFill>
                <a:latin typeface="Arial"/>
                <a:cs typeface="Arial"/>
              </a:defRPr>
            </a:lvl3pPr>
            <a:lvl4pPr>
              <a:buClr>
                <a:schemeClr val="bg2"/>
              </a:buClr>
              <a:buFont typeface="Arial"/>
              <a:buChar char="•"/>
              <a:defRPr sz="2000">
                <a:solidFill>
                  <a:schemeClr val="tx1"/>
                </a:solidFill>
                <a:latin typeface="Arial"/>
                <a:cs typeface="Arial"/>
              </a:defRPr>
            </a:lvl4pPr>
            <a:lvl5pPr>
              <a:buClr>
                <a:schemeClr val="bg2"/>
              </a:buClr>
              <a:buFont typeface="Arial"/>
              <a:buChar char="•"/>
              <a:defRPr sz="2000">
                <a:solidFill>
                  <a:schemeClr val="tx1"/>
                </a:solidFill>
                <a:latin typeface="Arial"/>
                <a:cs typeface="Arial"/>
              </a:defRPr>
            </a:lvl5pPr>
          </a:lstStyle>
          <a:p>
            <a:pPr lvl="0"/>
            <a:r>
              <a:rPr lang="nb-NO" dirty="0" smtClean="0"/>
              <a:t>Her skal det være lite tekst</a:t>
            </a:r>
            <a:br>
              <a:rPr lang="nb-NO" dirty="0" smtClean="0"/>
            </a:br>
            <a:r>
              <a:rPr lang="nb-NO" dirty="0" smtClean="0"/>
              <a:t/>
            </a:r>
            <a:br>
              <a:rPr lang="nb-NO" dirty="0" smtClean="0"/>
            </a:br>
            <a:r>
              <a:rPr lang="nb-NO" dirty="0" smtClean="0"/>
              <a:t>Det viktigste er det du sier</a:t>
            </a:r>
            <a:br>
              <a:rPr lang="nb-NO" dirty="0" smtClean="0"/>
            </a:br>
            <a:r>
              <a:rPr lang="nb-NO" dirty="0" smtClean="0"/>
              <a:t/>
            </a:r>
            <a:br>
              <a:rPr lang="nb-NO" dirty="0" smtClean="0"/>
            </a:br>
            <a:r>
              <a:rPr lang="nb-NO" dirty="0" smtClean="0"/>
              <a:t>Bruk notatfeltet!</a:t>
            </a:r>
          </a:p>
        </p:txBody>
      </p:sp>
      <p:pic>
        <p:nvPicPr>
          <p:cNvPr id="13" name="Picture 11" descr="logo.png"/>
          <p:cNvPicPr>
            <a:picLocks noChangeAspect="1"/>
          </p:cNvPicPr>
          <p:nvPr userDrawn="1"/>
        </p:nvPicPr>
        <p:blipFill>
          <a:blip r:embed="rId2"/>
          <a:stretch>
            <a:fillRect/>
          </a:stretch>
        </p:blipFill>
        <p:spPr>
          <a:xfrm>
            <a:off x="7677472" y="205737"/>
            <a:ext cx="1143000" cy="277781"/>
          </a:xfrm>
          <a:prstGeom prst="rect">
            <a:avLst/>
          </a:prstGeom>
        </p:spPr>
      </p:pic>
      <p:sp>
        <p:nvSpPr>
          <p:cNvPr id="6" name="TekstSylinder 5"/>
          <p:cNvSpPr txBox="1"/>
          <p:nvPr userDrawn="1"/>
        </p:nvSpPr>
        <p:spPr>
          <a:xfrm>
            <a:off x="8181234" y="4731990"/>
            <a:ext cx="732363" cy="215444"/>
          </a:xfrm>
          <a:prstGeom prst="rect">
            <a:avLst/>
          </a:prstGeom>
          <a:noFill/>
        </p:spPr>
        <p:txBody>
          <a:bodyPr wrap="square" rtlCol="0">
            <a:spAutoFit/>
          </a:bodyPr>
          <a:lstStyle/>
          <a:p>
            <a:pPr algn="r"/>
            <a:fld id="{D3CE4322-7539-4FF4-8B73-4EB9DFBED132}" type="slidenum">
              <a:rPr lang="nb-NO" sz="800" smtClean="0">
                <a:solidFill>
                  <a:srgbClr val="5C707A"/>
                </a:solidFill>
              </a:rPr>
              <a:pPr algn="r"/>
              <a:t>‹#›</a:t>
            </a:fld>
            <a:endParaRPr lang="nb-NO" sz="800" dirty="0">
              <a:solidFill>
                <a:srgbClr val="5C707A"/>
              </a:solidFill>
            </a:endParaRPr>
          </a:p>
        </p:txBody>
      </p:sp>
    </p:spTree>
    <p:extLst>
      <p:ext uri="{BB962C8B-B14F-4D97-AF65-F5344CB8AC3E}">
        <p14:creationId xmlns:p14="http://schemas.microsoft.com/office/powerpoint/2010/main" val="2267795292"/>
      </p:ext>
    </p:extLst>
  </p:cSld>
  <p:clrMapOvr>
    <a:masterClrMapping/>
  </p:clrMapOvr>
  <p:transition spd="slow"/>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oeng - grønn">
    <p:bg>
      <p:bgPr>
        <a:solidFill>
          <a:schemeClr val="bg2"/>
        </a:solidFill>
        <a:effectLst/>
      </p:bgPr>
    </p:bg>
    <p:spTree>
      <p:nvGrpSpPr>
        <p:cNvPr id="1" name=""/>
        <p:cNvGrpSpPr/>
        <p:nvPr/>
      </p:nvGrpSpPr>
      <p:grpSpPr>
        <a:xfrm>
          <a:off x="0" y="0"/>
          <a:ext cx="0" cy="0"/>
          <a:chOff x="0" y="0"/>
          <a:chExt cx="0" cy="0"/>
        </a:xfrm>
      </p:grpSpPr>
      <p:sp>
        <p:nvSpPr>
          <p:cNvPr id="5" name="Tittel 1"/>
          <p:cNvSpPr>
            <a:spLocks noGrp="1"/>
          </p:cNvSpPr>
          <p:nvPr>
            <p:ph type="ctrTitle" hasCustomPrompt="1"/>
          </p:nvPr>
        </p:nvSpPr>
        <p:spPr>
          <a:xfrm>
            <a:off x="1403648" y="1851670"/>
            <a:ext cx="7128792" cy="685800"/>
          </a:xfrm>
          <a:prstGeom prst="rect">
            <a:avLst/>
          </a:prstGeom>
        </p:spPr>
        <p:txBody>
          <a:bodyPr anchor="b" anchorCtr="0"/>
          <a:lstStyle>
            <a:lvl1pPr algn="l">
              <a:defRPr sz="4800" b="0" i="0" baseline="0">
                <a:solidFill>
                  <a:schemeClr val="bg2">
                    <a:lumMod val="20000"/>
                    <a:lumOff val="80000"/>
                  </a:schemeClr>
                </a:solidFill>
                <a:latin typeface="Arial"/>
                <a:cs typeface="Arial"/>
              </a:defRPr>
            </a:lvl1pPr>
          </a:lstStyle>
          <a:p>
            <a:r>
              <a:rPr lang="nb-NO" dirty="0" smtClean="0"/>
              <a:t>Nå kommer</a:t>
            </a:r>
            <a:endParaRPr lang="nb-NO" dirty="0"/>
          </a:p>
        </p:txBody>
      </p:sp>
      <p:sp>
        <p:nvSpPr>
          <p:cNvPr id="6" name="Undertittel 2"/>
          <p:cNvSpPr>
            <a:spLocks noGrp="1"/>
          </p:cNvSpPr>
          <p:nvPr>
            <p:ph type="subTitle" idx="1" hasCustomPrompt="1"/>
          </p:nvPr>
        </p:nvSpPr>
        <p:spPr>
          <a:xfrm>
            <a:off x="1403648" y="2427734"/>
            <a:ext cx="7128792" cy="2016224"/>
          </a:xfrm>
          <a:prstGeom prst="rect">
            <a:avLst/>
          </a:prstGeom>
        </p:spPr>
        <p:txBody>
          <a:bodyPr/>
          <a:lstStyle>
            <a:lvl1pPr marL="0" indent="0" algn="l">
              <a:buNone/>
              <a:defRPr sz="48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ETT GODT POENG.</a:t>
            </a:r>
            <a:endParaRPr lang="nb-NO" dirty="0"/>
          </a:p>
        </p:txBody>
      </p:sp>
      <p:pic>
        <p:nvPicPr>
          <p:cNvPr id="2" name="Bild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3914" y="-60354"/>
            <a:ext cx="1849388" cy="924694"/>
          </a:xfrm>
          <a:prstGeom prst="rect">
            <a:avLst/>
          </a:prstGeom>
        </p:spPr>
      </p:pic>
    </p:spTree>
    <p:extLst>
      <p:ext uri="{BB962C8B-B14F-4D97-AF65-F5344CB8AC3E}">
        <p14:creationId xmlns:p14="http://schemas.microsoft.com/office/powerpoint/2010/main" val="1326461179"/>
      </p:ext>
    </p:extLst>
  </p:cSld>
  <p:clrMapOvr>
    <a:masterClrMapping/>
  </p:clrMapOvr>
  <p:transition spd="slow"/>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oeng - gråblå">
    <p:bg>
      <p:bgPr>
        <a:solidFill>
          <a:srgbClr val="485865"/>
        </a:solidFill>
        <a:effectLst/>
      </p:bgPr>
    </p:bg>
    <p:spTree>
      <p:nvGrpSpPr>
        <p:cNvPr id="1" name=""/>
        <p:cNvGrpSpPr/>
        <p:nvPr/>
      </p:nvGrpSpPr>
      <p:grpSpPr>
        <a:xfrm>
          <a:off x="0" y="0"/>
          <a:ext cx="0" cy="0"/>
          <a:chOff x="0" y="0"/>
          <a:chExt cx="0" cy="0"/>
        </a:xfrm>
      </p:grpSpPr>
      <p:sp>
        <p:nvSpPr>
          <p:cNvPr id="5" name="Tittel 1"/>
          <p:cNvSpPr>
            <a:spLocks noGrp="1"/>
          </p:cNvSpPr>
          <p:nvPr>
            <p:ph type="ctrTitle" hasCustomPrompt="1"/>
          </p:nvPr>
        </p:nvSpPr>
        <p:spPr>
          <a:xfrm>
            <a:off x="1403648" y="1851670"/>
            <a:ext cx="7128792" cy="685800"/>
          </a:xfrm>
          <a:prstGeom prst="rect">
            <a:avLst/>
          </a:prstGeom>
        </p:spPr>
        <p:txBody>
          <a:bodyPr anchor="b" anchorCtr="0"/>
          <a:lstStyle>
            <a:lvl1pPr algn="l">
              <a:defRPr sz="4800" b="0" i="0" baseline="0">
                <a:solidFill>
                  <a:schemeClr val="bg2">
                    <a:lumMod val="20000"/>
                    <a:lumOff val="80000"/>
                  </a:schemeClr>
                </a:solidFill>
                <a:latin typeface="Arial"/>
                <a:cs typeface="Arial"/>
              </a:defRPr>
            </a:lvl1pPr>
          </a:lstStyle>
          <a:p>
            <a:r>
              <a:rPr lang="nb-NO" dirty="0" smtClean="0"/>
              <a:t>Her starter</a:t>
            </a:r>
            <a:endParaRPr lang="nb-NO" dirty="0"/>
          </a:p>
        </p:txBody>
      </p:sp>
      <p:sp>
        <p:nvSpPr>
          <p:cNvPr id="6" name="Undertittel 2"/>
          <p:cNvSpPr>
            <a:spLocks noGrp="1"/>
          </p:cNvSpPr>
          <p:nvPr>
            <p:ph type="subTitle" idx="1" hasCustomPrompt="1"/>
          </p:nvPr>
        </p:nvSpPr>
        <p:spPr>
          <a:xfrm>
            <a:off x="1403648" y="2427734"/>
            <a:ext cx="7128792" cy="2016224"/>
          </a:xfrm>
          <a:prstGeom prst="rect">
            <a:avLst/>
          </a:prstGeom>
        </p:spPr>
        <p:txBody>
          <a:bodyPr/>
          <a:lstStyle>
            <a:lvl1pPr marL="0" indent="0" algn="l">
              <a:buNone/>
              <a:defRPr sz="48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ET NYTT TEMA.</a:t>
            </a:r>
            <a:endParaRPr lang="nb-NO" dirty="0"/>
          </a:p>
        </p:txBody>
      </p:sp>
      <p:pic>
        <p:nvPicPr>
          <p:cNvPr id="2" name="Bild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3914" y="-60354"/>
            <a:ext cx="1849388" cy="924694"/>
          </a:xfrm>
          <a:prstGeom prst="rect">
            <a:avLst/>
          </a:prstGeom>
        </p:spPr>
      </p:pic>
    </p:spTree>
    <p:extLst>
      <p:ext uri="{BB962C8B-B14F-4D97-AF65-F5344CB8AC3E}">
        <p14:creationId xmlns:p14="http://schemas.microsoft.com/office/powerpoint/2010/main" val="3280084410"/>
      </p:ext>
    </p:extLst>
  </p:cSld>
  <p:clrMapOvr>
    <a:masterClrMapping/>
  </p:clrMapOvr>
  <p:transition spd="slow"/>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oeng - Oransje">
    <p:bg>
      <p:bgPr>
        <a:solidFill>
          <a:srgbClr val="F47920"/>
        </a:solidFill>
        <a:effectLst/>
      </p:bgPr>
    </p:bg>
    <p:spTree>
      <p:nvGrpSpPr>
        <p:cNvPr id="1" name=""/>
        <p:cNvGrpSpPr/>
        <p:nvPr/>
      </p:nvGrpSpPr>
      <p:grpSpPr>
        <a:xfrm>
          <a:off x="0" y="0"/>
          <a:ext cx="0" cy="0"/>
          <a:chOff x="0" y="0"/>
          <a:chExt cx="0" cy="0"/>
        </a:xfrm>
      </p:grpSpPr>
      <p:sp>
        <p:nvSpPr>
          <p:cNvPr id="5" name="Tittel 1"/>
          <p:cNvSpPr>
            <a:spLocks noGrp="1"/>
          </p:cNvSpPr>
          <p:nvPr>
            <p:ph type="ctrTitle" hasCustomPrompt="1"/>
          </p:nvPr>
        </p:nvSpPr>
        <p:spPr>
          <a:xfrm>
            <a:off x="1403648" y="1851670"/>
            <a:ext cx="7128792" cy="685800"/>
          </a:xfrm>
          <a:prstGeom prst="rect">
            <a:avLst/>
          </a:prstGeom>
        </p:spPr>
        <p:txBody>
          <a:bodyPr anchor="b" anchorCtr="0"/>
          <a:lstStyle>
            <a:lvl1pPr algn="l">
              <a:defRPr sz="4800" b="0" i="0" baseline="0">
                <a:solidFill>
                  <a:srgbClr val="FDE4D2"/>
                </a:solidFill>
                <a:latin typeface="Arial"/>
                <a:cs typeface="Arial"/>
              </a:defRPr>
            </a:lvl1pPr>
          </a:lstStyle>
          <a:p>
            <a:r>
              <a:rPr lang="nb-NO" dirty="0" smtClean="0"/>
              <a:t>Nå må dere</a:t>
            </a:r>
            <a:endParaRPr lang="nb-NO" dirty="0"/>
          </a:p>
        </p:txBody>
      </p:sp>
      <p:sp>
        <p:nvSpPr>
          <p:cNvPr id="6" name="Undertittel 2"/>
          <p:cNvSpPr>
            <a:spLocks noGrp="1"/>
          </p:cNvSpPr>
          <p:nvPr>
            <p:ph type="subTitle" idx="1" hasCustomPrompt="1"/>
          </p:nvPr>
        </p:nvSpPr>
        <p:spPr>
          <a:xfrm>
            <a:off x="1403648" y="2427734"/>
            <a:ext cx="7128792" cy="2016224"/>
          </a:xfrm>
          <a:prstGeom prst="rect">
            <a:avLst/>
          </a:prstGeom>
        </p:spPr>
        <p:txBody>
          <a:bodyPr/>
          <a:lstStyle>
            <a:lvl1pPr marL="0" indent="0" algn="l">
              <a:buNone/>
              <a:defRPr sz="48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VÅKNE!</a:t>
            </a:r>
            <a:endParaRPr lang="nb-NO" dirty="0"/>
          </a:p>
        </p:txBody>
      </p:sp>
      <p:pic>
        <p:nvPicPr>
          <p:cNvPr id="2" name="Bild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3914" y="-60354"/>
            <a:ext cx="1849388" cy="924694"/>
          </a:xfrm>
          <a:prstGeom prst="rect">
            <a:avLst/>
          </a:prstGeom>
        </p:spPr>
      </p:pic>
    </p:spTree>
    <p:extLst>
      <p:ext uri="{BB962C8B-B14F-4D97-AF65-F5344CB8AC3E}">
        <p14:creationId xmlns:p14="http://schemas.microsoft.com/office/powerpoint/2010/main" val="1142207337"/>
      </p:ext>
    </p:extLst>
  </p:cSld>
  <p:clrMapOvr>
    <a:masterClrMapping/>
  </p:clrMapOvr>
  <p:transition spd="slow"/>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ilde - fullskjerm, med logo">
    <p:spTree>
      <p:nvGrpSpPr>
        <p:cNvPr id="1" name=""/>
        <p:cNvGrpSpPr/>
        <p:nvPr/>
      </p:nvGrpSpPr>
      <p:grpSpPr>
        <a:xfrm>
          <a:off x="0" y="0"/>
          <a:ext cx="0" cy="0"/>
          <a:chOff x="0" y="0"/>
          <a:chExt cx="0" cy="0"/>
        </a:xfrm>
      </p:grpSpPr>
      <p:sp>
        <p:nvSpPr>
          <p:cNvPr id="10" name="Plassholder for bilde 9"/>
          <p:cNvSpPr>
            <a:spLocks noGrp="1" noChangeAspect="1"/>
          </p:cNvSpPr>
          <p:nvPr>
            <p:ph type="pic" sz="quarter" idx="18" hasCustomPrompt="1"/>
          </p:nvPr>
        </p:nvSpPr>
        <p:spPr>
          <a:xfrm>
            <a:off x="0" y="0"/>
            <a:ext cx="9144000" cy="5143500"/>
          </a:xfrm>
          <a:prstGeom prst="rect">
            <a:avLst/>
          </a:prstGeom>
        </p:spPr>
        <p:txBody>
          <a:bodyPr tIns="900000" anchor="ctr" anchorCtr="0"/>
          <a:lstStyle>
            <a:lvl1pPr marL="0" indent="0" algn="ctr">
              <a:buNone/>
              <a:defRPr/>
            </a:lvl1pPr>
          </a:lstStyle>
          <a:p>
            <a:r>
              <a:rPr lang="nb-NO" dirty="0" smtClean="0"/>
              <a:t>Sett inn bilde her</a:t>
            </a:r>
            <a:endParaRPr lang="nb-NO" dirty="0"/>
          </a:p>
        </p:txBody>
      </p:sp>
      <p:sp>
        <p:nvSpPr>
          <p:cNvPr id="5" name="Plassholder for tekst 8"/>
          <p:cNvSpPr>
            <a:spLocks noGrp="1"/>
          </p:cNvSpPr>
          <p:nvPr>
            <p:ph type="body" sz="quarter" idx="21"/>
          </p:nvPr>
        </p:nvSpPr>
        <p:spPr>
          <a:xfrm>
            <a:off x="0" y="0"/>
            <a:ext cx="9144000" cy="2304604"/>
          </a:xfrm>
          <a:prstGeom prst="rect">
            <a:avLst/>
          </a:prstGeom>
          <a:gradFill>
            <a:gsLst>
              <a:gs pos="16000">
                <a:schemeClr val="bg1"/>
              </a:gs>
              <a:gs pos="100000">
                <a:srgbClr val="FFFFFF">
                  <a:alpha val="0"/>
                </a:srgbClr>
              </a:gs>
            </a:gsLst>
            <a:lin ang="5400000" scaled="1"/>
          </a:gradFill>
        </p:spPr>
        <p:txBody>
          <a:bodyPr/>
          <a:lstStyle>
            <a:lvl1pPr marL="0" indent="0">
              <a:buNone/>
              <a:defRPr>
                <a:noFill/>
              </a:defRPr>
            </a:lvl1pPr>
          </a:lstStyle>
          <a:p>
            <a:pPr lvl="0"/>
            <a:r>
              <a:rPr lang="nb-NO" smtClean="0"/>
              <a:t>Rediger tekststiler i malen</a:t>
            </a:r>
          </a:p>
        </p:txBody>
      </p:sp>
      <p:sp>
        <p:nvSpPr>
          <p:cNvPr id="3" name="Plassholder for bilde 2"/>
          <p:cNvSpPr>
            <a:spLocks noGrp="1"/>
          </p:cNvSpPr>
          <p:nvPr>
            <p:ph type="pic" sz="quarter" idx="19"/>
          </p:nvPr>
        </p:nvSpPr>
        <p:spPr>
          <a:xfrm>
            <a:off x="7677472" y="205200"/>
            <a:ext cx="1144800" cy="277200"/>
          </a:xfrm>
          <a:prstGeom prst="rect">
            <a:avLst/>
          </a:prstGeom>
          <a:blipFill>
            <a:blip r:embed="rId2"/>
            <a:stretch>
              <a:fillRect/>
            </a:stretch>
          </a:blipFill>
        </p:spPr>
        <p:txBody>
          <a:bodyPr/>
          <a:lstStyle>
            <a:lvl1pPr>
              <a:defRPr>
                <a:noFill/>
              </a:defRPr>
            </a:lvl1pPr>
          </a:lstStyle>
          <a:p>
            <a:r>
              <a:rPr lang="nb-NO" smtClean="0"/>
              <a:t>Klikk ikonet for å legge til et bilde</a:t>
            </a:r>
            <a:endParaRPr lang="nb-NO" dirty="0"/>
          </a:p>
        </p:txBody>
      </p:sp>
    </p:spTree>
    <p:extLst>
      <p:ext uri="{BB962C8B-B14F-4D97-AF65-F5344CB8AC3E}">
        <p14:creationId xmlns:p14="http://schemas.microsoft.com/office/powerpoint/2010/main" val="4047257495"/>
      </p:ext>
    </p:extLst>
  </p:cSld>
  <p:clrMapOvr>
    <a:masterClrMapping/>
  </p:clrMapOvr>
  <p:transition spd="slow"/>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ilde - fullskjerm, mørk2, med logo">
    <p:spTree>
      <p:nvGrpSpPr>
        <p:cNvPr id="1" name=""/>
        <p:cNvGrpSpPr/>
        <p:nvPr/>
      </p:nvGrpSpPr>
      <p:grpSpPr>
        <a:xfrm>
          <a:off x="0" y="0"/>
          <a:ext cx="0" cy="0"/>
          <a:chOff x="0" y="0"/>
          <a:chExt cx="0" cy="0"/>
        </a:xfrm>
      </p:grpSpPr>
      <p:sp>
        <p:nvSpPr>
          <p:cNvPr id="10" name="Plassholder for bilde 9"/>
          <p:cNvSpPr>
            <a:spLocks noGrp="1" noChangeAspect="1"/>
          </p:cNvSpPr>
          <p:nvPr>
            <p:ph type="pic" sz="quarter" idx="18" hasCustomPrompt="1"/>
          </p:nvPr>
        </p:nvSpPr>
        <p:spPr>
          <a:xfrm>
            <a:off x="0" y="0"/>
            <a:ext cx="9144000" cy="5143500"/>
          </a:xfrm>
          <a:prstGeom prst="rect">
            <a:avLst/>
          </a:prstGeom>
        </p:spPr>
        <p:txBody>
          <a:bodyPr tIns="900000" anchor="ctr" anchorCtr="0"/>
          <a:lstStyle>
            <a:lvl1pPr marL="0" indent="0" algn="ctr">
              <a:buNone/>
              <a:defRPr/>
            </a:lvl1pPr>
          </a:lstStyle>
          <a:p>
            <a:r>
              <a:rPr lang="nb-NO" dirty="0" smtClean="0"/>
              <a:t>Sett inn bilde her</a:t>
            </a:r>
            <a:endParaRPr lang="nb-NO" dirty="0"/>
          </a:p>
        </p:txBody>
      </p:sp>
      <p:sp>
        <p:nvSpPr>
          <p:cNvPr id="9" name="Plassholder for tekst 8"/>
          <p:cNvSpPr>
            <a:spLocks noGrp="1"/>
          </p:cNvSpPr>
          <p:nvPr>
            <p:ph type="body" sz="quarter" idx="21"/>
          </p:nvPr>
        </p:nvSpPr>
        <p:spPr>
          <a:xfrm>
            <a:off x="0" y="0"/>
            <a:ext cx="9144000" cy="2304604"/>
          </a:xfrm>
          <a:prstGeom prst="rect">
            <a:avLst/>
          </a:prstGeom>
          <a:gradFill>
            <a:gsLst>
              <a:gs pos="12000">
                <a:srgbClr val="000000">
                  <a:alpha val="89000"/>
                </a:srgbClr>
              </a:gs>
              <a:gs pos="100000">
                <a:srgbClr val="FFFFFF">
                  <a:alpha val="0"/>
                </a:srgbClr>
              </a:gs>
            </a:gsLst>
            <a:lin ang="5400000" scaled="1"/>
          </a:gradFill>
        </p:spPr>
        <p:txBody>
          <a:bodyPr/>
          <a:lstStyle>
            <a:lvl1pPr marL="0" indent="0">
              <a:buNone/>
              <a:defRPr>
                <a:noFill/>
              </a:defRPr>
            </a:lvl1pPr>
          </a:lstStyle>
          <a:p>
            <a:pPr lvl="0"/>
            <a:r>
              <a:rPr lang="nb-NO" smtClean="0"/>
              <a:t>Rediger tekststiler i malen</a:t>
            </a:r>
          </a:p>
        </p:txBody>
      </p:sp>
      <p:sp>
        <p:nvSpPr>
          <p:cNvPr id="3" name="Plassholder for bilde 2"/>
          <p:cNvSpPr>
            <a:spLocks noGrp="1"/>
          </p:cNvSpPr>
          <p:nvPr>
            <p:ph type="pic" sz="quarter" idx="19"/>
          </p:nvPr>
        </p:nvSpPr>
        <p:spPr>
          <a:xfrm>
            <a:off x="7677472" y="205200"/>
            <a:ext cx="1144800" cy="277200"/>
          </a:xfrm>
          <a:prstGeom prst="rect">
            <a:avLst/>
          </a:prstGeom>
          <a:blipFill>
            <a:blip r:embed="rId2"/>
            <a:stretch>
              <a:fillRect/>
            </a:stretch>
          </a:blipFill>
        </p:spPr>
        <p:txBody>
          <a:bodyPr/>
          <a:lstStyle>
            <a:lvl1pPr>
              <a:defRPr>
                <a:noFill/>
              </a:defRPr>
            </a:lvl1pPr>
          </a:lstStyle>
          <a:p>
            <a:r>
              <a:rPr lang="nb-NO" smtClean="0"/>
              <a:t>Klikk ikonet for å legge til et bilde</a:t>
            </a:r>
            <a:endParaRPr lang="nb-NO" dirty="0"/>
          </a:p>
        </p:txBody>
      </p:sp>
    </p:spTree>
    <p:extLst>
      <p:ext uri="{BB962C8B-B14F-4D97-AF65-F5344CB8AC3E}">
        <p14:creationId xmlns:p14="http://schemas.microsoft.com/office/powerpoint/2010/main" val="4227843499"/>
      </p:ext>
    </p:extLst>
  </p:cSld>
  <p:clrMapOvr>
    <a:masterClrMapping/>
  </p:clrMapOvr>
  <p:transition spd="slow"/>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Én innholdsdel">
    <p:spTree>
      <p:nvGrpSpPr>
        <p:cNvPr id="1" name=""/>
        <p:cNvGrpSpPr/>
        <p:nvPr/>
      </p:nvGrpSpPr>
      <p:grpSpPr>
        <a:xfrm>
          <a:off x="0" y="0"/>
          <a:ext cx="0" cy="0"/>
          <a:chOff x="0" y="0"/>
          <a:chExt cx="0" cy="0"/>
        </a:xfrm>
      </p:grpSpPr>
      <p:sp>
        <p:nvSpPr>
          <p:cNvPr id="11" name="Undertittel 2"/>
          <p:cNvSpPr>
            <a:spLocks noGrp="1"/>
          </p:cNvSpPr>
          <p:nvPr>
            <p:ph type="subTitle" idx="13" hasCustomPrompt="1"/>
          </p:nvPr>
        </p:nvSpPr>
        <p:spPr>
          <a:xfrm>
            <a:off x="457200" y="1131590"/>
            <a:ext cx="8229600" cy="685800"/>
          </a:xfrm>
          <a:prstGeom prst="rect">
            <a:avLst/>
          </a:prstGeom>
          <a:noFill/>
          <a:ln>
            <a:noFill/>
          </a:ln>
          <a:effectLst/>
        </p:spPr>
        <p:txBody>
          <a:bodyPr lIns="0" tIns="36000" rIns="72000" anchor="b" anchorCtr="0"/>
          <a:lstStyle>
            <a:lvl1pPr marL="0" marR="0" indent="0" algn="l" defTabSz="914400" rtl="0" eaLnBrk="1" fontAlgn="auto" latinLnBrk="0" hangingPunct="1">
              <a:lnSpc>
                <a:spcPts val="3600"/>
              </a:lnSpc>
              <a:spcBef>
                <a:spcPct val="20000"/>
              </a:spcBef>
              <a:spcAft>
                <a:spcPts val="0"/>
              </a:spcAft>
              <a:buClrTx/>
              <a:buSzTx/>
              <a:buFont typeface="Arial" pitchFamily="34" charset="0"/>
              <a:buNone/>
              <a:tabLst/>
              <a:defRPr kumimoji="0" lang="nb-NO" sz="3600" b="1" i="0" kern="1200" baseline="0" dirty="0" smtClean="0">
                <a:solidFill>
                  <a:schemeClr val="tx1"/>
                </a:solidFill>
                <a:latin typeface="Arial"/>
                <a:ea typeface="+mn-ea"/>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nb-NO" dirty="0" smtClean="0"/>
              <a:t>Overskriften skrives her</a:t>
            </a:r>
          </a:p>
        </p:txBody>
      </p:sp>
      <p:sp>
        <p:nvSpPr>
          <p:cNvPr id="12" name="Content Placeholder 8"/>
          <p:cNvSpPr>
            <a:spLocks noGrp="1"/>
          </p:cNvSpPr>
          <p:nvPr>
            <p:ph sz="quarter" idx="17" hasCustomPrompt="1"/>
          </p:nvPr>
        </p:nvSpPr>
        <p:spPr>
          <a:xfrm>
            <a:off x="457200" y="2079154"/>
            <a:ext cx="8229600" cy="2508820"/>
          </a:xfrm>
          <a:prstGeom prst="rect">
            <a:avLst/>
          </a:prstGeom>
        </p:spPr>
        <p:txBody>
          <a:bodyPr vert="horz" lIns="0"/>
          <a:lstStyle>
            <a:lvl1pPr marL="0" indent="0">
              <a:buClr>
                <a:schemeClr val="bg2"/>
              </a:buClr>
              <a:buFont typeface="Arial"/>
              <a:buNone/>
              <a:defRPr sz="2500" baseline="0">
                <a:solidFill>
                  <a:schemeClr val="tx1"/>
                </a:solidFill>
                <a:latin typeface="Arial"/>
                <a:cs typeface="Arial"/>
              </a:defRPr>
            </a:lvl1pPr>
            <a:lvl2pPr>
              <a:buClr>
                <a:schemeClr val="bg2"/>
              </a:buClr>
              <a:buFont typeface="Arial"/>
              <a:buChar char="•"/>
              <a:defRPr sz="2000">
                <a:solidFill>
                  <a:schemeClr val="tx1"/>
                </a:solidFill>
                <a:latin typeface="Arial"/>
                <a:cs typeface="Arial"/>
              </a:defRPr>
            </a:lvl2pPr>
            <a:lvl3pPr>
              <a:buClr>
                <a:schemeClr val="bg2"/>
              </a:buClr>
              <a:buFont typeface="Arial"/>
              <a:buChar char="•"/>
              <a:defRPr sz="2000">
                <a:solidFill>
                  <a:schemeClr val="tx1"/>
                </a:solidFill>
                <a:latin typeface="Arial"/>
                <a:cs typeface="Arial"/>
              </a:defRPr>
            </a:lvl3pPr>
            <a:lvl4pPr>
              <a:buClr>
                <a:schemeClr val="bg2"/>
              </a:buClr>
              <a:buFont typeface="Arial"/>
              <a:buChar char="•"/>
              <a:defRPr sz="2000">
                <a:solidFill>
                  <a:schemeClr val="tx1"/>
                </a:solidFill>
                <a:latin typeface="Arial"/>
                <a:cs typeface="Arial"/>
              </a:defRPr>
            </a:lvl4pPr>
            <a:lvl5pPr>
              <a:buClr>
                <a:schemeClr val="bg2"/>
              </a:buClr>
              <a:buFont typeface="Arial"/>
              <a:buChar char="•"/>
              <a:defRPr sz="2000">
                <a:solidFill>
                  <a:schemeClr val="tx1"/>
                </a:solidFill>
                <a:latin typeface="Arial"/>
                <a:cs typeface="Arial"/>
              </a:defRPr>
            </a:lvl5pPr>
          </a:lstStyle>
          <a:p>
            <a:pPr lvl="0"/>
            <a:r>
              <a:rPr lang="nb-NO" dirty="0" smtClean="0"/>
              <a:t>Her skal det være lite tekst</a:t>
            </a:r>
            <a:br>
              <a:rPr lang="nb-NO" dirty="0" smtClean="0"/>
            </a:br>
            <a:r>
              <a:rPr lang="nb-NO" dirty="0" smtClean="0"/>
              <a:t/>
            </a:r>
            <a:br>
              <a:rPr lang="nb-NO" dirty="0" smtClean="0"/>
            </a:br>
            <a:r>
              <a:rPr lang="nb-NO" dirty="0" smtClean="0"/>
              <a:t>Det viktigste er det du sier</a:t>
            </a:r>
            <a:br>
              <a:rPr lang="nb-NO" dirty="0" smtClean="0"/>
            </a:br>
            <a:r>
              <a:rPr lang="nb-NO" dirty="0" smtClean="0"/>
              <a:t/>
            </a:r>
            <a:br>
              <a:rPr lang="nb-NO" dirty="0" smtClean="0"/>
            </a:br>
            <a:r>
              <a:rPr lang="nb-NO" dirty="0" smtClean="0"/>
              <a:t>Bruk notatfeltet!</a:t>
            </a:r>
          </a:p>
        </p:txBody>
      </p:sp>
      <p:sp>
        <p:nvSpPr>
          <p:cNvPr id="4" name="TekstSylinder 3"/>
          <p:cNvSpPr txBox="1"/>
          <p:nvPr userDrawn="1"/>
        </p:nvSpPr>
        <p:spPr>
          <a:xfrm>
            <a:off x="8172400" y="4732570"/>
            <a:ext cx="732363" cy="215444"/>
          </a:xfrm>
          <a:prstGeom prst="rect">
            <a:avLst/>
          </a:prstGeom>
          <a:noFill/>
        </p:spPr>
        <p:txBody>
          <a:bodyPr wrap="square" rtlCol="0">
            <a:spAutoFit/>
          </a:bodyPr>
          <a:lstStyle/>
          <a:p>
            <a:pPr algn="r"/>
            <a:fld id="{D3CE4322-7539-4FF4-8B73-4EB9DFBED132}" type="slidenum">
              <a:rPr lang="nb-NO" sz="800" smtClean="0">
                <a:solidFill>
                  <a:srgbClr val="5C707A"/>
                </a:solidFill>
              </a:rPr>
              <a:pPr algn="r"/>
              <a:t>‹#›</a:t>
            </a:fld>
            <a:endParaRPr lang="nb-NO" sz="800" dirty="0">
              <a:solidFill>
                <a:srgbClr val="5C707A"/>
              </a:solidFill>
            </a:endParaRPr>
          </a:p>
        </p:txBody>
      </p:sp>
    </p:spTree>
    <p:extLst>
      <p:ext uri="{BB962C8B-B14F-4D97-AF65-F5344CB8AC3E}">
        <p14:creationId xmlns:p14="http://schemas.microsoft.com/office/powerpoint/2010/main" val="1795242686"/>
      </p:ext>
    </p:extLst>
  </p:cSld>
  <p:clrMapOvr>
    <a:masterClrMapping/>
  </p:clrMapOvr>
  <p:transition spd="slow"/>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1" name="Undertittel 2"/>
          <p:cNvSpPr>
            <a:spLocks noGrp="1"/>
          </p:cNvSpPr>
          <p:nvPr>
            <p:ph type="subTitle" idx="13" hasCustomPrompt="1"/>
          </p:nvPr>
        </p:nvSpPr>
        <p:spPr>
          <a:xfrm>
            <a:off x="457200" y="1131590"/>
            <a:ext cx="8229600" cy="685801"/>
          </a:xfrm>
          <a:prstGeom prst="rect">
            <a:avLst/>
          </a:prstGeom>
          <a:noFill/>
          <a:ln>
            <a:noFill/>
          </a:ln>
          <a:effectLst/>
        </p:spPr>
        <p:txBody>
          <a:bodyPr lIns="0" tIns="36000" rIns="72000" anchor="b" anchorCtr="0"/>
          <a:lstStyle>
            <a:lvl1pPr marL="0" marR="0" indent="0" algn="l" defTabSz="914400" rtl="0" eaLnBrk="1" fontAlgn="auto" latinLnBrk="0" hangingPunct="1">
              <a:lnSpc>
                <a:spcPts val="3600"/>
              </a:lnSpc>
              <a:spcBef>
                <a:spcPct val="20000"/>
              </a:spcBef>
              <a:spcAft>
                <a:spcPts val="0"/>
              </a:spcAft>
              <a:buClrTx/>
              <a:buSzTx/>
              <a:buFont typeface="Arial" pitchFamily="34" charset="0"/>
              <a:buNone/>
              <a:tabLst/>
              <a:defRPr kumimoji="0" lang="nb-NO" sz="3600" b="1" i="0" kern="1200" baseline="0" dirty="0" smtClean="0">
                <a:solidFill>
                  <a:schemeClr val="tx1"/>
                </a:solidFill>
                <a:latin typeface="Arial"/>
                <a:ea typeface="+mn-ea"/>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nb-NO" dirty="0" smtClean="0"/>
              <a:t>Overskriften skrives her</a:t>
            </a:r>
          </a:p>
        </p:txBody>
      </p:sp>
      <p:sp>
        <p:nvSpPr>
          <p:cNvPr id="9" name="Content Placeholder 8"/>
          <p:cNvSpPr>
            <a:spLocks noGrp="1"/>
          </p:cNvSpPr>
          <p:nvPr>
            <p:ph sz="quarter" idx="17" hasCustomPrompt="1"/>
          </p:nvPr>
        </p:nvSpPr>
        <p:spPr>
          <a:xfrm>
            <a:off x="457200" y="2080800"/>
            <a:ext cx="4038600" cy="2406030"/>
          </a:xfrm>
          <a:prstGeom prst="rect">
            <a:avLst/>
          </a:prstGeom>
        </p:spPr>
        <p:txBody>
          <a:bodyPr vert="horz" lIns="0"/>
          <a:lstStyle>
            <a:lvl1pPr marL="0" indent="0">
              <a:buClr>
                <a:schemeClr val="bg2"/>
              </a:buClr>
              <a:buFont typeface="Arial"/>
              <a:buNone/>
              <a:defRPr sz="2500">
                <a:solidFill>
                  <a:schemeClr val="tx1"/>
                </a:solidFill>
                <a:latin typeface="Arial"/>
                <a:cs typeface="Arial"/>
              </a:defRPr>
            </a:lvl1pPr>
            <a:lvl2pPr marL="496888" indent="-222250">
              <a:buClr>
                <a:schemeClr val="bg2"/>
              </a:buClr>
              <a:buFont typeface="Arial"/>
              <a:buChar char="•"/>
              <a:defRPr sz="2000">
                <a:solidFill>
                  <a:schemeClr val="tx1"/>
                </a:solidFill>
                <a:latin typeface="Arial"/>
                <a:cs typeface="Arial"/>
              </a:defRPr>
            </a:lvl2pPr>
            <a:lvl3pPr marL="985838" indent="-228600">
              <a:buClr>
                <a:schemeClr val="bg2"/>
              </a:buClr>
              <a:buFont typeface="Arial"/>
              <a:buChar char="•"/>
              <a:defRPr sz="2000">
                <a:solidFill>
                  <a:schemeClr val="tx1"/>
                </a:solidFill>
                <a:latin typeface="Arial"/>
                <a:cs typeface="Arial"/>
              </a:defRPr>
            </a:lvl3pPr>
            <a:lvl4pPr>
              <a:buClr>
                <a:schemeClr val="bg2"/>
              </a:buClr>
              <a:buFont typeface="Arial"/>
              <a:buChar char="•"/>
              <a:defRPr sz="2000">
                <a:solidFill>
                  <a:schemeClr val="tx1"/>
                </a:solidFill>
                <a:latin typeface="Arial"/>
                <a:cs typeface="Arial"/>
              </a:defRPr>
            </a:lvl4pPr>
            <a:lvl5pPr>
              <a:buClr>
                <a:schemeClr val="bg2"/>
              </a:buClr>
              <a:buFont typeface="Arial"/>
              <a:buChar char="•"/>
              <a:defRPr sz="2000">
                <a:solidFill>
                  <a:schemeClr val="tx1"/>
                </a:solidFill>
                <a:latin typeface="Arial"/>
                <a:cs typeface="Arial"/>
              </a:defRPr>
            </a:lvl5pPr>
          </a:lstStyle>
          <a:p>
            <a:pPr lvl="0"/>
            <a:r>
              <a:rPr lang="nb-NO" dirty="0" smtClean="0"/>
              <a:t>Her skal det være lite tekst</a:t>
            </a:r>
            <a:br>
              <a:rPr lang="nb-NO" dirty="0" smtClean="0"/>
            </a:br>
            <a:r>
              <a:rPr lang="nb-NO" dirty="0" smtClean="0"/>
              <a:t/>
            </a:r>
            <a:br>
              <a:rPr lang="nb-NO" dirty="0" smtClean="0"/>
            </a:br>
            <a:r>
              <a:rPr lang="nb-NO" dirty="0" smtClean="0"/>
              <a:t>Det viktigste er det du sier</a:t>
            </a:r>
            <a:br>
              <a:rPr lang="nb-NO" dirty="0" smtClean="0"/>
            </a:br>
            <a:r>
              <a:rPr lang="nb-NO" dirty="0" smtClean="0"/>
              <a:t/>
            </a:r>
            <a:br>
              <a:rPr lang="nb-NO" dirty="0" smtClean="0"/>
            </a:br>
            <a:r>
              <a:rPr lang="nb-NO" dirty="0" smtClean="0"/>
              <a:t>Bruk notatfeltet!</a:t>
            </a:r>
          </a:p>
        </p:txBody>
      </p:sp>
      <p:sp>
        <p:nvSpPr>
          <p:cNvPr id="12" name="Content Placeholder 8"/>
          <p:cNvSpPr>
            <a:spLocks noGrp="1"/>
          </p:cNvSpPr>
          <p:nvPr>
            <p:ph sz="quarter" idx="18" hasCustomPrompt="1"/>
          </p:nvPr>
        </p:nvSpPr>
        <p:spPr>
          <a:xfrm>
            <a:off x="4648200" y="2080800"/>
            <a:ext cx="4038600" cy="2406030"/>
          </a:xfrm>
          <a:prstGeom prst="rect">
            <a:avLst/>
          </a:prstGeom>
        </p:spPr>
        <p:txBody>
          <a:bodyPr vert="horz" lIns="0"/>
          <a:lstStyle>
            <a:lvl1pPr marL="0" indent="0">
              <a:buClr>
                <a:schemeClr val="bg2"/>
              </a:buClr>
              <a:buFont typeface="Arial"/>
              <a:buNone/>
              <a:defRPr sz="2500" baseline="0">
                <a:solidFill>
                  <a:schemeClr val="tx1"/>
                </a:solidFill>
                <a:latin typeface="Arial"/>
                <a:cs typeface="Arial"/>
              </a:defRPr>
            </a:lvl1pPr>
            <a:lvl2pPr marL="538163" indent="-227013">
              <a:buClr>
                <a:schemeClr val="bg2"/>
              </a:buClr>
              <a:buFont typeface="Arial"/>
              <a:buChar char="•"/>
              <a:defRPr sz="2000">
                <a:solidFill>
                  <a:schemeClr val="tx1"/>
                </a:solidFill>
                <a:latin typeface="Arial"/>
                <a:cs typeface="Arial"/>
              </a:defRPr>
            </a:lvl2pPr>
            <a:lvl3pPr>
              <a:buClr>
                <a:schemeClr val="bg2"/>
              </a:buClr>
              <a:buFont typeface="Arial"/>
              <a:buChar char="•"/>
              <a:defRPr sz="2000">
                <a:solidFill>
                  <a:schemeClr val="tx1"/>
                </a:solidFill>
                <a:latin typeface="Arial"/>
                <a:cs typeface="Arial"/>
              </a:defRPr>
            </a:lvl3pPr>
            <a:lvl4pPr>
              <a:buClr>
                <a:schemeClr val="bg2"/>
              </a:buClr>
              <a:buFont typeface="Arial"/>
              <a:buChar char="•"/>
              <a:defRPr sz="2000">
                <a:solidFill>
                  <a:schemeClr val="tx1"/>
                </a:solidFill>
                <a:latin typeface="Arial"/>
                <a:cs typeface="Arial"/>
              </a:defRPr>
            </a:lvl4pPr>
            <a:lvl5pPr>
              <a:buClr>
                <a:schemeClr val="bg2"/>
              </a:buClr>
              <a:buFont typeface="Arial"/>
              <a:buChar char="•"/>
              <a:defRPr sz="2000">
                <a:solidFill>
                  <a:schemeClr val="tx1"/>
                </a:solidFill>
                <a:latin typeface="Arial"/>
                <a:cs typeface="Arial"/>
              </a:defRPr>
            </a:lvl5pPr>
          </a:lstStyle>
          <a:p>
            <a:pPr lvl="0"/>
            <a:r>
              <a:rPr lang="nb-NO" dirty="0" smtClean="0"/>
              <a:t>Her kan det også være tekst, eller bilde</a:t>
            </a:r>
          </a:p>
        </p:txBody>
      </p:sp>
      <p:sp>
        <p:nvSpPr>
          <p:cNvPr id="5" name="TekstSylinder 4"/>
          <p:cNvSpPr txBox="1"/>
          <p:nvPr userDrawn="1"/>
        </p:nvSpPr>
        <p:spPr>
          <a:xfrm>
            <a:off x="8172400" y="4732570"/>
            <a:ext cx="732363" cy="215444"/>
          </a:xfrm>
          <a:prstGeom prst="rect">
            <a:avLst/>
          </a:prstGeom>
          <a:noFill/>
        </p:spPr>
        <p:txBody>
          <a:bodyPr wrap="square" rtlCol="0">
            <a:spAutoFit/>
          </a:bodyPr>
          <a:lstStyle/>
          <a:p>
            <a:pPr algn="r"/>
            <a:fld id="{D3CE4322-7539-4FF4-8B73-4EB9DFBED132}" type="slidenum">
              <a:rPr lang="nb-NO" sz="800" smtClean="0">
                <a:solidFill>
                  <a:srgbClr val="5C707A"/>
                </a:solidFill>
              </a:rPr>
              <a:pPr algn="r"/>
              <a:t>‹#›</a:t>
            </a:fld>
            <a:endParaRPr lang="nb-NO" sz="800" dirty="0">
              <a:solidFill>
                <a:srgbClr val="5C707A"/>
              </a:solidFill>
            </a:endParaRPr>
          </a:p>
        </p:txBody>
      </p:sp>
    </p:spTree>
    <p:extLst>
      <p:ext uri="{BB962C8B-B14F-4D97-AF65-F5344CB8AC3E}">
        <p14:creationId xmlns:p14="http://schemas.microsoft.com/office/powerpoint/2010/main" val="2306273649"/>
      </p:ext>
    </p:extLst>
  </p:cSld>
  <p:clrMapOvr>
    <a:masterClrMapping/>
  </p:clrMapOvr>
  <p:transition spd="slow"/>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omt">
    <p:spTree>
      <p:nvGrpSpPr>
        <p:cNvPr id="1" name=""/>
        <p:cNvGrpSpPr/>
        <p:nvPr/>
      </p:nvGrpSpPr>
      <p:grpSpPr>
        <a:xfrm>
          <a:off x="0" y="0"/>
          <a:ext cx="0" cy="0"/>
          <a:chOff x="0" y="0"/>
          <a:chExt cx="0" cy="0"/>
        </a:xfrm>
      </p:grpSpPr>
      <p:pic>
        <p:nvPicPr>
          <p:cNvPr id="13" name="Picture 11" descr="logo.png"/>
          <p:cNvPicPr>
            <a:picLocks noChangeAspect="1"/>
          </p:cNvPicPr>
          <p:nvPr userDrawn="1"/>
        </p:nvPicPr>
        <p:blipFill>
          <a:blip r:embed="rId2"/>
          <a:stretch>
            <a:fillRect/>
          </a:stretch>
        </p:blipFill>
        <p:spPr>
          <a:xfrm>
            <a:off x="7677472" y="205737"/>
            <a:ext cx="1143000" cy="277781"/>
          </a:xfrm>
          <a:prstGeom prst="rect">
            <a:avLst/>
          </a:prstGeom>
        </p:spPr>
      </p:pic>
      <p:sp>
        <p:nvSpPr>
          <p:cNvPr id="3" name="TekstSylinder 2"/>
          <p:cNvSpPr txBox="1"/>
          <p:nvPr userDrawn="1"/>
        </p:nvSpPr>
        <p:spPr>
          <a:xfrm>
            <a:off x="8181234" y="4731990"/>
            <a:ext cx="732363" cy="215444"/>
          </a:xfrm>
          <a:prstGeom prst="rect">
            <a:avLst/>
          </a:prstGeom>
          <a:noFill/>
        </p:spPr>
        <p:txBody>
          <a:bodyPr wrap="square" rtlCol="0">
            <a:spAutoFit/>
          </a:bodyPr>
          <a:lstStyle/>
          <a:p>
            <a:pPr algn="r"/>
            <a:fld id="{D3CE4322-7539-4FF4-8B73-4EB9DFBED132}" type="slidenum">
              <a:rPr lang="nb-NO" sz="800" smtClean="0">
                <a:solidFill>
                  <a:srgbClr val="5C707A"/>
                </a:solidFill>
              </a:rPr>
              <a:pPr algn="r"/>
              <a:t>‹#›</a:t>
            </a:fld>
            <a:endParaRPr lang="nb-NO" sz="800" dirty="0">
              <a:solidFill>
                <a:srgbClr val="5C707A"/>
              </a:solidFill>
            </a:endParaRPr>
          </a:p>
        </p:txBody>
      </p:sp>
    </p:spTree>
    <p:extLst>
      <p:ext uri="{BB962C8B-B14F-4D97-AF65-F5344CB8AC3E}">
        <p14:creationId xmlns:p14="http://schemas.microsoft.com/office/powerpoint/2010/main" val="2582525963"/>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15"/>
          <p:cNvSpPr txBox="1">
            <a:spLocks/>
          </p:cNvSpPr>
          <p:nvPr/>
        </p:nvSpPr>
        <p:spPr>
          <a:xfrm>
            <a:off x="7166932" y="4582171"/>
            <a:ext cx="1021080" cy="228600"/>
          </a:xfrm>
          <a:prstGeom prst="rect">
            <a:avLst/>
          </a:prstGeom>
        </p:spPr>
        <p:txBody>
          <a:bodyPr anchor="ct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dirty="0">
              <a:solidFill>
                <a:schemeClr val="tx2"/>
              </a:solidFill>
            </a:endParaRPr>
          </a:p>
        </p:txBody>
      </p:sp>
      <p:pic>
        <p:nvPicPr>
          <p:cNvPr id="12" name="Picture 11" descr="logo.png"/>
          <p:cNvPicPr>
            <a:picLocks noChangeAspect="1"/>
          </p:cNvPicPr>
          <p:nvPr/>
        </p:nvPicPr>
        <p:blipFill>
          <a:blip r:embed="rId13"/>
          <a:stretch>
            <a:fillRect/>
          </a:stretch>
        </p:blipFill>
        <p:spPr>
          <a:xfrm>
            <a:off x="7677472" y="205737"/>
            <a:ext cx="1143000" cy="277781"/>
          </a:xfrm>
          <a:prstGeom prst="rect">
            <a:avLst/>
          </a:prstGeom>
        </p:spPr>
      </p:pic>
    </p:spTree>
    <p:extLst>
      <p:ext uri="{BB962C8B-B14F-4D97-AF65-F5344CB8AC3E}">
        <p14:creationId xmlns:p14="http://schemas.microsoft.com/office/powerpoint/2010/main" val="1282914720"/>
      </p:ext>
    </p:extLst>
  </p:cSld>
  <p:clrMap bg1="lt1" tx1="dk1" bg2="lt2" tx2="dk2" accent1="accent1" accent2="accent2" accent3="accent3" accent4="accent4" accent5="accent5" accent6="accent6" hlink="hlink" folHlink="folHlink"/>
  <p:sldLayoutIdLst>
    <p:sldLayoutId id="2147483657" r:id="rId1"/>
    <p:sldLayoutId id="2147483660" r:id="rId2"/>
    <p:sldLayoutId id="2147483659" r:id="rId3"/>
    <p:sldLayoutId id="2147483661" r:id="rId4"/>
    <p:sldLayoutId id="2147483662" r:id="rId5"/>
    <p:sldLayoutId id="2147483663" r:id="rId6"/>
    <p:sldLayoutId id="2147483664" r:id="rId7"/>
    <p:sldLayoutId id="2147483668" r:id="rId8"/>
    <p:sldLayoutId id="2147483652" r:id="rId9"/>
    <p:sldLayoutId id="2147483650" r:id="rId10"/>
    <p:sldLayoutId id="2147483666" r:id="rId11"/>
  </p:sldLayoutIdLst>
  <p:transition spd="slow"/>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vimeo.com/250584812/a789fb3c92"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ctrTitle"/>
          </p:nvPr>
        </p:nvSpPr>
        <p:spPr/>
        <p:txBody>
          <a:bodyPr/>
          <a:lstStyle/>
          <a:p>
            <a:r>
              <a:rPr lang="nb-NO" dirty="0" smtClean="0"/>
              <a:t>Bolig for velferd</a:t>
            </a:r>
            <a:br>
              <a:rPr lang="nb-NO" dirty="0" smtClean="0"/>
            </a:br>
            <a:r>
              <a:rPr lang="nb-NO" sz="2800" dirty="0">
                <a:solidFill>
                  <a:schemeClr val="tx2"/>
                </a:solidFill>
                <a:latin typeface="+mn-lt"/>
                <a:ea typeface="+mn-ea"/>
                <a:cs typeface="+mn-cs"/>
              </a:rPr>
              <a:t>en </a:t>
            </a:r>
            <a:r>
              <a:rPr lang="nb-NO" sz="2800" dirty="0" smtClean="0">
                <a:solidFill>
                  <a:schemeClr val="tx2"/>
                </a:solidFill>
                <a:latin typeface="+mn-lt"/>
                <a:ea typeface="+mn-ea"/>
                <a:cs typeface="+mn-cs"/>
              </a:rPr>
              <a:t>særlig innsats overfor barnefamilier og unge</a:t>
            </a:r>
            <a:endParaRPr lang="nb-NO" sz="2800" dirty="0">
              <a:solidFill>
                <a:schemeClr val="tx2"/>
              </a:solidFill>
              <a:latin typeface="+mn-lt"/>
              <a:ea typeface="+mn-ea"/>
              <a:cs typeface="+mn-cs"/>
            </a:endParaRPr>
          </a:p>
        </p:txBody>
      </p:sp>
      <p:sp>
        <p:nvSpPr>
          <p:cNvPr id="5" name="Undertittel 4"/>
          <p:cNvSpPr>
            <a:spLocks noGrp="1"/>
          </p:cNvSpPr>
          <p:nvPr>
            <p:ph type="subTitle" idx="1"/>
          </p:nvPr>
        </p:nvSpPr>
        <p:spPr/>
        <p:txBody>
          <a:bodyPr/>
          <a:lstStyle/>
          <a:p>
            <a:r>
              <a:rPr lang="nb-NO" dirty="0" smtClean="0"/>
              <a:t>Kirkenes 5. september 2018</a:t>
            </a:r>
          </a:p>
          <a:p>
            <a:r>
              <a:rPr lang="nb-NO" dirty="0"/>
              <a:t>Johan </a:t>
            </a:r>
            <a:r>
              <a:rPr lang="nb-NO" dirty="0" smtClean="0"/>
              <a:t>Vaseli, </a:t>
            </a:r>
            <a:r>
              <a:rPr lang="nb-NO" dirty="0"/>
              <a:t>Husbanken nord, Hammerfest</a:t>
            </a:r>
          </a:p>
          <a:p>
            <a:endParaRPr lang="nb-NO" dirty="0"/>
          </a:p>
        </p:txBody>
      </p:sp>
    </p:spTree>
    <p:extLst>
      <p:ext uri="{BB962C8B-B14F-4D97-AF65-F5344CB8AC3E}">
        <p14:creationId xmlns:p14="http://schemas.microsoft.com/office/powerpoint/2010/main" val="1556708864"/>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3432" b="3432"/>
          <a:stretch>
            <a:fillRect/>
          </a:stretch>
        </p:blipFill>
        <p:spPr>
          <a:xfrm>
            <a:off x="4557680" y="35953"/>
            <a:ext cx="4572000" cy="5143500"/>
          </a:xfrm>
        </p:spPr>
      </p:pic>
      <p:pic>
        <p:nvPicPr>
          <p:cNvPr id="5" name="Plassholder for innhold 4"/>
          <p:cNvPicPr>
            <a:picLocks noGrp="1" noChangeAspect="1"/>
          </p:cNvPicPr>
          <p:nvPr>
            <p:ph sz="quarter" idx="17"/>
          </p:nvPr>
        </p:nvPicPr>
        <p:blipFill>
          <a:blip r:embed="rId4">
            <a:extLst>
              <a:ext uri="{28A0092B-C50C-407E-A947-70E740481C1C}">
                <a14:useLocalDpi xmlns:a14="http://schemas.microsoft.com/office/drawing/2010/main" val="0"/>
              </a:ext>
            </a:extLst>
          </a:blip>
          <a:stretch>
            <a:fillRect/>
          </a:stretch>
        </p:blipFill>
        <p:spPr>
          <a:xfrm>
            <a:off x="341313" y="1682625"/>
            <a:ext cx="3889375" cy="1922713"/>
          </a:xfrm>
        </p:spPr>
      </p:pic>
      <p:sp>
        <p:nvSpPr>
          <p:cNvPr id="6" name="Ellipse 5"/>
          <p:cNvSpPr/>
          <p:nvPr/>
        </p:nvSpPr>
        <p:spPr>
          <a:xfrm>
            <a:off x="6372200" y="339502"/>
            <a:ext cx="1440160"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977867454"/>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050"/>
            <a:ext cx="9144000" cy="5079400"/>
          </a:xfrm>
          <a:prstGeom prst="rect">
            <a:avLst/>
          </a:prstGeom>
        </p:spPr>
      </p:pic>
    </p:spTree>
    <p:extLst>
      <p:ext uri="{BB962C8B-B14F-4D97-AF65-F5344CB8AC3E}">
        <p14:creationId xmlns:p14="http://schemas.microsoft.com/office/powerpoint/2010/main" val="1470673240"/>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691" y="771550"/>
            <a:ext cx="8679027" cy="3804207"/>
          </a:xfrm>
          <a:prstGeom prst="rect">
            <a:avLst/>
          </a:prstGeom>
        </p:spPr>
      </p:pic>
    </p:spTree>
    <p:extLst>
      <p:ext uri="{BB962C8B-B14F-4D97-AF65-F5344CB8AC3E}">
        <p14:creationId xmlns:p14="http://schemas.microsoft.com/office/powerpoint/2010/main" val="1642481030"/>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sz="quarter" idx="17"/>
          </p:nvPr>
        </p:nvSpPr>
        <p:spPr>
          <a:xfrm>
            <a:off x="341784" y="555526"/>
            <a:ext cx="5670376" cy="4176464"/>
          </a:xfrm>
        </p:spPr>
        <p:txBody>
          <a:bodyPr/>
          <a:lstStyle/>
          <a:p>
            <a:endParaRPr lang="nn-NO" dirty="0" smtClean="0"/>
          </a:p>
          <a:p>
            <a:endParaRPr lang="nb-NO" dirty="0" smtClean="0"/>
          </a:p>
          <a:p>
            <a:r>
              <a:rPr lang="nb-NO" dirty="0" smtClean="0"/>
              <a:t>Hva</a:t>
            </a:r>
            <a:r>
              <a:rPr lang="nn-NO" dirty="0" smtClean="0"/>
              <a:t> har vi oppnådd i strategiperioden?</a:t>
            </a:r>
          </a:p>
          <a:p>
            <a:pPr marL="342900" indent="-342900">
              <a:buFont typeface="Arial" panose="020B0604020202020204" pitchFamily="34" charset="0"/>
              <a:buChar char="•"/>
            </a:pPr>
            <a:r>
              <a:rPr lang="nb-NO" dirty="0" smtClean="0"/>
              <a:t>Rekordlavt antall bostedsløse</a:t>
            </a:r>
            <a:endParaRPr lang="nn-NO" dirty="0" smtClean="0"/>
          </a:p>
          <a:p>
            <a:pPr marL="342900" indent="-342900">
              <a:buFont typeface="Arial" panose="020B0604020202020204" pitchFamily="34" charset="0"/>
              <a:buChar char="•"/>
            </a:pPr>
            <a:r>
              <a:rPr lang="nn-NO" dirty="0" smtClean="0"/>
              <a:t>Rekordhøy </a:t>
            </a:r>
            <a:r>
              <a:rPr lang="nn-NO" dirty="0" err="1" smtClean="0"/>
              <a:t>bosetting</a:t>
            </a:r>
            <a:r>
              <a:rPr lang="nn-NO" dirty="0" smtClean="0"/>
              <a:t> av </a:t>
            </a:r>
            <a:r>
              <a:rPr lang="nn-NO" dirty="0" err="1" smtClean="0"/>
              <a:t>flyktninger</a:t>
            </a:r>
            <a:endParaRPr lang="nn-NO" dirty="0" smtClean="0"/>
          </a:p>
          <a:p>
            <a:pPr marL="342900" indent="-342900">
              <a:buFont typeface="Arial" panose="020B0604020202020204" pitchFamily="34" charset="0"/>
              <a:buChar char="•"/>
            </a:pPr>
            <a:r>
              <a:rPr lang="nn-NO" dirty="0" smtClean="0"/>
              <a:t>Startlån: </a:t>
            </a:r>
            <a:r>
              <a:rPr lang="nn-NO" dirty="0" err="1" smtClean="0"/>
              <a:t>rekordhøyt</a:t>
            </a:r>
            <a:r>
              <a:rPr lang="nn-NO" dirty="0" smtClean="0"/>
              <a:t> utlånsbeløp i 2017</a:t>
            </a:r>
          </a:p>
          <a:p>
            <a:pPr marL="342900" indent="-342900">
              <a:buFont typeface="Arial" panose="020B0604020202020204" pitchFamily="34" charset="0"/>
              <a:buChar char="•"/>
            </a:pPr>
            <a:endParaRPr lang="nn-NO" dirty="0" smtClean="0"/>
          </a:p>
          <a:p>
            <a:endParaRPr lang="nn-NO" dirty="0" smtClean="0"/>
          </a:p>
          <a:p>
            <a:endParaRPr lang="nb-NO" dirty="0"/>
          </a:p>
          <a:p>
            <a:endParaRPr lang="nb-NO" dirty="0" smtClean="0"/>
          </a:p>
          <a:p>
            <a:endParaRPr lang="nb-NO" dirty="0" smtClean="0"/>
          </a:p>
          <a:p>
            <a:endParaRPr lang="nb-NO" dirty="0"/>
          </a:p>
        </p:txBody>
      </p:sp>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4" y="3083809"/>
            <a:ext cx="9135112" cy="2059691"/>
          </a:xfrm>
          <a:prstGeom prst="rect">
            <a:avLst/>
          </a:prstGeom>
        </p:spPr>
      </p:pic>
      <p:sp>
        <p:nvSpPr>
          <p:cNvPr id="5" name="Plassholder for bilde 4"/>
          <p:cNvSpPr>
            <a:spLocks noGrp="1"/>
          </p:cNvSpPr>
          <p:nvPr>
            <p:ph type="pic" sz="quarter" idx="18"/>
          </p:nvPr>
        </p:nvSpPr>
        <p:spPr>
          <a:xfrm>
            <a:off x="5940152" y="0"/>
            <a:ext cx="3203848" cy="5143500"/>
          </a:xfrm>
        </p:spPr>
      </p:sp>
    </p:spTree>
    <p:extLst>
      <p:ext uri="{BB962C8B-B14F-4D97-AF65-F5344CB8AC3E}">
        <p14:creationId xmlns:p14="http://schemas.microsoft.com/office/powerpoint/2010/main" val="3400470527"/>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ssholder for bilde 1"/>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0389" r="20389"/>
          <a:stretch>
            <a:fillRect/>
          </a:stretch>
        </p:blipFill>
        <p:spPr/>
      </p:pic>
      <p:sp>
        <p:nvSpPr>
          <p:cNvPr id="9" name="Plassholder for innhold 8"/>
          <p:cNvSpPr>
            <a:spLocks noGrp="1"/>
          </p:cNvSpPr>
          <p:nvPr>
            <p:ph sz="quarter" idx="17"/>
          </p:nvPr>
        </p:nvSpPr>
        <p:spPr/>
        <p:txBody>
          <a:bodyPr/>
          <a:lstStyle/>
          <a:p>
            <a:pPr marL="457200" indent="-457200">
              <a:buFont typeface="Arial"/>
              <a:buAutoNum type="arabicPeriod"/>
            </a:pPr>
            <a:endParaRPr lang="nb-NO" sz="2000" dirty="0" smtClean="0"/>
          </a:p>
          <a:p>
            <a:pPr marL="457200" indent="-457200">
              <a:buFont typeface="Arial"/>
              <a:buAutoNum type="arabicPeriod"/>
            </a:pPr>
            <a:r>
              <a:rPr lang="nb-NO" sz="2000" dirty="0" smtClean="0"/>
              <a:t>Etablere arbeidsprosesser for helhetlig tilbud av boliger og bo- og oppfølgingstjenester for mennesker med rusmiddelavhengighet og psykiske lidelser som mangler eller risikerer å miste sin bolig</a:t>
            </a:r>
            <a:br>
              <a:rPr lang="nb-NO" sz="2000" dirty="0" smtClean="0"/>
            </a:br>
            <a:endParaRPr lang="nb-NO" sz="2000" dirty="0"/>
          </a:p>
          <a:p>
            <a:pPr marL="457200" indent="-457200">
              <a:buFont typeface="Arial"/>
              <a:buAutoNum type="arabicPeriod"/>
            </a:pPr>
            <a:r>
              <a:rPr lang="nb-NO" sz="2000" dirty="0" smtClean="0"/>
              <a:t>Tilrettelegge for at vanskeligstilte barnefamilier bor i en egnet bolig</a:t>
            </a:r>
            <a:endParaRPr lang="nb-NO" sz="2000" dirty="0"/>
          </a:p>
          <a:p>
            <a:pPr marL="457200" indent="-457200">
              <a:buAutoNum type="arabicPeriod"/>
            </a:pPr>
            <a:endParaRPr lang="nb-NO" dirty="0"/>
          </a:p>
        </p:txBody>
      </p:sp>
    </p:spTree>
    <p:extLst>
      <p:ext uri="{BB962C8B-B14F-4D97-AF65-F5344CB8AC3E}">
        <p14:creationId xmlns:p14="http://schemas.microsoft.com/office/powerpoint/2010/main" val="2945039175"/>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a:stretch>
            <a:fillRect/>
          </a:stretch>
        </p:blipFill>
        <p:spPr>
          <a:xfrm>
            <a:off x="179512" y="51470"/>
            <a:ext cx="8640960" cy="4848597"/>
          </a:xfrm>
          <a:prstGeom prst="rect">
            <a:avLst/>
          </a:prstGeom>
        </p:spPr>
      </p:pic>
    </p:spTree>
    <p:extLst>
      <p:ext uri="{BB962C8B-B14F-4D97-AF65-F5344CB8AC3E}">
        <p14:creationId xmlns:p14="http://schemas.microsoft.com/office/powerpoint/2010/main" val="3805223226"/>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0389" r="20389"/>
          <a:stretch>
            <a:fillRect/>
          </a:stretch>
        </p:blipFill>
        <p:spPr/>
      </p:pic>
      <p:sp>
        <p:nvSpPr>
          <p:cNvPr id="3" name="Plassholder for innhold 2"/>
          <p:cNvSpPr>
            <a:spLocks noGrp="1"/>
          </p:cNvSpPr>
          <p:nvPr>
            <p:ph sz="quarter" idx="17"/>
          </p:nvPr>
        </p:nvSpPr>
        <p:spPr/>
        <p:txBody>
          <a:bodyPr/>
          <a:lstStyle/>
          <a:p>
            <a:r>
              <a:rPr lang="nb-NO" dirty="0"/>
              <a:t>Barn trenger trygge </a:t>
            </a:r>
            <a:r>
              <a:rPr lang="nb-NO" dirty="0" smtClean="0"/>
              <a:t>boliger</a:t>
            </a:r>
            <a:br>
              <a:rPr lang="nb-NO" dirty="0" smtClean="0"/>
            </a:br>
            <a:endParaRPr lang="nb-NO" dirty="0" smtClean="0"/>
          </a:p>
          <a:p>
            <a:pPr marL="342900" indent="-342900">
              <a:buFont typeface="Arial" panose="020B0604020202020204" pitchFamily="34" charset="0"/>
              <a:buChar char="•"/>
            </a:pPr>
            <a:r>
              <a:rPr lang="nb-NO" dirty="0" smtClean="0"/>
              <a:t>Dårligere boforhold i leid enn i eid bolig</a:t>
            </a:r>
          </a:p>
          <a:p>
            <a:pPr marL="342900" indent="-342900">
              <a:buFont typeface="Arial" panose="020B0604020202020204" pitchFamily="34" charset="0"/>
              <a:buChar char="•"/>
            </a:pPr>
            <a:r>
              <a:rPr lang="nb-NO" dirty="0" smtClean="0"/>
              <a:t>Stor andel enslige forsørgere leier</a:t>
            </a:r>
          </a:p>
          <a:p>
            <a:pPr marL="342900" indent="-342900">
              <a:buFont typeface="Arial" panose="020B0604020202020204" pitchFamily="34" charset="0"/>
              <a:buChar char="•"/>
            </a:pPr>
            <a:r>
              <a:rPr lang="nb-NO" dirty="0" smtClean="0"/>
              <a:t>Barn i kommunale utleieboliger</a:t>
            </a:r>
          </a:p>
          <a:p>
            <a:pPr marL="342900" indent="-342900">
              <a:buFont typeface="Arial" panose="020B0604020202020204" pitchFamily="34" charset="0"/>
              <a:buChar char="•"/>
            </a:pPr>
            <a:endParaRPr lang="nb-NO" dirty="0"/>
          </a:p>
          <a:p>
            <a:endParaRPr lang="nb-NO" dirty="0"/>
          </a:p>
        </p:txBody>
      </p:sp>
    </p:spTree>
    <p:extLst>
      <p:ext uri="{BB962C8B-B14F-4D97-AF65-F5344CB8AC3E}">
        <p14:creationId xmlns:p14="http://schemas.microsoft.com/office/powerpoint/2010/main" val="651780897"/>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0389" r="20389"/>
          <a:stretch>
            <a:fillRect/>
          </a:stretch>
        </p:blipFill>
        <p:spPr>
          <a:xfrm>
            <a:off x="4572328" y="0"/>
            <a:ext cx="4572000" cy="5143500"/>
          </a:xfrm>
        </p:spPr>
      </p:pic>
      <p:sp>
        <p:nvSpPr>
          <p:cNvPr id="3" name="Plassholder for innhold 2"/>
          <p:cNvSpPr>
            <a:spLocks noGrp="1"/>
          </p:cNvSpPr>
          <p:nvPr>
            <p:ph sz="quarter" idx="17"/>
          </p:nvPr>
        </p:nvSpPr>
        <p:spPr/>
        <p:txBody>
          <a:bodyPr/>
          <a:lstStyle/>
          <a:p>
            <a:r>
              <a:rPr lang="nb-NO" dirty="0" err="1" smtClean="0"/>
              <a:t>Samskapingsprosjektet</a:t>
            </a:r>
            <a:r>
              <a:rPr lang="nb-NO" dirty="0" smtClean="0"/>
              <a:t> «En U-sving til bedre bolig i Larvik»:</a:t>
            </a:r>
          </a:p>
          <a:p>
            <a:pPr marL="342900" indent="-342900">
              <a:buFont typeface="Arial" panose="020B0604020202020204" pitchFamily="34" charset="0"/>
              <a:buChar char="•"/>
            </a:pPr>
            <a:r>
              <a:rPr lang="nb-NO" dirty="0" smtClean="0"/>
              <a:t>Fra vanskeligstilt til ressurssterk</a:t>
            </a:r>
          </a:p>
          <a:p>
            <a:endParaRPr lang="nb-NO" dirty="0"/>
          </a:p>
        </p:txBody>
      </p:sp>
    </p:spTree>
    <p:extLst>
      <p:ext uri="{BB962C8B-B14F-4D97-AF65-F5344CB8AC3E}">
        <p14:creationId xmlns:p14="http://schemas.microsoft.com/office/powerpoint/2010/main" val="3758311089"/>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lassholder for bilde 3"/>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2523" b="12523"/>
          <a:stretch>
            <a:fillRect/>
          </a:stretch>
        </p:blipFill>
        <p:spPr/>
      </p:pic>
      <p:sp>
        <p:nvSpPr>
          <p:cNvPr id="3" name="Plassholder for innhold 2"/>
          <p:cNvSpPr>
            <a:spLocks noGrp="1"/>
          </p:cNvSpPr>
          <p:nvPr>
            <p:ph sz="quarter" idx="17"/>
          </p:nvPr>
        </p:nvSpPr>
        <p:spPr/>
        <p:txBody>
          <a:bodyPr/>
          <a:lstStyle/>
          <a:p>
            <a:endParaRPr lang="nb-NO" dirty="0"/>
          </a:p>
        </p:txBody>
      </p:sp>
    </p:spTree>
    <p:extLst>
      <p:ext uri="{BB962C8B-B14F-4D97-AF65-F5344CB8AC3E}">
        <p14:creationId xmlns:p14="http://schemas.microsoft.com/office/powerpoint/2010/main" val="1918188592"/>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kstSylinder 3"/>
          <p:cNvSpPr txBox="1"/>
          <p:nvPr/>
        </p:nvSpPr>
        <p:spPr>
          <a:xfrm>
            <a:off x="683568" y="699542"/>
            <a:ext cx="6048672" cy="3724096"/>
          </a:xfrm>
          <a:prstGeom prst="rect">
            <a:avLst/>
          </a:prstGeom>
          <a:noFill/>
        </p:spPr>
        <p:txBody>
          <a:bodyPr wrap="square" rtlCol="0">
            <a:spAutoFit/>
          </a:bodyPr>
          <a:lstStyle/>
          <a:p>
            <a:r>
              <a:rPr lang="nb-NO" b="1" dirty="0" smtClean="0"/>
              <a:t>      Hvordan endre utsnitt på et bilde</a:t>
            </a:r>
            <a:endParaRPr lang="nb-NO" b="1" dirty="0"/>
          </a:p>
          <a:p>
            <a:endParaRPr lang="nb-NO" dirty="0" smtClean="0"/>
          </a:p>
          <a:p>
            <a:r>
              <a:rPr lang="nb-NO" sz="1600" dirty="0" smtClean="0"/>
              <a:t>Når et bilde er satt inn kan du velge «Beskjær» i menyen og dra i bildet for å endre utsnitt.</a:t>
            </a:r>
          </a:p>
          <a:p>
            <a:endParaRPr lang="nb-NO" sz="1600" dirty="0"/>
          </a:p>
          <a:p>
            <a:r>
              <a:rPr lang="nb-NO" sz="1600" u="sng" dirty="0">
                <a:solidFill>
                  <a:srgbClr val="007BBE"/>
                </a:solidFill>
                <a:hlinkClick r:id="rId3"/>
              </a:rPr>
              <a:t>Se </a:t>
            </a:r>
            <a:r>
              <a:rPr lang="nb-NO" sz="1600" u="sng" dirty="0" smtClean="0">
                <a:solidFill>
                  <a:srgbClr val="007BBE"/>
                </a:solidFill>
                <a:hlinkClick r:id="rId3"/>
              </a:rPr>
              <a:t>video-demonstrasjon</a:t>
            </a:r>
            <a:endParaRPr lang="nb-NO" sz="1600" u="sng" dirty="0" smtClean="0">
              <a:solidFill>
                <a:srgbClr val="007BBE"/>
              </a:solidFill>
            </a:endParaRPr>
          </a:p>
          <a:p>
            <a:endParaRPr lang="nb-NO" sz="800" u="sng" dirty="0">
              <a:solidFill>
                <a:srgbClr val="007BBE"/>
              </a:solidFill>
            </a:endParaRPr>
          </a:p>
          <a:p>
            <a:r>
              <a:rPr lang="nb-NO" sz="1200" dirty="0" smtClean="0">
                <a:solidFill>
                  <a:srgbClr val="62707A"/>
                </a:solidFill>
              </a:rPr>
              <a:t>(Høyreklikk på lenken, og velg «Åpne </a:t>
            </a:r>
            <a:r>
              <a:rPr lang="nb-NO" sz="1200" smtClean="0">
                <a:solidFill>
                  <a:srgbClr val="62707A"/>
                </a:solidFill>
              </a:rPr>
              <a:t>hyperkobling»)</a:t>
            </a:r>
            <a:endParaRPr lang="nb-NO" sz="1200" dirty="0" smtClean="0">
              <a:solidFill>
                <a:srgbClr val="62707A"/>
              </a:solidFill>
            </a:endParaRPr>
          </a:p>
          <a:p>
            <a:endParaRPr lang="nb-NO" dirty="0" smtClean="0"/>
          </a:p>
          <a:p>
            <a:endParaRPr lang="nb-NO" dirty="0" smtClean="0"/>
          </a:p>
          <a:p>
            <a:endParaRPr lang="nb-NO" dirty="0"/>
          </a:p>
          <a:p>
            <a:endParaRPr lang="nb-NO" dirty="0" smtClean="0"/>
          </a:p>
          <a:p>
            <a:endParaRPr lang="nb-NO" dirty="0"/>
          </a:p>
          <a:p>
            <a:endParaRPr lang="nb-NO" dirty="0"/>
          </a:p>
        </p:txBody>
      </p:sp>
      <p:grpSp>
        <p:nvGrpSpPr>
          <p:cNvPr id="12" name="Gruppe 11"/>
          <p:cNvGrpSpPr/>
          <p:nvPr/>
        </p:nvGrpSpPr>
        <p:grpSpPr>
          <a:xfrm>
            <a:off x="782383" y="2787774"/>
            <a:ext cx="3840428" cy="1200328"/>
            <a:chOff x="422343" y="1491630"/>
            <a:chExt cx="3840428" cy="1200328"/>
          </a:xfrm>
        </p:grpSpPr>
        <p:pic>
          <p:nvPicPr>
            <p:cNvPr id="7" name="Bilde 6"/>
            <p:cNvPicPr>
              <a:picLocks noChangeAspect="1"/>
            </p:cNvPicPr>
            <p:nvPr/>
          </p:nvPicPr>
          <p:blipFill rotWithShape="1">
            <a:blip r:embed="rId4">
              <a:extLst>
                <a:ext uri="{28A0092B-C50C-407E-A947-70E740481C1C}">
                  <a14:useLocalDpi xmlns:a14="http://schemas.microsoft.com/office/drawing/2010/main" val="0"/>
                </a:ext>
              </a:extLst>
            </a:blip>
            <a:srcRect t="8871"/>
            <a:stretch/>
          </p:blipFill>
          <p:spPr>
            <a:xfrm>
              <a:off x="422343" y="1707653"/>
              <a:ext cx="3840428" cy="984305"/>
            </a:xfrm>
            <a:prstGeom prst="rect">
              <a:avLst/>
            </a:prstGeom>
          </p:spPr>
        </p:pic>
        <p:sp>
          <p:nvSpPr>
            <p:cNvPr id="11" name="Ellipse 10"/>
            <p:cNvSpPr/>
            <p:nvPr/>
          </p:nvSpPr>
          <p:spPr>
            <a:xfrm>
              <a:off x="1907704" y="1491630"/>
              <a:ext cx="1008112" cy="1008112"/>
            </a:xfrm>
            <a:prstGeom prst="ellipse">
              <a:avLst/>
            </a:prstGeom>
            <a:noFill/>
            <a:ln w="28575">
              <a:solidFill>
                <a:srgbClr val="C45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    </a:t>
              </a:r>
              <a:endParaRPr lang="nb-NO" dirty="0"/>
            </a:p>
          </p:txBody>
        </p:sp>
      </p:grpSp>
      <p:pic>
        <p:nvPicPr>
          <p:cNvPr id="15" name="Bilde 14"/>
          <p:cNvPicPr>
            <a:picLocks noChangeAspect="1"/>
          </p:cNvPicPr>
          <p:nvPr/>
        </p:nvPicPr>
        <p:blipFill>
          <a:blip r:embed="rId5"/>
          <a:stretch>
            <a:fillRect/>
          </a:stretch>
        </p:blipFill>
        <p:spPr>
          <a:xfrm>
            <a:off x="683568" y="647781"/>
            <a:ext cx="431339" cy="468311"/>
          </a:xfrm>
          <a:prstGeom prst="rect">
            <a:avLst/>
          </a:prstGeom>
        </p:spPr>
      </p:pic>
    </p:spTree>
    <p:extLst>
      <p:ext uri="{BB962C8B-B14F-4D97-AF65-F5344CB8AC3E}">
        <p14:creationId xmlns:p14="http://schemas.microsoft.com/office/powerpoint/2010/main" val="318144300"/>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MAL_VEI">
  <a:themeElements>
    <a:clrScheme name="Husbanken">
      <a:dk1>
        <a:srgbClr val="2B4554"/>
      </a:dk1>
      <a:lt1>
        <a:sysClr val="window" lastClr="FFFFFF"/>
      </a:lt1>
      <a:dk2>
        <a:srgbClr val="5B6770"/>
      </a:dk2>
      <a:lt2>
        <a:srgbClr val="82B55D"/>
      </a:lt2>
      <a:accent1>
        <a:srgbClr val="9FA7AB"/>
      </a:accent1>
      <a:accent2>
        <a:srgbClr val="B8CCEA"/>
      </a:accent2>
      <a:accent3>
        <a:srgbClr val="DBE5F4"/>
      </a:accent3>
      <a:accent4>
        <a:srgbClr val="F47920"/>
      </a:accent4>
      <a:accent5>
        <a:srgbClr val="A49A85"/>
      </a:accent5>
      <a:accent6>
        <a:srgbClr val="C1DAAE"/>
      </a:accent6>
      <a:hlink>
        <a:srgbClr val="007BBE"/>
      </a:hlink>
      <a:folHlink>
        <a:srgbClr val="660099"/>
      </a:folHlink>
    </a:clrScheme>
    <a:fontScheme name="Husbanken tittel forsiden">
      <a:majorFont>
        <a:latin typeface="Arial"/>
        <a:ea typeface=""/>
        <a:cs typeface="Arial"/>
      </a:majorFont>
      <a:minorFont>
        <a:latin typeface="Arial"/>
        <a:ea typeface=""/>
        <a:cs typeface="Arial"/>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sjon1" id="{483AE12F-9E4F-4BE9-881A-B5B1F2323DD7}" vid="{2C8403C8-40DC-48C5-9C05-BAB3C179B31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 PowerPoint mal Husbanken</Template>
  <TotalTime>1369</TotalTime>
  <Words>705</Words>
  <Application>Microsoft Office PowerPoint</Application>
  <PresentationFormat>Skjermfremvisning (16:9)</PresentationFormat>
  <Paragraphs>78</Paragraphs>
  <Slides>11</Slides>
  <Notes>10</Notes>
  <HiddenSlides>2</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11</vt:i4>
      </vt:variant>
    </vt:vector>
  </HeadingPairs>
  <TitlesOfParts>
    <vt:vector size="14" baseType="lpstr">
      <vt:lpstr>Arial</vt:lpstr>
      <vt:lpstr>Calibri</vt:lpstr>
      <vt:lpstr>MAL_VEI</vt:lpstr>
      <vt:lpstr>Bolig for velferd en særlig innsats overfor barnefamilier og unge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Husbanken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Ann Kristin Strandheim</dc:creator>
  <cp:lastModifiedBy>Elvira Røst</cp:lastModifiedBy>
  <cp:revision>62</cp:revision>
  <cp:lastPrinted>2018-09-04T08:23:53Z</cp:lastPrinted>
  <dcterms:created xsi:type="dcterms:W3CDTF">2018-08-13T07:03:51Z</dcterms:created>
  <dcterms:modified xsi:type="dcterms:W3CDTF">2018-09-17T11:47:15Z</dcterms:modified>
</cp:coreProperties>
</file>