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BFD159-D12E-4B42-8D01-1A4DE77BB68A}" type="doc">
      <dgm:prSet loTypeId="urn:microsoft.com/office/officeart/2008/layout/Lin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A69643F-2A98-4A35-BC08-916714E372FC}">
      <dgm:prSet/>
      <dgm:spPr/>
      <dgm:t>
        <a:bodyPr/>
        <a:lstStyle/>
        <a:p>
          <a:endParaRPr lang="en-US" dirty="0"/>
        </a:p>
      </dgm:t>
    </dgm:pt>
    <dgm:pt modelId="{3A8036B9-63F8-43BA-B1AA-C6713D7D530E}" type="parTrans" cxnId="{6DF7AF38-3E6E-4A0B-BADC-4A0264788F7E}">
      <dgm:prSet/>
      <dgm:spPr/>
      <dgm:t>
        <a:bodyPr/>
        <a:lstStyle/>
        <a:p>
          <a:endParaRPr lang="en-US"/>
        </a:p>
      </dgm:t>
    </dgm:pt>
    <dgm:pt modelId="{4B4512AB-774B-44F8-B77E-4B1CA7F60529}" type="sibTrans" cxnId="{6DF7AF38-3E6E-4A0B-BADC-4A0264788F7E}">
      <dgm:prSet/>
      <dgm:spPr/>
      <dgm:t>
        <a:bodyPr/>
        <a:lstStyle/>
        <a:p>
          <a:endParaRPr lang="en-US"/>
        </a:p>
      </dgm:t>
    </dgm:pt>
    <dgm:pt modelId="{6CDE7A9D-4592-4D2B-873C-3A15362B94BC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dirty="0"/>
            <a:t>FM legger til rette for nettverksarbeid- kompetanseheving og erfaringsutveksling</a:t>
          </a:r>
          <a:endParaRPr lang="en-US" dirty="0"/>
        </a:p>
        <a:p>
          <a:pPr marL="0" lvl="0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dirty="0"/>
        </a:p>
      </dgm:t>
    </dgm:pt>
    <dgm:pt modelId="{F7163BA6-D4AF-4E88-94D1-F0864682D188}" type="parTrans" cxnId="{03C3EF35-8EED-4CB9-85BA-DE2DF276B3E3}">
      <dgm:prSet/>
      <dgm:spPr/>
      <dgm:t>
        <a:bodyPr/>
        <a:lstStyle/>
        <a:p>
          <a:endParaRPr lang="en-US"/>
        </a:p>
      </dgm:t>
    </dgm:pt>
    <dgm:pt modelId="{8061ECCF-1CC4-4937-B393-399F88C86D7B}" type="sibTrans" cxnId="{03C3EF35-8EED-4CB9-85BA-DE2DF276B3E3}">
      <dgm:prSet/>
      <dgm:spPr/>
      <dgm:t>
        <a:bodyPr/>
        <a:lstStyle/>
        <a:p>
          <a:endParaRPr lang="en-US"/>
        </a:p>
      </dgm:t>
    </dgm:pt>
    <dgm:pt modelId="{594716DD-4089-4E07-8575-8E0BE91FDC6B}">
      <dgm:prSet/>
      <dgm:spPr/>
      <dgm:t>
        <a:bodyPr/>
        <a:lstStyle/>
        <a:p>
          <a:endParaRPr lang="en-US" dirty="0"/>
        </a:p>
      </dgm:t>
    </dgm:pt>
    <dgm:pt modelId="{1D502A30-6B48-4A10-AF58-53E7C9819EF1}" type="parTrans" cxnId="{2EAEFF09-95D1-478E-8B3D-2E30D7DDE2B3}">
      <dgm:prSet/>
      <dgm:spPr/>
      <dgm:t>
        <a:bodyPr/>
        <a:lstStyle/>
        <a:p>
          <a:endParaRPr lang="en-US"/>
        </a:p>
      </dgm:t>
    </dgm:pt>
    <dgm:pt modelId="{4BF18E88-9AF3-4A62-A257-D512AE8D7044}" type="sibTrans" cxnId="{2EAEFF09-95D1-478E-8B3D-2E30D7DDE2B3}">
      <dgm:prSet/>
      <dgm:spPr/>
      <dgm:t>
        <a:bodyPr/>
        <a:lstStyle/>
        <a:p>
          <a:endParaRPr lang="en-US"/>
        </a:p>
      </dgm:t>
    </dgm:pt>
    <dgm:pt modelId="{A2592E2B-0DCB-4218-8D9C-BAA3A1DB9147}">
      <dgm:prSet/>
      <dgm:spPr/>
      <dgm:t>
        <a:bodyPr/>
        <a:lstStyle/>
        <a:p>
          <a:r>
            <a:rPr lang="nb-NO" dirty="0"/>
            <a:t>Hvis man kan og vet hva man skal gjøre, blir alt så mye letter</a:t>
          </a:r>
          <a:r>
            <a:rPr lang="nb-NO" dirty="0">
              <a:sym typeface="Wingdings" panose="05000000000000000000" pitchFamily="2" charset="2"/>
            </a:rPr>
            <a:t></a:t>
          </a:r>
          <a:endParaRPr lang="en-US" dirty="0"/>
        </a:p>
      </dgm:t>
    </dgm:pt>
    <dgm:pt modelId="{BADC108F-A609-4BC2-BD17-0FFF570E34DC}" type="parTrans" cxnId="{2F0B43AF-A878-4F92-B83F-680EAFC2DBA0}">
      <dgm:prSet/>
      <dgm:spPr/>
      <dgm:t>
        <a:bodyPr/>
        <a:lstStyle/>
        <a:p>
          <a:endParaRPr lang="en-US"/>
        </a:p>
      </dgm:t>
    </dgm:pt>
    <dgm:pt modelId="{33E45B2E-6E09-4DDC-9F98-49BC1C6F9B18}" type="sibTrans" cxnId="{2F0B43AF-A878-4F92-B83F-680EAFC2DBA0}">
      <dgm:prSet/>
      <dgm:spPr/>
      <dgm:t>
        <a:bodyPr/>
        <a:lstStyle/>
        <a:p>
          <a:endParaRPr lang="en-US"/>
        </a:p>
      </dgm:t>
    </dgm:pt>
    <dgm:pt modelId="{4C73D7B4-E058-49F6-82A5-DF815EA70437}" type="pres">
      <dgm:prSet presAssocID="{4DBFD159-D12E-4B42-8D01-1A4DE77BB68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nb-NO"/>
        </a:p>
      </dgm:t>
    </dgm:pt>
    <dgm:pt modelId="{626B6025-8961-4202-96FB-102C535AE4D7}" type="pres">
      <dgm:prSet presAssocID="{9A69643F-2A98-4A35-BC08-916714E372FC}" presName="thickLine" presStyleLbl="alignNode1" presStyleIdx="0" presStyleCnt="4"/>
      <dgm:spPr/>
    </dgm:pt>
    <dgm:pt modelId="{8D3A45FE-D607-4C37-A56D-ED75A8F04514}" type="pres">
      <dgm:prSet presAssocID="{9A69643F-2A98-4A35-BC08-916714E372FC}" presName="horz1" presStyleCnt="0"/>
      <dgm:spPr/>
    </dgm:pt>
    <dgm:pt modelId="{A9C3F700-A3B0-47F8-877D-A16302B175D8}" type="pres">
      <dgm:prSet presAssocID="{9A69643F-2A98-4A35-BC08-916714E372FC}" presName="tx1" presStyleLbl="revTx" presStyleIdx="0" presStyleCnt="4"/>
      <dgm:spPr/>
      <dgm:t>
        <a:bodyPr/>
        <a:lstStyle/>
        <a:p>
          <a:endParaRPr lang="nb-NO"/>
        </a:p>
      </dgm:t>
    </dgm:pt>
    <dgm:pt modelId="{4D04B6FE-C323-47C5-9CA3-E1115DA9128E}" type="pres">
      <dgm:prSet presAssocID="{9A69643F-2A98-4A35-BC08-916714E372FC}" presName="vert1" presStyleCnt="0"/>
      <dgm:spPr/>
    </dgm:pt>
    <dgm:pt modelId="{69979EF1-DB07-4124-A01E-294669740240}" type="pres">
      <dgm:prSet presAssocID="{6CDE7A9D-4592-4D2B-873C-3A15362B94BC}" presName="thickLine" presStyleLbl="alignNode1" presStyleIdx="1" presStyleCnt="4"/>
      <dgm:spPr/>
    </dgm:pt>
    <dgm:pt modelId="{EF1006A9-EC3B-4923-A532-000E8A3BC02B}" type="pres">
      <dgm:prSet presAssocID="{6CDE7A9D-4592-4D2B-873C-3A15362B94BC}" presName="horz1" presStyleCnt="0"/>
      <dgm:spPr/>
    </dgm:pt>
    <dgm:pt modelId="{26596578-1AFD-4070-BAFA-25C97854D85D}" type="pres">
      <dgm:prSet presAssocID="{6CDE7A9D-4592-4D2B-873C-3A15362B94BC}" presName="tx1" presStyleLbl="revTx" presStyleIdx="1" presStyleCnt="4" custScaleY="300000"/>
      <dgm:spPr/>
      <dgm:t>
        <a:bodyPr/>
        <a:lstStyle/>
        <a:p>
          <a:endParaRPr lang="nb-NO"/>
        </a:p>
      </dgm:t>
    </dgm:pt>
    <dgm:pt modelId="{71CFF30C-D6AB-4EFD-973A-05B69B3C9F06}" type="pres">
      <dgm:prSet presAssocID="{6CDE7A9D-4592-4D2B-873C-3A15362B94BC}" presName="vert1" presStyleCnt="0"/>
      <dgm:spPr/>
    </dgm:pt>
    <dgm:pt modelId="{9AE128C5-A539-497D-B1F5-ABD3477EF22C}" type="pres">
      <dgm:prSet presAssocID="{594716DD-4089-4E07-8575-8E0BE91FDC6B}" presName="thickLine" presStyleLbl="alignNode1" presStyleIdx="2" presStyleCnt="4"/>
      <dgm:spPr/>
    </dgm:pt>
    <dgm:pt modelId="{BD505052-ACB9-4F51-A8A0-7587958AC24D}" type="pres">
      <dgm:prSet presAssocID="{594716DD-4089-4E07-8575-8E0BE91FDC6B}" presName="horz1" presStyleCnt="0"/>
      <dgm:spPr/>
    </dgm:pt>
    <dgm:pt modelId="{7DE4B0FE-71B7-4C5B-95A7-36959323300B}" type="pres">
      <dgm:prSet presAssocID="{594716DD-4089-4E07-8575-8E0BE91FDC6B}" presName="tx1" presStyleLbl="revTx" presStyleIdx="2" presStyleCnt="4"/>
      <dgm:spPr/>
      <dgm:t>
        <a:bodyPr/>
        <a:lstStyle/>
        <a:p>
          <a:endParaRPr lang="nb-NO"/>
        </a:p>
      </dgm:t>
    </dgm:pt>
    <dgm:pt modelId="{079B3222-956B-4A36-9D75-87E81E0685CC}" type="pres">
      <dgm:prSet presAssocID="{594716DD-4089-4E07-8575-8E0BE91FDC6B}" presName="vert1" presStyleCnt="0"/>
      <dgm:spPr/>
    </dgm:pt>
    <dgm:pt modelId="{65587D39-7744-4B24-BECE-FE792F1B05E4}" type="pres">
      <dgm:prSet presAssocID="{A2592E2B-0DCB-4218-8D9C-BAA3A1DB9147}" presName="thickLine" presStyleLbl="alignNode1" presStyleIdx="3" presStyleCnt="4"/>
      <dgm:spPr/>
    </dgm:pt>
    <dgm:pt modelId="{7D193FDA-EB1F-4EF6-9D8C-2856746EF80E}" type="pres">
      <dgm:prSet presAssocID="{A2592E2B-0DCB-4218-8D9C-BAA3A1DB9147}" presName="horz1" presStyleCnt="0"/>
      <dgm:spPr/>
    </dgm:pt>
    <dgm:pt modelId="{2A1D999A-2C60-4F6E-A31A-DD9628D4A0A6}" type="pres">
      <dgm:prSet presAssocID="{A2592E2B-0DCB-4218-8D9C-BAA3A1DB9147}" presName="tx1" presStyleLbl="revTx" presStyleIdx="3" presStyleCnt="4" custScaleY="249743"/>
      <dgm:spPr/>
      <dgm:t>
        <a:bodyPr/>
        <a:lstStyle/>
        <a:p>
          <a:endParaRPr lang="nb-NO"/>
        </a:p>
      </dgm:t>
    </dgm:pt>
    <dgm:pt modelId="{222F9791-C654-4387-BF6E-75EF125DE377}" type="pres">
      <dgm:prSet presAssocID="{A2592E2B-0DCB-4218-8D9C-BAA3A1DB9147}" presName="vert1" presStyleCnt="0"/>
      <dgm:spPr/>
    </dgm:pt>
  </dgm:ptLst>
  <dgm:cxnLst>
    <dgm:cxn modelId="{9212E02A-D504-4752-A2B4-F689946B8DD6}" type="presOf" srcId="{594716DD-4089-4E07-8575-8E0BE91FDC6B}" destId="{7DE4B0FE-71B7-4C5B-95A7-36959323300B}" srcOrd="0" destOrd="0" presId="urn:microsoft.com/office/officeart/2008/layout/LinedList"/>
    <dgm:cxn modelId="{2F0B43AF-A878-4F92-B83F-680EAFC2DBA0}" srcId="{4DBFD159-D12E-4B42-8D01-1A4DE77BB68A}" destId="{A2592E2B-0DCB-4218-8D9C-BAA3A1DB9147}" srcOrd="3" destOrd="0" parTransId="{BADC108F-A609-4BC2-BD17-0FFF570E34DC}" sibTransId="{33E45B2E-6E09-4DDC-9F98-49BC1C6F9B18}"/>
    <dgm:cxn modelId="{1EDF9BEC-C712-490D-A159-2B1C1CE2D380}" type="presOf" srcId="{4DBFD159-D12E-4B42-8D01-1A4DE77BB68A}" destId="{4C73D7B4-E058-49F6-82A5-DF815EA70437}" srcOrd="0" destOrd="0" presId="urn:microsoft.com/office/officeart/2008/layout/LinedList"/>
    <dgm:cxn modelId="{CC70185D-8627-410A-BC9F-7E252DD1D15F}" type="presOf" srcId="{A2592E2B-0DCB-4218-8D9C-BAA3A1DB9147}" destId="{2A1D999A-2C60-4F6E-A31A-DD9628D4A0A6}" srcOrd="0" destOrd="0" presId="urn:microsoft.com/office/officeart/2008/layout/LinedList"/>
    <dgm:cxn modelId="{03C3EF35-8EED-4CB9-85BA-DE2DF276B3E3}" srcId="{4DBFD159-D12E-4B42-8D01-1A4DE77BB68A}" destId="{6CDE7A9D-4592-4D2B-873C-3A15362B94BC}" srcOrd="1" destOrd="0" parTransId="{F7163BA6-D4AF-4E88-94D1-F0864682D188}" sibTransId="{8061ECCF-1CC4-4937-B393-399F88C86D7B}"/>
    <dgm:cxn modelId="{A1A05851-0C2A-4C79-A379-908AA0A3EC39}" type="presOf" srcId="{9A69643F-2A98-4A35-BC08-916714E372FC}" destId="{A9C3F700-A3B0-47F8-877D-A16302B175D8}" srcOrd="0" destOrd="0" presId="urn:microsoft.com/office/officeart/2008/layout/LinedList"/>
    <dgm:cxn modelId="{EE2EDD5A-8806-4A27-9775-F38668AC14BA}" type="presOf" srcId="{6CDE7A9D-4592-4D2B-873C-3A15362B94BC}" destId="{26596578-1AFD-4070-BAFA-25C97854D85D}" srcOrd="0" destOrd="0" presId="urn:microsoft.com/office/officeart/2008/layout/LinedList"/>
    <dgm:cxn modelId="{6DF7AF38-3E6E-4A0B-BADC-4A0264788F7E}" srcId="{4DBFD159-D12E-4B42-8D01-1A4DE77BB68A}" destId="{9A69643F-2A98-4A35-BC08-916714E372FC}" srcOrd="0" destOrd="0" parTransId="{3A8036B9-63F8-43BA-B1AA-C6713D7D530E}" sibTransId="{4B4512AB-774B-44F8-B77E-4B1CA7F60529}"/>
    <dgm:cxn modelId="{2EAEFF09-95D1-478E-8B3D-2E30D7DDE2B3}" srcId="{4DBFD159-D12E-4B42-8D01-1A4DE77BB68A}" destId="{594716DD-4089-4E07-8575-8E0BE91FDC6B}" srcOrd="2" destOrd="0" parTransId="{1D502A30-6B48-4A10-AF58-53E7C9819EF1}" sibTransId="{4BF18E88-9AF3-4A62-A257-D512AE8D7044}"/>
    <dgm:cxn modelId="{D95DF237-66AC-4E41-A71F-C8A32F086308}" type="presParOf" srcId="{4C73D7B4-E058-49F6-82A5-DF815EA70437}" destId="{626B6025-8961-4202-96FB-102C535AE4D7}" srcOrd="0" destOrd="0" presId="urn:microsoft.com/office/officeart/2008/layout/LinedList"/>
    <dgm:cxn modelId="{ECA53B8F-ED78-49AB-93E9-0082B1302A3C}" type="presParOf" srcId="{4C73D7B4-E058-49F6-82A5-DF815EA70437}" destId="{8D3A45FE-D607-4C37-A56D-ED75A8F04514}" srcOrd="1" destOrd="0" presId="urn:microsoft.com/office/officeart/2008/layout/LinedList"/>
    <dgm:cxn modelId="{06237C40-456D-4978-9961-950B62C2D14C}" type="presParOf" srcId="{8D3A45FE-D607-4C37-A56D-ED75A8F04514}" destId="{A9C3F700-A3B0-47F8-877D-A16302B175D8}" srcOrd="0" destOrd="0" presId="urn:microsoft.com/office/officeart/2008/layout/LinedList"/>
    <dgm:cxn modelId="{65691532-3B56-4838-B281-E81EA693B4FA}" type="presParOf" srcId="{8D3A45FE-D607-4C37-A56D-ED75A8F04514}" destId="{4D04B6FE-C323-47C5-9CA3-E1115DA9128E}" srcOrd="1" destOrd="0" presId="urn:microsoft.com/office/officeart/2008/layout/LinedList"/>
    <dgm:cxn modelId="{D7A3B5AC-5C80-4DFD-B7D8-C28F6522755B}" type="presParOf" srcId="{4C73D7B4-E058-49F6-82A5-DF815EA70437}" destId="{69979EF1-DB07-4124-A01E-294669740240}" srcOrd="2" destOrd="0" presId="urn:microsoft.com/office/officeart/2008/layout/LinedList"/>
    <dgm:cxn modelId="{7C5BA744-4D8B-4852-A5FF-D4645EDAD9F7}" type="presParOf" srcId="{4C73D7B4-E058-49F6-82A5-DF815EA70437}" destId="{EF1006A9-EC3B-4923-A532-000E8A3BC02B}" srcOrd="3" destOrd="0" presId="urn:microsoft.com/office/officeart/2008/layout/LinedList"/>
    <dgm:cxn modelId="{4CA4E9CD-326E-45B5-93A3-90F1A50C5040}" type="presParOf" srcId="{EF1006A9-EC3B-4923-A532-000E8A3BC02B}" destId="{26596578-1AFD-4070-BAFA-25C97854D85D}" srcOrd="0" destOrd="0" presId="urn:microsoft.com/office/officeart/2008/layout/LinedList"/>
    <dgm:cxn modelId="{120A779A-D473-4D90-8E11-744173D74344}" type="presParOf" srcId="{EF1006A9-EC3B-4923-A532-000E8A3BC02B}" destId="{71CFF30C-D6AB-4EFD-973A-05B69B3C9F06}" srcOrd="1" destOrd="0" presId="urn:microsoft.com/office/officeart/2008/layout/LinedList"/>
    <dgm:cxn modelId="{BEB60BC5-1BF3-4144-87F8-0D1A1955F1F3}" type="presParOf" srcId="{4C73D7B4-E058-49F6-82A5-DF815EA70437}" destId="{9AE128C5-A539-497D-B1F5-ABD3477EF22C}" srcOrd="4" destOrd="0" presId="urn:microsoft.com/office/officeart/2008/layout/LinedList"/>
    <dgm:cxn modelId="{1C0233CE-BBB6-43DE-AFC2-7C1193E60C10}" type="presParOf" srcId="{4C73D7B4-E058-49F6-82A5-DF815EA70437}" destId="{BD505052-ACB9-4F51-A8A0-7587958AC24D}" srcOrd="5" destOrd="0" presId="urn:microsoft.com/office/officeart/2008/layout/LinedList"/>
    <dgm:cxn modelId="{F02B4AD4-B662-46A2-B162-892DEB4927FD}" type="presParOf" srcId="{BD505052-ACB9-4F51-A8A0-7587958AC24D}" destId="{7DE4B0FE-71B7-4C5B-95A7-36959323300B}" srcOrd="0" destOrd="0" presId="urn:microsoft.com/office/officeart/2008/layout/LinedList"/>
    <dgm:cxn modelId="{7AE1BCE0-0BFC-4A93-A87C-14242916F0E8}" type="presParOf" srcId="{BD505052-ACB9-4F51-A8A0-7587958AC24D}" destId="{079B3222-956B-4A36-9D75-87E81E0685CC}" srcOrd="1" destOrd="0" presId="urn:microsoft.com/office/officeart/2008/layout/LinedList"/>
    <dgm:cxn modelId="{98B7400C-D785-45E1-BAD8-CE22E9288881}" type="presParOf" srcId="{4C73D7B4-E058-49F6-82A5-DF815EA70437}" destId="{65587D39-7744-4B24-BECE-FE792F1B05E4}" srcOrd="6" destOrd="0" presId="urn:microsoft.com/office/officeart/2008/layout/LinedList"/>
    <dgm:cxn modelId="{162504A4-D852-4732-AC57-7F5CF5333F19}" type="presParOf" srcId="{4C73D7B4-E058-49F6-82A5-DF815EA70437}" destId="{7D193FDA-EB1F-4EF6-9D8C-2856746EF80E}" srcOrd="7" destOrd="0" presId="urn:microsoft.com/office/officeart/2008/layout/LinedList"/>
    <dgm:cxn modelId="{DB72E53F-AC95-4197-B4B8-34D1930E9243}" type="presParOf" srcId="{7D193FDA-EB1F-4EF6-9D8C-2856746EF80E}" destId="{2A1D999A-2C60-4F6E-A31A-DD9628D4A0A6}" srcOrd="0" destOrd="0" presId="urn:microsoft.com/office/officeart/2008/layout/LinedList"/>
    <dgm:cxn modelId="{4A1FB55F-7A8D-4D9E-BC49-4DC1168FA8F1}" type="presParOf" srcId="{7D193FDA-EB1F-4EF6-9D8C-2856746EF80E}" destId="{222F9791-C654-4387-BF6E-75EF125DE37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6BF3B-A7C9-457A-B678-6EF2268BDA3A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19929B-31F0-4282-8210-B0828F755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813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Dette er som dere ser del to for prosjektnettverket. Ble arrangert i Kirkenes i forrige uke.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 1 ble i fjor arrangert henholdsvis i Kirkenes og Alta. Dette er med andre ord «neste episode i prosjekt arbeid og prosjekt tenking».</a:t>
            </a:r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Mitt navn er Marianne Fjellheim og jeg arbeider på oppvekst og utdanningsavdelingen hos Fylkesmannen som prosjektleder. Prosjektet jeg leder er «Kompetanseløft Finnmark» som i korte trekk går ut på å legge til rette for at skoleeierne i Finnmark skal bli bedre på regeletterlevelse, slik at de kan følge opp skoleledere, i sine kommuner og som igjen skal føre til bedre gjennomføring av videregående opplæring. Jeg var ikke på fjorårets samling så jeg gleder meg virkelig til å være sammen med dere disse to dagen.</a:t>
            </a:r>
          </a:p>
          <a:p>
            <a:r>
              <a:rPr lang="nb-NO" dirty="0"/>
              <a:t>Presentasjon av deltakerne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929B-31F0-4282-8210-B0828F7559D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7102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 dere sikkert kjenner til er Fylkesmannen statens forlengede arm i Finnmark, og vi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120 stykker fordelt på 6 avdelinger og fire staber, som arbeider der skal være med på å sørge for at innbyggerne i Finnmark har et likeverdig tilbud, likt det vi finner har i ellers i landet, og Finnmark skal være et trygt og godt fylke å bo og arbeide i.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929B-31F0-4282-8210-B0828F7559D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4958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gjør dette arbeidet gjennom å fokusere på kvalitet, imøtekommenhet, kreativitet og klarhet.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Fylkesmannen skal ivareta rettssikkerheten til de som bor i dette fylket, fylkesmannen skal samordne og forenkle og sist men ikke minst; gi råd og veiledning,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929B-31F0-4282-8210-B0828F7559D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062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Dette gjør Fylkesmannen blant annet gjennom å føre tilsyn med at lovverket blir fulgt opp i både private og offentlige virksomheter ute i kommunene. Vi er også klageinstans for innbygger i Finnmark, hvis de mener at de ikke er blitt behandlet riktig etter loven.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Fylkesmannen har som nevnt et veiledningsansvar, og skal holde kommunene orientert om blant annet lovendringer, og andre ting som berører innbyggerne i kommunene i Finnmark, og som gjør at innbyggerne får et godt tilbud som mulig.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929B-31F0-4282-8210-B0828F7559D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8025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er derfor viktig at kommunene i Finnmark etterstreber å utvikle sine kommuner i tråd med gjeldende regelverk. Gjennom ulike tilskuddsordninger har kommunen mulighet til å søke midler til å drive utviklingsarbeid i kommunen. Det som vi dessverre oppdager når vi for eksempel ser på søknadene om skjønnsmidler, er at det ikke er god nok kompetanse på å lage gode prosjektplaner. Det er innovative gode ideer som kunne utløst midler til å utvikle områder i kommunene, men så lenge prosjektplanene ikke er gode nok, kan vi ikke tildele midler. Når det gjelder prosjektoppfølging, og prosjektforankring- har vi fremdeles mye å gå på.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 dere kjenner til har det allerede vært en samling om prosjekt arbeid og prosjekt tenking, og i dag skal vi straks i gang med del to for prosjektnettverk for kommuner i Finnmark.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929B-31F0-4282-8210-B0828F7559D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2110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Når det gjelder den forrige samlingen har vi benyttet oss av de tilbakemeldingen som vi fikk da, og vi har prøvd å justere programmet etter disse. Vi vil derfor minne om at det er veldig viktig at dere benytter dere av evalueringsskjemaet som ligger bakerst i kursmappa og fyller den ut før dere reiser her i fra. Vi vil komme til å sette av tid i morgen til dette arbeidet.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929B-31F0-4282-8210-B0828F7559D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3668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Elvira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929B-31F0-4282-8210-B0828F7559DD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8925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Før jeg overlater ordet til Elvira Røst, ønsker jeg bare å presisere viktigheten av det å danne egne nettverk Dette finner vi igjen i mange stortingsmeldinger. Finnmark er et stort fylke arealmessig, men vi er ikke så mange her. Det vil derfor være veldig viktig å stifte bekjentskaper, knytte kontakter på tvers av kommunegrenser og etater, bidra i gruppearbeidene og by litt på seg selv disse to dagene.  Og sist men ikke minst- husk å dele når dere kommer hjem- det er nærmest verdiløst å dra på samlinger å ny hente inspirasjon og kunnskap, hvis deltakerne gjemmer det gode budskapet i hjerte når man kommer tilbake på jobb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929B-31F0-4282-8210-B0828F7559D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626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9493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7939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449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08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60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66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08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2064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058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1160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91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785F3-E120-4F9A-80F5-0680365CE125}" type="datetimeFigureOut">
              <a:rPr lang="nb-NO" smtClean="0"/>
              <a:t>11.09.2018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DE220-42A6-4514-B42D-F178A26EF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653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434194B-EB56-4062-98C6-CB72F287E3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10022124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B3746DB1-35A8-422F-9955-4F8E75DBB0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445676" y="3753492"/>
            <a:ext cx="5946202" cy="838831"/>
          </a:xfrm>
        </p:spPr>
        <p:txBody>
          <a:bodyPr anchor="b">
            <a:normAutofit/>
          </a:bodyPr>
          <a:lstStyle/>
          <a:p>
            <a:pPr algn="r"/>
            <a:r>
              <a:rPr lang="nn-NO" sz="1800" b="1">
                <a:solidFill>
                  <a:srgbClr val="000000"/>
                </a:solidFill>
              </a:rPr>
              <a:t>Thon Hotel Alta</a:t>
            </a:r>
            <a:endParaRPr lang="nb-NO" sz="1800" b="1">
              <a:solidFill>
                <a:srgbClr val="000000"/>
              </a:solidFill>
            </a:endParaRPr>
          </a:p>
          <a:p>
            <a:pPr algn="r"/>
            <a:r>
              <a:rPr lang="nb-NO" sz="1800" b="1">
                <a:solidFill>
                  <a:srgbClr val="000000"/>
                </a:solidFill>
              </a:rPr>
              <a:t>11. – 12.september 2018</a:t>
            </a:r>
          </a:p>
          <a:p>
            <a:pPr algn="r"/>
            <a:endParaRPr lang="nb-NO" sz="1800">
              <a:solidFill>
                <a:srgbClr val="000000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45299" y="4592325"/>
            <a:ext cx="5946579" cy="1514185"/>
          </a:xfrm>
        </p:spPr>
        <p:txBody>
          <a:bodyPr anchor="t">
            <a:normAutofit/>
          </a:bodyPr>
          <a:lstStyle/>
          <a:p>
            <a:pPr algn="r"/>
            <a:r>
              <a:rPr lang="nn-NO" sz="3400" dirty="0">
                <a:solidFill>
                  <a:srgbClr val="000000"/>
                </a:solidFill>
              </a:rPr>
              <a:t>Velkommen til Prosjektnettverk for </a:t>
            </a:r>
            <a:r>
              <a:rPr lang="nn-NO" sz="3400" dirty="0" err="1">
                <a:solidFill>
                  <a:srgbClr val="000000"/>
                </a:solidFill>
              </a:rPr>
              <a:t>kommuner</a:t>
            </a:r>
            <a:r>
              <a:rPr lang="nn-NO" sz="3400" dirty="0">
                <a:solidFill>
                  <a:srgbClr val="000000"/>
                </a:solidFill>
              </a:rPr>
              <a:t> i Finnmark </a:t>
            </a:r>
            <a:endParaRPr lang="nb-NO" sz="3400" dirty="0">
              <a:solidFill>
                <a:srgbClr val="000000"/>
              </a:solidFill>
            </a:endParaRPr>
          </a:p>
        </p:txBody>
      </p:sp>
      <p:sp>
        <p:nvSpPr>
          <p:cNvPr id="22" name="Freeform 57">
            <a:extLst>
              <a:ext uri="{FF2B5EF4-FFF2-40B4-BE49-F238E27FC236}">
                <a16:creationId xmlns:a16="http://schemas.microsoft.com/office/drawing/2014/main" xmlns="" id="{B817D9AD-5E85-4E85-AC3E-43E24FA91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1580219"/>
            <a:ext cx="4383459" cy="5287256"/>
          </a:xfrm>
          <a:custGeom>
            <a:avLst/>
            <a:gdLst>
              <a:gd name="connsiteX0" fmla="*/ 1504462 w 4383459"/>
              <a:gd name="connsiteY0" fmla="*/ 0 h 5287256"/>
              <a:gd name="connsiteX1" fmla="*/ 4383459 w 4383459"/>
              <a:gd name="connsiteY1" fmla="*/ 2878997 h 5287256"/>
              <a:gd name="connsiteX2" fmla="*/ 3114137 w 4383459"/>
              <a:gd name="connsiteY2" fmla="*/ 5266307 h 5287256"/>
              <a:gd name="connsiteX3" fmla="*/ 3079653 w 4383459"/>
              <a:gd name="connsiteY3" fmla="*/ 5287256 h 5287256"/>
              <a:gd name="connsiteX4" fmla="*/ 0 w 4383459"/>
              <a:gd name="connsiteY4" fmla="*/ 5287256 h 5287256"/>
              <a:gd name="connsiteX5" fmla="*/ 0 w 4383459"/>
              <a:gd name="connsiteY5" fmla="*/ 427769 h 5287256"/>
              <a:gd name="connsiteX6" fmla="*/ 132161 w 4383459"/>
              <a:gd name="connsiteY6" fmla="*/ 347480 h 5287256"/>
              <a:gd name="connsiteX7" fmla="*/ 1504462 w 4383459"/>
              <a:gd name="connsiteY7" fmla="*/ 0 h 528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3459" h="5287256">
                <a:moveTo>
                  <a:pt x="1504462" y="0"/>
                </a:moveTo>
                <a:cubicBezTo>
                  <a:pt x="3094488" y="0"/>
                  <a:pt x="4383459" y="1288971"/>
                  <a:pt x="4383459" y="2878997"/>
                </a:cubicBezTo>
                <a:cubicBezTo>
                  <a:pt x="4383459" y="3872763"/>
                  <a:pt x="3879955" y="4748930"/>
                  <a:pt x="3114137" y="5266307"/>
                </a:cubicBezTo>
                <a:lnTo>
                  <a:pt x="3079653" y="5287256"/>
                </a:lnTo>
                <a:lnTo>
                  <a:pt x="0" y="5287256"/>
                </a:lnTo>
                <a:lnTo>
                  <a:pt x="0" y="427769"/>
                </a:lnTo>
                <a:lnTo>
                  <a:pt x="132161" y="347480"/>
                </a:lnTo>
                <a:cubicBezTo>
                  <a:pt x="540096" y="125876"/>
                  <a:pt x="1007579" y="0"/>
                  <a:pt x="1504462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3">
            <a:extLst/>
          </a:blip>
          <a:srcRect t="1939" r="2" b="13157"/>
          <a:stretch/>
        </p:blipFill>
        <p:spPr>
          <a:xfrm>
            <a:off x="323181" y="2839031"/>
            <a:ext cx="3163437" cy="3163437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F0810290-E788-4DE3-B716-DBE58CC6A8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12946" y="0"/>
            <a:ext cx="4185112" cy="3170097"/>
          </a:xfrm>
          <a:custGeom>
            <a:avLst/>
            <a:gdLst>
              <a:gd name="connsiteX0" fmla="*/ 301225 w 4185112"/>
              <a:gd name="connsiteY0" fmla="*/ 0 h 3170097"/>
              <a:gd name="connsiteX1" fmla="*/ 3883887 w 4185112"/>
              <a:gd name="connsiteY1" fmla="*/ 0 h 3170097"/>
              <a:gd name="connsiteX2" fmla="*/ 3932552 w 4185112"/>
              <a:gd name="connsiteY2" fmla="*/ 80105 h 3170097"/>
              <a:gd name="connsiteX3" fmla="*/ 4185112 w 4185112"/>
              <a:gd name="connsiteY3" fmla="*/ 1077541 h 3170097"/>
              <a:gd name="connsiteX4" fmla="*/ 2092556 w 4185112"/>
              <a:gd name="connsiteY4" fmla="*/ 3170097 h 3170097"/>
              <a:gd name="connsiteX5" fmla="*/ 0 w 4185112"/>
              <a:gd name="connsiteY5" fmla="*/ 1077541 h 3170097"/>
              <a:gd name="connsiteX6" fmla="*/ 252561 w 4185112"/>
              <a:gd name="connsiteY6" fmla="*/ 80105 h 31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5112" h="3170097">
                <a:moveTo>
                  <a:pt x="301225" y="0"/>
                </a:moveTo>
                <a:lnTo>
                  <a:pt x="3883887" y="0"/>
                </a:lnTo>
                <a:lnTo>
                  <a:pt x="3932552" y="80105"/>
                </a:lnTo>
                <a:cubicBezTo>
                  <a:pt x="4093621" y="376606"/>
                  <a:pt x="4185112" y="716389"/>
                  <a:pt x="4185112" y="1077541"/>
                </a:cubicBezTo>
                <a:cubicBezTo>
                  <a:pt x="4185112" y="2233228"/>
                  <a:pt x="3248243" y="3170097"/>
                  <a:pt x="2092556" y="3170097"/>
                </a:cubicBezTo>
                <a:cubicBezTo>
                  <a:pt x="936869" y="3170097"/>
                  <a:pt x="0" y="2233228"/>
                  <a:pt x="0" y="1077541"/>
                </a:cubicBezTo>
                <a:cubicBezTo>
                  <a:pt x="0" y="716389"/>
                  <a:pt x="91491" y="376606"/>
                  <a:pt x="252561" y="80105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595" y="881719"/>
            <a:ext cx="2754249" cy="76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6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82BD70C-C4A0-46C4-9518-A731098B41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72445" y="3640254"/>
            <a:ext cx="5319433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>
                <a:solidFill>
                  <a:schemeClr val="bg1"/>
                </a:solidFill>
              </a:rPr>
              <a:t>«Prosjektarbeid og prosjekttenkning i utvikling av kommunale tjenester. Del 2»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9B74A45-BDDD-4892-B8C0-B290C0944F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0" y="0"/>
            <a:ext cx="5379352" cy="6374535"/>
          </a:xfrm>
          <a:custGeom>
            <a:avLst/>
            <a:gdLst>
              <a:gd name="connsiteX0" fmla="*/ 609861 w 5379352"/>
              <a:gd name="connsiteY0" fmla="*/ 6374535 h 6374535"/>
              <a:gd name="connsiteX1" fmla="*/ 3449004 w 5379352"/>
              <a:gd name="connsiteY1" fmla="*/ 6374535 h 6374535"/>
              <a:gd name="connsiteX2" fmla="*/ 3628245 w 5379352"/>
              <a:gd name="connsiteY2" fmla="*/ 6288190 h 6374535"/>
              <a:gd name="connsiteX3" fmla="*/ 5379352 w 5379352"/>
              <a:gd name="connsiteY3" fmla="*/ 3346018 h 6374535"/>
              <a:gd name="connsiteX4" fmla="*/ 2033334 w 5379352"/>
              <a:gd name="connsiteY4" fmla="*/ 0 h 6374535"/>
              <a:gd name="connsiteX5" fmla="*/ 129310 w 5379352"/>
              <a:gd name="connsiteY5" fmla="*/ 594192 h 6374535"/>
              <a:gd name="connsiteX6" fmla="*/ 0 w 5379352"/>
              <a:gd name="connsiteY6" fmla="*/ 692103 h 6374535"/>
              <a:gd name="connsiteX7" fmla="*/ 0 w 5379352"/>
              <a:gd name="connsiteY7" fmla="*/ 5999934 h 6374535"/>
              <a:gd name="connsiteX8" fmla="*/ 129311 w 5379352"/>
              <a:gd name="connsiteY8" fmla="*/ 6097845 h 6374535"/>
              <a:gd name="connsiteX9" fmla="*/ 367831 w 5379352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79352" h="6374535">
                <a:moveTo>
                  <a:pt x="609861" y="6374535"/>
                </a:moveTo>
                <a:lnTo>
                  <a:pt x="3449004" y="6374535"/>
                </a:lnTo>
                <a:lnTo>
                  <a:pt x="3628245" y="6288190"/>
                </a:lnTo>
                <a:cubicBezTo>
                  <a:pt x="4671283" y="5721578"/>
                  <a:pt x="5379352" y="4616487"/>
                  <a:pt x="5379352" y="3346018"/>
                </a:cubicBezTo>
                <a:cubicBezTo>
                  <a:pt x="5379352" y="1498063"/>
                  <a:pt x="3881289" y="0"/>
                  <a:pt x="2033334" y="0"/>
                </a:cubicBezTo>
                <a:cubicBezTo>
                  <a:pt x="1325914" y="0"/>
                  <a:pt x="669769" y="219535"/>
                  <a:pt x="129310" y="594192"/>
                </a:cubicBezTo>
                <a:lnTo>
                  <a:pt x="0" y="692103"/>
                </a:lnTo>
                <a:lnTo>
                  <a:pt x="0" y="5999934"/>
                </a:lnTo>
                <a:lnTo>
                  <a:pt x="129311" y="6097845"/>
                </a:lnTo>
                <a:cubicBezTo>
                  <a:pt x="206519" y="6151367"/>
                  <a:pt x="286089" y="6201724"/>
                  <a:pt x="367831" y="6248727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C516C73E-9465-4C9E-9B86-9E58FB326B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299" y="0"/>
            <a:ext cx="5210147" cy="6210629"/>
          </a:xfrm>
          <a:custGeom>
            <a:avLst/>
            <a:gdLst>
              <a:gd name="connsiteX0" fmla="*/ 1058223 w 5210147"/>
              <a:gd name="connsiteY0" fmla="*/ 0 h 6210629"/>
              <a:gd name="connsiteX1" fmla="*/ 3003078 w 5210147"/>
              <a:gd name="connsiteY1" fmla="*/ 0 h 6210629"/>
              <a:gd name="connsiteX2" fmla="*/ 3266657 w 5210147"/>
              <a:gd name="connsiteY2" fmla="*/ 96471 h 6210629"/>
              <a:gd name="connsiteX3" fmla="*/ 5210147 w 5210147"/>
              <a:gd name="connsiteY3" fmla="*/ 3028517 h 6210629"/>
              <a:gd name="connsiteX4" fmla="*/ 2028035 w 5210147"/>
              <a:gd name="connsiteY4" fmla="*/ 6210629 h 6210629"/>
              <a:gd name="connsiteX5" fmla="*/ 3916 w 5210147"/>
              <a:gd name="connsiteY5" fmla="*/ 5483989 h 6210629"/>
              <a:gd name="connsiteX6" fmla="*/ 0 w 5210147"/>
              <a:gd name="connsiteY6" fmla="*/ 5480430 h 6210629"/>
              <a:gd name="connsiteX7" fmla="*/ 0 w 5210147"/>
              <a:gd name="connsiteY7" fmla="*/ 576603 h 6210629"/>
              <a:gd name="connsiteX8" fmla="*/ 3916 w 5210147"/>
              <a:gd name="connsiteY8" fmla="*/ 573044 h 6210629"/>
              <a:gd name="connsiteX9" fmla="*/ 933918 w 5210147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0147" h="6210629">
                <a:moveTo>
                  <a:pt x="1058223" y="0"/>
                </a:moveTo>
                <a:lnTo>
                  <a:pt x="3003078" y="0"/>
                </a:lnTo>
                <a:lnTo>
                  <a:pt x="3266657" y="96471"/>
                </a:lnTo>
                <a:cubicBezTo>
                  <a:pt x="4408765" y="579542"/>
                  <a:pt x="5210147" y="1710443"/>
                  <a:pt x="5210147" y="3028517"/>
                </a:cubicBezTo>
                <a:cubicBezTo>
                  <a:pt x="5210147" y="4785949"/>
                  <a:pt x="3785467" y="6210629"/>
                  <a:pt x="2028035" y="6210629"/>
                </a:cubicBezTo>
                <a:cubicBezTo>
                  <a:pt x="1259159" y="6210629"/>
                  <a:pt x="553973" y="5937936"/>
                  <a:pt x="3916" y="5483989"/>
                </a:cubicBezTo>
                <a:lnTo>
                  <a:pt x="0" y="5480430"/>
                </a:lnTo>
                <a:lnTo>
                  <a:pt x="0" y="576603"/>
                </a:lnTo>
                <a:lnTo>
                  <a:pt x="3916" y="573044"/>
                </a:lnTo>
                <a:cubicBezTo>
                  <a:pt x="278945" y="346070"/>
                  <a:pt x="592755" y="164410"/>
                  <a:pt x="933918" y="394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41" y="969577"/>
            <a:ext cx="3440610" cy="41045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0415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99A8B4F-0FED-46C0-9186-5A8E116D87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708905" y="0"/>
            <a:ext cx="648309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A6861EE-7660-46C9-80BD-173B8F7454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7365" y="802955"/>
            <a:ext cx="6318649" cy="1454051"/>
          </a:xfrm>
        </p:spPr>
        <p:txBody>
          <a:bodyPr>
            <a:normAutofit/>
          </a:bodyPr>
          <a:lstStyle/>
          <a:p>
            <a:r>
              <a:rPr lang="nb-NO" sz="3600">
                <a:solidFill>
                  <a:srgbClr val="000000"/>
                </a:solidFill>
              </a:rPr>
              <a:t>Fylkesmannen i Finnmark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03807" y="2421682"/>
            <a:ext cx="4650524" cy="3639289"/>
          </a:xfrm>
        </p:spPr>
        <p:txBody>
          <a:bodyPr anchor="ctr">
            <a:normAutofit/>
          </a:bodyPr>
          <a:lstStyle/>
          <a:p>
            <a:r>
              <a:rPr lang="nb-NO" sz="2000">
                <a:solidFill>
                  <a:srgbClr val="000000"/>
                </a:solidFill>
              </a:rPr>
              <a:t>120 stykker</a:t>
            </a:r>
          </a:p>
          <a:p>
            <a:r>
              <a:rPr lang="nb-NO" sz="2000">
                <a:solidFill>
                  <a:srgbClr val="000000"/>
                </a:solidFill>
              </a:rPr>
              <a:t>6 avdelinger</a:t>
            </a:r>
          </a:p>
          <a:p>
            <a:r>
              <a:rPr lang="nb-NO" sz="2000">
                <a:solidFill>
                  <a:srgbClr val="000000"/>
                </a:solidFill>
              </a:rPr>
              <a:t>4 staber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38A69B74-22E3-47CC-823F-18BE7930C8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089636" y="2960687"/>
            <a:ext cx="2668748" cy="2668748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71">
            <a:extLst>
              <a:ext uri="{FF2B5EF4-FFF2-40B4-BE49-F238E27FC236}">
                <a16:creationId xmlns:a16="http://schemas.microsoft.com/office/drawing/2014/main" xmlns="" id="{1778637B-5DB8-4A75-B2E6-FC2B1BB9A7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57014" y="2"/>
            <a:ext cx="4034987" cy="3428147"/>
          </a:xfrm>
          <a:custGeom>
            <a:avLst/>
            <a:gdLst>
              <a:gd name="connsiteX0" fmla="*/ 350825 w 4034987"/>
              <a:gd name="connsiteY0" fmla="*/ 0 h 3428147"/>
              <a:gd name="connsiteX1" fmla="*/ 4034987 w 4034987"/>
              <a:gd name="connsiteY1" fmla="*/ 0 h 3428147"/>
              <a:gd name="connsiteX2" fmla="*/ 4034987 w 4034987"/>
              <a:gd name="connsiteY2" fmla="*/ 2505205 h 3428147"/>
              <a:gd name="connsiteX3" fmla="*/ 3951822 w 4034987"/>
              <a:gd name="connsiteY3" fmla="*/ 2616420 h 3428147"/>
              <a:gd name="connsiteX4" fmla="*/ 2230590 w 4034987"/>
              <a:gd name="connsiteY4" fmla="*/ 3428147 h 3428147"/>
              <a:gd name="connsiteX5" fmla="*/ 0 w 4034987"/>
              <a:gd name="connsiteY5" fmla="*/ 1197557 h 3428147"/>
              <a:gd name="connsiteX6" fmla="*/ 269220 w 4034987"/>
              <a:gd name="connsiteY6" fmla="*/ 134326 h 342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987" h="3428147">
                <a:moveTo>
                  <a:pt x="350825" y="0"/>
                </a:moveTo>
                <a:lnTo>
                  <a:pt x="4034987" y="0"/>
                </a:lnTo>
                <a:lnTo>
                  <a:pt x="4034987" y="2505205"/>
                </a:lnTo>
                <a:lnTo>
                  <a:pt x="3951822" y="2616420"/>
                </a:lnTo>
                <a:cubicBezTo>
                  <a:pt x="3542699" y="3112162"/>
                  <a:pt x="2923546" y="3428147"/>
                  <a:pt x="2230590" y="3428147"/>
                </a:cubicBezTo>
                <a:cubicBezTo>
                  <a:pt x="998669" y="3428147"/>
                  <a:pt x="0" y="2429478"/>
                  <a:pt x="0" y="1197557"/>
                </a:cubicBezTo>
                <a:cubicBezTo>
                  <a:pt x="0" y="812582"/>
                  <a:pt x="97526" y="450385"/>
                  <a:pt x="269220" y="134326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219" y="210817"/>
            <a:ext cx="3145089" cy="2429582"/>
          </a:xfrm>
          <a:prstGeom prst="rect">
            <a:avLst/>
          </a:prstGeom>
        </p:spPr>
      </p:pic>
      <p:pic>
        <p:nvPicPr>
          <p:cNvPr id="5" name="Bild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880" y="3478741"/>
            <a:ext cx="1347023" cy="1606964"/>
          </a:xfrm>
          <a:prstGeom prst="rect">
            <a:avLst/>
          </a:prstGeom>
          <a:noFill/>
        </p:spPr>
      </p:pic>
      <p:sp>
        <p:nvSpPr>
          <p:cNvPr id="19" name="Freeform 75">
            <a:extLst>
              <a:ext uri="{FF2B5EF4-FFF2-40B4-BE49-F238E27FC236}">
                <a16:creationId xmlns:a16="http://schemas.microsoft.com/office/drawing/2014/main" xmlns="" id="{0035A30C-45F3-4EFB-B2E8-6E2A11843D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059131" y="4258570"/>
            <a:ext cx="3132869" cy="2599430"/>
          </a:xfrm>
          <a:custGeom>
            <a:avLst/>
            <a:gdLst>
              <a:gd name="connsiteX0" fmla="*/ 1612418 w 3061881"/>
              <a:gd name="connsiteY0" fmla="*/ 0 h 2540529"/>
              <a:gd name="connsiteX1" fmla="*/ 3030226 w 3061881"/>
              <a:gd name="connsiteY1" fmla="*/ 843844 h 2540529"/>
              <a:gd name="connsiteX2" fmla="*/ 3061881 w 3061881"/>
              <a:gd name="connsiteY2" fmla="*/ 909556 h 2540529"/>
              <a:gd name="connsiteX3" fmla="*/ 3061881 w 3061881"/>
              <a:gd name="connsiteY3" fmla="*/ 2315281 h 2540529"/>
              <a:gd name="connsiteX4" fmla="*/ 3030226 w 3061881"/>
              <a:gd name="connsiteY4" fmla="*/ 2380992 h 2540529"/>
              <a:gd name="connsiteX5" fmla="*/ 2949460 w 3061881"/>
              <a:gd name="connsiteY5" fmla="*/ 2513937 h 2540529"/>
              <a:gd name="connsiteX6" fmla="*/ 2929575 w 3061881"/>
              <a:gd name="connsiteY6" fmla="*/ 2540529 h 2540529"/>
              <a:gd name="connsiteX7" fmla="*/ 295261 w 3061881"/>
              <a:gd name="connsiteY7" fmla="*/ 2540529 h 2540529"/>
              <a:gd name="connsiteX8" fmla="*/ 275376 w 3061881"/>
              <a:gd name="connsiteY8" fmla="*/ 2513937 h 2540529"/>
              <a:gd name="connsiteX9" fmla="*/ 0 w 3061881"/>
              <a:gd name="connsiteY9" fmla="*/ 1612418 h 2540529"/>
              <a:gd name="connsiteX10" fmla="*/ 1612418 w 3061881"/>
              <a:gd name="connsiteY10" fmla="*/ 0 h 254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61881" h="2540529">
                <a:moveTo>
                  <a:pt x="1612418" y="0"/>
                </a:moveTo>
                <a:cubicBezTo>
                  <a:pt x="2224646" y="0"/>
                  <a:pt x="2757180" y="341213"/>
                  <a:pt x="3030226" y="843844"/>
                </a:cubicBezTo>
                <a:lnTo>
                  <a:pt x="3061881" y="909556"/>
                </a:lnTo>
                <a:lnTo>
                  <a:pt x="3061881" y="2315281"/>
                </a:lnTo>
                <a:lnTo>
                  <a:pt x="3030226" y="2380992"/>
                </a:lnTo>
                <a:cubicBezTo>
                  <a:pt x="3005404" y="2426686"/>
                  <a:pt x="2978437" y="2471046"/>
                  <a:pt x="2949460" y="2513937"/>
                </a:cubicBezTo>
                <a:lnTo>
                  <a:pt x="2929575" y="2540529"/>
                </a:lnTo>
                <a:lnTo>
                  <a:pt x="295261" y="2540529"/>
                </a:lnTo>
                <a:lnTo>
                  <a:pt x="275376" y="2513937"/>
                </a:lnTo>
                <a:cubicBezTo>
                  <a:pt x="101518" y="2256593"/>
                  <a:pt x="0" y="1946361"/>
                  <a:pt x="0" y="1612418"/>
                </a:cubicBezTo>
                <a:cubicBezTo>
                  <a:pt x="0" y="721904"/>
                  <a:pt x="721904" y="0"/>
                  <a:pt x="1612418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3568" y="5505166"/>
            <a:ext cx="2432116" cy="67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26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9899462-FC16-43B0-966B-FCA2634507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4654295" y="478232"/>
            <a:ext cx="7034121" cy="5918673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297762" y="1053711"/>
            <a:ext cx="5638994" cy="1424446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Statens forlengede arm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20" y="478232"/>
            <a:ext cx="3452062" cy="278990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AAFEA932-2DF1-410C-A00A-7A1E7DBF75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430098" y="2639023"/>
            <a:ext cx="4562441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86" y="4478572"/>
            <a:ext cx="3662730" cy="1011509"/>
          </a:xfrm>
          <a:prstGeom prst="rect">
            <a:avLst/>
          </a:prstGeom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297762" y="2799889"/>
            <a:ext cx="5747187" cy="2987543"/>
          </a:xfrm>
        </p:spPr>
        <p:txBody>
          <a:bodyPr anchor="t">
            <a:normAutofit/>
          </a:bodyPr>
          <a:lstStyle/>
          <a:p>
            <a:r>
              <a:rPr lang="nb-NO" sz="2200">
                <a:solidFill>
                  <a:srgbClr val="FFFFFF"/>
                </a:solidFill>
              </a:rPr>
              <a:t>Likeverdig tilbud </a:t>
            </a:r>
          </a:p>
          <a:p>
            <a:r>
              <a:rPr lang="nb-NO" sz="2200">
                <a:solidFill>
                  <a:srgbClr val="FFFFFF"/>
                </a:solidFill>
              </a:rPr>
              <a:t>Trygt og godt å bo og arbeide i Finnmark</a:t>
            </a:r>
          </a:p>
          <a:p>
            <a:pPr lvl="1"/>
            <a:endParaRPr lang="nb-NO" sz="2200">
              <a:solidFill>
                <a:srgbClr val="FFFFFF"/>
              </a:solidFill>
            </a:endParaRPr>
          </a:p>
          <a:p>
            <a:pPr lvl="1"/>
            <a:r>
              <a:rPr lang="nb-NO" sz="2200">
                <a:solidFill>
                  <a:srgbClr val="FFFFFF"/>
                </a:solidFill>
              </a:rPr>
              <a:t>Vi gjør dette arbeidet gjennom å fokusere på kvalitet, imøtekommenhet, kreativitet og klarhet</a:t>
            </a:r>
          </a:p>
          <a:p>
            <a:pPr marL="457200" lvl="1" indent="0">
              <a:buNone/>
            </a:pPr>
            <a:r>
              <a:rPr lang="nb-NO" sz="2200">
                <a:solidFill>
                  <a:srgbClr val="FFFFFF"/>
                </a:solidFill>
              </a:rPr>
              <a:t>		</a:t>
            </a:r>
          </a:p>
          <a:p>
            <a:pPr marL="457200" lvl="1" indent="0">
              <a:buNone/>
            </a:pPr>
            <a:r>
              <a:rPr lang="nb-NO" sz="2200" b="1">
                <a:solidFill>
                  <a:srgbClr val="FFFFFF"/>
                </a:solidFill>
              </a:rPr>
              <a:t>		Utviklingsarbeid i kommune</a:t>
            </a:r>
          </a:p>
          <a:p>
            <a:pPr lvl="1"/>
            <a:endParaRPr lang="nb-NO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122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xmlns="" id="{7D8E67F2-F753-4E06-8229-4970A67258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483095" cy="6854272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xmlns="" id="{2EE1BDFD-564B-44A4-841A-50D6A8E75C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5996"/>
          </a:xfrm>
        </p:spPr>
        <p:txBody>
          <a:bodyPr>
            <a:normAutofit/>
          </a:bodyPr>
          <a:lstStyle/>
          <a:p>
            <a:pPr marL="1371600" lvl="3"/>
            <a:r>
              <a:rPr lang="nb-NO" sz="4000" b="1">
                <a:solidFill>
                  <a:srgbClr val="000000"/>
                </a:solidFill>
              </a:rPr>
              <a:t/>
            </a:r>
            <a:br>
              <a:rPr lang="nb-NO" sz="4000" b="1">
                <a:solidFill>
                  <a:srgbClr val="000000"/>
                </a:solidFill>
              </a:rPr>
            </a:br>
            <a:endParaRPr lang="nb-NO" sz="4000">
              <a:solidFill>
                <a:srgbClr val="000000"/>
              </a:solidFill>
            </a:endParaRPr>
          </a:p>
        </p:txBody>
      </p:sp>
      <p:sp>
        <p:nvSpPr>
          <p:cNvPr id="139" name="Freeform 60">
            <a:extLst>
              <a:ext uri="{FF2B5EF4-FFF2-40B4-BE49-F238E27FC236}">
                <a16:creationId xmlns:a16="http://schemas.microsoft.com/office/drawing/2014/main" xmlns="" id="{007B8288-68CC-4847-8419-CF535B6B7E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763882" y="0"/>
            <a:ext cx="3880988" cy="2206512"/>
          </a:xfrm>
          <a:custGeom>
            <a:avLst/>
            <a:gdLst>
              <a:gd name="connsiteX0" fmla="*/ 20753 w 3960193"/>
              <a:gd name="connsiteY0" fmla="*/ 0 h 2251543"/>
              <a:gd name="connsiteX1" fmla="*/ 3939440 w 3960193"/>
              <a:gd name="connsiteY1" fmla="*/ 0 h 2251543"/>
              <a:gd name="connsiteX2" fmla="*/ 3949969 w 3960193"/>
              <a:gd name="connsiteY2" fmla="*/ 68994 h 2251543"/>
              <a:gd name="connsiteX3" fmla="*/ 3960193 w 3960193"/>
              <a:gd name="connsiteY3" fmla="*/ 271447 h 2251543"/>
              <a:gd name="connsiteX4" fmla="*/ 1980096 w 3960193"/>
              <a:gd name="connsiteY4" fmla="*/ 2251543 h 2251543"/>
              <a:gd name="connsiteX5" fmla="*/ 0 w 3960193"/>
              <a:gd name="connsiteY5" fmla="*/ 271447 h 2251543"/>
              <a:gd name="connsiteX6" fmla="*/ 10224 w 3960193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3" h="2251543">
                <a:moveTo>
                  <a:pt x="20753" y="0"/>
                </a:moveTo>
                <a:lnTo>
                  <a:pt x="3939440" y="0"/>
                </a:lnTo>
                <a:lnTo>
                  <a:pt x="3949969" y="68994"/>
                </a:lnTo>
                <a:cubicBezTo>
                  <a:pt x="3956730" y="135559"/>
                  <a:pt x="3960193" y="203099"/>
                  <a:pt x="3960193" y="271447"/>
                </a:cubicBezTo>
                <a:cubicBezTo>
                  <a:pt x="3960193" y="1365024"/>
                  <a:pt x="3073674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4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1496" y="544038"/>
            <a:ext cx="2532690" cy="699434"/>
          </a:xfrm>
          <a:prstGeom prst="rect">
            <a:avLst/>
          </a:prstGeom>
        </p:spPr>
      </p:pic>
      <p:sp>
        <p:nvSpPr>
          <p:cNvPr id="141" name="Freeform 68">
            <a:extLst>
              <a:ext uri="{FF2B5EF4-FFF2-40B4-BE49-F238E27FC236}">
                <a16:creationId xmlns:a16="http://schemas.microsoft.com/office/drawing/2014/main" xmlns="" id="{32BA8EA8-C1B6-4309-B674-F9F399B962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912701"/>
            <a:ext cx="4942589" cy="3945299"/>
          </a:xfrm>
          <a:custGeom>
            <a:avLst/>
            <a:gdLst>
              <a:gd name="connsiteX0" fmla="*/ 2223943 w 4942589"/>
              <a:gd name="connsiteY0" fmla="*/ 0 h 3945299"/>
              <a:gd name="connsiteX1" fmla="*/ 4942589 w 4942589"/>
              <a:gd name="connsiteY1" fmla="*/ 2718646 h 3945299"/>
              <a:gd name="connsiteX2" fmla="*/ 4728945 w 4942589"/>
              <a:gd name="connsiteY2" fmla="*/ 3776866 h 3945299"/>
              <a:gd name="connsiteX3" fmla="*/ 4647806 w 4942589"/>
              <a:gd name="connsiteY3" fmla="*/ 3945299 h 3945299"/>
              <a:gd name="connsiteX4" fmla="*/ 0 w 4942589"/>
              <a:gd name="connsiteY4" fmla="*/ 3945299 h 3945299"/>
              <a:gd name="connsiteX5" fmla="*/ 0 w 4942589"/>
              <a:gd name="connsiteY5" fmla="*/ 1157971 h 3945299"/>
              <a:gd name="connsiteX6" fmla="*/ 126104 w 4942589"/>
              <a:gd name="connsiteY6" fmla="*/ 989335 h 3945299"/>
              <a:gd name="connsiteX7" fmla="*/ 2223943 w 4942589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2589" h="3945299">
                <a:moveTo>
                  <a:pt x="2223943" y="0"/>
                </a:moveTo>
                <a:cubicBezTo>
                  <a:pt x="3725410" y="0"/>
                  <a:pt x="4942589" y="1217179"/>
                  <a:pt x="4942589" y="2718646"/>
                </a:cubicBezTo>
                <a:cubicBezTo>
                  <a:pt x="4942589" y="3094013"/>
                  <a:pt x="4866516" y="3451612"/>
                  <a:pt x="4728945" y="3776866"/>
                </a:cubicBezTo>
                <a:lnTo>
                  <a:pt x="4647806" y="3945299"/>
                </a:lnTo>
                <a:lnTo>
                  <a:pt x="0" y="3945299"/>
                </a:lnTo>
                <a:lnTo>
                  <a:pt x="0" y="1157971"/>
                </a:lnTo>
                <a:lnTo>
                  <a:pt x="126104" y="989335"/>
                </a:lnTo>
                <a:cubicBezTo>
                  <a:pt x="624744" y="385123"/>
                  <a:pt x="1379368" y="0"/>
                  <a:pt x="2223943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Relatert bil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48" y="3875314"/>
            <a:ext cx="2081673" cy="267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pPr lvl="1"/>
            <a:r>
              <a:rPr lang="nb-NO" sz="2000" dirty="0">
                <a:solidFill>
                  <a:srgbClr val="000000"/>
                </a:solidFill>
              </a:rPr>
              <a:t>Fylkesmannen skal ivareta rettssikkerheten til de som bor i dette fylket</a:t>
            </a:r>
          </a:p>
          <a:p>
            <a:pPr lvl="1"/>
            <a:r>
              <a:rPr lang="nb-NO" sz="2000" dirty="0">
                <a:solidFill>
                  <a:srgbClr val="000000"/>
                </a:solidFill>
              </a:rPr>
              <a:t>Fylkesmannen skal samordne og forenkle og sist men ikke minst; gi råd og veiledning</a:t>
            </a:r>
          </a:p>
          <a:p>
            <a:pPr marL="1371600" lvl="3" indent="0">
              <a:buNone/>
            </a:pPr>
            <a:endParaRPr lang="nb-NO" sz="2000" dirty="0">
              <a:solidFill>
                <a:srgbClr val="000000"/>
              </a:solidFill>
            </a:endParaRPr>
          </a:p>
          <a:p>
            <a:endParaRPr lang="nb-NO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nb-NO" sz="2000" b="1" dirty="0">
                <a:solidFill>
                  <a:srgbClr val="000000"/>
                </a:solidFill>
              </a:rPr>
              <a:t>* Prosjektarbeid er et verktøy for å drive utviklingsarbeid i kommunene</a:t>
            </a:r>
            <a:endParaRPr lang="nb-NO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rgbClr val="00000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04441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FMs ansvar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Føre tilsyn</a:t>
            </a:r>
          </a:p>
          <a:p>
            <a:r>
              <a:rPr lang="nb-NO" dirty="0"/>
              <a:t>Klageinstans 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Råd og veiledningsansvar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620" y="5811171"/>
            <a:ext cx="3548180" cy="731583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6675" y="75406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59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4A2F755-5219-4C4E-9378-2C80BB08DF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xmlns="" id="{9A87AD7E-457F-4836-8DDE-FFE0F00938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">
          <a:xfrm>
            <a:off x="0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0983" y="498143"/>
            <a:ext cx="10269613" cy="1278902"/>
          </a:xfrm>
        </p:spPr>
        <p:txBody>
          <a:bodyPr>
            <a:normAutofit/>
          </a:bodyPr>
          <a:lstStyle/>
          <a:p>
            <a:r>
              <a:rPr lang="nb-NO">
                <a:solidFill>
                  <a:schemeClr val="bg1"/>
                </a:solidFill>
              </a:rPr>
              <a:t>Kommunenes ansvar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84" y="3097228"/>
            <a:ext cx="3106345" cy="2388002"/>
          </a:xfrm>
          <a:prstGeom prst="rect">
            <a:avLst/>
          </a:prstGeom>
          <a:effectLst/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389062" y="2944460"/>
            <a:ext cx="6841534" cy="2866318"/>
          </a:xfrm>
        </p:spPr>
        <p:txBody>
          <a:bodyPr>
            <a:normAutofit/>
          </a:bodyPr>
          <a:lstStyle/>
          <a:p>
            <a:r>
              <a:rPr lang="nb-NO" sz="2400" dirty="0"/>
              <a:t>er å utvikle sine kommuner i tråd med gjeldende regelverk</a:t>
            </a:r>
          </a:p>
          <a:p>
            <a:r>
              <a:rPr lang="nb-NO" sz="2400" dirty="0"/>
              <a:t>er å benytte de mulighetene for utviklingsarbeid som byr seg</a:t>
            </a:r>
          </a:p>
        </p:txBody>
      </p:sp>
    </p:spTree>
    <p:extLst>
      <p:ext uri="{BB962C8B-B14F-4D97-AF65-F5344CB8AC3E}">
        <p14:creationId xmlns:p14="http://schemas.microsoft.com/office/powerpoint/2010/main" val="4209882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150" y="643467"/>
            <a:ext cx="84477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256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140" y="643467"/>
            <a:ext cx="710772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3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5434194B-EB56-4062-98C6-CB72F287E3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10022124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B3746DB1-35A8-422F-9955-4F8E75DBB0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45299" y="4592325"/>
            <a:ext cx="5946579" cy="15141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>
                <a:solidFill>
                  <a:srgbClr val="000000"/>
                </a:solidFill>
              </a:rPr>
              <a:t>Benyttet tilbakemeldingen fra forrige samling</a:t>
            </a:r>
          </a:p>
        </p:txBody>
      </p:sp>
      <p:sp>
        <p:nvSpPr>
          <p:cNvPr id="25" name="Freeform 57">
            <a:extLst>
              <a:ext uri="{FF2B5EF4-FFF2-40B4-BE49-F238E27FC236}">
                <a16:creationId xmlns:a16="http://schemas.microsoft.com/office/drawing/2014/main" xmlns="" id="{B817D9AD-5E85-4E85-AC3E-43E24FA91A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1580219"/>
            <a:ext cx="4383459" cy="5287256"/>
          </a:xfrm>
          <a:custGeom>
            <a:avLst/>
            <a:gdLst>
              <a:gd name="connsiteX0" fmla="*/ 1504462 w 4383459"/>
              <a:gd name="connsiteY0" fmla="*/ 0 h 5287256"/>
              <a:gd name="connsiteX1" fmla="*/ 4383459 w 4383459"/>
              <a:gd name="connsiteY1" fmla="*/ 2878997 h 5287256"/>
              <a:gd name="connsiteX2" fmla="*/ 3114137 w 4383459"/>
              <a:gd name="connsiteY2" fmla="*/ 5266307 h 5287256"/>
              <a:gd name="connsiteX3" fmla="*/ 3079653 w 4383459"/>
              <a:gd name="connsiteY3" fmla="*/ 5287256 h 5287256"/>
              <a:gd name="connsiteX4" fmla="*/ 0 w 4383459"/>
              <a:gd name="connsiteY4" fmla="*/ 5287256 h 5287256"/>
              <a:gd name="connsiteX5" fmla="*/ 0 w 4383459"/>
              <a:gd name="connsiteY5" fmla="*/ 427769 h 5287256"/>
              <a:gd name="connsiteX6" fmla="*/ 132161 w 4383459"/>
              <a:gd name="connsiteY6" fmla="*/ 347480 h 5287256"/>
              <a:gd name="connsiteX7" fmla="*/ 1504462 w 4383459"/>
              <a:gd name="connsiteY7" fmla="*/ 0 h 528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3459" h="5287256">
                <a:moveTo>
                  <a:pt x="1504462" y="0"/>
                </a:moveTo>
                <a:cubicBezTo>
                  <a:pt x="3094488" y="0"/>
                  <a:pt x="4383459" y="1288971"/>
                  <a:pt x="4383459" y="2878997"/>
                </a:cubicBezTo>
                <a:cubicBezTo>
                  <a:pt x="4383459" y="3872763"/>
                  <a:pt x="3879955" y="4748930"/>
                  <a:pt x="3114137" y="5266307"/>
                </a:cubicBezTo>
                <a:lnTo>
                  <a:pt x="3079653" y="5287256"/>
                </a:lnTo>
                <a:lnTo>
                  <a:pt x="0" y="5287256"/>
                </a:lnTo>
                <a:lnTo>
                  <a:pt x="0" y="427769"/>
                </a:lnTo>
                <a:lnTo>
                  <a:pt x="132161" y="347480"/>
                </a:lnTo>
                <a:cubicBezTo>
                  <a:pt x="540096" y="125876"/>
                  <a:pt x="1007579" y="0"/>
                  <a:pt x="1504462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lassholder for innhold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" r="2110" b="-2"/>
          <a:stretch/>
        </p:blipFill>
        <p:spPr>
          <a:xfrm>
            <a:off x="323181" y="2765234"/>
            <a:ext cx="3163437" cy="331103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F0810290-E788-4DE3-B716-DBE58CC6A8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12946" y="0"/>
            <a:ext cx="4185112" cy="3170097"/>
          </a:xfrm>
          <a:custGeom>
            <a:avLst/>
            <a:gdLst>
              <a:gd name="connsiteX0" fmla="*/ 301225 w 4185112"/>
              <a:gd name="connsiteY0" fmla="*/ 0 h 3170097"/>
              <a:gd name="connsiteX1" fmla="*/ 3883887 w 4185112"/>
              <a:gd name="connsiteY1" fmla="*/ 0 h 3170097"/>
              <a:gd name="connsiteX2" fmla="*/ 3932552 w 4185112"/>
              <a:gd name="connsiteY2" fmla="*/ 80105 h 3170097"/>
              <a:gd name="connsiteX3" fmla="*/ 4185112 w 4185112"/>
              <a:gd name="connsiteY3" fmla="*/ 1077541 h 3170097"/>
              <a:gd name="connsiteX4" fmla="*/ 2092556 w 4185112"/>
              <a:gd name="connsiteY4" fmla="*/ 3170097 h 3170097"/>
              <a:gd name="connsiteX5" fmla="*/ 0 w 4185112"/>
              <a:gd name="connsiteY5" fmla="*/ 1077541 h 3170097"/>
              <a:gd name="connsiteX6" fmla="*/ 252561 w 4185112"/>
              <a:gd name="connsiteY6" fmla="*/ 80105 h 31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85112" h="3170097">
                <a:moveTo>
                  <a:pt x="301225" y="0"/>
                </a:moveTo>
                <a:lnTo>
                  <a:pt x="3883887" y="0"/>
                </a:lnTo>
                <a:lnTo>
                  <a:pt x="3932552" y="80105"/>
                </a:lnTo>
                <a:cubicBezTo>
                  <a:pt x="4093621" y="376606"/>
                  <a:pt x="4185112" y="716389"/>
                  <a:pt x="4185112" y="1077541"/>
                </a:cubicBezTo>
                <a:cubicBezTo>
                  <a:pt x="4185112" y="2233228"/>
                  <a:pt x="3248243" y="3170097"/>
                  <a:pt x="2092556" y="3170097"/>
                </a:cubicBezTo>
                <a:cubicBezTo>
                  <a:pt x="936869" y="3170097"/>
                  <a:pt x="0" y="2233228"/>
                  <a:pt x="0" y="1077541"/>
                </a:cubicBezTo>
                <a:cubicBezTo>
                  <a:pt x="0" y="716389"/>
                  <a:pt x="91491" y="376606"/>
                  <a:pt x="252561" y="80105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418595" y="979719"/>
            <a:ext cx="2754249" cy="56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93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2285737-90EE-47DC-AC80-8AE156B119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57BDC17-F1B3-455F-BBF1-680AA1F25C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xmlns="" id="{64E2FA9A-FEF7-4501-B0EB-5E45EDD217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xmlns="" id="{BC38192B-B4CB-47D4-A3B1-10010247F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xmlns="" id="{96330E33-E171-4B0F-82B5-AF7230399B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xmlns="" id="{332B1723-69BF-42D7-B757-0FA059E152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xmlns="" id="{F115D62D-1E96-48D1-A78D-D370A0BFB9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xmlns="" id="{91C2876A-169D-4822-A766-C00578C88B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rgbClr val="FFFFFF"/>
                </a:solidFill>
              </a:rPr>
              <a:t>Utvikling av bedre tjenester i kommunene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xmlns="" id="{2937FB21-3188-4080-A51A-24BCAE4068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881269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" name="Bild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5620" y="5811171"/>
            <a:ext cx="3548180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16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116878" y="629266"/>
            <a:ext cx="6422849" cy="1676603"/>
          </a:xfrm>
        </p:spPr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95B82D5-A8BB-45BF-BED8-C7B2068921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xmlns="" id="{296C61EC-FBF4-4216-BE67-6C864D30A0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4632" y="484632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24" y="803049"/>
            <a:ext cx="2805759" cy="2470743"/>
          </a:xfrm>
          <a:prstGeom prst="rect">
            <a:avLst/>
          </a:prstGeom>
          <a:effectLst/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4370311"/>
            <a:ext cx="3026663" cy="620465"/>
          </a:xfrm>
          <a:prstGeom prst="rect">
            <a:avLst/>
          </a:prstGeom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16880" y="2438400"/>
            <a:ext cx="6422848" cy="3785419"/>
          </a:xfrm>
        </p:spPr>
        <p:txBody>
          <a:bodyPr>
            <a:normAutofit/>
          </a:bodyPr>
          <a:lstStyle/>
          <a:p>
            <a:r>
              <a:rPr lang="nb-NO" sz="3200" dirty="0"/>
              <a:t>Nettverk viktig!</a:t>
            </a:r>
          </a:p>
          <a:p>
            <a:r>
              <a:rPr lang="nb-NO" sz="3200" dirty="0"/>
              <a:t>Husk å dele når dere kommer hjem</a:t>
            </a:r>
            <a:r>
              <a:rPr lang="nb-NO" sz="2000" dirty="0">
                <a:sym typeface="Wingdings" panose="05000000000000000000" pitchFamily="2" charset="2"/>
              </a:rPr>
              <a:t></a:t>
            </a:r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94923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866</Words>
  <Application>Microsoft Office PowerPoint</Application>
  <PresentationFormat>Widescreen</PresentationFormat>
  <Paragraphs>58</Paragraphs>
  <Slides>12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Office-tema</vt:lpstr>
      <vt:lpstr>Velkommen til Prosjektnettverk for kommuner i Finnmark </vt:lpstr>
      <vt:lpstr>«Prosjektarbeid og prosjekttenkning i utvikling av kommunale tjenester. Del 2»</vt:lpstr>
      <vt:lpstr>Fylkesmannen i Finnmark</vt:lpstr>
      <vt:lpstr>Statens forlengede arm</vt:lpstr>
      <vt:lpstr> </vt:lpstr>
      <vt:lpstr>FMs ansvar</vt:lpstr>
      <vt:lpstr>Kommunenes ansvar</vt:lpstr>
      <vt:lpstr>PowerPoint-presentasjon</vt:lpstr>
      <vt:lpstr>PowerPoint-presentasjon</vt:lpstr>
      <vt:lpstr>Benyttet tilbakemeldingen fra forrige samling</vt:lpstr>
      <vt:lpstr>Utvikling av bedre tjenester i kommunene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Prosjektnettverk for kommuner i Finnmark</dc:title>
  <dc:creator>Fjellheim, Marianne</dc:creator>
  <cp:lastModifiedBy>Elvira Røst</cp:lastModifiedBy>
  <cp:revision>11</cp:revision>
  <dcterms:created xsi:type="dcterms:W3CDTF">2018-09-11T07:44:51Z</dcterms:created>
  <dcterms:modified xsi:type="dcterms:W3CDTF">2018-09-11T09:47:39Z</dcterms:modified>
</cp:coreProperties>
</file>