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7" r:id="rId9"/>
    <p:sldId id="268" r:id="rId10"/>
    <p:sldId id="269" r:id="rId11"/>
    <p:sldId id="265" r:id="rId12"/>
    <p:sldId id="266" r:id="rId13"/>
    <p:sldId id="262" r:id="rId14"/>
    <p:sldId id="263" r:id="rId15"/>
    <p:sldId id="270" r:id="rId16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rsider" id="{1EE3B833-7393-094B-BF91-0E4343AE0BBE}">
          <p14:sldIdLst>
            <p14:sldId id="256"/>
          </p14:sldIdLst>
        </p14:section>
        <p14:section name="Innhold" id="{F7E8B0E0-961E-564D-86A7-02B67ACE1FB9}">
          <p14:sldIdLst>
            <p14:sldId id="257"/>
            <p14:sldId id="258"/>
            <p14:sldId id="259"/>
            <p14:sldId id="260"/>
            <p14:sldId id="261"/>
            <p14:sldId id="264"/>
            <p14:sldId id="267"/>
            <p14:sldId id="268"/>
            <p14:sldId id="269"/>
            <p14:sldId id="265"/>
            <p14:sldId id="266"/>
            <p14:sldId id="262"/>
            <p14:sldId id="263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0E20"/>
    <a:srgbClr val="007C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68" d="100"/>
          <a:sy n="68" d="100"/>
        </p:scale>
        <p:origin x="1264" y="56"/>
      </p:cViewPr>
      <p:guideLst>
        <p:guide orient="horz" pos="2160"/>
        <p:guide pos="29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6E01A7-D94A-42B8-8E7A-9CD95FBC714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5D6B82CD-71E5-4126-86BC-B8007820CD2F}">
      <dgm:prSet phldrT="[Tekst]"/>
      <dgm:spPr/>
      <dgm:t>
        <a:bodyPr/>
        <a:lstStyle/>
        <a:p>
          <a:r>
            <a:rPr lang="nb-NO" dirty="0"/>
            <a:t>Avdelingsdirektør for Helse og Omsorg</a:t>
          </a:r>
        </a:p>
      </dgm:t>
    </dgm:pt>
    <dgm:pt modelId="{B926F480-B0A7-40A0-A0AD-B784E64B2EBA}" type="parTrans" cxnId="{9FA60C14-B9A9-4F56-BFC1-273585341B5F}">
      <dgm:prSet/>
      <dgm:spPr/>
      <dgm:t>
        <a:bodyPr/>
        <a:lstStyle/>
        <a:p>
          <a:endParaRPr lang="nb-NO"/>
        </a:p>
      </dgm:t>
    </dgm:pt>
    <dgm:pt modelId="{E32D1071-026C-478D-8B5D-453B81E0C94C}" type="sibTrans" cxnId="{9FA60C14-B9A9-4F56-BFC1-273585341B5F}">
      <dgm:prSet/>
      <dgm:spPr/>
      <dgm:t>
        <a:bodyPr/>
        <a:lstStyle/>
        <a:p>
          <a:endParaRPr lang="nb-NO"/>
        </a:p>
      </dgm:t>
    </dgm:pt>
    <dgm:pt modelId="{20CB0A39-67D5-43A7-BFD7-7BF7937DDAE0}" type="asst">
      <dgm:prSet phldrT="[Tekst]"/>
      <dgm:spPr/>
      <dgm:t>
        <a:bodyPr/>
        <a:lstStyle/>
        <a:p>
          <a:r>
            <a:rPr lang="nb-NO" dirty="0"/>
            <a:t>Seksjonsleder Oppfølgingsenheten </a:t>
          </a:r>
        </a:p>
      </dgm:t>
    </dgm:pt>
    <dgm:pt modelId="{679B02F6-3103-41A4-9C00-FB78A3E9FE07}" type="parTrans" cxnId="{D50D69C7-9FFF-43BA-937C-1875752436AD}">
      <dgm:prSet/>
      <dgm:spPr/>
      <dgm:t>
        <a:bodyPr/>
        <a:lstStyle/>
        <a:p>
          <a:endParaRPr lang="nb-NO"/>
        </a:p>
      </dgm:t>
    </dgm:pt>
    <dgm:pt modelId="{8ADAB2DC-79B8-4E62-B9D6-1272AD9A6ABC}" type="sibTrans" cxnId="{D50D69C7-9FFF-43BA-937C-1875752436AD}">
      <dgm:prSet/>
      <dgm:spPr/>
      <dgm:t>
        <a:bodyPr/>
        <a:lstStyle/>
        <a:p>
          <a:endParaRPr lang="nb-NO"/>
        </a:p>
      </dgm:t>
    </dgm:pt>
    <dgm:pt modelId="{0174C630-609F-41A8-9C96-30BF7626F5D9}">
      <dgm:prSet phldrT="[Tekst]"/>
      <dgm:spPr/>
      <dgm:t>
        <a:bodyPr/>
        <a:lstStyle/>
        <a:p>
          <a:r>
            <a:rPr lang="nb-NO" dirty="0"/>
            <a:t>Enhetsleder Rus og psykiatrienheten</a:t>
          </a:r>
        </a:p>
      </dgm:t>
    </dgm:pt>
    <dgm:pt modelId="{A4729A81-F016-4DA4-B1A0-AF9259BD7B49}" type="parTrans" cxnId="{205AC9CE-B64B-46BD-AC1B-E7D4B5FEDE82}">
      <dgm:prSet/>
      <dgm:spPr/>
      <dgm:t>
        <a:bodyPr/>
        <a:lstStyle/>
        <a:p>
          <a:endParaRPr lang="nb-NO"/>
        </a:p>
      </dgm:t>
    </dgm:pt>
    <dgm:pt modelId="{DE3F9688-8E14-4649-8BD5-8729C976AF5A}" type="sibTrans" cxnId="{205AC9CE-B64B-46BD-AC1B-E7D4B5FEDE82}">
      <dgm:prSet/>
      <dgm:spPr/>
      <dgm:t>
        <a:bodyPr/>
        <a:lstStyle/>
        <a:p>
          <a:endParaRPr lang="nb-NO"/>
        </a:p>
      </dgm:t>
    </dgm:pt>
    <dgm:pt modelId="{AD7BC61B-B432-4FBA-B196-4E3ACA8BE91E}">
      <dgm:prSet phldrT="[Tekst]"/>
      <dgm:spPr/>
      <dgm:t>
        <a:bodyPr/>
        <a:lstStyle/>
        <a:p>
          <a:r>
            <a:rPr lang="nb-NO" dirty="0"/>
            <a:t>Enhetsleder Boligkontoret</a:t>
          </a:r>
        </a:p>
      </dgm:t>
    </dgm:pt>
    <dgm:pt modelId="{4335754A-C993-4EC3-862E-0CF8D65951C5}" type="parTrans" cxnId="{8D99AB58-6DAA-4CCF-8E33-D23972B53A87}">
      <dgm:prSet/>
      <dgm:spPr/>
      <dgm:t>
        <a:bodyPr/>
        <a:lstStyle/>
        <a:p>
          <a:endParaRPr lang="nb-NO"/>
        </a:p>
      </dgm:t>
    </dgm:pt>
    <dgm:pt modelId="{611C0F2F-76A4-4AEA-ABDA-A2C4D2469288}" type="sibTrans" cxnId="{8D99AB58-6DAA-4CCF-8E33-D23972B53A87}">
      <dgm:prSet/>
      <dgm:spPr/>
      <dgm:t>
        <a:bodyPr/>
        <a:lstStyle/>
        <a:p>
          <a:endParaRPr lang="nb-NO"/>
        </a:p>
      </dgm:t>
    </dgm:pt>
    <dgm:pt modelId="{9CAB15CF-D15F-4C9F-8C93-C5386F296FBA}">
      <dgm:prSet phldrT="[Tekst]"/>
      <dgm:spPr/>
      <dgm:t>
        <a:bodyPr/>
        <a:lstStyle/>
        <a:p>
          <a:r>
            <a:rPr lang="nb-NO" dirty="0"/>
            <a:t>Enhetsleder NAV</a:t>
          </a:r>
        </a:p>
      </dgm:t>
    </dgm:pt>
    <dgm:pt modelId="{C74D34CF-DEF1-4155-938B-E499750992EE}" type="parTrans" cxnId="{1D8B4E7E-03B9-4627-8CBA-8024A70D9F77}">
      <dgm:prSet/>
      <dgm:spPr/>
      <dgm:t>
        <a:bodyPr/>
        <a:lstStyle/>
        <a:p>
          <a:endParaRPr lang="nb-NO"/>
        </a:p>
      </dgm:t>
    </dgm:pt>
    <dgm:pt modelId="{C9EF823E-069B-4BAD-8CC9-06A75878DC66}" type="sibTrans" cxnId="{1D8B4E7E-03B9-4627-8CBA-8024A70D9F77}">
      <dgm:prSet/>
      <dgm:spPr/>
      <dgm:t>
        <a:bodyPr/>
        <a:lstStyle/>
        <a:p>
          <a:endParaRPr lang="nb-NO"/>
        </a:p>
      </dgm:t>
    </dgm:pt>
    <dgm:pt modelId="{728BBC5A-4870-4CA8-9B91-80149433550D}" type="asst">
      <dgm:prSet phldrT="[Tekst]"/>
      <dgm:spPr/>
      <dgm:t>
        <a:bodyPr/>
        <a:lstStyle/>
        <a:p>
          <a:r>
            <a:rPr lang="nb-NO" dirty="0"/>
            <a:t>Seksjonsleder velferd og inkludering</a:t>
          </a:r>
        </a:p>
      </dgm:t>
    </dgm:pt>
    <dgm:pt modelId="{D8FFF40E-55E1-47AB-A20E-C80102F733EF}" type="parTrans" cxnId="{8ECD19FF-E2DF-45E5-9323-891ACC097D02}">
      <dgm:prSet/>
      <dgm:spPr/>
      <dgm:t>
        <a:bodyPr/>
        <a:lstStyle/>
        <a:p>
          <a:endParaRPr lang="nb-NO"/>
        </a:p>
      </dgm:t>
    </dgm:pt>
    <dgm:pt modelId="{B4D01ACC-232F-45BA-9899-0A5AF6C96C23}" type="sibTrans" cxnId="{8ECD19FF-E2DF-45E5-9323-891ACC097D02}">
      <dgm:prSet/>
      <dgm:spPr/>
      <dgm:t>
        <a:bodyPr/>
        <a:lstStyle/>
        <a:p>
          <a:endParaRPr lang="nb-NO"/>
        </a:p>
      </dgm:t>
    </dgm:pt>
    <dgm:pt modelId="{EC7840E8-7ABD-4C7C-A9BE-DA52CB747FD3}">
      <dgm:prSet phldrT="[Tekst]"/>
      <dgm:spPr/>
      <dgm:t>
        <a:bodyPr/>
        <a:lstStyle/>
        <a:p>
          <a:r>
            <a:rPr lang="nb-NO" dirty="0"/>
            <a:t>Enhetsleder Tildeling av tjenester</a:t>
          </a:r>
        </a:p>
      </dgm:t>
    </dgm:pt>
    <dgm:pt modelId="{BD82D62D-5836-49BC-A8F5-71C047D9F05C}" type="parTrans" cxnId="{58802871-F785-48B8-A3EC-8714CA7843BE}">
      <dgm:prSet/>
      <dgm:spPr/>
      <dgm:t>
        <a:bodyPr/>
        <a:lstStyle/>
        <a:p>
          <a:endParaRPr lang="nb-NO"/>
        </a:p>
      </dgm:t>
    </dgm:pt>
    <dgm:pt modelId="{81ECF5B8-D721-42DB-A6DF-D9F7E5320F07}" type="sibTrans" cxnId="{58802871-F785-48B8-A3EC-8714CA7843BE}">
      <dgm:prSet/>
      <dgm:spPr/>
      <dgm:t>
        <a:bodyPr/>
        <a:lstStyle/>
        <a:p>
          <a:endParaRPr lang="nb-NO"/>
        </a:p>
      </dgm:t>
    </dgm:pt>
    <dgm:pt modelId="{E306FE98-9FAF-420E-B514-709A5A30AD92}" type="pres">
      <dgm:prSet presAssocID="{FE6E01A7-D94A-42B8-8E7A-9CD95FBC714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2E40351-3DB5-4415-B102-848307539D03}" type="pres">
      <dgm:prSet presAssocID="{5D6B82CD-71E5-4126-86BC-B8007820CD2F}" presName="hierRoot1" presStyleCnt="0">
        <dgm:presLayoutVars>
          <dgm:hierBranch val="init"/>
        </dgm:presLayoutVars>
      </dgm:prSet>
      <dgm:spPr/>
    </dgm:pt>
    <dgm:pt modelId="{31AD35DF-8E92-4B4B-BEFF-4D923AC2A88D}" type="pres">
      <dgm:prSet presAssocID="{5D6B82CD-71E5-4126-86BC-B8007820CD2F}" presName="rootComposite1" presStyleCnt="0"/>
      <dgm:spPr/>
    </dgm:pt>
    <dgm:pt modelId="{468E579A-6DF6-482D-9F68-3C7BDE75EE73}" type="pres">
      <dgm:prSet presAssocID="{5D6B82CD-71E5-4126-86BC-B8007820CD2F}" presName="rootText1" presStyleLbl="node0" presStyleIdx="0" presStyleCnt="1">
        <dgm:presLayoutVars>
          <dgm:chPref val="3"/>
        </dgm:presLayoutVars>
      </dgm:prSet>
      <dgm:spPr/>
    </dgm:pt>
    <dgm:pt modelId="{0C990D79-E3F7-4313-8C0B-62759ECF3D9F}" type="pres">
      <dgm:prSet presAssocID="{5D6B82CD-71E5-4126-86BC-B8007820CD2F}" presName="rootConnector1" presStyleLbl="node1" presStyleIdx="0" presStyleCnt="0"/>
      <dgm:spPr/>
    </dgm:pt>
    <dgm:pt modelId="{7FA2B106-A0E4-4546-8146-3A602B93EEDC}" type="pres">
      <dgm:prSet presAssocID="{5D6B82CD-71E5-4126-86BC-B8007820CD2F}" presName="hierChild2" presStyleCnt="0"/>
      <dgm:spPr/>
    </dgm:pt>
    <dgm:pt modelId="{0F2CBE93-E6D2-45EE-AB38-A10A81CB87A4}" type="pres">
      <dgm:prSet presAssocID="{A4729A81-F016-4DA4-B1A0-AF9259BD7B49}" presName="Name37" presStyleLbl="parChTrans1D2" presStyleIdx="0" presStyleCnt="6"/>
      <dgm:spPr/>
    </dgm:pt>
    <dgm:pt modelId="{E05380B6-23F1-45CB-AB9D-A27AE5AAF14C}" type="pres">
      <dgm:prSet presAssocID="{0174C630-609F-41A8-9C96-30BF7626F5D9}" presName="hierRoot2" presStyleCnt="0">
        <dgm:presLayoutVars>
          <dgm:hierBranch val="init"/>
        </dgm:presLayoutVars>
      </dgm:prSet>
      <dgm:spPr/>
    </dgm:pt>
    <dgm:pt modelId="{6187AB0A-3B0F-4AF8-A2B6-9234188AD206}" type="pres">
      <dgm:prSet presAssocID="{0174C630-609F-41A8-9C96-30BF7626F5D9}" presName="rootComposite" presStyleCnt="0"/>
      <dgm:spPr/>
    </dgm:pt>
    <dgm:pt modelId="{C5535B6B-4DA6-4C0F-AA29-A48A9098E2C7}" type="pres">
      <dgm:prSet presAssocID="{0174C630-609F-41A8-9C96-30BF7626F5D9}" presName="rootText" presStyleLbl="node2" presStyleIdx="0" presStyleCnt="4">
        <dgm:presLayoutVars>
          <dgm:chPref val="3"/>
        </dgm:presLayoutVars>
      </dgm:prSet>
      <dgm:spPr/>
    </dgm:pt>
    <dgm:pt modelId="{CB358624-2CD8-40CF-84B6-F85F50122F5A}" type="pres">
      <dgm:prSet presAssocID="{0174C630-609F-41A8-9C96-30BF7626F5D9}" presName="rootConnector" presStyleLbl="node2" presStyleIdx="0" presStyleCnt="4"/>
      <dgm:spPr/>
    </dgm:pt>
    <dgm:pt modelId="{AD99634A-3D2C-470E-9638-F31FDC386BAC}" type="pres">
      <dgm:prSet presAssocID="{0174C630-609F-41A8-9C96-30BF7626F5D9}" presName="hierChild4" presStyleCnt="0"/>
      <dgm:spPr/>
    </dgm:pt>
    <dgm:pt modelId="{36B82608-5A35-435E-8832-83EBBBB499BF}" type="pres">
      <dgm:prSet presAssocID="{0174C630-609F-41A8-9C96-30BF7626F5D9}" presName="hierChild5" presStyleCnt="0"/>
      <dgm:spPr/>
    </dgm:pt>
    <dgm:pt modelId="{B128E6B9-B756-4C20-BCF0-93A1E9A97BD4}" type="pres">
      <dgm:prSet presAssocID="{4335754A-C993-4EC3-862E-0CF8D65951C5}" presName="Name37" presStyleLbl="parChTrans1D2" presStyleIdx="1" presStyleCnt="6"/>
      <dgm:spPr/>
    </dgm:pt>
    <dgm:pt modelId="{21D8E798-87C3-4783-B3FC-76049E26BA9A}" type="pres">
      <dgm:prSet presAssocID="{AD7BC61B-B432-4FBA-B196-4E3ACA8BE91E}" presName="hierRoot2" presStyleCnt="0">
        <dgm:presLayoutVars>
          <dgm:hierBranch val="init"/>
        </dgm:presLayoutVars>
      </dgm:prSet>
      <dgm:spPr/>
    </dgm:pt>
    <dgm:pt modelId="{A9299664-87E3-46C5-BE57-5F3101F72BEF}" type="pres">
      <dgm:prSet presAssocID="{AD7BC61B-B432-4FBA-B196-4E3ACA8BE91E}" presName="rootComposite" presStyleCnt="0"/>
      <dgm:spPr/>
    </dgm:pt>
    <dgm:pt modelId="{5F694AF4-1525-497F-AC0E-AF8A90C7351B}" type="pres">
      <dgm:prSet presAssocID="{AD7BC61B-B432-4FBA-B196-4E3ACA8BE91E}" presName="rootText" presStyleLbl="node2" presStyleIdx="1" presStyleCnt="4">
        <dgm:presLayoutVars>
          <dgm:chPref val="3"/>
        </dgm:presLayoutVars>
      </dgm:prSet>
      <dgm:spPr/>
    </dgm:pt>
    <dgm:pt modelId="{0FB83302-751F-4F0E-AB98-8C29C8EDAFE3}" type="pres">
      <dgm:prSet presAssocID="{AD7BC61B-B432-4FBA-B196-4E3ACA8BE91E}" presName="rootConnector" presStyleLbl="node2" presStyleIdx="1" presStyleCnt="4"/>
      <dgm:spPr/>
    </dgm:pt>
    <dgm:pt modelId="{DB37E3FF-5502-490C-94BA-2B42FC4C1C9D}" type="pres">
      <dgm:prSet presAssocID="{AD7BC61B-B432-4FBA-B196-4E3ACA8BE91E}" presName="hierChild4" presStyleCnt="0"/>
      <dgm:spPr/>
    </dgm:pt>
    <dgm:pt modelId="{C9A39F98-2845-44D1-929D-78AE2042609F}" type="pres">
      <dgm:prSet presAssocID="{AD7BC61B-B432-4FBA-B196-4E3ACA8BE91E}" presName="hierChild5" presStyleCnt="0"/>
      <dgm:spPr/>
    </dgm:pt>
    <dgm:pt modelId="{EF196ACF-05E2-470D-9CEB-65326FE1B194}" type="pres">
      <dgm:prSet presAssocID="{C74D34CF-DEF1-4155-938B-E499750992EE}" presName="Name37" presStyleLbl="parChTrans1D2" presStyleIdx="2" presStyleCnt="6"/>
      <dgm:spPr/>
    </dgm:pt>
    <dgm:pt modelId="{87365563-8628-4765-8327-608F29C7CDEF}" type="pres">
      <dgm:prSet presAssocID="{9CAB15CF-D15F-4C9F-8C93-C5386F296FBA}" presName="hierRoot2" presStyleCnt="0">
        <dgm:presLayoutVars>
          <dgm:hierBranch val="init"/>
        </dgm:presLayoutVars>
      </dgm:prSet>
      <dgm:spPr/>
    </dgm:pt>
    <dgm:pt modelId="{3321C1B6-D5F2-4389-A52E-AF3FC13B2C95}" type="pres">
      <dgm:prSet presAssocID="{9CAB15CF-D15F-4C9F-8C93-C5386F296FBA}" presName="rootComposite" presStyleCnt="0"/>
      <dgm:spPr/>
    </dgm:pt>
    <dgm:pt modelId="{600355C7-C835-4FCF-ACF2-5889FCEB5804}" type="pres">
      <dgm:prSet presAssocID="{9CAB15CF-D15F-4C9F-8C93-C5386F296FBA}" presName="rootText" presStyleLbl="node2" presStyleIdx="2" presStyleCnt="4">
        <dgm:presLayoutVars>
          <dgm:chPref val="3"/>
        </dgm:presLayoutVars>
      </dgm:prSet>
      <dgm:spPr/>
    </dgm:pt>
    <dgm:pt modelId="{0457BDB4-D356-4AF5-A345-50F4FD3699BE}" type="pres">
      <dgm:prSet presAssocID="{9CAB15CF-D15F-4C9F-8C93-C5386F296FBA}" presName="rootConnector" presStyleLbl="node2" presStyleIdx="2" presStyleCnt="4"/>
      <dgm:spPr/>
    </dgm:pt>
    <dgm:pt modelId="{E6DEAA42-60ED-49D3-B8A3-F87A391726C5}" type="pres">
      <dgm:prSet presAssocID="{9CAB15CF-D15F-4C9F-8C93-C5386F296FBA}" presName="hierChild4" presStyleCnt="0"/>
      <dgm:spPr/>
    </dgm:pt>
    <dgm:pt modelId="{799E3684-6E47-4BEF-B6EC-2640752E4C44}" type="pres">
      <dgm:prSet presAssocID="{9CAB15CF-D15F-4C9F-8C93-C5386F296FBA}" presName="hierChild5" presStyleCnt="0"/>
      <dgm:spPr/>
    </dgm:pt>
    <dgm:pt modelId="{0BC35CD9-EA0A-43EB-AD6C-72E52E5AADC8}" type="pres">
      <dgm:prSet presAssocID="{BD82D62D-5836-49BC-A8F5-71C047D9F05C}" presName="Name37" presStyleLbl="parChTrans1D2" presStyleIdx="3" presStyleCnt="6"/>
      <dgm:spPr/>
    </dgm:pt>
    <dgm:pt modelId="{FF2BA037-0F5A-4728-875A-BD4D164C0D6F}" type="pres">
      <dgm:prSet presAssocID="{EC7840E8-7ABD-4C7C-A9BE-DA52CB747FD3}" presName="hierRoot2" presStyleCnt="0">
        <dgm:presLayoutVars>
          <dgm:hierBranch val="init"/>
        </dgm:presLayoutVars>
      </dgm:prSet>
      <dgm:spPr/>
    </dgm:pt>
    <dgm:pt modelId="{99F83475-0DD3-4D48-ACC5-2C82618FDC5D}" type="pres">
      <dgm:prSet presAssocID="{EC7840E8-7ABD-4C7C-A9BE-DA52CB747FD3}" presName="rootComposite" presStyleCnt="0"/>
      <dgm:spPr/>
    </dgm:pt>
    <dgm:pt modelId="{33632F2F-F764-4527-82F1-E243B5FC0FEB}" type="pres">
      <dgm:prSet presAssocID="{EC7840E8-7ABD-4C7C-A9BE-DA52CB747FD3}" presName="rootText" presStyleLbl="node2" presStyleIdx="3" presStyleCnt="4">
        <dgm:presLayoutVars>
          <dgm:chPref val="3"/>
        </dgm:presLayoutVars>
      </dgm:prSet>
      <dgm:spPr/>
    </dgm:pt>
    <dgm:pt modelId="{253FC46B-E547-4225-8F8A-95558E270F1C}" type="pres">
      <dgm:prSet presAssocID="{EC7840E8-7ABD-4C7C-A9BE-DA52CB747FD3}" presName="rootConnector" presStyleLbl="node2" presStyleIdx="3" presStyleCnt="4"/>
      <dgm:spPr/>
    </dgm:pt>
    <dgm:pt modelId="{CEB7D798-DF29-448C-B2E3-312E1DEA45E7}" type="pres">
      <dgm:prSet presAssocID="{EC7840E8-7ABD-4C7C-A9BE-DA52CB747FD3}" presName="hierChild4" presStyleCnt="0"/>
      <dgm:spPr/>
    </dgm:pt>
    <dgm:pt modelId="{CB87735B-8969-4CB7-B369-5393ABE6830E}" type="pres">
      <dgm:prSet presAssocID="{EC7840E8-7ABD-4C7C-A9BE-DA52CB747FD3}" presName="hierChild5" presStyleCnt="0"/>
      <dgm:spPr/>
    </dgm:pt>
    <dgm:pt modelId="{25AE32E0-EF24-416C-AD5C-ECE63D62D1BD}" type="pres">
      <dgm:prSet presAssocID="{5D6B82CD-71E5-4126-86BC-B8007820CD2F}" presName="hierChild3" presStyleCnt="0"/>
      <dgm:spPr/>
    </dgm:pt>
    <dgm:pt modelId="{B92A4A98-F14C-4608-9315-51AA5A6090DF}" type="pres">
      <dgm:prSet presAssocID="{679B02F6-3103-41A4-9C00-FB78A3E9FE07}" presName="Name111" presStyleLbl="parChTrans1D2" presStyleIdx="4" presStyleCnt="6"/>
      <dgm:spPr/>
    </dgm:pt>
    <dgm:pt modelId="{370CD862-47F5-4025-82F8-57B7A65E9D6D}" type="pres">
      <dgm:prSet presAssocID="{20CB0A39-67D5-43A7-BFD7-7BF7937DDAE0}" presName="hierRoot3" presStyleCnt="0">
        <dgm:presLayoutVars>
          <dgm:hierBranch val="init"/>
        </dgm:presLayoutVars>
      </dgm:prSet>
      <dgm:spPr/>
    </dgm:pt>
    <dgm:pt modelId="{F5F63F95-35C1-4ABE-8600-ADBECF8598B5}" type="pres">
      <dgm:prSet presAssocID="{20CB0A39-67D5-43A7-BFD7-7BF7937DDAE0}" presName="rootComposite3" presStyleCnt="0"/>
      <dgm:spPr/>
    </dgm:pt>
    <dgm:pt modelId="{9254898B-B511-4034-84D4-CD0F4C4F2FD2}" type="pres">
      <dgm:prSet presAssocID="{20CB0A39-67D5-43A7-BFD7-7BF7937DDAE0}" presName="rootText3" presStyleLbl="asst1" presStyleIdx="0" presStyleCnt="2">
        <dgm:presLayoutVars>
          <dgm:chPref val="3"/>
        </dgm:presLayoutVars>
      </dgm:prSet>
      <dgm:spPr/>
    </dgm:pt>
    <dgm:pt modelId="{E33DDB78-932F-4C7E-B3FF-A6BADF125181}" type="pres">
      <dgm:prSet presAssocID="{20CB0A39-67D5-43A7-BFD7-7BF7937DDAE0}" presName="rootConnector3" presStyleLbl="asst1" presStyleIdx="0" presStyleCnt="2"/>
      <dgm:spPr/>
    </dgm:pt>
    <dgm:pt modelId="{8258AE4B-9458-4B56-AD66-905CAA6C51D8}" type="pres">
      <dgm:prSet presAssocID="{20CB0A39-67D5-43A7-BFD7-7BF7937DDAE0}" presName="hierChild6" presStyleCnt="0"/>
      <dgm:spPr/>
    </dgm:pt>
    <dgm:pt modelId="{007C700F-6BDD-4DE9-8465-89D490977CB4}" type="pres">
      <dgm:prSet presAssocID="{20CB0A39-67D5-43A7-BFD7-7BF7937DDAE0}" presName="hierChild7" presStyleCnt="0"/>
      <dgm:spPr/>
    </dgm:pt>
    <dgm:pt modelId="{9F0C4C6C-6398-41E3-8B10-CB5C09DB8AE5}" type="pres">
      <dgm:prSet presAssocID="{D8FFF40E-55E1-47AB-A20E-C80102F733EF}" presName="Name111" presStyleLbl="parChTrans1D2" presStyleIdx="5" presStyleCnt="6"/>
      <dgm:spPr/>
    </dgm:pt>
    <dgm:pt modelId="{DAF9FCEF-D378-4F46-9B84-4ECFD61DABA6}" type="pres">
      <dgm:prSet presAssocID="{728BBC5A-4870-4CA8-9B91-80149433550D}" presName="hierRoot3" presStyleCnt="0">
        <dgm:presLayoutVars>
          <dgm:hierBranch val="init"/>
        </dgm:presLayoutVars>
      </dgm:prSet>
      <dgm:spPr/>
    </dgm:pt>
    <dgm:pt modelId="{D84E4C6B-4AA4-4748-97CC-0A4CB1047852}" type="pres">
      <dgm:prSet presAssocID="{728BBC5A-4870-4CA8-9B91-80149433550D}" presName="rootComposite3" presStyleCnt="0"/>
      <dgm:spPr/>
    </dgm:pt>
    <dgm:pt modelId="{CA91DC86-22D3-4E6B-A373-D3CD7E31FE99}" type="pres">
      <dgm:prSet presAssocID="{728BBC5A-4870-4CA8-9B91-80149433550D}" presName="rootText3" presStyleLbl="asst1" presStyleIdx="1" presStyleCnt="2">
        <dgm:presLayoutVars>
          <dgm:chPref val="3"/>
        </dgm:presLayoutVars>
      </dgm:prSet>
      <dgm:spPr/>
    </dgm:pt>
    <dgm:pt modelId="{65B05E07-7CD6-4A4D-823F-0B19AEEFA603}" type="pres">
      <dgm:prSet presAssocID="{728BBC5A-4870-4CA8-9B91-80149433550D}" presName="rootConnector3" presStyleLbl="asst1" presStyleIdx="1" presStyleCnt="2"/>
      <dgm:spPr/>
    </dgm:pt>
    <dgm:pt modelId="{332BDFA3-81D8-4580-95D1-65121EB39BF3}" type="pres">
      <dgm:prSet presAssocID="{728BBC5A-4870-4CA8-9B91-80149433550D}" presName="hierChild6" presStyleCnt="0"/>
      <dgm:spPr/>
    </dgm:pt>
    <dgm:pt modelId="{32A4C6AD-2200-4FD9-AC6C-7F5E42C5642F}" type="pres">
      <dgm:prSet presAssocID="{728BBC5A-4870-4CA8-9B91-80149433550D}" presName="hierChild7" presStyleCnt="0"/>
      <dgm:spPr/>
    </dgm:pt>
  </dgm:ptLst>
  <dgm:cxnLst>
    <dgm:cxn modelId="{A12F5E07-5834-44B4-BC74-C4CF339F1049}" type="presOf" srcId="{D8FFF40E-55E1-47AB-A20E-C80102F733EF}" destId="{9F0C4C6C-6398-41E3-8B10-CB5C09DB8AE5}" srcOrd="0" destOrd="0" presId="urn:microsoft.com/office/officeart/2005/8/layout/orgChart1"/>
    <dgm:cxn modelId="{12D2D012-4000-4C6B-BDA0-D64C62BCF609}" type="presOf" srcId="{A4729A81-F016-4DA4-B1A0-AF9259BD7B49}" destId="{0F2CBE93-E6D2-45EE-AB38-A10A81CB87A4}" srcOrd="0" destOrd="0" presId="urn:microsoft.com/office/officeart/2005/8/layout/orgChart1"/>
    <dgm:cxn modelId="{9FA60C14-B9A9-4F56-BFC1-273585341B5F}" srcId="{FE6E01A7-D94A-42B8-8E7A-9CD95FBC7144}" destId="{5D6B82CD-71E5-4126-86BC-B8007820CD2F}" srcOrd="0" destOrd="0" parTransId="{B926F480-B0A7-40A0-A0AD-B784E64B2EBA}" sibTransId="{E32D1071-026C-478D-8B5D-453B81E0C94C}"/>
    <dgm:cxn modelId="{69912814-418E-4405-A6CF-C0B1677C6E13}" type="presOf" srcId="{728BBC5A-4870-4CA8-9B91-80149433550D}" destId="{65B05E07-7CD6-4A4D-823F-0B19AEEFA603}" srcOrd="1" destOrd="0" presId="urn:microsoft.com/office/officeart/2005/8/layout/orgChart1"/>
    <dgm:cxn modelId="{59152423-2AD2-4632-8326-E6743ED3ADE7}" type="presOf" srcId="{9CAB15CF-D15F-4C9F-8C93-C5386F296FBA}" destId="{600355C7-C835-4FCF-ACF2-5889FCEB5804}" srcOrd="0" destOrd="0" presId="urn:microsoft.com/office/officeart/2005/8/layout/orgChart1"/>
    <dgm:cxn modelId="{95753835-F5F4-409B-B9C8-F3C77EC2561E}" type="presOf" srcId="{20CB0A39-67D5-43A7-BFD7-7BF7937DDAE0}" destId="{E33DDB78-932F-4C7E-B3FF-A6BADF125181}" srcOrd="1" destOrd="0" presId="urn:microsoft.com/office/officeart/2005/8/layout/orgChart1"/>
    <dgm:cxn modelId="{C744253B-E517-4249-874F-07231799D351}" type="presOf" srcId="{20CB0A39-67D5-43A7-BFD7-7BF7937DDAE0}" destId="{9254898B-B511-4034-84D4-CD0F4C4F2FD2}" srcOrd="0" destOrd="0" presId="urn:microsoft.com/office/officeart/2005/8/layout/orgChart1"/>
    <dgm:cxn modelId="{1B19855C-40CE-4F28-B5BD-71EE53C2F91C}" type="presOf" srcId="{728BBC5A-4870-4CA8-9B91-80149433550D}" destId="{CA91DC86-22D3-4E6B-A373-D3CD7E31FE99}" srcOrd="0" destOrd="0" presId="urn:microsoft.com/office/officeart/2005/8/layout/orgChart1"/>
    <dgm:cxn modelId="{C9BB6466-7DF6-411D-87E4-FCC9F3DE76EE}" type="presOf" srcId="{5D6B82CD-71E5-4126-86BC-B8007820CD2F}" destId="{468E579A-6DF6-482D-9F68-3C7BDE75EE73}" srcOrd="0" destOrd="0" presId="urn:microsoft.com/office/officeart/2005/8/layout/orgChart1"/>
    <dgm:cxn modelId="{B5C9C669-1E24-46ED-96F5-38440FDEBCE4}" type="presOf" srcId="{AD7BC61B-B432-4FBA-B196-4E3ACA8BE91E}" destId="{0FB83302-751F-4F0E-AB98-8C29C8EDAFE3}" srcOrd="1" destOrd="0" presId="urn:microsoft.com/office/officeart/2005/8/layout/orgChart1"/>
    <dgm:cxn modelId="{58802871-F785-48B8-A3EC-8714CA7843BE}" srcId="{5D6B82CD-71E5-4126-86BC-B8007820CD2F}" destId="{EC7840E8-7ABD-4C7C-A9BE-DA52CB747FD3}" srcOrd="5" destOrd="0" parTransId="{BD82D62D-5836-49BC-A8F5-71C047D9F05C}" sibTransId="{81ECF5B8-D721-42DB-A6DF-D9F7E5320F07}"/>
    <dgm:cxn modelId="{6CDD8371-503F-4CD5-AFC7-E8F6DEA0DF48}" type="presOf" srcId="{EC7840E8-7ABD-4C7C-A9BE-DA52CB747FD3}" destId="{253FC46B-E547-4225-8F8A-95558E270F1C}" srcOrd="1" destOrd="0" presId="urn:microsoft.com/office/officeart/2005/8/layout/orgChart1"/>
    <dgm:cxn modelId="{944A0C74-1F1F-4501-89D8-F1F7CCF65E39}" type="presOf" srcId="{FE6E01A7-D94A-42B8-8E7A-9CD95FBC7144}" destId="{E306FE98-9FAF-420E-B514-709A5A30AD92}" srcOrd="0" destOrd="0" presId="urn:microsoft.com/office/officeart/2005/8/layout/orgChart1"/>
    <dgm:cxn modelId="{540A1A54-FD3E-4B39-9820-922959E5E1CC}" type="presOf" srcId="{5D6B82CD-71E5-4126-86BC-B8007820CD2F}" destId="{0C990D79-E3F7-4313-8C0B-62759ECF3D9F}" srcOrd="1" destOrd="0" presId="urn:microsoft.com/office/officeart/2005/8/layout/orgChart1"/>
    <dgm:cxn modelId="{EB5B9754-614D-41ED-AE50-CD2C81B5CBF2}" type="presOf" srcId="{C74D34CF-DEF1-4155-938B-E499750992EE}" destId="{EF196ACF-05E2-470D-9CEB-65326FE1B194}" srcOrd="0" destOrd="0" presId="urn:microsoft.com/office/officeart/2005/8/layout/orgChart1"/>
    <dgm:cxn modelId="{F4262A75-8DFA-4F8D-B84F-85DAA8CEA1FD}" type="presOf" srcId="{4335754A-C993-4EC3-862E-0CF8D65951C5}" destId="{B128E6B9-B756-4C20-BCF0-93A1E9A97BD4}" srcOrd="0" destOrd="0" presId="urn:microsoft.com/office/officeart/2005/8/layout/orgChart1"/>
    <dgm:cxn modelId="{6EBD3657-9588-435E-AD5C-BB92BE56D658}" type="presOf" srcId="{0174C630-609F-41A8-9C96-30BF7626F5D9}" destId="{CB358624-2CD8-40CF-84B6-F85F50122F5A}" srcOrd="1" destOrd="0" presId="urn:microsoft.com/office/officeart/2005/8/layout/orgChart1"/>
    <dgm:cxn modelId="{15A02A78-21D6-41FA-823A-85662DE7F108}" type="presOf" srcId="{BD82D62D-5836-49BC-A8F5-71C047D9F05C}" destId="{0BC35CD9-EA0A-43EB-AD6C-72E52E5AADC8}" srcOrd="0" destOrd="0" presId="urn:microsoft.com/office/officeart/2005/8/layout/orgChart1"/>
    <dgm:cxn modelId="{C1C83178-17FB-4058-8DB0-DF1ADD09940B}" type="presOf" srcId="{679B02F6-3103-41A4-9C00-FB78A3E9FE07}" destId="{B92A4A98-F14C-4608-9315-51AA5A6090DF}" srcOrd="0" destOrd="0" presId="urn:microsoft.com/office/officeart/2005/8/layout/orgChart1"/>
    <dgm:cxn modelId="{84DA4C78-A95C-43AE-9EF7-DBF282995DB3}" type="presOf" srcId="{EC7840E8-7ABD-4C7C-A9BE-DA52CB747FD3}" destId="{33632F2F-F764-4527-82F1-E243B5FC0FEB}" srcOrd="0" destOrd="0" presId="urn:microsoft.com/office/officeart/2005/8/layout/orgChart1"/>
    <dgm:cxn modelId="{8D99AB58-6DAA-4CCF-8E33-D23972B53A87}" srcId="{5D6B82CD-71E5-4126-86BC-B8007820CD2F}" destId="{AD7BC61B-B432-4FBA-B196-4E3ACA8BE91E}" srcOrd="3" destOrd="0" parTransId="{4335754A-C993-4EC3-862E-0CF8D65951C5}" sibTransId="{611C0F2F-76A4-4AEA-ABDA-A2C4D2469288}"/>
    <dgm:cxn modelId="{1D8B4E7E-03B9-4627-8CBA-8024A70D9F77}" srcId="{5D6B82CD-71E5-4126-86BC-B8007820CD2F}" destId="{9CAB15CF-D15F-4C9F-8C93-C5386F296FBA}" srcOrd="4" destOrd="0" parTransId="{C74D34CF-DEF1-4155-938B-E499750992EE}" sibTransId="{C9EF823E-069B-4BAD-8CC9-06A75878DC66}"/>
    <dgm:cxn modelId="{2240958C-3E76-44C9-98FD-5BE1156B7C31}" type="presOf" srcId="{0174C630-609F-41A8-9C96-30BF7626F5D9}" destId="{C5535B6B-4DA6-4C0F-AA29-A48A9098E2C7}" srcOrd="0" destOrd="0" presId="urn:microsoft.com/office/officeart/2005/8/layout/orgChart1"/>
    <dgm:cxn modelId="{BB32EBA4-CFE1-4407-B0C2-CDC466097646}" type="presOf" srcId="{AD7BC61B-B432-4FBA-B196-4E3ACA8BE91E}" destId="{5F694AF4-1525-497F-AC0E-AF8A90C7351B}" srcOrd="0" destOrd="0" presId="urn:microsoft.com/office/officeart/2005/8/layout/orgChart1"/>
    <dgm:cxn modelId="{0A2B10A9-9EB2-44DE-A176-3B0D7C52ECC0}" type="presOf" srcId="{9CAB15CF-D15F-4C9F-8C93-C5386F296FBA}" destId="{0457BDB4-D356-4AF5-A345-50F4FD3699BE}" srcOrd="1" destOrd="0" presId="urn:microsoft.com/office/officeart/2005/8/layout/orgChart1"/>
    <dgm:cxn modelId="{D50D69C7-9FFF-43BA-937C-1875752436AD}" srcId="{5D6B82CD-71E5-4126-86BC-B8007820CD2F}" destId="{20CB0A39-67D5-43A7-BFD7-7BF7937DDAE0}" srcOrd="0" destOrd="0" parTransId="{679B02F6-3103-41A4-9C00-FB78A3E9FE07}" sibTransId="{8ADAB2DC-79B8-4E62-B9D6-1272AD9A6ABC}"/>
    <dgm:cxn modelId="{205AC9CE-B64B-46BD-AC1B-E7D4B5FEDE82}" srcId="{5D6B82CD-71E5-4126-86BC-B8007820CD2F}" destId="{0174C630-609F-41A8-9C96-30BF7626F5D9}" srcOrd="2" destOrd="0" parTransId="{A4729A81-F016-4DA4-B1A0-AF9259BD7B49}" sibTransId="{DE3F9688-8E14-4649-8BD5-8729C976AF5A}"/>
    <dgm:cxn modelId="{8ECD19FF-E2DF-45E5-9323-891ACC097D02}" srcId="{5D6B82CD-71E5-4126-86BC-B8007820CD2F}" destId="{728BBC5A-4870-4CA8-9B91-80149433550D}" srcOrd="1" destOrd="0" parTransId="{D8FFF40E-55E1-47AB-A20E-C80102F733EF}" sibTransId="{B4D01ACC-232F-45BA-9899-0A5AF6C96C23}"/>
    <dgm:cxn modelId="{10385D61-5E3D-4729-B950-0E1476E5C7C9}" type="presParOf" srcId="{E306FE98-9FAF-420E-B514-709A5A30AD92}" destId="{72E40351-3DB5-4415-B102-848307539D03}" srcOrd="0" destOrd="0" presId="urn:microsoft.com/office/officeart/2005/8/layout/orgChart1"/>
    <dgm:cxn modelId="{8D2B31E4-536A-49CF-A7BD-2B432FEF72EA}" type="presParOf" srcId="{72E40351-3DB5-4415-B102-848307539D03}" destId="{31AD35DF-8E92-4B4B-BEFF-4D923AC2A88D}" srcOrd="0" destOrd="0" presId="urn:microsoft.com/office/officeart/2005/8/layout/orgChart1"/>
    <dgm:cxn modelId="{55B2BE34-8564-4894-BD74-0D65B3450103}" type="presParOf" srcId="{31AD35DF-8E92-4B4B-BEFF-4D923AC2A88D}" destId="{468E579A-6DF6-482D-9F68-3C7BDE75EE73}" srcOrd="0" destOrd="0" presId="urn:microsoft.com/office/officeart/2005/8/layout/orgChart1"/>
    <dgm:cxn modelId="{C1541236-3E8C-4523-BE21-E37CDCB61E20}" type="presParOf" srcId="{31AD35DF-8E92-4B4B-BEFF-4D923AC2A88D}" destId="{0C990D79-E3F7-4313-8C0B-62759ECF3D9F}" srcOrd="1" destOrd="0" presId="urn:microsoft.com/office/officeart/2005/8/layout/orgChart1"/>
    <dgm:cxn modelId="{F71FF11F-886F-4BAB-A06F-07217699411B}" type="presParOf" srcId="{72E40351-3DB5-4415-B102-848307539D03}" destId="{7FA2B106-A0E4-4546-8146-3A602B93EEDC}" srcOrd="1" destOrd="0" presId="urn:microsoft.com/office/officeart/2005/8/layout/orgChart1"/>
    <dgm:cxn modelId="{4784930A-7B43-4DC0-9C9C-3950C466677E}" type="presParOf" srcId="{7FA2B106-A0E4-4546-8146-3A602B93EEDC}" destId="{0F2CBE93-E6D2-45EE-AB38-A10A81CB87A4}" srcOrd="0" destOrd="0" presId="urn:microsoft.com/office/officeart/2005/8/layout/orgChart1"/>
    <dgm:cxn modelId="{1B0F5C75-4A6C-4091-AA68-0F922B0DD015}" type="presParOf" srcId="{7FA2B106-A0E4-4546-8146-3A602B93EEDC}" destId="{E05380B6-23F1-45CB-AB9D-A27AE5AAF14C}" srcOrd="1" destOrd="0" presId="urn:microsoft.com/office/officeart/2005/8/layout/orgChart1"/>
    <dgm:cxn modelId="{3E0AD4D4-3EC8-42EF-AC22-D12247879529}" type="presParOf" srcId="{E05380B6-23F1-45CB-AB9D-A27AE5AAF14C}" destId="{6187AB0A-3B0F-4AF8-A2B6-9234188AD206}" srcOrd="0" destOrd="0" presId="urn:microsoft.com/office/officeart/2005/8/layout/orgChart1"/>
    <dgm:cxn modelId="{3917CFEF-0ED4-4C53-9330-0C26BF3FF499}" type="presParOf" srcId="{6187AB0A-3B0F-4AF8-A2B6-9234188AD206}" destId="{C5535B6B-4DA6-4C0F-AA29-A48A9098E2C7}" srcOrd="0" destOrd="0" presId="urn:microsoft.com/office/officeart/2005/8/layout/orgChart1"/>
    <dgm:cxn modelId="{865610C2-DF07-4804-8CF9-81AEA61EFE3B}" type="presParOf" srcId="{6187AB0A-3B0F-4AF8-A2B6-9234188AD206}" destId="{CB358624-2CD8-40CF-84B6-F85F50122F5A}" srcOrd="1" destOrd="0" presId="urn:microsoft.com/office/officeart/2005/8/layout/orgChart1"/>
    <dgm:cxn modelId="{50FFEF16-A6A8-470E-8BAD-A8F77E50BF90}" type="presParOf" srcId="{E05380B6-23F1-45CB-AB9D-A27AE5AAF14C}" destId="{AD99634A-3D2C-470E-9638-F31FDC386BAC}" srcOrd="1" destOrd="0" presId="urn:microsoft.com/office/officeart/2005/8/layout/orgChart1"/>
    <dgm:cxn modelId="{DDFAB1D7-0DD0-4C75-A2C0-C4556CAECAAF}" type="presParOf" srcId="{E05380B6-23F1-45CB-AB9D-A27AE5AAF14C}" destId="{36B82608-5A35-435E-8832-83EBBBB499BF}" srcOrd="2" destOrd="0" presId="urn:microsoft.com/office/officeart/2005/8/layout/orgChart1"/>
    <dgm:cxn modelId="{7BCEB6CF-AF53-4B55-BCE7-C391001C2946}" type="presParOf" srcId="{7FA2B106-A0E4-4546-8146-3A602B93EEDC}" destId="{B128E6B9-B756-4C20-BCF0-93A1E9A97BD4}" srcOrd="2" destOrd="0" presId="urn:microsoft.com/office/officeart/2005/8/layout/orgChart1"/>
    <dgm:cxn modelId="{20E26468-0C28-4AC8-96D1-42972A273840}" type="presParOf" srcId="{7FA2B106-A0E4-4546-8146-3A602B93EEDC}" destId="{21D8E798-87C3-4783-B3FC-76049E26BA9A}" srcOrd="3" destOrd="0" presId="urn:microsoft.com/office/officeart/2005/8/layout/orgChart1"/>
    <dgm:cxn modelId="{20096D34-231C-4806-8C13-9D85EB703C2A}" type="presParOf" srcId="{21D8E798-87C3-4783-B3FC-76049E26BA9A}" destId="{A9299664-87E3-46C5-BE57-5F3101F72BEF}" srcOrd="0" destOrd="0" presId="urn:microsoft.com/office/officeart/2005/8/layout/orgChart1"/>
    <dgm:cxn modelId="{BC7433BB-B067-403E-9944-80C837A3801E}" type="presParOf" srcId="{A9299664-87E3-46C5-BE57-5F3101F72BEF}" destId="{5F694AF4-1525-497F-AC0E-AF8A90C7351B}" srcOrd="0" destOrd="0" presId="urn:microsoft.com/office/officeart/2005/8/layout/orgChart1"/>
    <dgm:cxn modelId="{A65BFAEE-C4DD-4035-BBDD-002F036095AE}" type="presParOf" srcId="{A9299664-87E3-46C5-BE57-5F3101F72BEF}" destId="{0FB83302-751F-4F0E-AB98-8C29C8EDAFE3}" srcOrd="1" destOrd="0" presId="urn:microsoft.com/office/officeart/2005/8/layout/orgChart1"/>
    <dgm:cxn modelId="{14203FD2-D95E-4105-844D-A4861E77ED01}" type="presParOf" srcId="{21D8E798-87C3-4783-B3FC-76049E26BA9A}" destId="{DB37E3FF-5502-490C-94BA-2B42FC4C1C9D}" srcOrd="1" destOrd="0" presId="urn:microsoft.com/office/officeart/2005/8/layout/orgChart1"/>
    <dgm:cxn modelId="{D3AE6169-7AB1-4330-968A-56C419A075C5}" type="presParOf" srcId="{21D8E798-87C3-4783-B3FC-76049E26BA9A}" destId="{C9A39F98-2845-44D1-929D-78AE2042609F}" srcOrd="2" destOrd="0" presId="urn:microsoft.com/office/officeart/2005/8/layout/orgChart1"/>
    <dgm:cxn modelId="{502F4994-3995-41E9-89E7-025EB2F964A5}" type="presParOf" srcId="{7FA2B106-A0E4-4546-8146-3A602B93EEDC}" destId="{EF196ACF-05E2-470D-9CEB-65326FE1B194}" srcOrd="4" destOrd="0" presId="urn:microsoft.com/office/officeart/2005/8/layout/orgChart1"/>
    <dgm:cxn modelId="{8365E25A-89EC-43BF-9765-12F289496DB9}" type="presParOf" srcId="{7FA2B106-A0E4-4546-8146-3A602B93EEDC}" destId="{87365563-8628-4765-8327-608F29C7CDEF}" srcOrd="5" destOrd="0" presId="urn:microsoft.com/office/officeart/2005/8/layout/orgChart1"/>
    <dgm:cxn modelId="{1839998D-53CF-4BD2-A31D-77EBE65BF748}" type="presParOf" srcId="{87365563-8628-4765-8327-608F29C7CDEF}" destId="{3321C1B6-D5F2-4389-A52E-AF3FC13B2C95}" srcOrd="0" destOrd="0" presId="urn:microsoft.com/office/officeart/2005/8/layout/orgChart1"/>
    <dgm:cxn modelId="{D886C4C7-8044-400A-B8B5-D800A8F1A218}" type="presParOf" srcId="{3321C1B6-D5F2-4389-A52E-AF3FC13B2C95}" destId="{600355C7-C835-4FCF-ACF2-5889FCEB5804}" srcOrd="0" destOrd="0" presId="urn:microsoft.com/office/officeart/2005/8/layout/orgChart1"/>
    <dgm:cxn modelId="{31C0F72E-F198-4551-88ED-5856C4ABA604}" type="presParOf" srcId="{3321C1B6-D5F2-4389-A52E-AF3FC13B2C95}" destId="{0457BDB4-D356-4AF5-A345-50F4FD3699BE}" srcOrd="1" destOrd="0" presId="urn:microsoft.com/office/officeart/2005/8/layout/orgChart1"/>
    <dgm:cxn modelId="{195B1666-E140-404D-81DC-D504DD4E06E7}" type="presParOf" srcId="{87365563-8628-4765-8327-608F29C7CDEF}" destId="{E6DEAA42-60ED-49D3-B8A3-F87A391726C5}" srcOrd="1" destOrd="0" presId="urn:microsoft.com/office/officeart/2005/8/layout/orgChart1"/>
    <dgm:cxn modelId="{9BF418D0-0984-4F41-8A1D-5359D4D6B8DF}" type="presParOf" srcId="{87365563-8628-4765-8327-608F29C7CDEF}" destId="{799E3684-6E47-4BEF-B6EC-2640752E4C44}" srcOrd="2" destOrd="0" presId="urn:microsoft.com/office/officeart/2005/8/layout/orgChart1"/>
    <dgm:cxn modelId="{521795B3-BC2E-4114-AA1F-1DC46049779A}" type="presParOf" srcId="{7FA2B106-A0E4-4546-8146-3A602B93EEDC}" destId="{0BC35CD9-EA0A-43EB-AD6C-72E52E5AADC8}" srcOrd="6" destOrd="0" presId="urn:microsoft.com/office/officeart/2005/8/layout/orgChart1"/>
    <dgm:cxn modelId="{F3973378-391F-4706-9E3B-703C0AA29356}" type="presParOf" srcId="{7FA2B106-A0E4-4546-8146-3A602B93EEDC}" destId="{FF2BA037-0F5A-4728-875A-BD4D164C0D6F}" srcOrd="7" destOrd="0" presId="urn:microsoft.com/office/officeart/2005/8/layout/orgChart1"/>
    <dgm:cxn modelId="{8D3CE88D-48E5-4870-B835-BC5120A49FF2}" type="presParOf" srcId="{FF2BA037-0F5A-4728-875A-BD4D164C0D6F}" destId="{99F83475-0DD3-4D48-ACC5-2C82618FDC5D}" srcOrd="0" destOrd="0" presId="urn:microsoft.com/office/officeart/2005/8/layout/orgChart1"/>
    <dgm:cxn modelId="{F6AE01AF-A5B8-4074-A0AA-F130759DA5DF}" type="presParOf" srcId="{99F83475-0DD3-4D48-ACC5-2C82618FDC5D}" destId="{33632F2F-F764-4527-82F1-E243B5FC0FEB}" srcOrd="0" destOrd="0" presId="urn:microsoft.com/office/officeart/2005/8/layout/orgChart1"/>
    <dgm:cxn modelId="{0F58779F-73F6-44AC-8CBD-23ABD80EDB66}" type="presParOf" srcId="{99F83475-0DD3-4D48-ACC5-2C82618FDC5D}" destId="{253FC46B-E547-4225-8F8A-95558E270F1C}" srcOrd="1" destOrd="0" presId="urn:microsoft.com/office/officeart/2005/8/layout/orgChart1"/>
    <dgm:cxn modelId="{EE851FAC-4AA9-443F-A6C8-C272E042B0A9}" type="presParOf" srcId="{FF2BA037-0F5A-4728-875A-BD4D164C0D6F}" destId="{CEB7D798-DF29-448C-B2E3-312E1DEA45E7}" srcOrd="1" destOrd="0" presId="urn:microsoft.com/office/officeart/2005/8/layout/orgChart1"/>
    <dgm:cxn modelId="{2320D6F5-E182-44FB-AA32-98BE07274180}" type="presParOf" srcId="{FF2BA037-0F5A-4728-875A-BD4D164C0D6F}" destId="{CB87735B-8969-4CB7-B369-5393ABE6830E}" srcOrd="2" destOrd="0" presId="urn:microsoft.com/office/officeart/2005/8/layout/orgChart1"/>
    <dgm:cxn modelId="{E0707D56-A6D8-4610-ABCF-DFE87507A3C2}" type="presParOf" srcId="{72E40351-3DB5-4415-B102-848307539D03}" destId="{25AE32E0-EF24-416C-AD5C-ECE63D62D1BD}" srcOrd="2" destOrd="0" presId="urn:microsoft.com/office/officeart/2005/8/layout/orgChart1"/>
    <dgm:cxn modelId="{3F00542E-2C09-4097-B4CA-CFCA445EA23B}" type="presParOf" srcId="{25AE32E0-EF24-416C-AD5C-ECE63D62D1BD}" destId="{B92A4A98-F14C-4608-9315-51AA5A6090DF}" srcOrd="0" destOrd="0" presId="urn:microsoft.com/office/officeart/2005/8/layout/orgChart1"/>
    <dgm:cxn modelId="{E02695D9-ED42-45EF-A3B0-8D009C0B63D5}" type="presParOf" srcId="{25AE32E0-EF24-416C-AD5C-ECE63D62D1BD}" destId="{370CD862-47F5-4025-82F8-57B7A65E9D6D}" srcOrd="1" destOrd="0" presId="urn:microsoft.com/office/officeart/2005/8/layout/orgChart1"/>
    <dgm:cxn modelId="{57937A09-E0FC-406C-ACB3-35EF53684B95}" type="presParOf" srcId="{370CD862-47F5-4025-82F8-57B7A65E9D6D}" destId="{F5F63F95-35C1-4ABE-8600-ADBECF8598B5}" srcOrd="0" destOrd="0" presId="urn:microsoft.com/office/officeart/2005/8/layout/orgChart1"/>
    <dgm:cxn modelId="{0753D2C3-CC5D-46A2-A3DD-4F26A89D44FA}" type="presParOf" srcId="{F5F63F95-35C1-4ABE-8600-ADBECF8598B5}" destId="{9254898B-B511-4034-84D4-CD0F4C4F2FD2}" srcOrd="0" destOrd="0" presId="urn:microsoft.com/office/officeart/2005/8/layout/orgChart1"/>
    <dgm:cxn modelId="{FFB0A74B-5A36-483E-8AE7-078C72A154CC}" type="presParOf" srcId="{F5F63F95-35C1-4ABE-8600-ADBECF8598B5}" destId="{E33DDB78-932F-4C7E-B3FF-A6BADF125181}" srcOrd="1" destOrd="0" presId="urn:microsoft.com/office/officeart/2005/8/layout/orgChart1"/>
    <dgm:cxn modelId="{C8161285-9497-4EA0-983F-281DFA9CE6ED}" type="presParOf" srcId="{370CD862-47F5-4025-82F8-57B7A65E9D6D}" destId="{8258AE4B-9458-4B56-AD66-905CAA6C51D8}" srcOrd="1" destOrd="0" presId="urn:microsoft.com/office/officeart/2005/8/layout/orgChart1"/>
    <dgm:cxn modelId="{CC74DB07-743D-4B1C-ADD4-C90925B32D2F}" type="presParOf" srcId="{370CD862-47F5-4025-82F8-57B7A65E9D6D}" destId="{007C700F-6BDD-4DE9-8465-89D490977CB4}" srcOrd="2" destOrd="0" presId="urn:microsoft.com/office/officeart/2005/8/layout/orgChart1"/>
    <dgm:cxn modelId="{BB4FF240-96A6-42EF-A681-5B95371D44D2}" type="presParOf" srcId="{25AE32E0-EF24-416C-AD5C-ECE63D62D1BD}" destId="{9F0C4C6C-6398-41E3-8B10-CB5C09DB8AE5}" srcOrd="2" destOrd="0" presId="urn:microsoft.com/office/officeart/2005/8/layout/orgChart1"/>
    <dgm:cxn modelId="{F6512A92-13A1-4F9A-B8D7-83F3F72B06E0}" type="presParOf" srcId="{25AE32E0-EF24-416C-AD5C-ECE63D62D1BD}" destId="{DAF9FCEF-D378-4F46-9B84-4ECFD61DABA6}" srcOrd="3" destOrd="0" presId="urn:microsoft.com/office/officeart/2005/8/layout/orgChart1"/>
    <dgm:cxn modelId="{8F24A885-5F40-410F-AFB1-6B244B76BDE6}" type="presParOf" srcId="{DAF9FCEF-D378-4F46-9B84-4ECFD61DABA6}" destId="{D84E4C6B-4AA4-4748-97CC-0A4CB1047852}" srcOrd="0" destOrd="0" presId="urn:microsoft.com/office/officeart/2005/8/layout/orgChart1"/>
    <dgm:cxn modelId="{B6E4293E-DD90-40B0-935A-CC2DE939947C}" type="presParOf" srcId="{D84E4C6B-4AA4-4748-97CC-0A4CB1047852}" destId="{CA91DC86-22D3-4E6B-A373-D3CD7E31FE99}" srcOrd="0" destOrd="0" presId="urn:microsoft.com/office/officeart/2005/8/layout/orgChart1"/>
    <dgm:cxn modelId="{8632FDE1-C4EA-4B57-A5BD-8071991CE647}" type="presParOf" srcId="{D84E4C6B-4AA4-4748-97CC-0A4CB1047852}" destId="{65B05E07-7CD6-4A4D-823F-0B19AEEFA603}" srcOrd="1" destOrd="0" presId="urn:microsoft.com/office/officeart/2005/8/layout/orgChart1"/>
    <dgm:cxn modelId="{CD41FEB0-9EC6-4D9A-8E09-64422E106E75}" type="presParOf" srcId="{DAF9FCEF-D378-4F46-9B84-4ECFD61DABA6}" destId="{332BDFA3-81D8-4580-95D1-65121EB39BF3}" srcOrd="1" destOrd="0" presId="urn:microsoft.com/office/officeart/2005/8/layout/orgChart1"/>
    <dgm:cxn modelId="{B3403C11-ECA2-4829-B4C9-A8B3EC14B20D}" type="presParOf" srcId="{DAF9FCEF-D378-4F46-9B84-4ECFD61DABA6}" destId="{32A4C6AD-2200-4FD9-AC6C-7F5E42C5642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0C4C6C-6398-41E3-8B10-CB5C09DB8AE5}">
      <dsp:nvSpPr>
        <dsp:cNvPr id="0" name=""/>
        <dsp:cNvSpPr/>
      </dsp:nvSpPr>
      <dsp:spPr>
        <a:xfrm>
          <a:off x="3744279" y="1519747"/>
          <a:ext cx="169651" cy="7432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3233"/>
              </a:lnTo>
              <a:lnTo>
                <a:pt x="169651" y="7432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2A4A98-F14C-4608-9315-51AA5A6090DF}">
      <dsp:nvSpPr>
        <dsp:cNvPr id="0" name=""/>
        <dsp:cNvSpPr/>
      </dsp:nvSpPr>
      <dsp:spPr>
        <a:xfrm>
          <a:off x="3574628" y="1519747"/>
          <a:ext cx="169651" cy="743233"/>
        </a:xfrm>
        <a:custGeom>
          <a:avLst/>
          <a:gdLst/>
          <a:ahLst/>
          <a:cxnLst/>
          <a:rect l="0" t="0" r="0" b="0"/>
          <a:pathLst>
            <a:path>
              <a:moveTo>
                <a:pt x="169651" y="0"/>
              </a:moveTo>
              <a:lnTo>
                <a:pt x="169651" y="743233"/>
              </a:lnTo>
              <a:lnTo>
                <a:pt x="0" y="7432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C35CD9-EA0A-43EB-AD6C-72E52E5AADC8}">
      <dsp:nvSpPr>
        <dsp:cNvPr id="0" name=""/>
        <dsp:cNvSpPr/>
      </dsp:nvSpPr>
      <dsp:spPr>
        <a:xfrm>
          <a:off x="3744279" y="1519747"/>
          <a:ext cx="2932542" cy="14864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6816"/>
              </a:lnTo>
              <a:lnTo>
                <a:pt x="2932542" y="1316816"/>
              </a:lnTo>
              <a:lnTo>
                <a:pt x="2932542" y="148646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196ACF-05E2-470D-9CEB-65326FE1B194}">
      <dsp:nvSpPr>
        <dsp:cNvPr id="0" name=""/>
        <dsp:cNvSpPr/>
      </dsp:nvSpPr>
      <dsp:spPr>
        <a:xfrm>
          <a:off x="3744279" y="1519747"/>
          <a:ext cx="977514" cy="14864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6816"/>
              </a:lnTo>
              <a:lnTo>
                <a:pt x="977514" y="1316816"/>
              </a:lnTo>
              <a:lnTo>
                <a:pt x="977514" y="148646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28E6B9-B756-4C20-BCF0-93A1E9A97BD4}">
      <dsp:nvSpPr>
        <dsp:cNvPr id="0" name=""/>
        <dsp:cNvSpPr/>
      </dsp:nvSpPr>
      <dsp:spPr>
        <a:xfrm>
          <a:off x="2766765" y="1519747"/>
          <a:ext cx="977514" cy="1486467"/>
        </a:xfrm>
        <a:custGeom>
          <a:avLst/>
          <a:gdLst/>
          <a:ahLst/>
          <a:cxnLst/>
          <a:rect l="0" t="0" r="0" b="0"/>
          <a:pathLst>
            <a:path>
              <a:moveTo>
                <a:pt x="977514" y="0"/>
              </a:moveTo>
              <a:lnTo>
                <a:pt x="977514" y="1316816"/>
              </a:lnTo>
              <a:lnTo>
                <a:pt x="0" y="1316816"/>
              </a:lnTo>
              <a:lnTo>
                <a:pt x="0" y="148646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2CBE93-E6D2-45EE-AB38-A10A81CB87A4}">
      <dsp:nvSpPr>
        <dsp:cNvPr id="0" name=""/>
        <dsp:cNvSpPr/>
      </dsp:nvSpPr>
      <dsp:spPr>
        <a:xfrm>
          <a:off x="811736" y="1519747"/>
          <a:ext cx="2932542" cy="1486467"/>
        </a:xfrm>
        <a:custGeom>
          <a:avLst/>
          <a:gdLst/>
          <a:ahLst/>
          <a:cxnLst/>
          <a:rect l="0" t="0" r="0" b="0"/>
          <a:pathLst>
            <a:path>
              <a:moveTo>
                <a:pt x="2932542" y="0"/>
              </a:moveTo>
              <a:lnTo>
                <a:pt x="2932542" y="1316816"/>
              </a:lnTo>
              <a:lnTo>
                <a:pt x="0" y="1316816"/>
              </a:lnTo>
              <a:lnTo>
                <a:pt x="0" y="148646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8E579A-6DF6-482D-9F68-3C7BDE75EE73}">
      <dsp:nvSpPr>
        <dsp:cNvPr id="0" name=""/>
        <dsp:cNvSpPr/>
      </dsp:nvSpPr>
      <dsp:spPr>
        <a:xfrm>
          <a:off x="2936416" y="711884"/>
          <a:ext cx="1615726" cy="8078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Avdelingsdirektør for Helse og Omsorg</a:t>
          </a:r>
        </a:p>
      </dsp:txBody>
      <dsp:txXfrm>
        <a:off x="2936416" y="711884"/>
        <a:ext cx="1615726" cy="807863"/>
      </dsp:txXfrm>
    </dsp:sp>
    <dsp:sp modelId="{C5535B6B-4DA6-4C0F-AA29-A48A9098E2C7}">
      <dsp:nvSpPr>
        <dsp:cNvPr id="0" name=""/>
        <dsp:cNvSpPr/>
      </dsp:nvSpPr>
      <dsp:spPr>
        <a:xfrm>
          <a:off x="3873" y="3006215"/>
          <a:ext cx="1615726" cy="8078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Enhetsleder Rus og psykiatrienheten</a:t>
          </a:r>
        </a:p>
      </dsp:txBody>
      <dsp:txXfrm>
        <a:off x="3873" y="3006215"/>
        <a:ext cx="1615726" cy="807863"/>
      </dsp:txXfrm>
    </dsp:sp>
    <dsp:sp modelId="{5F694AF4-1525-497F-AC0E-AF8A90C7351B}">
      <dsp:nvSpPr>
        <dsp:cNvPr id="0" name=""/>
        <dsp:cNvSpPr/>
      </dsp:nvSpPr>
      <dsp:spPr>
        <a:xfrm>
          <a:off x="1958902" y="3006215"/>
          <a:ext cx="1615726" cy="8078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Enhetsleder Boligkontoret</a:t>
          </a:r>
        </a:p>
      </dsp:txBody>
      <dsp:txXfrm>
        <a:off x="1958902" y="3006215"/>
        <a:ext cx="1615726" cy="807863"/>
      </dsp:txXfrm>
    </dsp:sp>
    <dsp:sp modelId="{600355C7-C835-4FCF-ACF2-5889FCEB5804}">
      <dsp:nvSpPr>
        <dsp:cNvPr id="0" name=""/>
        <dsp:cNvSpPr/>
      </dsp:nvSpPr>
      <dsp:spPr>
        <a:xfrm>
          <a:off x="3913930" y="3006215"/>
          <a:ext cx="1615726" cy="8078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Enhetsleder NAV</a:t>
          </a:r>
        </a:p>
      </dsp:txBody>
      <dsp:txXfrm>
        <a:off x="3913930" y="3006215"/>
        <a:ext cx="1615726" cy="807863"/>
      </dsp:txXfrm>
    </dsp:sp>
    <dsp:sp modelId="{33632F2F-F764-4527-82F1-E243B5FC0FEB}">
      <dsp:nvSpPr>
        <dsp:cNvPr id="0" name=""/>
        <dsp:cNvSpPr/>
      </dsp:nvSpPr>
      <dsp:spPr>
        <a:xfrm>
          <a:off x="5868959" y="3006215"/>
          <a:ext cx="1615726" cy="8078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Enhetsleder Tildeling av tjenester</a:t>
          </a:r>
        </a:p>
      </dsp:txBody>
      <dsp:txXfrm>
        <a:off x="5868959" y="3006215"/>
        <a:ext cx="1615726" cy="807863"/>
      </dsp:txXfrm>
    </dsp:sp>
    <dsp:sp modelId="{9254898B-B511-4034-84D4-CD0F4C4F2FD2}">
      <dsp:nvSpPr>
        <dsp:cNvPr id="0" name=""/>
        <dsp:cNvSpPr/>
      </dsp:nvSpPr>
      <dsp:spPr>
        <a:xfrm>
          <a:off x="1958902" y="1859049"/>
          <a:ext cx="1615726" cy="8078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Seksjonsleder Oppfølgingsenheten </a:t>
          </a:r>
        </a:p>
      </dsp:txBody>
      <dsp:txXfrm>
        <a:off x="1958902" y="1859049"/>
        <a:ext cx="1615726" cy="807863"/>
      </dsp:txXfrm>
    </dsp:sp>
    <dsp:sp modelId="{CA91DC86-22D3-4E6B-A373-D3CD7E31FE99}">
      <dsp:nvSpPr>
        <dsp:cNvPr id="0" name=""/>
        <dsp:cNvSpPr/>
      </dsp:nvSpPr>
      <dsp:spPr>
        <a:xfrm>
          <a:off x="3913930" y="1859049"/>
          <a:ext cx="1615726" cy="8078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Seksjonsleder velferd og inkludering</a:t>
          </a:r>
        </a:p>
      </dsp:txBody>
      <dsp:txXfrm>
        <a:off x="3913930" y="1859049"/>
        <a:ext cx="1615726" cy="8078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1"/>
          <p:cNvSpPr>
            <a:spLocks noGrp="1"/>
          </p:cNvSpPr>
          <p:nvPr>
            <p:ph type="pic" sz="quarter" idx="13"/>
          </p:nvPr>
        </p:nvSpPr>
        <p:spPr>
          <a:xfrm>
            <a:off x="0" y="1124744"/>
            <a:ext cx="9144000" cy="5733256"/>
          </a:xfrm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pic>
        <p:nvPicPr>
          <p:cNvPr id="9" name="Bilde 8" descr="TromsoKommune_HOVEDLOGO_FARG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747107" cy="647452"/>
          </a:xfrm>
          <a:prstGeom prst="rect">
            <a:avLst/>
          </a:prstGeom>
        </p:spPr>
      </p:pic>
      <p:sp>
        <p:nvSpPr>
          <p:cNvPr id="13" name="Rektangel 12"/>
          <p:cNvSpPr/>
          <p:nvPr/>
        </p:nvSpPr>
        <p:spPr>
          <a:xfrm>
            <a:off x="-13070" y="-27385"/>
            <a:ext cx="9157070" cy="144017"/>
          </a:xfrm>
          <a:prstGeom prst="rect">
            <a:avLst/>
          </a:prstGeom>
          <a:solidFill>
            <a:srgbClr val="0C2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6" name="Plassholder for innhold 15"/>
          <p:cNvSpPr>
            <a:spLocks noGrp="1"/>
          </p:cNvSpPr>
          <p:nvPr>
            <p:ph sz="quarter" idx="14" hasCustomPrompt="1"/>
          </p:nvPr>
        </p:nvSpPr>
        <p:spPr>
          <a:xfrm>
            <a:off x="0" y="1124744"/>
            <a:ext cx="5940425" cy="2590800"/>
          </a:xfrm>
          <a:solidFill>
            <a:srgbClr val="007CB9">
              <a:alpha val="80000"/>
            </a:srgbClr>
          </a:solidFill>
        </p:spPr>
        <p:txBody>
          <a:bodyPr tIns="280800" anchor="t">
            <a:noAutofit/>
          </a:bodyPr>
          <a:lstStyle>
            <a:lvl1pPr marL="450000" indent="0">
              <a:buNone/>
              <a:defRPr sz="3200">
                <a:solidFill>
                  <a:schemeClr val="bg1"/>
                </a:solidFill>
              </a:defRPr>
            </a:lvl1pPr>
            <a:lvl2pPr marL="450000" indent="0">
              <a:buNone/>
              <a:defRPr>
                <a:solidFill>
                  <a:schemeClr val="bg1"/>
                </a:solidFill>
              </a:defRPr>
            </a:lvl2pPr>
            <a:lvl3pPr marL="450000" indent="0">
              <a:buNone/>
              <a:defRPr>
                <a:solidFill>
                  <a:schemeClr val="bg1"/>
                </a:solidFill>
              </a:defRPr>
            </a:lvl3pPr>
            <a:lvl4pPr marL="450000" indent="0">
              <a:buNone/>
              <a:defRPr>
                <a:solidFill>
                  <a:schemeClr val="bg1"/>
                </a:solidFill>
              </a:defRPr>
            </a:lvl4pPr>
            <a:lvl5pPr marL="450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skrive inn tittel på presentasjonen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5" hasCustomPrompt="1"/>
          </p:nvPr>
        </p:nvSpPr>
        <p:spPr>
          <a:xfrm>
            <a:off x="467544" y="2853878"/>
            <a:ext cx="4032250" cy="719138"/>
          </a:xfrm>
        </p:spPr>
        <p:txBody>
          <a:bodyPr anchor="b"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nb-NO" dirty="0"/>
              <a:t>Navn på foredragsholder og dato</a:t>
            </a:r>
          </a:p>
        </p:txBody>
      </p:sp>
      <p:pic>
        <p:nvPicPr>
          <p:cNvPr id="10" name="Bilde 9" descr="TromsoKommune_HOVEDLOGO_FARG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747107" cy="647452"/>
          </a:xfrm>
          <a:prstGeom prst="rect">
            <a:avLst/>
          </a:prstGeom>
        </p:spPr>
      </p:pic>
      <p:sp>
        <p:nvSpPr>
          <p:cNvPr id="11" name="Rektangel 10"/>
          <p:cNvSpPr/>
          <p:nvPr userDrawn="1"/>
        </p:nvSpPr>
        <p:spPr>
          <a:xfrm>
            <a:off x="-13070" y="-27385"/>
            <a:ext cx="9157070" cy="144017"/>
          </a:xfrm>
          <a:prstGeom prst="rect">
            <a:avLst/>
          </a:prstGeom>
          <a:solidFill>
            <a:srgbClr val="0C2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2" name="TekstSylinder 1"/>
          <p:cNvSpPr txBox="1"/>
          <p:nvPr userDrawn="1"/>
        </p:nvSpPr>
        <p:spPr>
          <a:xfrm>
            <a:off x="-575814" y="138836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14608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908720"/>
            <a:ext cx="9144000" cy="50405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0000"/>
                </a:schemeClr>
              </a:gs>
              <a:gs pos="7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211144" cy="850106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331640" y="1600200"/>
            <a:ext cx="7211144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0AD7C-EAC7-47A4-8D76-6A069243CDA1}" type="datetimeFigureOut">
              <a:rPr lang="nb-NO" smtClean="0"/>
              <a:t>04.09.2018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40054-E381-4875-9F95-E0FA6E96B2D2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Bilde 6" descr="TromsoKommune_HOVEDLOGO_FARG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829"/>
          <a:stretch/>
        </p:blipFill>
        <p:spPr>
          <a:xfrm>
            <a:off x="467545" y="260648"/>
            <a:ext cx="492176" cy="647452"/>
          </a:xfrm>
          <a:prstGeom prst="rect">
            <a:avLst/>
          </a:prstGeom>
        </p:spPr>
      </p:pic>
      <p:sp>
        <p:nvSpPr>
          <p:cNvPr id="8" name="Rektangel 7"/>
          <p:cNvSpPr/>
          <p:nvPr/>
        </p:nvSpPr>
        <p:spPr>
          <a:xfrm>
            <a:off x="-13070" y="-27385"/>
            <a:ext cx="9157070" cy="144017"/>
          </a:xfrm>
          <a:prstGeom prst="rect">
            <a:avLst/>
          </a:prstGeom>
          <a:solidFill>
            <a:srgbClr val="0C2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pic>
        <p:nvPicPr>
          <p:cNvPr id="9" name="Bilde 8" descr="TromsoKommune_HOVEDLOGO_FARG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829"/>
          <a:stretch/>
        </p:blipFill>
        <p:spPr>
          <a:xfrm>
            <a:off x="467545" y="260648"/>
            <a:ext cx="492176" cy="647452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-13070" y="-27385"/>
            <a:ext cx="9157070" cy="144017"/>
          </a:xfrm>
          <a:prstGeom prst="rect">
            <a:avLst/>
          </a:prstGeom>
          <a:solidFill>
            <a:srgbClr val="0C2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342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sjonstittel"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467544" y="4406900"/>
            <a:ext cx="8027169" cy="1362075"/>
          </a:xfrm>
        </p:spPr>
        <p:txBody>
          <a:bodyPr anchor="t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Seksjonstittel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67544" y="2906713"/>
            <a:ext cx="8027169" cy="1500187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0AD7C-EAC7-47A4-8D76-6A069243CDA1}" type="datetimeFigureOut">
              <a:rPr lang="nb-NO" smtClean="0"/>
              <a:pPr/>
              <a:t>04.09.2018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40054-E381-4875-9F95-E0FA6E96B2D2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Bilde 6" descr="TromsoKommune_HOVEDLOGO_FARG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829"/>
          <a:stretch/>
        </p:blipFill>
        <p:spPr>
          <a:xfrm>
            <a:off x="467545" y="260648"/>
            <a:ext cx="492176" cy="6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3567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0AD7C-EAC7-47A4-8D76-6A069243CDA1}" type="datetimeFigureOut">
              <a:rPr lang="nb-NO" smtClean="0"/>
              <a:t>04.09.2018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40054-E381-4875-9F95-E0FA6E96B2D2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Bilde 7" descr="TromsoKommune_HOVEDLOGO_FARG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829"/>
          <a:stretch/>
        </p:blipFill>
        <p:spPr>
          <a:xfrm>
            <a:off x="467545" y="260648"/>
            <a:ext cx="492176" cy="647452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-13070" y="-27385"/>
            <a:ext cx="9157070" cy="144017"/>
          </a:xfrm>
          <a:prstGeom prst="rect">
            <a:avLst/>
          </a:prstGeom>
          <a:solidFill>
            <a:srgbClr val="0C2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pic>
        <p:nvPicPr>
          <p:cNvPr id="10" name="Bilde 9" descr="TromsoKommune_HOVEDLOGO_FARG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829"/>
          <a:stretch/>
        </p:blipFill>
        <p:spPr>
          <a:xfrm>
            <a:off x="467545" y="260648"/>
            <a:ext cx="492176" cy="647452"/>
          </a:xfrm>
          <a:prstGeom prst="rect">
            <a:avLst/>
          </a:prstGeom>
        </p:spPr>
      </p:pic>
      <p:sp>
        <p:nvSpPr>
          <p:cNvPr id="11" name="Rektangel 10"/>
          <p:cNvSpPr/>
          <p:nvPr userDrawn="1"/>
        </p:nvSpPr>
        <p:spPr>
          <a:xfrm>
            <a:off x="-13070" y="-27385"/>
            <a:ext cx="9157070" cy="144017"/>
          </a:xfrm>
          <a:prstGeom prst="rect">
            <a:avLst/>
          </a:prstGeom>
          <a:solidFill>
            <a:srgbClr val="0C2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3" name="Rektangel 12"/>
          <p:cNvSpPr/>
          <p:nvPr userDrawn="1"/>
        </p:nvSpPr>
        <p:spPr>
          <a:xfrm>
            <a:off x="0" y="908720"/>
            <a:ext cx="9144000" cy="50405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0000"/>
                </a:schemeClr>
              </a:gs>
              <a:gs pos="7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742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0AD7C-EAC7-47A4-8D76-6A069243CDA1}" type="datetimeFigureOut">
              <a:rPr lang="nb-NO" smtClean="0"/>
              <a:t>04.09.2018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40054-E381-4875-9F95-E0FA6E96B2D2}" type="slidenum">
              <a:rPr lang="nb-NO" smtClean="0"/>
              <a:t>‹#›</a:t>
            </a:fld>
            <a:endParaRPr lang="nb-NO"/>
          </a:p>
        </p:txBody>
      </p:sp>
      <p:sp>
        <p:nvSpPr>
          <p:cNvPr id="6" name="Rektangel 5"/>
          <p:cNvSpPr/>
          <p:nvPr/>
        </p:nvSpPr>
        <p:spPr>
          <a:xfrm>
            <a:off x="-13070" y="-27385"/>
            <a:ext cx="9157070" cy="144017"/>
          </a:xfrm>
          <a:prstGeom prst="rect">
            <a:avLst/>
          </a:prstGeom>
          <a:solidFill>
            <a:srgbClr val="0C2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pic>
        <p:nvPicPr>
          <p:cNvPr id="7" name="Bilde 6" descr="TromsoKommune_HOVEDLOGO_FARG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829"/>
          <a:stretch/>
        </p:blipFill>
        <p:spPr>
          <a:xfrm>
            <a:off x="467545" y="260648"/>
            <a:ext cx="492176" cy="647452"/>
          </a:xfrm>
          <a:prstGeom prst="rect">
            <a:avLst/>
          </a:prstGeom>
        </p:spPr>
      </p:pic>
      <p:sp>
        <p:nvSpPr>
          <p:cNvPr id="8" name="Rektangel 7"/>
          <p:cNvSpPr/>
          <p:nvPr userDrawn="1"/>
        </p:nvSpPr>
        <p:spPr>
          <a:xfrm>
            <a:off x="-13070" y="-27385"/>
            <a:ext cx="9157070" cy="144017"/>
          </a:xfrm>
          <a:prstGeom prst="rect">
            <a:avLst/>
          </a:prstGeom>
          <a:solidFill>
            <a:srgbClr val="0C2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pic>
        <p:nvPicPr>
          <p:cNvPr id="9" name="Bilde 8" descr="TromsoKommune_HOVEDLOGO_FARG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829"/>
          <a:stretch/>
        </p:blipFill>
        <p:spPr>
          <a:xfrm>
            <a:off x="467545" y="260648"/>
            <a:ext cx="492176" cy="647452"/>
          </a:xfrm>
          <a:prstGeom prst="rect">
            <a:avLst/>
          </a:prstGeom>
        </p:spPr>
      </p:pic>
      <p:sp>
        <p:nvSpPr>
          <p:cNvPr id="11" name="Rektangel 10"/>
          <p:cNvSpPr/>
          <p:nvPr userDrawn="1"/>
        </p:nvSpPr>
        <p:spPr>
          <a:xfrm>
            <a:off x="0" y="908720"/>
            <a:ext cx="9144000" cy="50405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0000"/>
                </a:schemeClr>
              </a:gs>
              <a:gs pos="7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067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0AD7C-EAC7-47A4-8D76-6A069243CDA1}" type="datetimeFigureOut">
              <a:rPr lang="nb-NO" smtClean="0"/>
              <a:t>04.09.2018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40054-E381-4875-9F95-E0FA6E96B2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185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5085184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259632" y="404664"/>
            <a:ext cx="6480720" cy="46805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651922"/>
            <a:ext cx="54864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0AD7C-EAC7-47A4-8D76-6A069243CDA1}" type="datetimeFigureOut">
              <a:rPr lang="nb-NO" smtClean="0"/>
              <a:t>04.09.2018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40054-E381-4875-9F95-E0FA6E96B2D2}" type="slidenum">
              <a:rPr lang="nb-NO" smtClean="0"/>
              <a:t>‹#›</a:t>
            </a:fld>
            <a:endParaRPr lang="nb-NO"/>
          </a:p>
        </p:txBody>
      </p:sp>
      <p:sp>
        <p:nvSpPr>
          <p:cNvPr id="8" name="Rektangel 7"/>
          <p:cNvSpPr/>
          <p:nvPr/>
        </p:nvSpPr>
        <p:spPr>
          <a:xfrm>
            <a:off x="-13070" y="-27385"/>
            <a:ext cx="9157070" cy="144017"/>
          </a:xfrm>
          <a:prstGeom prst="rect">
            <a:avLst/>
          </a:prstGeom>
          <a:solidFill>
            <a:srgbClr val="0C2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9" name="Rektangel 8"/>
          <p:cNvSpPr/>
          <p:nvPr userDrawn="1"/>
        </p:nvSpPr>
        <p:spPr>
          <a:xfrm>
            <a:off x="-13070" y="-27385"/>
            <a:ext cx="9157070" cy="144017"/>
          </a:xfrm>
          <a:prstGeom prst="rect">
            <a:avLst/>
          </a:prstGeom>
          <a:solidFill>
            <a:srgbClr val="0C2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340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lysbilde med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1"/>
          <p:cNvSpPr>
            <a:spLocks noGrp="1"/>
          </p:cNvSpPr>
          <p:nvPr>
            <p:ph type="pic" sz="quarter" idx="13"/>
          </p:nvPr>
        </p:nvSpPr>
        <p:spPr>
          <a:xfrm>
            <a:off x="0" y="1124744"/>
            <a:ext cx="9144000" cy="5733256"/>
          </a:xfrm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3" name="Rektangel 12"/>
          <p:cNvSpPr/>
          <p:nvPr/>
        </p:nvSpPr>
        <p:spPr>
          <a:xfrm>
            <a:off x="-13070" y="-27385"/>
            <a:ext cx="9157070" cy="144017"/>
          </a:xfrm>
          <a:prstGeom prst="rect">
            <a:avLst/>
          </a:prstGeom>
          <a:solidFill>
            <a:srgbClr val="0C2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6" name="Plassholder for innhold 15"/>
          <p:cNvSpPr>
            <a:spLocks noGrp="1"/>
          </p:cNvSpPr>
          <p:nvPr>
            <p:ph sz="quarter" idx="14" hasCustomPrompt="1"/>
          </p:nvPr>
        </p:nvSpPr>
        <p:spPr>
          <a:xfrm>
            <a:off x="1" y="3717032"/>
            <a:ext cx="4355976" cy="2590800"/>
          </a:xfrm>
          <a:solidFill>
            <a:schemeClr val="tx1">
              <a:alpha val="80000"/>
            </a:schemeClr>
          </a:solidFill>
        </p:spPr>
        <p:txBody>
          <a:bodyPr tIns="280800" anchor="t">
            <a:noAutofit/>
          </a:bodyPr>
          <a:lstStyle>
            <a:lvl1pPr marL="450000" indent="0">
              <a:buNone/>
              <a:defRPr sz="3200">
                <a:solidFill>
                  <a:schemeClr val="bg1"/>
                </a:solidFill>
              </a:defRPr>
            </a:lvl1pPr>
            <a:lvl2pPr marL="450000" indent="0">
              <a:buNone/>
              <a:defRPr>
                <a:solidFill>
                  <a:schemeClr val="bg1"/>
                </a:solidFill>
              </a:defRPr>
            </a:lvl2pPr>
            <a:lvl3pPr marL="450000" indent="0">
              <a:buNone/>
              <a:defRPr>
                <a:solidFill>
                  <a:schemeClr val="bg1"/>
                </a:solidFill>
              </a:defRPr>
            </a:lvl3pPr>
            <a:lvl4pPr marL="450000" indent="0">
              <a:buNone/>
              <a:defRPr>
                <a:solidFill>
                  <a:schemeClr val="bg1"/>
                </a:solidFill>
              </a:defRPr>
            </a:lvl4pPr>
            <a:lvl5pPr marL="450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skrive inn tittel på presentasjonen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5" hasCustomPrompt="1"/>
          </p:nvPr>
        </p:nvSpPr>
        <p:spPr>
          <a:xfrm>
            <a:off x="467544" y="5445224"/>
            <a:ext cx="3744416" cy="719138"/>
          </a:xfrm>
        </p:spPr>
        <p:txBody>
          <a:bodyPr anchor="b"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nb-NO" dirty="0"/>
              <a:t>Navn på foredragsholder og dato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-13070" y="-27385"/>
            <a:ext cx="9157070" cy="144017"/>
          </a:xfrm>
          <a:prstGeom prst="rect">
            <a:avLst/>
          </a:prstGeom>
          <a:solidFill>
            <a:srgbClr val="0C23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pic>
        <p:nvPicPr>
          <p:cNvPr id="9" name="Bilde 8" descr="TromsoKommune_HOVEDLOGO_FARG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1747107" cy="64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824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475656" y="1600200"/>
            <a:ext cx="721114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170AD7C-EAC7-47A4-8D76-6A069243CDA1}" type="datetimeFigureOut">
              <a:rPr lang="nb-NO" smtClean="0"/>
              <a:pPr/>
              <a:t>04.09.2018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4482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448251"/>
            <a:ext cx="18352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12440054-E381-4875-9F95-E0FA6E96B2D2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88788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20E2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020E20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020E20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rgbClr val="0D70BE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b="1" i="1" kern="1200">
          <a:solidFill>
            <a:srgbClr val="020E20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200" b="0" i="1" kern="1200">
          <a:solidFill>
            <a:srgbClr val="020E20"/>
          </a:solidFill>
          <a:latin typeface="Arial Italic"/>
          <a:ea typeface="+mn-ea"/>
          <a:cs typeface="Arial Italic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AC98A3B3-FCF4-470B-A5BA-96D94857C90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2" y="1124744"/>
            <a:ext cx="9100116" cy="5733256"/>
          </a:xfrm>
        </p:spPr>
      </p:pic>
      <p:sp>
        <p:nvSpPr>
          <p:cNvPr id="3" name="Plassholder for innhold 2"/>
          <p:cNvSpPr>
            <a:spLocks noGrp="1"/>
          </p:cNvSpPr>
          <p:nvPr>
            <p:ph sz="quarter" idx="14"/>
          </p:nvPr>
        </p:nvSpPr>
        <p:spPr>
          <a:xfrm>
            <a:off x="107504" y="1124744"/>
            <a:ext cx="5940425" cy="2088232"/>
          </a:xfrm>
          <a:solidFill>
            <a:schemeClr val="tx1">
              <a:alpha val="80000"/>
            </a:schemeClr>
          </a:solidFill>
        </p:spPr>
        <p:txBody>
          <a:bodyPr/>
          <a:lstStyle/>
          <a:p>
            <a:r>
              <a:rPr lang="nb-NO" dirty="0"/>
              <a:t>Prosjekterfaringer fra </a:t>
            </a:r>
            <a:r>
              <a:rPr lang="nb-NO" dirty="0" err="1"/>
              <a:t>Housing</a:t>
            </a:r>
            <a:r>
              <a:rPr lang="nb-NO" dirty="0"/>
              <a:t> first Tromsø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/>
          </p:nvPr>
        </p:nvSpPr>
        <p:spPr>
          <a:xfrm>
            <a:off x="467544" y="2564904"/>
            <a:ext cx="4032250" cy="432048"/>
          </a:xfrm>
        </p:spPr>
        <p:txBody>
          <a:bodyPr/>
          <a:lstStyle/>
          <a:p>
            <a:r>
              <a:rPr lang="nb-NO" dirty="0"/>
              <a:t>Lena Myrvoll, </a:t>
            </a:r>
            <a:r>
              <a:rPr lang="nb-NO" dirty="0" err="1"/>
              <a:t>sept</a:t>
            </a:r>
            <a:r>
              <a:rPr lang="nb-NO" dirty="0"/>
              <a:t> 2018</a:t>
            </a:r>
          </a:p>
        </p:txBody>
      </p:sp>
    </p:spTree>
    <p:extLst>
      <p:ext uri="{BB962C8B-B14F-4D97-AF65-F5344CB8AC3E}">
        <p14:creationId xmlns:p14="http://schemas.microsoft.com/office/powerpoint/2010/main" val="2015658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E70BA2-CA88-469E-AAD0-490329B3E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Prosjektets bakgrunn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F61462-0585-42F1-98A9-4ED11A450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Etter endt prosjekt rundt bostedsløse fra 2013-2016 ser kommunen at kommunen fortsatt har store utfordringer knyttet til bostedsløse, spesielt personer med rusutfordringer har kommunen vanskelig med å få bosatt i gode varige boliger.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Avdelingsdirektør for Helse og Omsorg bestiller igangsettelse av et </a:t>
            </a:r>
            <a:r>
              <a:rPr lang="nb-NO" dirty="0" err="1"/>
              <a:t>Housing</a:t>
            </a:r>
            <a:r>
              <a:rPr lang="nb-NO" dirty="0"/>
              <a:t> first prosjekt etter initiativ fra Boligkontoret. </a:t>
            </a:r>
          </a:p>
        </p:txBody>
      </p:sp>
    </p:spTree>
    <p:extLst>
      <p:ext uri="{BB962C8B-B14F-4D97-AF65-F5344CB8AC3E}">
        <p14:creationId xmlns:p14="http://schemas.microsoft.com/office/powerpoint/2010/main" val="2866466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5CD6AD-29E9-445E-BC0D-9A0A47122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Prosjektets bakgrunn forts..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F1C88DC-C830-4ECA-9512-048F491A7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/>
              <a:t>Stor endring i ledelsen i Helse og Omsorg samtidig som det skal gjennomføres en stor omorganisering.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Viktige ledd i prosjektets forankring forsvinner.</a:t>
            </a:r>
          </a:p>
          <a:p>
            <a:pPr lvl="1" indent="-342900">
              <a:buFont typeface="Wingdings" panose="05000000000000000000" pitchFamily="2" charset="2"/>
              <a:buChar char="ü"/>
            </a:pPr>
            <a:r>
              <a:rPr lang="nb-NO" dirty="0"/>
              <a:t> Avdelingsdirektør ved Helse og Omsorg</a:t>
            </a:r>
          </a:p>
          <a:p>
            <a:pPr lvl="1" indent="-342900">
              <a:buFont typeface="Wingdings" panose="05000000000000000000" pitchFamily="2" charset="2"/>
              <a:buChar char="ü"/>
            </a:pPr>
            <a:r>
              <a:rPr lang="nb-NO" dirty="0"/>
              <a:t>Enhetsleder Boligkontoret</a:t>
            </a:r>
          </a:p>
          <a:p>
            <a:pPr lvl="1" indent="-342900">
              <a:buFont typeface="Wingdings" panose="05000000000000000000" pitchFamily="2" charset="2"/>
              <a:buChar char="ü"/>
            </a:pPr>
            <a:r>
              <a:rPr lang="nb-NO" dirty="0"/>
              <a:t>Enhetsleder Rus og psykiatri</a:t>
            </a:r>
          </a:p>
          <a:p>
            <a:pPr marL="0" indent="0">
              <a:buNone/>
            </a:pPr>
            <a:r>
              <a:rPr lang="nb-NO" dirty="0"/>
              <a:t>Da prosjektleder (u.t.) starter, er samtlige av initiativtakerne borte.  </a:t>
            </a:r>
          </a:p>
          <a:p>
            <a:pPr marL="0" indent="0">
              <a:buNone/>
            </a:pPr>
            <a:r>
              <a:rPr lang="nb-NO" dirty="0"/>
              <a:t>I tillegg preges avisoverskrifter av en skakkjørt kommuneøkonomi og Avdeling for Helse og omsorg går 100 millioner i underskudd..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54533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6DF743-B3EF-4C0B-946E-FBB7E3874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</a:t>
            </a:r>
            <a:r>
              <a:rPr lang="nb-NO" dirty="0" err="1"/>
              <a:t>Housing</a:t>
            </a:r>
            <a:r>
              <a:rPr lang="nb-NO" dirty="0"/>
              <a:t> first?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BEBB0D-C572-4EC6-A54A-3465673E17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nb-NO" dirty="0"/>
              <a:t>Individuell oppfølging av bostedsløse med rask etablering i bolig hvor deltakernes medvirkning og deltakelse er essensielt med tanke på tilpasninger og behov for å kunne få et mer trygt og stabilt liv. </a:t>
            </a:r>
          </a:p>
          <a:p>
            <a:pPr marL="1085850" lvl="2" indent="-285750"/>
            <a:r>
              <a:rPr lang="nb-NO" dirty="0"/>
              <a:t>Rusmestring</a:t>
            </a:r>
          </a:p>
          <a:p>
            <a:pPr marL="1085850" lvl="2" indent="-285750"/>
            <a:r>
              <a:rPr lang="nb-NO" dirty="0"/>
              <a:t>Mestring av </a:t>
            </a:r>
            <a:r>
              <a:rPr lang="nb-NO" dirty="0" err="1"/>
              <a:t>boforforhold</a:t>
            </a:r>
            <a:endParaRPr lang="nb-NO" dirty="0"/>
          </a:p>
          <a:p>
            <a:pPr marL="1085850" lvl="2" indent="-285750"/>
            <a:r>
              <a:rPr lang="nb-NO" dirty="0"/>
              <a:t>Stabilisering av økonomi</a:t>
            </a:r>
          </a:p>
          <a:p>
            <a:pPr marL="1085850" lvl="2" indent="-285750"/>
            <a:r>
              <a:rPr lang="nb-NO" dirty="0"/>
              <a:t>Meningsfull hverdag</a:t>
            </a:r>
          </a:p>
          <a:p>
            <a:pPr marL="1085850" lvl="2" indent="-285750"/>
            <a:r>
              <a:rPr lang="nb-NO" dirty="0"/>
              <a:t>Somatisk og psykiatrisk helsehjelp</a:t>
            </a:r>
          </a:p>
          <a:p>
            <a:pPr marL="1085850" lvl="2" indent="-285750"/>
            <a:endParaRPr lang="nb-NO" dirty="0"/>
          </a:p>
          <a:p>
            <a:pPr marL="0" indent="0">
              <a:buNone/>
            </a:pPr>
            <a:r>
              <a:rPr lang="nb-NO" dirty="0"/>
              <a:t>Hva skal til for å ivareta modellens prinsipper?</a:t>
            </a:r>
          </a:p>
        </p:txBody>
      </p:sp>
    </p:spTree>
    <p:extLst>
      <p:ext uri="{BB962C8B-B14F-4D97-AF65-F5344CB8AC3E}">
        <p14:creationId xmlns:p14="http://schemas.microsoft.com/office/powerpoint/2010/main" val="528624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0CE45C-5ED6-42EC-BCB3-BE52BB7C1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Prosjektplanlegging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BCFC252-FA8F-4CC7-80AA-80B81ADD4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/>
              <a:t>Først en kartlegging:</a:t>
            </a:r>
          </a:p>
          <a:p>
            <a:pPr marL="0" indent="0">
              <a:buNone/>
            </a:pPr>
            <a:r>
              <a:rPr lang="nb-NO" sz="1800" dirty="0"/>
              <a:t>- Hvor mange bostedsløse?  45- 100 personer</a:t>
            </a:r>
          </a:p>
          <a:p>
            <a:pPr marL="0" indent="0">
              <a:buNone/>
            </a:pPr>
            <a:r>
              <a:rPr lang="nb-NO" sz="1800" dirty="0"/>
              <a:t>-Rusproblematikk blant bostedsløse? Om lag 70%</a:t>
            </a:r>
          </a:p>
          <a:p>
            <a:pPr marL="0" indent="0">
              <a:buNone/>
            </a:pPr>
            <a:r>
              <a:rPr lang="nb-NO" sz="1800" dirty="0"/>
              <a:t>-Lønnsomhetsberegning: Min 14 deltakere, 6-9 pr ansatt.</a:t>
            </a:r>
          </a:p>
          <a:p>
            <a:pPr marL="0" indent="0">
              <a:buNone/>
            </a:pPr>
            <a:r>
              <a:rPr lang="nb-NO" sz="1800" dirty="0"/>
              <a:t>-Risikovurderinger?</a:t>
            </a:r>
          </a:p>
          <a:p>
            <a:pPr marL="0" indent="0">
              <a:buNone/>
            </a:pPr>
            <a:r>
              <a:rPr lang="nb-NO" sz="1800" dirty="0"/>
              <a:t>-Vaktordninger?</a:t>
            </a:r>
          </a:p>
          <a:p>
            <a:pPr marL="0" indent="0">
              <a:buNone/>
            </a:pPr>
            <a:r>
              <a:rPr lang="nb-NO" sz="1800" dirty="0"/>
              <a:t>-Vedlikeholdsbudsjett? 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Målsetning: = Minimum 25 deltakere bosatt, 4-5 prosjektmedarbeidere. 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Det er ikke satt av midler til flere stillinger til prosjektet. </a:t>
            </a:r>
          </a:p>
        </p:txBody>
      </p:sp>
    </p:spTree>
    <p:extLst>
      <p:ext uri="{BB962C8B-B14F-4D97-AF65-F5344CB8AC3E}">
        <p14:creationId xmlns:p14="http://schemas.microsoft.com/office/powerpoint/2010/main" val="3413156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BE8709-8A4B-4BA2-9FF4-4CC88419A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Prosjekters 3 faser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422A183-6D95-449D-A646-B6CF93020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Planlegging: </a:t>
            </a:r>
          </a:p>
          <a:p>
            <a:pPr marL="0" indent="0">
              <a:buNone/>
            </a:pPr>
            <a:r>
              <a:rPr lang="nb-NO" sz="1600" dirty="0" err="1"/>
              <a:t>Planlegingen</a:t>
            </a:r>
            <a:r>
              <a:rPr lang="nb-NO" sz="1600" dirty="0"/>
              <a:t> av prosjektet blir preget av at prosjektleder jobber med å forankre prosjektet og få midler til gjennomføring. </a:t>
            </a:r>
            <a:endParaRPr lang="nb-NO" dirty="0"/>
          </a:p>
          <a:p>
            <a:r>
              <a:rPr lang="nb-NO" dirty="0"/>
              <a:t>Gjennomføring</a:t>
            </a:r>
          </a:p>
          <a:p>
            <a:pPr marL="0" indent="0">
              <a:buNone/>
            </a:pPr>
            <a:r>
              <a:rPr lang="nb-NO" sz="1600" dirty="0"/>
              <a:t>Starter Gjennomførelse på egenhånd, uten at det er kommet noen avklaring på flere medarbeidere.</a:t>
            </a:r>
          </a:p>
          <a:p>
            <a:pPr marL="0" indent="0">
              <a:buNone/>
            </a:pPr>
            <a:r>
              <a:rPr lang="nb-NO" sz="1600" dirty="0"/>
              <a:t>Ni </a:t>
            </a:r>
            <a:r>
              <a:rPr lang="nb-NO" sz="1600" dirty="0" err="1"/>
              <a:t>mnd</a:t>
            </a:r>
            <a:r>
              <a:rPr lang="nb-NO" sz="1600" dirty="0"/>
              <a:t> etter prosjektstart har vi en medarbeider i prosjektet, og syv </a:t>
            </a:r>
            <a:r>
              <a:rPr lang="nb-NO" sz="1600" dirty="0" err="1"/>
              <a:t>mnd</a:t>
            </a:r>
            <a:r>
              <a:rPr lang="nb-NO" sz="1600" dirty="0"/>
              <a:t> etter får vi ytterligere en ansatt. Dermed er halve prosjektperioden gått før vi har medarbeidere til å kunne utføre gjennomføringen av prosjektet. </a:t>
            </a:r>
            <a:r>
              <a:rPr lang="nb-NO" dirty="0"/>
              <a:t>Avslutting/Implementering</a:t>
            </a:r>
          </a:p>
          <a:p>
            <a:pPr marL="0" indent="0">
              <a:buNone/>
            </a:pPr>
            <a:r>
              <a:rPr lang="nb-NO" sz="1600" dirty="0"/>
              <a:t>U.t. mener vi fortsatt ikke har de ressurser som skal til for å kunne prøve ut </a:t>
            </a:r>
            <a:r>
              <a:rPr lang="nb-NO" sz="1600" dirty="0" err="1"/>
              <a:t>Housing</a:t>
            </a:r>
            <a:r>
              <a:rPr lang="nb-NO" sz="1600" dirty="0"/>
              <a:t> first modellen i full skala, men vi får utforske hvordan vi kan påvirke situasjonen til bostedsløse og bistå til at rusavhengige får en varig og trygg bolig. Det er nå ni </a:t>
            </a:r>
            <a:r>
              <a:rPr lang="nb-NO" sz="1600" dirty="0" err="1"/>
              <a:t>mnd</a:t>
            </a:r>
            <a:r>
              <a:rPr lang="nb-NO" sz="1600" dirty="0"/>
              <a:t> igjen av prosjektperioden og prosessen og diskusjon om hva kommunen skal implementere er startet. </a:t>
            </a:r>
          </a:p>
        </p:txBody>
      </p:sp>
    </p:spTree>
    <p:extLst>
      <p:ext uri="{BB962C8B-B14F-4D97-AF65-F5344CB8AC3E}">
        <p14:creationId xmlns:p14="http://schemas.microsoft.com/office/powerpoint/2010/main" val="409733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017725-790A-444B-9825-45F29B2B7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Housing</a:t>
            </a:r>
            <a:r>
              <a:rPr lang="nb-NO" dirty="0"/>
              <a:t> first – erfaringer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8EA763-6629-48A6-99FF-8E4B443C7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-</a:t>
            </a:r>
            <a:r>
              <a:rPr lang="nb-NO" dirty="0" err="1"/>
              <a:t>Housing</a:t>
            </a:r>
            <a:r>
              <a:rPr lang="nb-NO" dirty="0"/>
              <a:t> first har bosatt 16 personer totalt. </a:t>
            </a:r>
          </a:p>
          <a:p>
            <a:pPr marL="0" indent="0">
              <a:buNone/>
            </a:pPr>
            <a:r>
              <a:rPr lang="nb-NO" dirty="0"/>
              <a:t>-Tett oppfølging reduserer sjansen for fravikelse og øker sjansen for bedringsprosesser.</a:t>
            </a:r>
          </a:p>
          <a:p>
            <a:pPr marL="0" indent="0">
              <a:buNone/>
            </a:pPr>
            <a:r>
              <a:rPr lang="nb-NO" dirty="0"/>
              <a:t>-Mange har ingen erfaring med omsorgstjenester og har mange fordommer knyttet til å søke kommunen om bistand. Lavterskel oppsøkende virksomhet kan bryte noen av fordommene. </a:t>
            </a:r>
          </a:p>
          <a:p>
            <a:pPr marL="0" indent="0">
              <a:buNone/>
            </a:pPr>
            <a:r>
              <a:rPr lang="nb-NO" dirty="0"/>
              <a:t>-Medvirkning i </a:t>
            </a:r>
            <a:r>
              <a:rPr lang="nb-NO" dirty="0" err="1"/>
              <a:t>boligvalg</a:t>
            </a:r>
            <a:r>
              <a:rPr lang="nb-NO" dirty="0"/>
              <a:t> og oppfølging er for mange sentralt, spesielt i </a:t>
            </a:r>
            <a:r>
              <a:rPr lang="nb-NO" dirty="0" err="1"/>
              <a:t>ettervernsperspektiv</a:t>
            </a:r>
            <a:r>
              <a:rPr lang="nb-NO" dirty="0"/>
              <a:t>. </a:t>
            </a:r>
          </a:p>
          <a:p>
            <a:pPr marL="0" indent="0">
              <a:buNone/>
            </a:pPr>
            <a:r>
              <a:rPr lang="nb-NO" dirty="0"/>
              <a:t> </a:t>
            </a:r>
          </a:p>
          <a:p>
            <a:pPr marL="0" indent="0">
              <a:buNone/>
            </a:pPr>
            <a:endParaRPr lang="nb-NO" dirty="0"/>
          </a:p>
          <a:p>
            <a:pPr>
              <a:buFontTx/>
              <a:buChar char="-"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77822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5DF555-C697-4BBC-BCD4-A20369BEE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Organiseringen i </a:t>
            </a:r>
            <a:r>
              <a:rPr lang="nb-NO" dirty="0" err="1"/>
              <a:t>Housing</a:t>
            </a:r>
            <a:r>
              <a:rPr lang="nb-NO" dirty="0"/>
              <a:t> first prosjektet i Tromsø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97D163CF-9C72-4CBE-8685-7BBBADAD9B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8420226"/>
              </p:ext>
            </p:extLst>
          </p:nvPr>
        </p:nvGraphicFramePr>
        <p:xfrm>
          <a:off x="1331913" y="1600200"/>
          <a:ext cx="7488559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9971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913F86-DD3A-45AF-851E-84C586112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Fragmentert organisering på godt og vondt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724097-6E0C-4916-BD9B-0A599C688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r>
              <a:rPr lang="nb-NO" dirty="0"/>
              <a:t>Prosjektleder: 3 </a:t>
            </a:r>
            <a:r>
              <a:rPr lang="nb-NO" dirty="0" err="1"/>
              <a:t>årig</a:t>
            </a:r>
            <a:r>
              <a:rPr lang="nb-NO" dirty="0"/>
              <a:t> engasjementstilling på Boligkontoret</a:t>
            </a:r>
          </a:p>
          <a:p>
            <a:r>
              <a:rPr lang="nb-NO" dirty="0"/>
              <a:t>Medarbeider 1: Lønnet permisjon fra en av Rus og Psykiatritjenestens avdelinger.</a:t>
            </a:r>
          </a:p>
          <a:p>
            <a:r>
              <a:rPr lang="nb-NO" dirty="0"/>
              <a:t>Medarbeider 2: 1 </a:t>
            </a:r>
            <a:r>
              <a:rPr lang="nb-NO" dirty="0" err="1"/>
              <a:t>årig</a:t>
            </a:r>
            <a:r>
              <a:rPr lang="nb-NO" dirty="0"/>
              <a:t> engasjementstilling finansiert av Fylkesmannen i Troms – prosjektmidler. Stillingen er lagt under samme avdeling i Rus og psykiatritjenesten.</a:t>
            </a:r>
          </a:p>
          <a:p>
            <a:r>
              <a:rPr lang="nb-NO" dirty="0"/>
              <a:t>Lokasjon: NAV Tromsø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3407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DBB98F-70EE-48F6-A281-3F39B4214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400" dirty="0"/>
              <a:t>Fordeler og ulemper med organiseringen vår.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3ABBBB-4968-4FE6-8442-069F50466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/>
              <a:t>+ Effektiv tilgang til nøkkelpersoner i ulike enheter i kommunen. </a:t>
            </a:r>
          </a:p>
          <a:p>
            <a:pPr marL="0" indent="0">
              <a:buNone/>
            </a:pPr>
            <a:r>
              <a:rPr lang="nb-NO" dirty="0"/>
              <a:t>+ God oversikt over mulighetene og utfordringene i enhetene slik at evt. løsninger raskt kan diskuteres.</a:t>
            </a:r>
          </a:p>
          <a:p>
            <a:pPr marL="0" indent="0">
              <a:buNone/>
            </a:pPr>
            <a:r>
              <a:rPr lang="nb-NO" dirty="0"/>
              <a:t>+ Tilgangen til NAV har vært uvurderlig.</a:t>
            </a:r>
          </a:p>
          <a:p>
            <a:pPr marL="0" indent="0">
              <a:buNone/>
            </a:pPr>
            <a:endParaRPr lang="nb-NO" dirty="0"/>
          </a:p>
          <a:p>
            <a:pPr>
              <a:buFontTx/>
              <a:buChar char="-"/>
            </a:pPr>
            <a:r>
              <a:rPr lang="nb-NO" dirty="0"/>
              <a:t>Faglig ensomhet</a:t>
            </a:r>
          </a:p>
          <a:p>
            <a:pPr>
              <a:buFontTx/>
              <a:buChar char="-"/>
            </a:pPr>
            <a:r>
              <a:rPr lang="nb-NO" dirty="0"/>
              <a:t>En enhetlig leder med spesielt ansvar for de ansattes HMS</a:t>
            </a:r>
          </a:p>
          <a:p>
            <a:pPr>
              <a:buFontTx/>
              <a:buChar char="-"/>
            </a:pPr>
            <a:r>
              <a:rPr lang="nb-NO" dirty="0"/>
              <a:t>Særdeles sårbar arbeidsgruppe. </a:t>
            </a:r>
          </a:p>
          <a:p>
            <a:pPr>
              <a:buFontTx/>
              <a:buChar char="-"/>
            </a:pPr>
            <a:r>
              <a:rPr lang="nb-NO" dirty="0"/>
              <a:t>Dersom det oppstår avvik eller arbeidsmiljømessige utfordringer er det usikkert hvor ansvaret skal ligge.  </a:t>
            </a:r>
          </a:p>
        </p:txBody>
      </p:sp>
    </p:spTree>
    <p:extLst>
      <p:ext uri="{BB962C8B-B14F-4D97-AF65-F5344CB8AC3E}">
        <p14:creationId xmlns:p14="http://schemas.microsoft.com/office/powerpoint/2010/main" val="540077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22E10B-C8F4-459C-971B-D81DFBC6E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Housing</a:t>
            </a:r>
            <a:r>
              <a:rPr lang="nb-NO" dirty="0"/>
              <a:t> first – erfaringer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CE7867-7E8E-48D0-AA25-DF94DFD87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Deltakelse fordrer nettopp deltakelse.</a:t>
            </a:r>
          </a:p>
          <a:p>
            <a:pPr>
              <a:buFontTx/>
              <a:buChar char="-"/>
            </a:pPr>
            <a:r>
              <a:rPr lang="nb-NO" dirty="0"/>
              <a:t>Opplever å ikke fått prøvd ut modellen fullt ut grunnet begrensning i ressurser</a:t>
            </a:r>
          </a:p>
          <a:p>
            <a:pPr lvl="2">
              <a:buFontTx/>
              <a:buChar char="-"/>
            </a:pPr>
            <a:r>
              <a:rPr lang="nb-NO" dirty="0"/>
              <a:t>Kvelds/bakvakt ordning</a:t>
            </a:r>
          </a:p>
          <a:p>
            <a:pPr lvl="2">
              <a:buFontTx/>
              <a:buChar char="-"/>
            </a:pPr>
            <a:r>
              <a:rPr lang="nb-NO" dirty="0"/>
              <a:t>Vedlikeholdsbudsjett</a:t>
            </a:r>
          </a:p>
          <a:p>
            <a:pPr lvl="2">
              <a:buFontTx/>
              <a:buChar char="-"/>
            </a:pPr>
            <a:r>
              <a:rPr lang="nb-NO" dirty="0"/>
              <a:t>Få ansatte</a:t>
            </a:r>
          </a:p>
          <a:p>
            <a:pPr marL="0" indent="0">
              <a:buNone/>
            </a:pPr>
            <a:r>
              <a:rPr lang="nb-NO" dirty="0"/>
              <a:t>-Mange bostedsløse blir ekskludert grunnet for høy risiko, liten motivasjon til endring og deltakelse. Hvordan bosette og komme inn på denne gruppa?</a:t>
            </a:r>
          </a:p>
          <a:p>
            <a:pPr marL="0" indent="0">
              <a:buNone/>
            </a:pPr>
            <a:r>
              <a:rPr lang="nb-NO" dirty="0"/>
              <a:t>Skal </a:t>
            </a:r>
            <a:r>
              <a:rPr lang="nb-NO" dirty="0" err="1"/>
              <a:t>Housing</a:t>
            </a:r>
            <a:r>
              <a:rPr lang="nb-NO" dirty="0"/>
              <a:t> first modellen benyttes krever det langt mer ressurser enn vi har i Tromsø.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6720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34C1DE-15B6-4159-861C-ACE02E9A7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Housing</a:t>
            </a:r>
            <a:r>
              <a:rPr lang="nb-NO" dirty="0"/>
              <a:t> first – erfaringer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5C2D08-3DFA-462F-B66A-C3512F18E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Tromsø kommune har en større bostedsløsproblematikk hvor mange har et stort udekket omsorgsbehov. </a:t>
            </a:r>
          </a:p>
          <a:p>
            <a:pPr marL="0" indent="0">
              <a:buNone/>
            </a:pPr>
            <a:r>
              <a:rPr lang="nb-NO" dirty="0"/>
              <a:t>Ønske om å bidra til tettere oppfølging i </a:t>
            </a:r>
            <a:r>
              <a:rPr lang="nb-NO" dirty="0" err="1"/>
              <a:t>nødboligene</a:t>
            </a:r>
            <a:r>
              <a:rPr lang="nb-NO" dirty="0"/>
              <a:t> for å gjøre beboerne kjent med tjenesteoppfølging. </a:t>
            </a:r>
          </a:p>
          <a:p>
            <a:pPr marL="0" indent="0">
              <a:buNone/>
            </a:pPr>
            <a:r>
              <a:rPr lang="nb-NO" dirty="0"/>
              <a:t>Ved tilbud om kommunal bolig kan vi tilby bistand inntil 6 </a:t>
            </a:r>
            <a:r>
              <a:rPr lang="nb-NO" dirty="0" err="1"/>
              <a:t>mnd</a:t>
            </a:r>
            <a:r>
              <a:rPr lang="nb-NO" dirty="0"/>
              <a:t> oppfølging for å sikre en effektiv og god bosetting, evt. koble på vedtakstjenester eller andre tiltak for å redusere risikoen for fravikelse og utkastelse.  </a:t>
            </a:r>
          </a:p>
        </p:txBody>
      </p:sp>
    </p:spTree>
    <p:extLst>
      <p:ext uri="{BB962C8B-B14F-4D97-AF65-F5344CB8AC3E}">
        <p14:creationId xmlns:p14="http://schemas.microsoft.com/office/powerpoint/2010/main" val="322502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976428-ED6E-478C-8148-24F3B283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Lærdom av prosjektet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34E18C-297A-4532-9623-59C132380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Idé og planlegging av prosjekter må være godt forankret. Omfanget og størrelse på prosjektet bør være forhåndsbestemt. </a:t>
            </a:r>
          </a:p>
          <a:p>
            <a:pPr marL="0" indent="0">
              <a:buNone/>
            </a:pPr>
            <a:r>
              <a:rPr lang="nb-NO" dirty="0"/>
              <a:t>Kommunens behov må sammenlignes med utvalgte modell. </a:t>
            </a:r>
          </a:p>
          <a:p>
            <a:pPr marL="0" indent="0">
              <a:buNone/>
            </a:pPr>
            <a:r>
              <a:rPr lang="nb-NO" dirty="0" err="1"/>
              <a:t>Idéellt</a:t>
            </a:r>
            <a:r>
              <a:rPr lang="nb-NO" dirty="0"/>
              <a:t> har prosjekter rausere økonomi til å kunne prøve ut forskjellige tiltak, også det som koster penger.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8269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014BB1-DC80-42BD-9655-F0E62746F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Lærdom av prosjektet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296A68-10C4-4F6D-B3F4-0E0AF96DC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/>
              <a:t>Viktig med prosjektnettverk.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Utholdenhet og engasjement med tanke på prosessutvikling i prosjektet. - Is i magen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Medeierskap og engasjement hos prosjektmedarbeiderne.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Villighet til raske omstillinger og at alt ikke er tilrettelagt på forhånd, men veien blir til mens vi går. Erfaringene gir grunnlag for nye rutiner og arbeidsmetoder. </a:t>
            </a:r>
          </a:p>
        </p:txBody>
      </p:sp>
    </p:spTree>
    <p:extLst>
      <p:ext uri="{BB962C8B-B14F-4D97-AF65-F5344CB8AC3E}">
        <p14:creationId xmlns:p14="http://schemas.microsoft.com/office/powerpoint/2010/main" val="1997889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3054A4-1942-4578-ACD5-760B4DD7A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Generelt råd om prosjektgjennomføring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395BDC-F5AD-492A-83AE-39E200AE3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Det finnes mange løsninger på kommunens utfordring. Igangsetting av prosjekter bør gjøres med omhu. </a:t>
            </a:r>
          </a:p>
          <a:p>
            <a:r>
              <a:rPr lang="nb-NO" dirty="0"/>
              <a:t>Avgjørende med god planleggingsfase for å kunne styre forventninger til målsetninger.</a:t>
            </a:r>
          </a:p>
          <a:p>
            <a:r>
              <a:rPr lang="nb-NO" dirty="0"/>
              <a:t>Det må være samsvar mellom økonomiske bevilgninger og målsettinger. </a:t>
            </a:r>
          </a:p>
          <a:p>
            <a:r>
              <a:rPr lang="nb-NO" dirty="0"/>
              <a:t>Fordel om man får prosjektet politisk forankret med gitte økonomiske rammer med forventninger til gjennomføring og målsetting. </a:t>
            </a:r>
          </a:p>
        </p:txBody>
      </p:sp>
    </p:spTree>
    <p:extLst>
      <p:ext uri="{BB962C8B-B14F-4D97-AF65-F5344CB8AC3E}">
        <p14:creationId xmlns:p14="http://schemas.microsoft.com/office/powerpoint/2010/main" val="1110408518"/>
      </p:ext>
    </p:extLst>
  </p:cSld>
  <p:clrMapOvr>
    <a:masterClrMapping/>
  </p:clrMapOvr>
</p:sld>
</file>

<file path=ppt/theme/theme1.xml><?xml version="1.0" encoding="utf-8"?>
<a:theme xmlns:a="http://schemas.openxmlformats.org/drawingml/2006/main" name="TromsoKommune-PPT">
  <a:themeElements>
    <a:clrScheme name="Tromsø kommune 1">
      <a:dk1>
        <a:srgbClr val="0D70BE"/>
      </a:dk1>
      <a:lt1>
        <a:srgbClr val="FFFFFF"/>
      </a:lt1>
      <a:dk2>
        <a:srgbClr val="0B1931"/>
      </a:dk2>
      <a:lt2>
        <a:srgbClr val="C7C7C7"/>
      </a:lt2>
      <a:accent1>
        <a:srgbClr val="3F6CAF"/>
      </a:accent1>
      <a:accent2>
        <a:srgbClr val="344150"/>
      </a:accent2>
      <a:accent3>
        <a:srgbClr val="139DBC"/>
      </a:accent3>
      <a:accent4>
        <a:srgbClr val="6C4D91"/>
      </a:accent4>
      <a:accent5>
        <a:srgbClr val="0C6352"/>
      </a:accent5>
      <a:accent6>
        <a:srgbClr val="CB2A1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2" id="{19CA153B-DDBC-4ECF-A7E9-8429142E76C6}" vid="{4A11D2DD-516C-4B77-B0FD-4EDDD86BECD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Presentasjon-Tromsø kommune</Template>
  <TotalTime>1660</TotalTime>
  <Words>956</Words>
  <Application>Microsoft Office PowerPoint</Application>
  <PresentationFormat>Skjermfremvisning (4:3)</PresentationFormat>
  <Paragraphs>103</Paragraphs>
  <Slides>15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0" baseType="lpstr">
      <vt:lpstr>Arial</vt:lpstr>
      <vt:lpstr>Arial Italic</vt:lpstr>
      <vt:lpstr>Calibri</vt:lpstr>
      <vt:lpstr>Wingdings</vt:lpstr>
      <vt:lpstr>TromsoKommune-PPT</vt:lpstr>
      <vt:lpstr>PowerPoint-presentasjon</vt:lpstr>
      <vt:lpstr>Prosjektets bakgrunn</vt:lpstr>
      <vt:lpstr>Prosjektets bakgrunn forts..</vt:lpstr>
      <vt:lpstr>Hva er Housing first? </vt:lpstr>
      <vt:lpstr>Prosjektplanlegging</vt:lpstr>
      <vt:lpstr>Prosjekters 3 faser</vt:lpstr>
      <vt:lpstr>Housing first – erfaringer </vt:lpstr>
      <vt:lpstr>Organiseringen i Housing first prosjektet i Tromsø</vt:lpstr>
      <vt:lpstr>Fragmentert organisering på godt og vondt</vt:lpstr>
      <vt:lpstr>Fordeler og ulemper med organiseringen vår.</vt:lpstr>
      <vt:lpstr>Housing first – erfaringer </vt:lpstr>
      <vt:lpstr>Housing first – erfaringer </vt:lpstr>
      <vt:lpstr>Lærdom av prosjektet</vt:lpstr>
      <vt:lpstr>Lærdom av prosjektet</vt:lpstr>
      <vt:lpstr>Generelt råd om prosjektgjennomføring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Myrvoll, Lena Helen</dc:creator>
  <cp:lastModifiedBy>Myrvoll, Lena Helen</cp:lastModifiedBy>
  <cp:revision>34</cp:revision>
  <dcterms:created xsi:type="dcterms:W3CDTF">2018-08-30T11:17:46Z</dcterms:created>
  <dcterms:modified xsi:type="dcterms:W3CDTF">2018-09-04T10:01:21Z</dcterms:modified>
</cp:coreProperties>
</file>