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sldIdLst>
    <p:sldId id="280" r:id="rId2"/>
    <p:sldId id="266" r:id="rId3"/>
    <p:sldId id="271" r:id="rId4"/>
    <p:sldId id="273" r:id="rId5"/>
    <p:sldId id="274" r:id="rId6"/>
    <p:sldId id="268" r:id="rId7"/>
    <p:sldId id="275" r:id="rId8"/>
    <p:sldId id="279" r:id="rId9"/>
    <p:sldId id="276" r:id="rId10"/>
    <p:sldId id="277" r:id="rId11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Arial Unicode MS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Arial Unicode MS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Arial Unicode MS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Arial Unicode MS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Arial Unicode MS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Arial Unicode MS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Arial Unicode MS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Arial Unicode MS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Arial Unicode MS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23438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2778" y="5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>
            <a:extLst>
              <a:ext uri="{FF2B5EF4-FFF2-40B4-BE49-F238E27FC236}">
                <a16:creationId xmlns:a16="http://schemas.microsoft.com/office/drawing/2014/main" id="{C06B2F65-43F4-43EA-BC60-F1FDBA625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b-NO" altLang="nb-NO"/>
          </a:p>
        </p:txBody>
      </p:sp>
      <p:sp>
        <p:nvSpPr>
          <p:cNvPr id="2051" name="AutoShape 2">
            <a:extLst>
              <a:ext uri="{FF2B5EF4-FFF2-40B4-BE49-F238E27FC236}">
                <a16:creationId xmlns:a16="http://schemas.microsoft.com/office/drawing/2014/main" id="{C63DA092-9564-4828-8405-A78ACC4A8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b-NO" altLang="nb-NO"/>
          </a:p>
        </p:txBody>
      </p:sp>
      <p:sp>
        <p:nvSpPr>
          <p:cNvPr id="2052" name="AutoShape 3">
            <a:extLst>
              <a:ext uri="{FF2B5EF4-FFF2-40B4-BE49-F238E27FC236}">
                <a16:creationId xmlns:a16="http://schemas.microsoft.com/office/drawing/2014/main" id="{7CA752AF-579C-4657-B800-AAECC930D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b-NO" altLang="nb-NO"/>
          </a:p>
        </p:txBody>
      </p:sp>
      <p:sp>
        <p:nvSpPr>
          <p:cNvPr id="2053" name="AutoShape 4">
            <a:extLst>
              <a:ext uri="{FF2B5EF4-FFF2-40B4-BE49-F238E27FC236}">
                <a16:creationId xmlns:a16="http://schemas.microsoft.com/office/drawing/2014/main" id="{162FE973-3946-43F6-BA69-1CB853E7F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b-NO" altLang="nb-NO"/>
          </a:p>
        </p:txBody>
      </p:sp>
      <p:sp>
        <p:nvSpPr>
          <p:cNvPr id="2054" name="AutoShape 5">
            <a:extLst>
              <a:ext uri="{FF2B5EF4-FFF2-40B4-BE49-F238E27FC236}">
                <a16:creationId xmlns:a16="http://schemas.microsoft.com/office/drawing/2014/main" id="{7B33F52D-0A36-4836-8173-AF0E6CE2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b-NO" altLang="nb-NO"/>
          </a:p>
        </p:txBody>
      </p:sp>
      <p:sp>
        <p:nvSpPr>
          <p:cNvPr id="2055" name="Rectangle 6">
            <a:extLst>
              <a:ext uri="{FF2B5EF4-FFF2-40B4-BE49-F238E27FC236}">
                <a16:creationId xmlns:a16="http://schemas.microsoft.com/office/drawing/2014/main" id="{70DF295A-9296-4F74-B481-80788C70DC4C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35587" cy="399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B4B33F50-7E70-41B8-ACC3-B41328C4B15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8850" cy="480218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nb-NO" noProof="0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15BBA5A3-F5E7-48E6-B947-50D3B2AE6CB9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1838" cy="5254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E3FC3C46-5D2A-478F-A225-A3BCBDFBDEE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1837" cy="5254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0A50ED24-C29A-436A-BB6F-18827325189C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71838" cy="5254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76A417AE-5FEA-4571-800C-42D88F11C45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71837" cy="5254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91EED0D-E8A6-4DF0-BEFC-487D03CD36CF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>
            <a:extLst>
              <a:ext uri="{FF2B5EF4-FFF2-40B4-BE49-F238E27FC236}">
                <a16:creationId xmlns:a16="http://schemas.microsoft.com/office/drawing/2014/main" id="{1C7CD72F-A674-49AE-9920-F08B8583152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1805BAAA-84BE-4661-A878-CC890A828F2D}" type="slidenum">
              <a:rPr lang="de-DE" altLang="nb-NO" sz="1400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2</a:t>
            </a:fld>
            <a:endParaRPr lang="de-DE" altLang="nb-NO" sz="1400"/>
          </a:p>
        </p:txBody>
      </p:sp>
      <p:sp>
        <p:nvSpPr>
          <p:cNvPr id="5123" name="Text Box 1">
            <a:extLst>
              <a:ext uri="{FF2B5EF4-FFF2-40B4-BE49-F238E27FC236}">
                <a16:creationId xmlns:a16="http://schemas.microsoft.com/office/drawing/2014/main" id="{84159904-615F-4F48-BC18-1371E03B4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b-NO" altLang="nb-NO"/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92561C2B-BDFA-4EA1-9D8C-325CBFCDF2F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42025" cy="48053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b-NO" altLang="nb-NO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1">
            <a:extLst>
              <a:ext uri="{FF2B5EF4-FFF2-40B4-BE49-F238E27FC236}">
                <a16:creationId xmlns:a16="http://schemas.microsoft.com/office/drawing/2014/main" id="{EB6F03F4-FB6A-427B-AC70-13AD3438F37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52B608A6-F8EB-4782-9896-612C89DB634D}" type="slidenum">
              <a:rPr lang="de-DE" altLang="nb-NO" sz="1400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3</a:t>
            </a:fld>
            <a:endParaRPr lang="de-DE" altLang="nb-NO" sz="1400"/>
          </a:p>
        </p:txBody>
      </p:sp>
      <p:sp>
        <p:nvSpPr>
          <p:cNvPr id="7171" name="Text Box 1">
            <a:extLst>
              <a:ext uri="{FF2B5EF4-FFF2-40B4-BE49-F238E27FC236}">
                <a16:creationId xmlns:a16="http://schemas.microsoft.com/office/drawing/2014/main" id="{668F819D-1A38-49C1-A4C8-641A33D5D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b-NO" altLang="nb-NO"/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2D18F728-AC04-479D-AECB-B71FFBCB359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42025" cy="48053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b-NO" altLang="nb-NO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1">
            <a:extLst>
              <a:ext uri="{FF2B5EF4-FFF2-40B4-BE49-F238E27FC236}">
                <a16:creationId xmlns:a16="http://schemas.microsoft.com/office/drawing/2014/main" id="{C6C6A508-70FB-4DC8-8DE2-DBBC7D9F138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5DDB7A57-5C09-4DA1-931C-3532CE547F7A}" type="slidenum">
              <a:rPr lang="de-DE" altLang="nb-NO" sz="1400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6</a:t>
            </a:fld>
            <a:endParaRPr lang="de-DE" altLang="nb-NO" sz="1400"/>
          </a:p>
        </p:txBody>
      </p:sp>
      <p:sp>
        <p:nvSpPr>
          <p:cNvPr id="11267" name="Text Box 1">
            <a:extLst>
              <a:ext uri="{FF2B5EF4-FFF2-40B4-BE49-F238E27FC236}">
                <a16:creationId xmlns:a16="http://schemas.microsoft.com/office/drawing/2014/main" id="{3C7D722A-38F2-4DB1-AFB6-EC7F6EECA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b-NO" altLang="nb-NO"/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0582CA1C-FA62-4A3E-9F79-F5050037CFB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42025" cy="48053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b-NO" altLang="nb-NO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297B0F-67C5-4C50-8DD6-A140629B2DF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8D1030-07C8-4317-AD0C-18B29944F44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3DB49D-AE86-4444-A42D-239B5347775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06D34-09AB-49EC-B99B-9AD7850D0FE0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  <p:extLst>
      <p:ext uri="{BB962C8B-B14F-4D97-AF65-F5344CB8AC3E}">
        <p14:creationId xmlns:p14="http://schemas.microsoft.com/office/powerpoint/2010/main" val="3687021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FCA413-41F8-4BE5-93E1-B1C06A7431E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AD691-8549-4469-AAA3-2336A393129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B51E03-1C23-4BD4-95B7-C7A73261AA5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3FBA9-24E8-4450-BE16-6CA524761D77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  <p:extLst>
      <p:ext uri="{BB962C8B-B14F-4D97-AF65-F5344CB8AC3E}">
        <p14:creationId xmlns:p14="http://schemas.microsoft.com/office/powerpoint/2010/main" val="234514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7299325" y="301625"/>
            <a:ext cx="2265363" cy="6446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3687" cy="6446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A2768B-F6A3-4181-A0B2-71FDD9047FC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A300EF-E598-425E-BC04-84011E45C03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654F9A-5D82-4993-9C51-3A83127E512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8C220-BA4B-4671-98CB-C9FAC86042D8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  <p:extLst>
      <p:ext uri="{BB962C8B-B14F-4D97-AF65-F5344CB8AC3E}">
        <p14:creationId xmlns:p14="http://schemas.microsoft.com/office/powerpoint/2010/main" val="116024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1450" cy="1252538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3F7C086-D12A-466B-BBA5-B0C2D4B6D9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4E0258-639E-4DA8-ADC4-FEECC7A73BC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8F0E72-F176-4BC2-8603-EAF48B36168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6AFB5-C969-4A46-9C5E-A4836AFCD249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  <p:extLst>
      <p:ext uri="{BB962C8B-B14F-4D97-AF65-F5344CB8AC3E}">
        <p14:creationId xmlns:p14="http://schemas.microsoft.com/office/powerpoint/2010/main" val="1969144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tel, tekst og utkli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1450" cy="1252538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503238" y="1768475"/>
            <a:ext cx="4454525" cy="49799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utklipp 3"/>
          <p:cNvSpPr>
            <a:spLocks noGrp="1"/>
          </p:cNvSpPr>
          <p:nvPr>
            <p:ph type="clipArt" sz="half" idx="2"/>
          </p:nvPr>
        </p:nvSpPr>
        <p:spPr>
          <a:xfrm>
            <a:off x="5110163" y="1768475"/>
            <a:ext cx="4454525" cy="4979988"/>
          </a:xfrm>
        </p:spPr>
        <p:txBody>
          <a:bodyPr/>
          <a:lstStyle/>
          <a:p>
            <a:pPr lvl="0"/>
            <a:endParaRPr lang="nb-NO" noProof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E59C474-2D9E-4B72-86F2-2584B518C2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8D95F56-D240-40AB-A5D4-4E4FEA94ECA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86EFE62-D922-4A73-8D0F-EA065F02911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3BF28-9AA1-4AD0-B982-268AF518861C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  <p:extLst>
      <p:ext uri="{BB962C8B-B14F-4D97-AF65-F5344CB8AC3E}">
        <p14:creationId xmlns:p14="http://schemas.microsoft.com/office/powerpoint/2010/main" val="3864130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DD476E-C967-4BF9-B698-0AC709EE375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F020FE-74CE-4C2D-9A22-37B6F45D070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AF2F66-95AC-419C-9A12-3066D778EFB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84834-CD86-4AB7-A7A1-098882783F07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  <p:extLst>
      <p:ext uri="{BB962C8B-B14F-4D97-AF65-F5344CB8AC3E}">
        <p14:creationId xmlns:p14="http://schemas.microsoft.com/office/powerpoint/2010/main" val="24151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74FEFC-42B4-46AB-9E36-B89BBEFD663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E24629-CF8D-4A64-BDF9-02E092184BE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AF65B5-15C4-4C9C-8492-37B6D94E8C9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09EE9-ED81-42EE-BB10-50C61189F47E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  <p:extLst>
      <p:ext uri="{BB962C8B-B14F-4D97-AF65-F5344CB8AC3E}">
        <p14:creationId xmlns:p14="http://schemas.microsoft.com/office/powerpoint/2010/main" val="82011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4525" cy="4979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110163" y="1768475"/>
            <a:ext cx="4454525" cy="4979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83523A3-2E8E-4CE1-B2BF-E1FCC648A78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B5530E0-21CD-4218-BB31-FF0869483CF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4DED3F6-2369-4CAA-8C35-990DC413CAA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F1014-2C36-4D8B-B267-D59F22D35476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  <p:extLst>
      <p:ext uri="{BB962C8B-B14F-4D97-AF65-F5344CB8AC3E}">
        <p14:creationId xmlns:p14="http://schemas.microsoft.com/office/powerpoint/2010/main" val="1901861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F94A932-0872-4603-9735-3C5DA99E3C1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B90465EB-D37F-44D5-B80B-D9F92D9A448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D1DBEA3-B4A2-4752-BEBD-592F23254E5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02DFC-6ADE-4A30-B7F8-3370248B30AC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  <p:extLst>
      <p:ext uri="{BB962C8B-B14F-4D97-AF65-F5344CB8AC3E}">
        <p14:creationId xmlns:p14="http://schemas.microsoft.com/office/powerpoint/2010/main" val="3828733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53562BE-93B3-47BC-8048-44374C62494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D2AD250-497A-4FA2-9BE4-B3341473C21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5AECFA-DA9E-470E-A85A-C253FF7C2B6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165AD-6B63-4DEE-B51D-0A5BAE0BC140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  <p:extLst>
      <p:ext uri="{BB962C8B-B14F-4D97-AF65-F5344CB8AC3E}">
        <p14:creationId xmlns:p14="http://schemas.microsoft.com/office/powerpoint/2010/main" val="4247993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515A8AC-7A49-4E9F-AF2D-2ADC5B8DCFB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F1FFD5-B3FF-4DC1-8883-A546A20FD99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3B080DF-D3EB-433C-92CA-EF7043291F6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5416A-F08D-4E43-9319-009E6DF7450C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  <p:extLst>
      <p:ext uri="{BB962C8B-B14F-4D97-AF65-F5344CB8AC3E}">
        <p14:creationId xmlns:p14="http://schemas.microsoft.com/office/powerpoint/2010/main" val="4139213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26823B2-5D09-47C0-9B1E-05303A7D4B7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5E980E8-C1A9-40C5-8628-2C09FD81357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15BDCE4-1A3F-4ED1-870E-4708D55CA8A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94553-E028-44DB-B99C-5250D92F31E6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  <p:extLst>
      <p:ext uri="{BB962C8B-B14F-4D97-AF65-F5344CB8AC3E}">
        <p14:creationId xmlns:p14="http://schemas.microsoft.com/office/powerpoint/2010/main" val="2134883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577ED30-69DF-4247-9ED5-8E7B47DAFB3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53CCBAD-A03A-427D-A734-C2928E72559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0465A99-0A48-4216-8953-AEB931A3F56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2D760-4C52-46B2-AE78-ADE087787F12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  <p:extLst>
      <p:ext uri="{BB962C8B-B14F-4D97-AF65-F5344CB8AC3E}">
        <p14:creationId xmlns:p14="http://schemas.microsoft.com/office/powerpoint/2010/main" val="552593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E685BE4D-0143-4077-91B1-FB71560A01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145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b-NO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F7B982F9-F343-484C-BF7C-CF119C164A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1450" cy="497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b-NO"/>
              <a:t>Klicken Sie, um die Formate des Gliederungstextes zu bearbeiten</a:t>
            </a:r>
          </a:p>
          <a:p>
            <a:pPr lvl="1"/>
            <a:r>
              <a:rPr lang="en-GB" altLang="nb-NO"/>
              <a:t>Zweite Gliederungsebene</a:t>
            </a:r>
          </a:p>
          <a:p>
            <a:pPr lvl="2"/>
            <a:r>
              <a:rPr lang="en-GB" altLang="nb-NO"/>
              <a:t>Dritte Gliederungsebene</a:t>
            </a:r>
          </a:p>
          <a:p>
            <a:pPr lvl="3"/>
            <a:r>
              <a:rPr lang="en-GB" altLang="nb-NO"/>
              <a:t>Vierte Gliederungsebene</a:t>
            </a:r>
          </a:p>
          <a:p>
            <a:pPr lvl="4"/>
            <a:r>
              <a:rPr lang="en-GB" altLang="nb-NO"/>
              <a:t>Fünfte Gliederungsebene</a:t>
            </a:r>
          </a:p>
          <a:p>
            <a:pPr lvl="4"/>
            <a:r>
              <a:rPr lang="en-GB" altLang="nb-NO"/>
              <a:t>Sechste Gliederungsebene</a:t>
            </a:r>
          </a:p>
          <a:p>
            <a:pPr lvl="4"/>
            <a:r>
              <a:rPr lang="en-GB" altLang="nb-NO"/>
              <a:t>Siebente Gliederungsebene</a:t>
            </a:r>
          </a:p>
          <a:p>
            <a:pPr lvl="4"/>
            <a:r>
              <a:rPr lang="en-GB" altLang="nb-NO"/>
              <a:t>Achte Gliederungsebene</a:t>
            </a:r>
          </a:p>
          <a:p>
            <a:pPr lvl="4"/>
            <a:r>
              <a:rPr lang="en-GB" altLang="nb-NO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C38B65-3753-4CBF-A264-1CCF5240DF5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38387" cy="5111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D97DF35-B7E6-495C-A6A7-6C7A3BF62466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86113" cy="5111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B760207-3E43-435B-9142-FDF408D30BB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38387" cy="5111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45000"/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02C8C90-5B29-4FD2-ADD7-CA8BE6A877C0}" type="slidenum">
              <a:rPr lang="de-DE" altLang="nb-NO"/>
              <a:pPr>
                <a:defRPr/>
              </a:pPr>
              <a:t>‹#›</a:t>
            </a:fld>
            <a:endParaRPr lang="de-DE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Arial Unicode MS" panose="020B0604020202020204" pitchFamily="34" charset="-128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Arial Unicode MS" panose="020B0604020202020204" pitchFamily="34" charset="-128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Arial Unicode MS" panose="020B0604020202020204" pitchFamily="34" charset="-128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Arial Unicode MS" panose="020B0604020202020204" pitchFamily="34" charset="-128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Arial Unicode MS" panose="020B0604020202020204" pitchFamily="34" charset="-128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Arial Unicode MS" panose="020B0604020202020204" pitchFamily="34" charset="-128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Arial Unicode MS" panose="020B0604020202020204" pitchFamily="34" charset="-128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Arial Unicode MS" panose="020B0604020202020204" pitchFamily="34" charset="-128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 Unicode MS" panose="020B0604020202020204" pitchFamily="34" charset="-128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 Unicode MS" panose="020B0604020202020204" pitchFamily="34" charset="-128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1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1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1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tel 5">
            <a:extLst>
              <a:ext uri="{FF2B5EF4-FFF2-40B4-BE49-F238E27FC236}">
                <a16:creationId xmlns:a16="http://schemas.microsoft.com/office/drawing/2014/main" id="{A17ABB9E-7B71-43B3-BAED-E2E921C252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b-NO" altLang="nb-NO">
              <a:ea typeface="Arial Unicode MS" charset="-128"/>
            </a:endParaRPr>
          </a:p>
        </p:txBody>
      </p:sp>
      <p:sp>
        <p:nvSpPr>
          <p:cNvPr id="3075" name="Plassholder for innhold 6">
            <a:extLst>
              <a:ext uri="{FF2B5EF4-FFF2-40B4-BE49-F238E27FC236}">
                <a16:creationId xmlns:a16="http://schemas.microsoft.com/office/drawing/2014/main" id="{CB11EE53-21C3-4C3F-A161-7B13648BD1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nb-NO" altLang="nb-NO">
              <a:ea typeface="Arial Unicode MS" charset="-128"/>
            </a:endParaRPr>
          </a:p>
          <a:p>
            <a:endParaRPr lang="nb-NO" altLang="nb-NO">
              <a:ea typeface="Arial Unicode MS" charset="-128"/>
            </a:endParaRPr>
          </a:p>
          <a:p>
            <a:r>
              <a:rPr lang="nb-NO" altLang="nb-NO">
                <a:ea typeface="Arial Unicode MS" charset="-128"/>
              </a:rPr>
              <a:t>Foredrag om interkontroll i Os kommune </a:t>
            </a:r>
          </a:p>
          <a:p>
            <a:r>
              <a:rPr lang="nb-NO" altLang="nb-NO">
                <a:ea typeface="Arial Unicode MS" charset="-128"/>
              </a:rPr>
              <a:t>Marit Gilleberg</a:t>
            </a:r>
          </a:p>
          <a:p>
            <a:endParaRPr lang="nb-NO" altLang="nb-NO">
              <a:ea typeface="Arial Unicode MS" charset="-128"/>
            </a:endParaRPr>
          </a:p>
          <a:p>
            <a:r>
              <a:rPr lang="nb-NO" altLang="nb-NO">
                <a:ea typeface="Arial Unicode MS" charset="-128"/>
              </a:rPr>
              <a:t>20042022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6692F2E-562D-40AA-B4AA-81C4A688C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.</a:t>
            </a:r>
          </a:p>
          <a:p>
            <a:pPr>
              <a:defRPr/>
            </a:pPr>
            <a:endParaRPr lang="de-DE" dirty="0"/>
          </a:p>
        </p:txBody>
      </p:sp>
      <p:pic>
        <p:nvPicPr>
          <p:cNvPr id="3077" name="Picture 5">
            <a:extLst>
              <a:ext uri="{FF2B5EF4-FFF2-40B4-BE49-F238E27FC236}">
                <a16:creationId xmlns:a16="http://schemas.microsoft.com/office/drawing/2014/main" id="{9C4C1728-7BAA-4E59-B3DB-9E32F5143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25"/>
            <a:ext cx="1007903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tel 5">
            <a:extLst>
              <a:ext uri="{FF2B5EF4-FFF2-40B4-BE49-F238E27FC236}">
                <a16:creationId xmlns:a16="http://schemas.microsoft.com/office/drawing/2014/main" id="{5502D1BB-DF3C-4864-946B-A0373B7A04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b-NO" altLang="nb-NO">
              <a:ea typeface="Arial Unicode MS" charset="-128"/>
            </a:endParaRPr>
          </a:p>
        </p:txBody>
      </p:sp>
      <p:sp>
        <p:nvSpPr>
          <p:cNvPr id="15363" name="Plassholder for innhold 6">
            <a:extLst>
              <a:ext uri="{FF2B5EF4-FFF2-40B4-BE49-F238E27FC236}">
                <a16:creationId xmlns:a16="http://schemas.microsoft.com/office/drawing/2014/main" id="{BCD27E88-0596-4C55-BC49-3A79515815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altLang="nb-NO">
                <a:ea typeface="Arial Unicode MS" charset="-128"/>
              </a:rPr>
              <a:t>Sikrer kommunen ulovlig bruk av tvang – fant et tilfelle med fratatt barbermaskin uten vedtak !</a:t>
            </a:r>
          </a:p>
          <a:p>
            <a:r>
              <a:rPr lang="nb-NO" altLang="nb-NO">
                <a:ea typeface="Arial Unicode MS" charset="-128"/>
              </a:rPr>
              <a:t>Veldig lærerikt og godt tilsyn, men konklusjon som kun påpeker avviket  samsvarer ikke  helt med opplevelsen av tilsynet. De ter lov å påpeke det som er positivt også!</a:t>
            </a:r>
          </a:p>
          <a:p>
            <a:r>
              <a:rPr lang="nb-NO" altLang="nb-NO">
                <a:ea typeface="Arial Unicode MS" charset="-128"/>
              </a:rPr>
              <a:t>Høyt bevissthetsnivå for sensitive opplysninger / u off og meroffentlighet i saker</a:t>
            </a:r>
          </a:p>
          <a:p>
            <a:endParaRPr lang="nb-NO" altLang="nb-NO">
              <a:ea typeface="Arial Unicode MS" charset="-128"/>
            </a:endParaRP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E7488CB-084A-44C3-BD21-FC6255110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.</a:t>
            </a:r>
          </a:p>
          <a:p>
            <a:pPr>
              <a:defRPr/>
            </a:pPr>
            <a:endParaRPr lang="de-DE" dirty="0"/>
          </a:p>
        </p:txBody>
      </p:sp>
      <p:pic>
        <p:nvPicPr>
          <p:cNvPr id="15365" name="Picture 5">
            <a:extLst>
              <a:ext uri="{FF2B5EF4-FFF2-40B4-BE49-F238E27FC236}">
                <a16:creationId xmlns:a16="http://schemas.microsoft.com/office/drawing/2014/main" id="{499066E0-A7FA-401C-BB52-7F19CCF72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25"/>
            <a:ext cx="1007903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4EAB8241-86E2-433B-8224-32979EDD3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439863"/>
            <a:ext cx="10080626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19" name="Text Box 2">
            <a:extLst>
              <a:ext uri="{FF2B5EF4-FFF2-40B4-BE49-F238E27FC236}">
                <a16:creationId xmlns:a16="http://schemas.microsoft.com/office/drawing/2014/main" id="{07E9D302-D5EC-41EC-8BB5-ABD6E4D13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6738" y="942975"/>
            <a:ext cx="4425950" cy="49101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423863" indent="-319088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marL="104775" indent="0" eaLnBrk="1">
              <a:buSzPct val="52000"/>
              <a:defRPr/>
            </a:pPr>
            <a:endParaRPr lang="de-DE" altLang="nb-NO" sz="2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marL="447675" indent="-342900" eaLnBrk="1">
              <a:buSzPct val="52000"/>
              <a:buFont typeface="Arial" panose="020B0604020202020204" pitchFamily="34" charset="0"/>
              <a:buChar char="•"/>
              <a:defRPr/>
            </a:pPr>
            <a:endParaRPr lang="de-DE" altLang="nb-NO" sz="2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marL="104775" indent="0" eaLnBrk="1">
              <a:buSzPct val="52000"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latin typeface="Calibri" panose="020F0502020204030204" pitchFamily="34" charset="0"/>
            </a:endParaRPr>
          </a:p>
        </p:txBody>
      </p:sp>
      <p:sp>
        <p:nvSpPr>
          <p:cNvPr id="4100" name="Text Box 3">
            <a:extLst>
              <a:ext uri="{FF2B5EF4-FFF2-40B4-BE49-F238E27FC236}">
                <a16:creationId xmlns:a16="http://schemas.microsoft.com/office/drawing/2014/main" id="{FB61A54D-E56D-4944-83D9-1FE24065F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4313" y="1857375"/>
            <a:ext cx="442595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23863" indent="-319088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9pPr>
          </a:lstStyle>
          <a:p>
            <a:pPr eaLnBrk="1">
              <a:buSzPct val="52000"/>
            </a:pPr>
            <a:endParaRPr lang="de-DE" altLang="nb-NO" sz="20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/>
          </a:p>
          <a:p>
            <a:pPr eaLnBrk="1">
              <a:buClrTx/>
              <a:buSzPct val="45000"/>
              <a:buFontTx/>
              <a:buNone/>
            </a:pPr>
            <a:endParaRPr lang="de-DE" altLang="nb-NO"/>
          </a:p>
          <a:p>
            <a:pPr eaLnBrk="1">
              <a:buClrTx/>
              <a:buSzPct val="45000"/>
              <a:buFontTx/>
              <a:buNone/>
            </a:pPr>
            <a:endParaRPr lang="de-DE" altLang="nb-NO"/>
          </a:p>
          <a:p>
            <a:pPr eaLnBrk="1">
              <a:buClrTx/>
              <a:buSzPct val="45000"/>
              <a:buFontTx/>
              <a:buNone/>
            </a:pPr>
            <a:endParaRPr lang="de-DE" altLang="nb-NO"/>
          </a:p>
          <a:p>
            <a:pPr eaLnBrk="1">
              <a:buClrTx/>
              <a:buSzPct val="45000"/>
              <a:buFontTx/>
              <a:buNone/>
            </a:pPr>
            <a:endParaRPr lang="de-DE" altLang="nb-NO"/>
          </a:p>
        </p:txBody>
      </p:sp>
      <p:pic>
        <p:nvPicPr>
          <p:cNvPr id="4101" name="Picture 4">
            <a:extLst>
              <a:ext uri="{FF2B5EF4-FFF2-40B4-BE49-F238E27FC236}">
                <a16:creationId xmlns:a16="http://schemas.microsoft.com/office/drawing/2014/main" id="{1B5F8051-0D02-4F93-A344-F28EB0D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688" y="5256213"/>
            <a:ext cx="4833937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102" name="Picture 5">
            <a:extLst>
              <a:ext uri="{FF2B5EF4-FFF2-40B4-BE49-F238E27FC236}">
                <a16:creationId xmlns:a16="http://schemas.microsoft.com/office/drawing/2014/main" id="{B750B53A-CD65-493D-A950-E83001A2C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25"/>
            <a:ext cx="1007903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Plassholder for bunntekst 1">
            <a:extLst>
              <a:ext uri="{FF2B5EF4-FFF2-40B4-BE49-F238E27FC236}">
                <a16:creationId xmlns:a16="http://schemas.microsoft.com/office/drawing/2014/main" id="{8D6F72C9-7538-45AA-9E10-5E9231201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dirty="0"/>
              <a:t>..</a:t>
            </a:r>
          </a:p>
        </p:txBody>
      </p:sp>
      <p:sp>
        <p:nvSpPr>
          <p:cNvPr id="4104" name="Text Box 3">
            <a:extLst>
              <a:ext uri="{FF2B5EF4-FFF2-40B4-BE49-F238E27FC236}">
                <a16:creationId xmlns:a16="http://schemas.microsoft.com/office/drawing/2014/main" id="{FF337A56-93B1-4F71-A9DA-AB680F10C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0" y="1706563"/>
            <a:ext cx="4425950" cy="475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23863" indent="-319088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9pPr>
          </a:lstStyle>
          <a:p>
            <a:pPr algn="ctr" eaLnBrk="1">
              <a:buClrTx/>
              <a:buSzPct val="45000"/>
              <a:buFontTx/>
              <a:buNone/>
            </a:pPr>
            <a:endParaRPr lang="de-DE" altLang="nb-NO" sz="2800" b="1">
              <a:solidFill>
                <a:srgbClr val="42343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</a:pPr>
            <a:r>
              <a:rPr lang="de-DE" altLang="nb-NO" sz="2000">
                <a:solidFill>
                  <a:srgbClr val="4234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Areal: 1040 m2</a:t>
            </a:r>
          </a:p>
          <a:p>
            <a:pPr eaLnBrk="1">
              <a:buClrTx/>
              <a:buSzPct val="45000"/>
              <a:buFontTx/>
              <a:buNone/>
            </a:pPr>
            <a:r>
              <a:rPr lang="de-DE" altLang="nb-NO" sz="2000">
                <a:solidFill>
                  <a:srgbClr val="4234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Innbyggertall: 1867 </a:t>
            </a:r>
          </a:p>
          <a:p>
            <a:pPr eaLnBrk="1">
              <a:buClrTx/>
              <a:buSzPct val="45000"/>
              <a:buFontTx/>
              <a:buNone/>
            </a:pPr>
            <a:r>
              <a:rPr lang="de-DE" altLang="nb-NO" sz="2000">
                <a:solidFill>
                  <a:srgbClr val="4234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Eneboliger: 866 </a:t>
            </a:r>
          </a:p>
          <a:p>
            <a:pPr eaLnBrk="1">
              <a:buClrTx/>
              <a:buSzPct val="45000"/>
              <a:buFontTx/>
              <a:buNone/>
            </a:pPr>
            <a:r>
              <a:rPr lang="de-DE" altLang="nb-NO" sz="2000">
                <a:solidFill>
                  <a:srgbClr val="4234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Fritidsboliger: 1130 </a:t>
            </a:r>
          </a:p>
          <a:p>
            <a:pPr eaLnBrk="1">
              <a:buClrTx/>
              <a:buSzPct val="45000"/>
              <a:buFontTx/>
              <a:buNone/>
            </a:pPr>
            <a:r>
              <a:rPr lang="de-DE" altLang="nb-NO" sz="2000">
                <a:solidFill>
                  <a:srgbClr val="4234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Utpendling: 482 </a:t>
            </a:r>
          </a:p>
          <a:p>
            <a:pPr eaLnBrk="1">
              <a:buClrTx/>
              <a:buSzPct val="45000"/>
              <a:buFontTx/>
              <a:buNone/>
            </a:pPr>
            <a:r>
              <a:rPr lang="de-DE" altLang="nb-NO" sz="2000">
                <a:solidFill>
                  <a:srgbClr val="4234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Innpendling: 228 </a:t>
            </a: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05" name="Bilde 2">
            <a:extLst>
              <a:ext uri="{FF2B5EF4-FFF2-40B4-BE49-F238E27FC236}">
                <a16:creationId xmlns:a16="http://schemas.microsoft.com/office/drawing/2014/main" id="{3B100931-63C3-474B-AA26-52208714C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1722438"/>
            <a:ext cx="4833937" cy="491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354D1463-6A05-4878-9412-FC28FAF1E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439863"/>
            <a:ext cx="10080626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19" name="Text Box 2">
            <a:extLst>
              <a:ext uri="{FF2B5EF4-FFF2-40B4-BE49-F238E27FC236}">
                <a16:creationId xmlns:a16="http://schemas.microsoft.com/office/drawing/2014/main" id="{92B977BD-6C51-41A0-AC86-B4274C92B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8" y="1976438"/>
            <a:ext cx="4425950" cy="491013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423863" indent="-319088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marL="0" indent="0" eaLnBrk="1" fontAlgn="auto" hangingPunct="1">
              <a:spcBef>
                <a:spcPts val="930"/>
              </a:spcBef>
              <a:spcAft>
                <a:spcPts val="0"/>
              </a:spcAft>
              <a:defRPr/>
            </a:pPr>
            <a:endParaRPr lang="nb-NO" sz="20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364" name="Text Box 3">
            <a:extLst>
              <a:ext uri="{FF2B5EF4-FFF2-40B4-BE49-F238E27FC236}">
                <a16:creationId xmlns:a16="http://schemas.microsoft.com/office/drawing/2014/main" id="{9C171E8E-4697-46DD-94BE-4368A0B96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4313" y="1857375"/>
            <a:ext cx="4425950" cy="49101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423863" indent="-319088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9pPr>
          </a:lstStyle>
          <a:p>
            <a:pPr marL="0" indent="0" eaLnBrk="1" fontAlgn="auto" hangingPunct="1">
              <a:spcBef>
                <a:spcPts val="930"/>
              </a:spcBef>
              <a:spcAft>
                <a:spcPts val="0"/>
              </a:spcAft>
              <a:defRPr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260 millioner i omsetning </a:t>
            </a:r>
          </a:p>
          <a:p>
            <a:pPr marL="0" indent="0" eaLnBrk="1" fontAlgn="auto" hangingPunct="1">
              <a:spcBef>
                <a:spcPts val="930"/>
              </a:spcBef>
              <a:spcAft>
                <a:spcPts val="0"/>
              </a:spcAft>
              <a:defRPr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Interkommunalt samarbeid med Røros og Holtålen på 10 områder</a:t>
            </a:r>
          </a:p>
          <a:p>
            <a:pPr marL="0" indent="0" eaLnBrk="1" fontAlgn="auto" hangingPunct="1">
              <a:spcBef>
                <a:spcPts val="930"/>
              </a:spcBef>
              <a:spcAft>
                <a:spcPts val="0"/>
              </a:spcAft>
              <a:defRPr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samarbeidsløsninger med Nord- Østerdalen; herunder PPT</a:t>
            </a:r>
          </a:p>
          <a:p>
            <a:pPr marL="0" indent="0" eaLnBrk="1" fontAlgn="auto" hangingPunct="1">
              <a:spcBef>
                <a:spcPts val="930"/>
              </a:spcBef>
              <a:spcAft>
                <a:spcPts val="0"/>
              </a:spcAft>
              <a:defRPr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eaLnBrk="1" fontAlgn="auto" hangingPunct="1">
              <a:spcBef>
                <a:spcPts val="930"/>
              </a:spcBef>
              <a:spcAft>
                <a:spcPts val="0"/>
              </a:spcAft>
              <a:defRPr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202,5  årsverk fordelt på 254 fast ansatte</a:t>
            </a:r>
          </a:p>
        </p:txBody>
      </p:sp>
      <p:pic>
        <p:nvPicPr>
          <p:cNvPr id="6149" name="Picture 4">
            <a:extLst>
              <a:ext uri="{FF2B5EF4-FFF2-40B4-BE49-F238E27FC236}">
                <a16:creationId xmlns:a16="http://schemas.microsoft.com/office/drawing/2014/main" id="{1DB68310-BE14-4ABA-8C2D-6B3A16A3A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5256213"/>
            <a:ext cx="6264275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50" name="Picture 5">
            <a:extLst>
              <a:ext uri="{FF2B5EF4-FFF2-40B4-BE49-F238E27FC236}">
                <a16:creationId xmlns:a16="http://schemas.microsoft.com/office/drawing/2014/main" id="{6D749F82-5DF9-464A-88FA-46D173CBE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25"/>
            <a:ext cx="1007903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Plassholder for bunntekst 1">
            <a:extLst>
              <a:ext uri="{FF2B5EF4-FFF2-40B4-BE49-F238E27FC236}">
                <a16:creationId xmlns:a16="http://schemas.microsoft.com/office/drawing/2014/main" id="{37279AA5-0A8A-4DB6-8317-48570C0C1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pic>
        <p:nvPicPr>
          <p:cNvPr id="6152" name="Bilde 2">
            <a:extLst>
              <a:ext uri="{FF2B5EF4-FFF2-40B4-BE49-F238E27FC236}">
                <a16:creationId xmlns:a16="http://schemas.microsoft.com/office/drawing/2014/main" id="{1C94DEFA-91CE-4940-B24B-46D23E0D9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1852613"/>
            <a:ext cx="3848100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5">
            <a:extLst>
              <a:ext uri="{FF2B5EF4-FFF2-40B4-BE49-F238E27FC236}">
                <a16:creationId xmlns:a16="http://schemas.microsoft.com/office/drawing/2014/main" id="{BF12DE7A-EDFB-4ED9-B1EF-E7850D1DF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b-NO" altLang="nb-NO">
              <a:ea typeface="Arial Unicode MS" charset="-128"/>
            </a:endParaRPr>
          </a:p>
        </p:txBody>
      </p:sp>
      <p:sp>
        <p:nvSpPr>
          <p:cNvPr id="8195" name="Plassholder for innhold 6">
            <a:extLst>
              <a:ext uri="{FF2B5EF4-FFF2-40B4-BE49-F238E27FC236}">
                <a16:creationId xmlns:a16="http://schemas.microsoft.com/office/drawing/2014/main" id="{4FF1AE16-CADE-41BB-8A50-DAD6A17094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altLang="nb-NO" sz="2800" b="1">
                <a:ea typeface="Arial Unicode MS" charset="-128"/>
              </a:rPr>
              <a:t>Kommunedirektørens oppgaver innen internkontroll: </a:t>
            </a:r>
          </a:p>
          <a:p>
            <a:r>
              <a:rPr lang="nb-NO" altLang="nb-NO" sz="2800">
                <a:ea typeface="Arial Unicode MS" charset="-128"/>
              </a:rPr>
              <a:t>Utarbeide en beskrivelse av virksomhetens hovedoppgaver, mål og organisering </a:t>
            </a:r>
          </a:p>
          <a:p>
            <a:r>
              <a:rPr lang="nb-NO" altLang="nb-NO" sz="2800">
                <a:ea typeface="Arial Unicode MS" charset="-128"/>
              </a:rPr>
              <a:t>Ha nødvendige rutiner og prosedyrer - Delegering, reglementer, overordnet risikovurderinger og felles skjemaer og maler</a:t>
            </a:r>
          </a:p>
          <a:p>
            <a:r>
              <a:rPr lang="nb-NO" altLang="nb-NO" sz="2800">
                <a:ea typeface="Arial Unicode MS" charset="-128"/>
              </a:rPr>
              <a:t>Avdekke og følge opp avvik og risiko for avvik </a:t>
            </a:r>
          </a:p>
          <a:p>
            <a:r>
              <a:rPr lang="nb-NO" altLang="nb-NO" sz="2800">
                <a:ea typeface="Arial Unicode MS" charset="-128"/>
              </a:rPr>
              <a:t>Dokumentere internkontrollen i den form og det omfang som er nødvendig </a:t>
            </a:r>
          </a:p>
          <a:p>
            <a:r>
              <a:rPr lang="nb-NO" altLang="nb-NO" sz="2800">
                <a:ea typeface="Arial Unicode MS" charset="-128"/>
              </a:rPr>
              <a:t>Evaluere og ved behov forbedre skriftlige prosedyrer og andre tiltak for internkontroll 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89C7184-35C9-43AE-B1B2-89536C929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V="1">
            <a:off x="3448050" y="7164388"/>
            <a:ext cx="3186113" cy="395287"/>
          </a:xfrm>
        </p:spPr>
        <p:txBody>
          <a:bodyPr/>
          <a:lstStyle/>
          <a:p>
            <a:pPr>
              <a:defRPr/>
            </a:pPr>
            <a:r>
              <a:rPr lang="de-DE" dirty="0"/>
              <a:t>..</a:t>
            </a:r>
          </a:p>
          <a:p>
            <a:pPr>
              <a:defRPr/>
            </a:pPr>
            <a:endParaRPr lang="de-DE" dirty="0"/>
          </a:p>
        </p:txBody>
      </p:sp>
      <p:pic>
        <p:nvPicPr>
          <p:cNvPr id="8197" name="Picture 5">
            <a:extLst>
              <a:ext uri="{FF2B5EF4-FFF2-40B4-BE49-F238E27FC236}">
                <a16:creationId xmlns:a16="http://schemas.microsoft.com/office/drawing/2014/main" id="{78F68837-309E-416D-9DFF-4819381B1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25"/>
            <a:ext cx="10079038" cy="14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tel 5">
            <a:extLst>
              <a:ext uri="{FF2B5EF4-FFF2-40B4-BE49-F238E27FC236}">
                <a16:creationId xmlns:a16="http://schemas.microsoft.com/office/drawing/2014/main" id="{489E90B1-AC8E-4DC3-A491-DCA26EB3B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b-NO" altLang="nb-NO">
              <a:ea typeface="Arial Unicode MS" charset="-128"/>
            </a:endParaRPr>
          </a:p>
        </p:txBody>
      </p:sp>
      <p:sp>
        <p:nvSpPr>
          <p:cNvPr id="9219" name="Plassholder for innhold 6">
            <a:extLst>
              <a:ext uri="{FF2B5EF4-FFF2-40B4-BE49-F238E27FC236}">
                <a16:creationId xmlns:a16="http://schemas.microsoft.com/office/drawing/2014/main" id="{859CA00A-566D-4091-96F3-A781CBA1AF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altLang="nb-NO" b="1">
                <a:ea typeface="Arial Unicode MS" charset="-128"/>
              </a:rPr>
              <a:t>Internkontrollen ivaretas gjennom:</a:t>
            </a:r>
          </a:p>
          <a:p>
            <a:r>
              <a:rPr lang="nb-NO" altLang="nb-NO">
                <a:ea typeface="Arial Unicode MS" charset="-128"/>
              </a:rPr>
              <a:t>Styring og ledelse</a:t>
            </a:r>
          </a:p>
          <a:p>
            <a:r>
              <a:rPr lang="nb-NO" altLang="nb-NO">
                <a:ea typeface="Arial Unicode MS" charset="-128"/>
              </a:rPr>
              <a:t>Planer og årshjul </a:t>
            </a:r>
          </a:p>
          <a:p>
            <a:r>
              <a:rPr lang="nb-NO" altLang="nb-NO">
                <a:ea typeface="Arial Unicode MS" charset="-128"/>
              </a:rPr>
              <a:t>Enhetlig rapportering</a:t>
            </a:r>
          </a:p>
          <a:p>
            <a:r>
              <a:rPr lang="nb-NO" altLang="nb-NO">
                <a:ea typeface="Arial Unicode MS" charset="-128"/>
              </a:rPr>
              <a:t>Risikovurderinger, tiltak og kontinuerlig oppfølging</a:t>
            </a:r>
          </a:p>
          <a:p>
            <a:endParaRPr lang="nb-NO" altLang="nb-NO">
              <a:ea typeface="Arial Unicode MS" charset="-128"/>
            </a:endParaRPr>
          </a:p>
          <a:p>
            <a:endParaRPr lang="nb-NO" altLang="nb-NO">
              <a:ea typeface="Arial Unicode MS" charset="-128"/>
            </a:endParaRP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D95EBE2-06E6-4ACB-B954-F88655D49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.</a:t>
            </a:r>
          </a:p>
          <a:p>
            <a:pPr>
              <a:defRPr/>
            </a:pPr>
            <a:endParaRPr lang="de-DE" dirty="0"/>
          </a:p>
        </p:txBody>
      </p:sp>
      <p:pic>
        <p:nvPicPr>
          <p:cNvPr id="9221" name="Picture 5">
            <a:extLst>
              <a:ext uri="{FF2B5EF4-FFF2-40B4-BE49-F238E27FC236}">
                <a16:creationId xmlns:a16="http://schemas.microsoft.com/office/drawing/2014/main" id="{5F20B243-DD26-46E4-9E2A-11FF6090C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25"/>
            <a:ext cx="1007903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5F208AD4-4DA1-4613-9B1A-443B550F7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439863"/>
            <a:ext cx="10080626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19" name="Text Box 2">
            <a:extLst>
              <a:ext uri="{FF2B5EF4-FFF2-40B4-BE49-F238E27FC236}">
                <a16:creationId xmlns:a16="http://schemas.microsoft.com/office/drawing/2014/main" id="{7E2D0A18-9AF1-41D4-970F-5EFA21629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" y="1976438"/>
            <a:ext cx="4425950" cy="491013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423863" indent="-319088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marL="104775" indent="0" eaLnBrk="1">
              <a:buSzPct val="52000"/>
              <a:defRPr/>
            </a:pPr>
            <a:r>
              <a:rPr lang="de-DE" altLang="nb-NO" sz="2400" dirty="0">
                <a:solidFill>
                  <a:srgbClr val="666666"/>
                </a:solidFill>
                <a:latin typeface="Calibri" panose="020F0502020204030204" pitchFamily="34" charset="0"/>
              </a:rPr>
              <a:t>Om kommunen:</a:t>
            </a:r>
          </a:p>
          <a:p>
            <a:pPr marL="447675" indent="-342900" eaLnBrk="1">
              <a:buSzPct val="52000"/>
              <a:buFont typeface="Arial" panose="020B0604020202020204" pitchFamily="34" charset="0"/>
              <a:buChar char="•"/>
              <a:defRPr/>
            </a:pPr>
            <a:r>
              <a:rPr lang="de-DE" altLang="nb-NO" sz="2400" dirty="0">
                <a:solidFill>
                  <a:srgbClr val="666666"/>
                </a:solidFill>
                <a:latin typeface="Calibri" panose="020F0502020204030204" pitchFamily="34" charset="0"/>
              </a:rPr>
              <a:t>Areal: 1040 km2</a:t>
            </a:r>
          </a:p>
          <a:p>
            <a:pPr marL="447675" indent="-342900" eaLnBrk="1">
              <a:buSzPct val="52000"/>
              <a:buFont typeface="Arial" panose="020B0604020202020204" pitchFamily="34" charset="0"/>
              <a:buChar char="•"/>
              <a:defRPr/>
            </a:pPr>
            <a:r>
              <a:rPr lang="de-DE" altLang="nb-NO" sz="2400" dirty="0" err="1">
                <a:solidFill>
                  <a:srgbClr val="666666"/>
                </a:solidFill>
                <a:latin typeface="Calibri" panose="020F0502020204030204" pitchFamily="34" charset="0"/>
              </a:rPr>
              <a:t>Innbyggertall</a:t>
            </a:r>
            <a:r>
              <a:rPr lang="de-DE" altLang="nb-NO" sz="2400" dirty="0">
                <a:solidFill>
                  <a:srgbClr val="666666"/>
                </a:solidFill>
                <a:latin typeface="Calibri" panose="020F0502020204030204" pitchFamily="34" charset="0"/>
              </a:rPr>
              <a:t>: 1914 </a:t>
            </a:r>
            <a:r>
              <a:rPr lang="de-DE" altLang="nb-NO" sz="2400" dirty="0" err="1">
                <a:solidFill>
                  <a:srgbClr val="666666"/>
                </a:solidFill>
                <a:latin typeface="Calibri" panose="020F0502020204030204" pitchFamily="34" charset="0"/>
              </a:rPr>
              <a:t>pr</a:t>
            </a:r>
            <a:r>
              <a:rPr lang="de-DE" altLang="nb-NO" sz="2400" dirty="0">
                <a:solidFill>
                  <a:srgbClr val="666666"/>
                </a:solidFill>
                <a:latin typeface="Calibri" panose="020F0502020204030204" pitchFamily="34" charset="0"/>
              </a:rPr>
              <a:t>. 3.kv.18</a:t>
            </a:r>
          </a:p>
          <a:p>
            <a:pPr marL="447675" indent="-342900" eaLnBrk="1">
              <a:buSzPct val="52000"/>
              <a:buFont typeface="Arial" panose="020B0604020202020204" pitchFamily="34" charset="0"/>
              <a:buChar char="•"/>
              <a:defRPr/>
            </a:pPr>
            <a:r>
              <a:rPr lang="de-DE" altLang="nb-NO" sz="2400" dirty="0">
                <a:solidFill>
                  <a:srgbClr val="666666"/>
                </a:solidFill>
                <a:latin typeface="Calibri" panose="020F0502020204030204" pitchFamily="34" charset="0"/>
              </a:rPr>
              <a:t>853 </a:t>
            </a:r>
            <a:r>
              <a:rPr lang="de-DE" altLang="nb-NO" sz="2400" dirty="0" err="1">
                <a:solidFill>
                  <a:srgbClr val="666666"/>
                </a:solidFill>
                <a:latin typeface="Calibri" panose="020F0502020204030204" pitchFamily="34" charset="0"/>
              </a:rPr>
              <a:t>eneboliger</a:t>
            </a:r>
            <a:endParaRPr lang="de-DE" altLang="nb-NO" sz="2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marL="447675" indent="-342900" eaLnBrk="1">
              <a:buSzPct val="52000"/>
              <a:buFont typeface="Arial" panose="020B0604020202020204" pitchFamily="34" charset="0"/>
              <a:buChar char="•"/>
              <a:defRPr/>
            </a:pPr>
            <a:r>
              <a:rPr lang="de-DE" altLang="nb-NO" sz="2400" dirty="0">
                <a:solidFill>
                  <a:srgbClr val="666666"/>
                </a:solidFill>
                <a:latin typeface="Calibri" panose="020F0502020204030204" pitchFamily="34" charset="0"/>
              </a:rPr>
              <a:t>1100 </a:t>
            </a:r>
            <a:r>
              <a:rPr lang="de-DE" altLang="nb-NO" sz="2400" dirty="0" err="1">
                <a:solidFill>
                  <a:srgbClr val="666666"/>
                </a:solidFill>
                <a:latin typeface="Calibri" panose="020F0502020204030204" pitchFamily="34" charset="0"/>
              </a:rPr>
              <a:t>hytter</a:t>
            </a:r>
            <a:endParaRPr lang="de-DE" altLang="nb-NO" sz="2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marL="447675" indent="-342900" eaLnBrk="1">
              <a:buSzPct val="52000"/>
              <a:buFont typeface="Arial" panose="020B0604020202020204" pitchFamily="34" charset="0"/>
              <a:buChar char="•"/>
              <a:defRPr/>
            </a:pPr>
            <a:r>
              <a:rPr lang="de-DE" altLang="nb-NO" sz="2400" dirty="0">
                <a:solidFill>
                  <a:srgbClr val="666666"/>
                </a:solidFill>
                <a:latin typeface="Calibri" panose="020F0502020204030204" pitchFamily="34" charset="0"/>
              </a:rPr>
              <a:t>Ca. 175 </a:t>
            </a:r>
            <a:r>
              <a:rPr lang="de-DE" altLang="nb-NO" sz="2400" dirty="0" err="1">
                <a:solidFill>
                  <a:srgbClr val="666666"/>
                </a:solidFill>
                <a:latin typeface="Calibri" panose="020F0502020204030204" pitchFamily="34" charset="0"/>
              </a:rPr>
              <a:t>årsverk</a:t>
            </a:r>
            <a:r>
              <a:rPr lang="de-DE" altLang="nb-NO" sz="2400" dirty="0">
                <a:solidFill>
                  <a:srgbClr val="666666"/>
                </a:solidFill>
                <a:latin typeface="Calibri" panose="020F0502020204030204" pitchFamily="34" charset="0"/>
              </a:rPr>
              <a:t> </a:t>
            </a:r>
            <a:r>
              <a:rPr lang="de-DE" altLang="nb-NO" sz="2400" dirty="0" err="1">
                <a:solidFill>
                  <a:srgbClr val="666666"/>
                </a:solidFill>
                <a:latin typeface="Calibri" panose="020F0502020204030204" pitchFamily="34" charset="0"/>
              </a:rPr>
              <a:t>fordelt</a:t>
            </a:r>
            <a:r>
              <a:rPr lang="de-DE" altLang="nb-NO" sz="2400" dirty="0">
                <a:solidFill>
                  <a:srgbClr val="666666"/>
                </a:solidFill>
                <a:latin typeface="Calibri" panose="020F0502020204030204" pitchFamily="34" charset="0"/>
              </a:rPr>
              <a:t> </a:t>
            </a:r>
            <a:r>
              <a:rPr lang="de-DE" altLang="nb-NO" sz="2400" dirty="0" err="1">
                <a:solidFill>
                  <a:srgbClr val="666666"/>
                </a:solidFill>
                <a:latin typeface="Calibri" panose="020F0502020204030204" pitchFamily="34" charset="0"/>
              </a:rPr>
              <a:t>på</a:t>
            </a:r>
            <a:r>
              <a:rPr lang="de-DE" altLang="nb-NO" sz="2400" dirty="0">
                <a:solidFill>
                  <a:srgbClr val="666666"/>
                </a:solidFill>
                <a:latin typeface="Calibri" panose="020F0502020204030204" pitchFamily="34" charset="0"/>
              </a:rPr>
              <a:t> </a:t>
            </a:r>
          </a:p>
          <a:p>
            <a:pPr marL="104775" indent="0" eaLnBrk="1">
              <a:buSzPct val="52000"/>
              <a:defRPr/>
            </a:pPr>
            <a:r>
              <a:rPr lang="de-DE" altLang="nb-NO" sz="2400" dirty="0">
                <a:solidFill>
                  <a:srgbClr val="666666"/>
                </a:solidFill>
                <a:latin typeface="Calibri" panose="020F0502020204030204" pitchFamily="34" charset="0"/>
              </a:rPr>
              <a:t>	212 </a:t>
            </a:r>
            <a:r>
              <a:rPr lang="de-DE" altLang="nb-NO" sz="2400" dirty="0" err="1">
                <a:solidFill>
                  <a:srgbClr val="666666"/>
                </a:solidFill>
                <a:latin typeface="Calibri" panose="020F0502020204030204" pitchFamily="34" charset="0"/>
              </a:rPr>
              <a:t>ansatte</a:t>
            </a:r>
            <a:endParaRPr lang="de-DE" altLang="nb-NO" sz="2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marL="447675" indent="-342900" eaLnBrk="1">
              <a:buSzPct val="52000"/>
              <a:buFont typeface="Arial" panose="020B0604020202020204" pitchFamily="34" charset="0"/>
              <a:buChar char="•"/>
              <a:defRPr/>
            </a:pPr>
            <a:r>
              <a:rPr lang="de-DE" altLang="nb-NO" sz="2400" dirty="0" err="1">
                <a:solidFill>
                  <a:srgbClr val="666666"/>
                </a:solidFill>
                <a:latin typeface="Calibri" panose="020F0502020204030204" pitchFamily="34" charset="0"/>
              </a:rPr>
              <a:t>Interkommunalt</a:t>
            </a:r>
            <a:r>
              <a:rPr lang="de-DE" altLang="nb-NO" sz="2400" dirty="0">
                <a:solidFill>
                  <a:srgbClr val="666666"/>
                </a:solidFill>
                <a:latin typeface="Calibri" panose="020F0502020204030204" pitchFamily="34" charset="0"/>
              </a:rPr>
              <a:t> </a:t>
            </a:r>
            <a:r>
              <a:rPr lang="de-DE" altLang="nb-NO" sz="2400" dirty="0" err="1">
                <a:solidFill>
                  <a:srgbClr val="666666"/>
                </a:solidFill>
                <a:latin typeface="Calibri" panose="020F0502020204030204" pitchFamily="34" charset="0"/>
              </a:rPr>
              <a:t>samarbeid</a:t>
            </a:r>
            <a:endParaRPr lang="de-DE" altLang="nb-NO" sz="2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marL="104775" indent="0" eaLnBrk="1">
              <a:buSzPct val="52000"/>
              <a:defRPr/>
            </a:pPr>
            <a:endParaRPr lang="de-DE" altLang="nb-NO" sz="2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marL="447675" indent="-342900" eaLnBrk="1">
              <a:buSzPct val="52000"/>
              <a:buFont typeface="Arial" panose="020B0604020202020204" pitchFamily="34" charset="0"/>
              <a:buChar char="•"/>
              <a:defRPr/>
            </a:pPr>
            <a:endParaRPr lang="de-DE" altLang="nb-NO" sz="2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marL="104775" indent="0" eaLnBrk="1">
              <a:buSzPct val="52000"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solidFill>
                <a:srgbClr val="666666"/>
              </a:solidFill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latin typeface="Calibri" panose="020F0502020204030204" pitchFamily="34" charset="0"/>
            </a:endParaRPr>
          </a:p>
          <a:p>
            <a:pPr eaLnBrk="1">
              <a:buClrTx/>
              <a:buSzPct val="45000"/>
              <a:buFontTx/>
              <a:buNone/>
              <a:defRPr/>
            </a:pPr>
            <a:endParaRPr lang="de-DE" altLang="nb-NO" sz="1400" dirty="0">
              <a:latin typeface="Calibri" panose="020F0502020204030204" pitchFamily="34" charset="0"/>
            </a:endParaRPr>
          </a:p>
        </p:txBody>
      </p:sp>
      <p:sp>
        <p:nvSpPr>
          <p:cNvPr id="10244" name="Text Box 3">
            <a:extLst>
              <a:ext uri="{FF2B5EF4-FFF2-40B4-BE49-F238E27FC236}">
                <a16:creationId xmlns:a16="http://schemas.microsoft.com/office/drawing/2014/main" id="{87DD1B62-479E-4687-B394-8109CA088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4313" y="1857375"/>
            <a:ext cx="442595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23863" indent="-319088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9pPr>
          </a:lstStyle>
          <a:p>
            <a:pPr eaLnBrk="1">
              <a:buSzPct val="52000"/>
            </a:pPr>
            <a:endParaRPr lang="de-DE" altLang="nb-NO" sz="20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 sz="2400">
              <a:solidFill>
                <a:srgbClr val="666666"/>
              </a:solidFill>
            </a:endParaRPr>
          </a:p>
          <a:p>
            <a:pPr eaLnBrk="1">
              <a:buClrTx/>
              <a:buSzPct val="45000"/>
              <a:buFontTx/>
              <a:buNone/>
            </a:pPr>
            <a:endParaRPr lang="de-DE" altLang="nb-NO"/>
          </a:p>
          <a:p>
            <a:pPr eaLnBrk="1">
              <a:buClrTx/>
              <a:buSzPct val="45000"/>
              <a:buFontTx/>
              <a:buNone/>
            </a:pPr>
            <a:endParaRPr lang="de-DE" altLang="nb-NO"/>
          </a:p>
          <a:p>
            <a:pPr eaLnBrk="1">
              <a:buClrTx/>
              <a:buSzPct val="45000"/>
              <a:buFontTx/>
              <a:buNone/>
            </a:pPr>
            <a:endParaRPr lang="de-DE" altLang="nb-NO"/>
          </a:p>
          <a:p>
            <a:pPr eaLnBrk="1">
              <a:buClrTx/>
              <a:buSzPct val="45000"/>
              <a:buFontTx/>
              <a:buNone/>
            </a:pPr>
            <a:endParaRPr lang="de-DE" altLang="nb-NO"/>
          </a:p>
          <a:p>
            <a:pPr eaLnBrk="1">
              <a:buClrTx/>
              <a:buSzPct val="45000"/>
              <a:buFontTx/>
              <a:buNone/>
            </a:pPr>
            <a:endParaRPr lang="de-DE" altLang="nb-NO"/>
          </a:p>
        </p:txBody>
      </p:sp>
      <p:pic>
        <p:nvPicPr>
          <p:cNvPr id="10245" name="Picture 4">
            <a:extLst>
              <a:ext uri="{FF2B5EF4-FFF2-40B4-BE49-F238E27FC236}">
                <a16:creationId xmlns:a16="http://schemas.microsoft.com/office/drawing/2014/main" id="{43F86588-009B-4D49-9B3B-9D3BEDFD3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5197475"/>
            <a:ext cx="6264275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246" name="Picture 5">
            <a:extLst>
              <a:ext uri="{FF2B5EF4-FFF2-40B4-BE49-F238E27FC236}">
                <a16:creationId xmlns:a16="http://schemas.microsoft.com/office/drawing/2014/main" id="{E8B155A1-BF79-46CD-AA42-280CD5061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25"/>
            <a:ext cx="1007903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Plassholder for bunntekst 1">
            <a:extLst>
              <a:ext uri="{FF2B5EF4-FFF2-40B4-BE49-F238E27FC236}">
                <a16:creationId xmlns:a16="http://schemas.microsoft.com/office/drawing/2014/main" id="{1C007D99-E11E-4674-A0FE-9BF106BF3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…</a:t>
            </a:r>
          </a:p>
        </p:txBody>
      </p:sp>
      <p:sp>
        <p:nvSpPr>
          <p:cNvPr id="5128" name="Text Box 3">
            <a:extLst>
              <a:ext uri="{FF2B5EF4-FFF2-40B4-BE49-F238E27FC236}">
                <a16:creationId xmlns:a16="http://schemas.microsoft.com/office/drawing/2014/main" id="{BFC1E619-77D1-48F0-A88A-D4575F1BC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7975" y="1857375"/>
            <a:ext cx="3984625" cy="43656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423863" indent="-319088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23863" algn="l"/>
                <a:tab pos="871538" algn="l"/>
                <a:tab pos="1320800" algn="l"/>
                <a:tab pos="1770063" algn="l"/>
                <a:tab pos="2219325" algn="l"/>
                <a:tab pos="2668588" algn="l"/>
                <a:tab pos="3117850" algn="l"/>
                <a:tab pos="3567113" algn="l"/>
                <a:tab pos="4016375" algn="l"/>
                <a:tab pos="4465638" algn="l"/>
                <a:tab pos="4914900" algn="l"/>
                <a:tab pos="5364163" algn="l"/>
                <a:tab pos="5813425" algn="l"/>
                <a:tab pos="6262688" algn="l"/>
                <a:tab pos="6711950" algn="l"/>
                <a:tab pos="7161213" algn="l"/>
                <a:tab pos="7610475" algn="l"/>
                <a:tab pos="8059738" algn="l"/>
                <a:tab pos="8509000" algn="l"/>
                <a:tab pos="8958263" algn="l"/>
                <a:tab pos="94075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charset="-128"/>
              </a:defRPr>
            </a:lvl9pPr>
          </a:lstStyle>
          <a:p>
            <a:pPr marL="0" indent="0" eaLnBrk="1" fontAlgn="auto" hangingPunct="1">
              <a:spcBef>
                <a:spcPts val="930"/>
              </a:spcBef>
              <a:spcAft>
                <a:spcPts val="0"/>
              </a:spcAft>
              <a:defRPr/>
            </a:pPr>
            <a:r>
              <a:rPr lang="nb-NO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Samfunnsplanen –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legge til rette for aktivitet i alle aldre, og spesielt blant barn og unge</a:t>
            </a:r>
          </a:p>
          <a:p>
            <a:pPr marL="0" indent="0" eaLnBrk="1" fontAlgn="auto" hangingPunct="1">
              <a:spcBef>
                <a:spcPts val="930"/>
              </a:spcBef>
              <a:spcAft>
                <a:spcPts val="0"/>
              </a:spcAft>
              <a:defRPr/>
            </a:pPr>
            <a:r>
              <a:rPr lang="nb-NO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Ny næringsplan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Innovasjon, næringsvennlig kommune og rammebetingelser </a:t>
            </a:r>
          </a:p>
          <a:p>
            <a:pPr marL="0" indent="0" eaLnBrk="1" fontAlgn="auto" hangingPunct="1">
              <a:spcBef>
                <a:spcPts val="930"/>
              </a:spcBef>
              <a:spcAft>
                <a:spcPts val="0"/>
              </a:spcAft>
              <a:defRPr/>
            </a:pPr>
            <a:r>
              <a:rPr lang="nb-NO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Folkehelse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gjennomgående i budsjettet for alle virksomheter</a:t>
            </a:r>
          </a:p>
          <a:p>
            <a:pPr marL="0" indent="0" eaLnBrk="1" fontAlgn="auto" hangingPunct="1">
              <a:spcBef>
                <a:spcPts val="930"/>
              </a:spcBef>
              <a:spcAft>
                <a:spcPts val="0"/>
              </a:spcAft>
              <a:defRPr/>
            </a:pPr>
            <a:r>
              <a:rPr lang="nb-NO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Klima og energi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utarbeider regional plan </a:t>
            </a:r>
          </a:p>
          <a:p>
            <a:pPr marL="0" indent="0" eaLnBrk="1" fontAlgn="auto" hangingPunct="1">
              <a:spcBef>
                <a:spcPts val="930"/>
              </a:spcBef>
              <a:spcAft>
                <a:spcPts val="0"/>
              </a:spcAft>
              <a:defRPr/>
            </a:pPr>
            <a:r>
              <a:rPr lang="nb-NO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Mye CV-19 arbeid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 ROS oppdatering, oppdatering beredskapsplan </a:t>
            </a:r>
          </a:p>
          <a:p>
            <a:pPr marL="0" indent="0" eaLnBrk="1" fontAlgn="auto" hangingPunct="1">
              <a:spcBef>
                <a:spcPts val="930"/>
              </a:spcBef>
              <a:spcAft>
                <a:spcPts val="0"/>
              </a:spcAft>
              <a:defRPr/>
            </a:pPr>
            <a:endParaRPr lang="nb-NO" sz="20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49" name="Bilde 2">
            <a:extLst>
              <a:ext uri="{FF2B5EF4-FFF2-40B4-BE49-F238E27FC236}">
                <a16:creationId xmlns:a16="http://schemas.microsoft.com/office/drawing/2014/main" id="{6D456E17-79C1-4B6C-B899-4A41822F3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57375"/>
            <a:ext cx="442595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Bilde 3">
            <a:extLst>
              <a:ext uri="{FF2B5EF4-FFF2-40B4-BE49-F238E27FC236}">
                <a16:creationId xmlns:a16="http://schemas.microsoft.com/office/drawing/2014/main" id="{40B5E35A-76A5-4EB9-835E-268016177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63" y="1941513"/>
            <a:ext cx="14382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tel 5">
            <a:extLst>
              <a:ext uri="{FF2B5EF4-FFF2-40B4-BE49-F238E27FC236}">
                <a16:creationId xmlns:a16="http://schemas.microsoft.com/office/drawing/2014/main" id="{6EFE9A15-D1CF-4D60-8839-2C5D03C7F9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b-NO" altLang="nb-NO">
              <a:ea typeface="Arial Unicode MS" charset="-128"/>
            </a:endParaRPr>
          </a:p>
        </p:txBody>
      </p:sp>
      <p:sp>
        <p:nvSpPr>
          <p:cNvPr id="12291" name="Plassholder for innhold 6">
            <a:extLst>
              <a:ext uri="{FF2B5EF4-FFF2-40B4-BE49-F238E27FC236}">
                <a16:creationId xmlns:a16="http://schemas.microsoft.com/office/drawing/2014/main" id="{C61C962E-CF7F-4CB5-86C2-4817B19A12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altLang="nb-NO" b="1">
                <a:ea typeface="Arial Unicode MS" charset="-128"/>
              </a:rPr>
              <a:t>Internkontrollen ivaretas gjennom:</a:t>
            </a:r>
          </a:p>
          <a:p>
            <a:r>
              <a:rPr lang="nb-NO" altLang="nb-NO">
                <a:ea typeface="Arial Unicode MS" charset="-128"/>
              </a:rPr>
              <a:t>Bruk av kvalitetsstyringssystemet Compilo</a:t>
            </a:r>
          </a:p>
          <a:p>
            <a:r>
              <a:rPr lang="nb-NO" altLang="nb-NO">
                <a:ea typeface="Arial Unicode MS" charset="-128"/>
              </a:rPr>
              <a:t>Dette omfatter  </a:t>
            </a:r>
          </a:p>
          <a:p>
            <a:r>
              <a:rPr lang="nb-NO" altLang="nb-NO">
                <a:ea typeface="Arial Unicode MS" charset="-128"/>
              </a:rPr>
              <a:t>Dokumentasjon ved prosedyrer, tiltak, helse miljø og sikkerhet, personvern, ROS analyser, årshjul , varsling, avviksmeldinger,</a:t>
            </a:r>
          </a:p>
          <a:p>
            <a:endParaRPr lang="nb-NO" altLang="nb-NO">
              <a:ea typeface="Arial Unicode MS" charset="-128"/>
            </a:endParaRP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A6CCC17-C81E-45D6-8FD6-11D7936ED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.</a:t>
            </a:r>
          </a:p>
          <a:p>
            <a:pPr>
              <a:defRPr/>
            </a:pPr>
            <a:endParaRPr lang="de-DE" dirty="0"/>
          </a:p>
        </p:txBody>
      </p:sp>
      <p:pic>
        <p:nvPicPr>
          <p:cNvPr id="12293" name="Picture 5">
            <a:extLst>
              <a:ext uri="{FF2B5EF4-FFF2-40B4-BE49-F238E27FC236}">
                <a16:creationId xmlns:a16="http://schemas.microsoft.com/office/drawing/2014/main" id="{DFEC4EE5-49DF-4090-9ACA-33E822241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25"/>
            <a:ext cx="1007903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tel 5">
            <a:extLst>
              <a:ext uri="{FF2B5EF4-FFF2-40B4-BE49-F238E27FC236}">
                <a16:creationId xmlns:a16="http://schemas.microsoft.com/office/drawing/2014/main" id="{7ACA2C0A-CD9F-4AF1-B1C7-33ABF0FA79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b-NO" altLang="nb-NO">
              <a:ea typeface="Arial Unicode MS" charset="-128"/>
            </a:endParaRP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C3A79BCA-0CA2-46F3-9C7A-1B2E731CA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nb-NO" b="1" dirty="0"/>
          </a:p>
          <a:p>
            <a:pPr>
              <a:defRPr/>
            </a:pPr>
            <a:r>
              <a:rPr lang="nb-NO" dirty="0"/>
              <a:t>154 meldte avvik i Os kommune  i 2021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nb-NO" dirty="0"/>
              <a:t>HMS 26,1 %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nb-NO" dirty="0"/>
              <a:t>Organisasjon 22,8 %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nb-NO" dirty="0"/>
              <a:t>Brukerretta tjenester 48, 4 %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nb-NO" dirty="0"/>
              <a:t>GDPR 2,7 % 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nb-NO" dirty="0"/>
              <a:t>1 alvorlig ulykke i 2022/ </a:t>
            </a:r>
            <a:r>
              <a:rPr lang="nb-NO" dirty="0" err="1"/>
              <a:t>akeulykke</a:t>
            </a:r>
            <a:r>
              <a:rPr lang="nb-NO" dirty="0"/>
              <a:t>- hva kan vi lære her? </a:t>
            </a:r>
          </a:p>
          <a:p>
            <a:pPr>
              <a:defRPr/>
            </a:pPr>
            <a:endParaRPr lang="nb-NO" b="1" dirty="0"/>
          </a:p>
          <a:p>
            <a:pPr>
              <a:defRPr/>
            </a:pP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0296E3C-F234-4FA5-9D9B-AAF5AD32A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.</a:t>
            </a:r>
          </a:p>
          <a:p>
            <a:pPr>
              <a:defRPr/>
            </a:pPr>
            <a:endParaRPr lang="de-DE" dirty="0"/>
          </a:p>
        </p:txBody>
      </p:sp>
      <p:pic>
        <p:nvPicPr>
          <p:cNvPr id="13317" name="Picture 5">
            <a:extLst>
              <a:ext uri="{FF2B5EF4-FFF2-40B4-BE49-F238E27FC236}">
                <a16:creationId xmlns:a16="http://schemas.microsoft.com/office/drawing/2014/main" id="{5DC1FDC4-F2A1-4905-9193-7B156BB3A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25"/>
            <a:ext cx="1007903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tel 5">
            <a:extLst>
              <a:ext uri="{FF2B5EF4-FFF2-40B4-BE49-F238E27FC236}">
                <a16:creationId xmlns:a16="http://schemas.microsoft.com/office/drawing/2014/main" id="{B9BD9EC2-B18D-4211-A563-86E3E915F8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b-NO" altLang="nb-NO">
              <a:ea typeface="Arial Unicode MS" charset="-128"/>
            </a:endParaRP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A568151-8DDA-4C76-9BA2-9A21B7BC6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.</a:t>
            </a:r>
          </a:p>
          <a:p>
            <a:pPr>
              <a:defRPr/>
            </a:pPr>
            <a:endParaRPr lang="de-DE" dirty="0"/>
          </a:p>
        </p:txBody>
      </p:sp>
      <p:pic>
        <p:nvPicPr>
          <p:cNvPr id="14340" name="Picture 5">
            <a:extLst>
              <a:ext uri="{FF2B5EF4-FFF2-40B4-BE49-F238E27FC236}">
                <a16:creationId xmlns:a16="http://schemas.microsoft.com/office/drawing/2014/main" id="{45E0DA7C-8634-46BD-9C31-F35824C19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25"/>
            <a:ext cx="1007903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341" name="Plassholder for innhold 1">
            <a:extLst>
              <a:ext uri="{FF2B5EF4-FFF2-40B4-BE49-F238E27FC236}">
                <a16:creationId xmlns:a16="http://schemas.microsoft.com/office/drawing/2014/main" id="{DA16756D-0282-49F1-AF5E-8553945DC2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altLang="nb-NO">
                <a:ea typeface="Arial Unicode MS" charset="-128"/>
              </a:rPr>
              <a:t>I tillegg har vi arbeida med </a:t>
            </a:r>
          </a:p>
          <a:p>
            <a:r>
              <a:rPr lang="nb-NO" altLang="nb-NO">
                <a:ea typeface="Arial Unicode MS" charset="-128"/>
              </a:rPr>
              <a:t>Løpende oppdateringer av dokumenter i Compilo</a:t>
            </a:r>
          </a:p>
          <a:p>
            <a:r>
              <a:rPr lang="nb-NO" altLang="nb-NO">
                <a:ea typeface="Arial Unicode MS" charset="-128"/>
              </a:rPr>
              <a:t>Oppdatering av alle politiske saker i Bridge</a:t>
            </a:r>
          </a:p>
          <a:p>
            <a:r>
              <a:rPr lang="nb-NO" altLang="nb-NO" b="1">
                <a:ea typeface="Arial Unicode MS" charset="-128"/>
              </a:rPr>
              <a:t>TFF har hatt tilsyn – 3 spørsmål </a:t>
            </a:r>
          </a:p>
          <a:p>
            <a:r>
              <a:rPr lang="nb-NO" altLang="nb-NO">
                <a:ea typeface="Arial Unicode MS" charset="-128"/>
              </a:rPr>
              <a:t>Sikrer forsvarlig gjennomføring ved personlig assistanse – JA </a:t>
            </a:r>
          </a:p>
          <a:p>
            <a:r>
              <a:rPr lang="nb-NO" altLang="nb-NO">
                <a:ea typeface="Arial Unicode MS" charset="-128"/>
              </a:rPr>
              <a:t>Har kommunen system for at personer med utviklingshemming får nødvendig helsehjelp – JA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ema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406</Words>
  <Application>Microsoft Office PowerPoint</Application>
  <PresentationFormat>Egendefinert</PresentationFormat>
  <Paragraphs>127</Paragraphs>
  <Slides>10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5" baseType="lpstr">
      <vt:lpstr>Arial</vt:lpstr>
      <vt:lpstr>Arial Unicode MS</vt:lpstr>
      <vt:lpstr>Times New Roman</vt:lpstr>
      <vt:lpstr>Calibri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 Næringsforum</dc:title>
  <dc:creator>jan</dc:creator>
  <dc:description>Nicole Kersten</dc:description>
  <cp:lastModifiedBy>Marit Gilleberg</cp:lastModifiedBy>
  <cp:revision>38</cp:revision>
  <cp:lastPrinted>1601-01-01T00:00:00Z</cp:lastPrinted>
  <dcterms:created xsi:type="dcterms:W3CDTF">1601-01-01T00:00:00Z</dcterms:created>
  <dcterms:modified xsi:type="dcterms:W3CDTF">2022-04-20T06:17:18Z</dcterms:modified>
</cp:coreProperties>
</file>