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60" r:id="rId3"/>
    <p:sldId id="280" r:id="rId4"/>
    <p:sldId id="268" r:id="rId5"/>
    <p:sldId id="279" r:id="rId6"/>
    <p:sldId id="271" r:id="rId7"/>
    <p:sldId id="272" r:id="rId8"/>
    <p:sldId id="282" r:id="rId9"/>
    <p:sldId id="273" r:id="rId10"/>
    <p:sldId id="275" r:id="rId11"/>
    <p:sldId id="301" r:id="rId12"/>
    <p:sldId id="287" r:id="rId13"/>
    <p:sldId id="266" r:id="rId14"/>
    <p:sldId id="267" r:id="rId15"/>
    <p:sldId id="286" r:id="rId16"/>
    <p:sldId id="283" r:id="rId17"/>
    <p:sldId id="265" r:id="rId18"/>
    <p:sldId id="281" r:id="rId19"/>
    <p:sldId id="259" r:id="rId20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5" autoAdjust="0"/>
    <p:restoredTop sz="94660"/>
  </p:normalViewPr>
  <p:slideViewPr>
    <p:cSldViewPr snapToGrid="0">
      <p:cViewPr varScale="1">
        <p:scale>
          <a:sx n="95" d="100"/>
          <a:sy n="95" d="100"/>
        </p:scale>
        <p:origin x="108" y="14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D4C971F-F8A0-419F-B508-666C50DD66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14189A5-5692-41DD-A1A0-587BFD4CC3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F4EDC8C-FF25-4353-A2E4-9384DE54F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C0F6-66AD-474F-95D4-83CA23FF87BF}" type="datetimeFigureOut">
              <a:rPr lang="nb-NO" smtClean="0"/>
              <a:t>21. mai 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AABFC72-F430-47B7-8DAF-90F89C23B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67B2CE1-2BB9-46CD-A8D4-25A97C233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90-0B34-42CC-B47A-B57D60B6F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8369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9A1ED62-39FC-4E3C-95B2-4E99DA56C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03A914F6-BFE9-4045-A8C9-22AB4B8EF1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4356F69-1439-4089-BEF9-41389CCEC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C0F6-66AD-474F-95D4-83CA23FF87BF}" type="datetimeFigureOut">
              <a:rPr lang="nb-NO" smtClean="0"/>
              <a:t>21. mai 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1BD2870-2BFB-4F70-A863-960E3E6BD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BBD66FE-62EB-4C65-93E0-A985F87ED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90-0B34-42CC-B47A-B57D60B6F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45113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120863AA-0209-43B3-971E-4A081CF75B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6396327-F0B2-4A8F-8131-C966319A4E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98AB898-3AF0-42B1-8DA4-ECFCC1F75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C0F6-66AD-474F-95D4-83CA23FF87BF}" type="datetimeFigureOut">
              <a:rPr lang="nb-NO" smtClean="0"/>
              <a:t>21. mai 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9252A3C-7AB6-45F9-B07B-1F54019CD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3B5F31E-46FE-4036-AC75-07BB1113F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90-0B34-42CC-B47A-B57D60B6F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3241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i midten for å sette inn bilde som passer presentasjonens tema. </a:t>
            </a:r>
          </a:p>
          <a:p>
            <a:endParaRPr lang="nb-NO" dirty="0"/>
          </a:p>
          <a:p>
            <a:r>
              <a:rPr lang="nb-NO" dirty="0"/>
              <a:t>Har du ikke relevant bilde? </a:t>
            </a:r>
            <a:br>
              <a:rPr lang="nb-NO" dirty="0"/>
            </a:br>
            <a:r>
              <a:rPr lang="nb-NO" dirty="0"/>
              <a:t>Bruk en </a:t>
            </a:r>
            <a:r>
              <a:rPr lang="nb-NO" dirty="0" err="1"/>
              <a:t>forsidemal</a:t>
            </a:r>
            <a:r>
              <a:rPr lang="nb-NO" dirty="0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90756" y="6261302"/>
            <a:ext cx="129547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 mai 2021</a:t>
            </a:fld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0000"/>
            <a:ext cx="3514666" cy="156845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575C4ADE-0348-4579-9EEB-CC90DD6726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6663"/>
            <a:ext cx="4567968" cy="13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1031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som er kort og tydelig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655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0342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381865"/>
            <a:ext cx="10078772" cy="3927382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8751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4171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407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782710"/>
            <a:ext cx="3168000" cy="131280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95686" y="4953698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Denne siden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36" name="Plassholder for lysbildenummer 5">
            <a:extLst>
              <a:ext uri="{FF2B5EF4-FFF2-40B4-BE49-F238E27FC236}">
                <a16:creationId xmlns:a16="http://schemas.microsoft.com/office/drawing/2014/main" id="{3D7EBAB9-B4BE-490D-BF64-28601485CF4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38E43C12-A815-4C45-9C0C-4C6FE65FD39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782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7" name="Plassholder for bilde 21">
            <a:extLst>
              <a:ext uri="{FF2B5EF4-FFF2-40B4-BE49-F238E27FC236}">
                <a16:creationId xmlns:a16="http://schemas.microsoft.com/office/drawing/2014/main" id="{235A59CA-44E9-4008-9B4D-814D79D2EF4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07405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1</a:t>
            </a:r>
          </a:p>
        </p:txBody>
      </p:sp>
      <p:sp>
        <p:nvSpPr>
          <p:cNvPr id="22" name="Plassholder for bilde 21">
            <a:extLst>
              <a:ext uri="{FF2B5EF4-FFF2-40B4-BE49-F238E27FC236}">
                <a16:creationId xmlns:a16="http://schemas.microsoft.com/office/drawing/2014/main" id="{FF60397A-F576-4BC3-A1E6-086A1FEAFCB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52118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2</a:t>
            </a:r>
          </a:p>
        </p:txBody>
      </p:sp>
      <p:sp>
        <p:nvSpPr>
          <p:cNvPr id="24" name="Plassholder for bilde 21">
            <a:extLst>
              <a:ext uri="{FF2B5EF4-FFF2-40B4-BE49-F238E27FC236}">
                <a16:creationId xmlns:a16="http://schemas.microsoft.com/office/drawing/2014/main" id="{CCB083E2-C376-4099-A642-0BCD13499F5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977497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3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61042715-D5C9-43E1-937E-801F25C9CEF9}"/>
              </a:ext>
            </a:extLst>
          </p:cNvPr>
          <p:cNvSpPr/>
          <p:nvPr userDrawn="1"/>
        </p:nvSpPr>
        <p:spPr>
          <a:xfrm>
            <a:off x="4512000" y="4782708"/>
            <a:ext cx="3168000" cy="13128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3DE54AD0-B486-4306-9798-873EA43503B8}"/>
              </a:ext>
            </a:extLst>
          </p:cNvPr>
          <p:cNvSpPr/>
          <p:nvPr userDrawn="1"/>
        </p:nvSpPr>
        <p:spPr>
          <a:xfrm>
            <a:off x="7977497" y="4782708"/>
            <a:ext cx="3168000" cy="131280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34FF5613-3959-40AB-B183-E55DF8C6FD8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18472" y="4953699"/>
            <a:ext cx="2686050" cy="9708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som naturtyper, arter, byer, brukergrupper, kommuner, områder, personer og så videre.</a:t>
            </a:r>
          </a:p>
        </p:txBody>
      </p:sp>
      <p:sp>
        <p:nvSpPr>
          <p:cNvPr id="30" name="Plassholder for tekst 8">
            <a:extLst>
              <a:ext uri="{FF2B5EF4-FFF2-40B4-BE49-F238E27FC236}">
                <a16:creationId xmlns:a16="http://schemas.microsoft.com/office/drawing/2014/main" id="{AE8FA53E-1250-4815-BB26-C8D179545F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57567" y="4953699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inn.</a:t>
            </a:r>
          </a:p>
        </p:txBody>
      </p:sp>
      <p:sp>
        <p:nvSpPr>
          <p:cNvPr id="32" name="Plassholder for tekst 4">
            <a:extLst>
              <a:ext uri="{FF2B5EF4-FFF2-40B4-BE49-F238E27FC236}">
                <a16:creationId xmlns:a16="http://schemas.microsoft.com/office/drawing/2014/main" id="{F0907A15-095B-4EB9-A12E-1E6A42CE5F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Overskrift (44) for tre bilder med tekst</a:t>
            </a:r>
          </a:p>
        </p:txBody>
      </p:sp>
    </p:spTree>
    <p:extLst>
      <p:ext uri="{BB962C8B-B14F-4D97-AF65-F5344CB8AC3E}">
        <p14:creationId xmlns:p14="http://schemas.microsoft.com/office/powerpoint/2010/main" val="4078101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AKTABOKS x 3 egne titl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>
            <a:extLst>
              <a:ext uri="{FF2B5EF4-FFF2-40B4-BE49-F238E27FC236}">
                <a16:creationId xmlns:a16="http://schemas.microsoft.com/office/drawing/2014/main" id="{18EE52AF-903E-4CCA-8338-42D86FB90F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13970" r="-23053" b="37117"/>
          <a:stretch/>
        </p:blipFill>
        <p:spPr>
          <a:xfrm>
            <a:off x="0" y="0"/>
            <a:ext cx="3666708" cy="6788425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9" t="63665" r="36910" b="-1360"/>
          <a:stretch/>
        </p:blipFill>
        <p:spPr>
          <a:xfrm>
            <a:off x="9028647" y="0"/>
            <a:ext cx="3163353" cy="523144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1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48646" y="1400451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1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6591FA5-6FFD-46B8-9B0F-F21B63E6B7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22" name="Plassholder for tekst 5">
            <a:extLst>
              <a:ext uri="{FF2B5EF4-FFF2-40B4-BE49-F238E27FC236}">
                <a16:creationId xmlns:a16="http://schemas.microsoft.com/office/drawing/2014/main" id="{B93ED3B8-07C5-4CDA-A6E9-0BA7FB5BAEA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48646" y="2743478"/>
            <a:ext cx="2587097" cy="3198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Faktaboksene kan brukes til å sammenlikne noe.</a:t>
            </a:r>
          </a:p>
          <a:p>
            <a:pPr lvl="0"/>
            <a:r>
              <a:rPr lang="nb-NO" dirty="0"/>
              <a:t>For eksempel: </a:t>
            </a:r>
          </a:p>
          <a:p>
            <a:pPr lvl="0"/>
            <a:r>
              <a:rPr lang="nb-NO" dirty="0"/>
              <a:t>Hvis du skal forklare gangen i en prosess eller sammenlikne tre paragrafer eller lovverk.</a:t>
            </a:r>
          </a:p>
        </p:txBody>
      </p:sp>
      <p:sp>
        <p:nvSpPr>
          <p:cNvPr id="23" name="Plassholder for tekst 5">
            <a:extLst>
              <a:ext uri="{FF2B5EF4-FFF2-40B4-BE49-F238E27FC236}">
                <a16:creationId xmlns:a16="http://schemas.microsoft.com/office/drawing/2014/main" id="{951064B7-2DA7-4BAA-A286-482E2931E9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17746" y="2741228"/>
            <a:ext cx="2587097" cy="3200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Når punktene er hele setninger, skal det være stor bokstav i hvert punkt.</a:t>
            </a:r>
          </a:p>
          <a:p>
            <a:pPr lvl="0"/>
            <a:r>
              <a:rPr lang="nb-NO" dirty="0"/>
              <a:t>Gi alle punktene samme struktur og form.</a:t>
            </a:r>
          </a:p>
        </p:txBody>
      </p:sp>
      <p:sp>
        <p:nvSpPr>
          <p:cNvPr id="24" name="Plassholder for tekst 5">
            <a:extLst>
              <a:ext uri="{FF2B5EF4-FFF2-40B4-BE49-F238E27FC236}">
                <a16:creationId xmlns:a16="http://schemas.microsoft.com/office/drawing/2014/main" id="{5B481223-9A05-452D-8494-8DA68BD98DA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83196" y="2732396"/>
            <a:ext cx="2587097" cy="32094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Eller hvis du skal forklare gangen i en prosess eller et tilsyn som består av tre deler.</a:t>
            </a:r>
          </a:p>
        </p:txBody>
      </p:sp>
      <p:sp>
        <p:nvSpPr>
          <p:cNvPr id="26" name="Plassholder for tekst 2">
            <a:extLst>
              <a:ext uri="{FF2B5EF4-FFF2-40B4-BE49-F238E27FC236}">
                <a16:creationId xmlns:a16="http://schemas.microsoft.com/office/drawing/2014/main" id="{6E0FC759-AD96-4543-AAB1-55E5803E9A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6591" y="1385332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2</a:t>
            </a:r>
          </a:p>
        </p:txBody>
      </p:sp>
      <p:sp>
        <p:nvSpPr>
          <p:cNvPr id="30" name="Plassholder for tekst 2">
            <a:extLst>
              <a:ext uri="{FF2B5EF4-FFF2-40B4-BE49-F238E27FC236}">
                <a16:creationId xmlns:a16="http://schemas.microsoft.com/office/drawing/2014/main" id="{D0C4EBA2-1A15-44AA-8CC0-74FB23B96B8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24536" y="1394164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3</a:t>
            </a:r>
          </a:p>
        </p:txBody>
      </p:sp>
    </p:spTree>
    <p:extLst>
      <p:ext uri="{BB962C8B-B14F-4D97-AF65-F5344CB8AC3E}">
        <p14:creationId xmlns:p14="http://schemas.microsoft.com/office/powerpoint/2010/main" val="29371174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70198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9264222-F2ED-4044-A7CD-7C63D4A2EE7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9422147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tel og innhold 5">
    <p:bg>
      <p:bgPr>
        <a:solidFill>
          <a:srgbClr val="EF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20" name="Bilde 19" descr="Et bilde som inneholder sitter&#10;&#10;Automatisk generert beskrivelse">
            <a:extLst>
              <a:ext uri="{FF2B5EF4-FFF2-40B4-BE49-F238E27FC236}">
                <a16:creationId xmlns:a16="http://schemas.microsoft.com/office/drawing/2014/main" id="{C670D3EB-56B3-4283-9424-EA856B0B30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" r="18509"/>
          <a:stretch/>
        </p:blipFill>
        <p:spPr>
          <a:xfrm>
            <a:off x="0" y="51150"/>
            <a:ext cx="12192000" cy="6480000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414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BC83C3D-279D-4943-9096-22F4835BB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5688" y="2339742"/>
            <a:ext cx="10080625" cy="39662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/>
            </a:lvl1pPr>
          </a:lstStyle>
          <a:p>
            <a:pPr lvl="0"/>
            <a:r>
              <a:rPr lang="nb-NO" dirty="0"/>
              <a:t>Innhold (24). Ikke skriv for mye! Det tar oppmerksomheten fra deg og budskapet ditt</a:t>
            </a:r>
          </a:p>
        </p:txBody>
      </p:sp>
    </p:spTree>
    <p:extLst>
      <p:ext uri="{BB962C8B-B14F-4D97-AF65-F5344CB8AC3E}">
        <p14:creationId xmlns:p14="http://schemas.microsoft.com/office/powerpoint/2010/main" val="20007485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4A9E16-D9A9-4667-8FCB-2AC856A91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85D198A-36EE-4F30-93E2-67F76C626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2B5FAAF-8EB2-46E1-884E-A24EE0A96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C0F6-66AD-474F-95D4-83CA23FF87BF}" type="datetimeFigureOut">
              <a:rPr lang="nb-NO" smtClean="0"/>
              <a:t>21. mai 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8BE58CB-2BFD-47E6-AB6F-0C3F19150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3FCE798-654F-4D43-BE8C-B35D6E809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90-0B34-42CC-B47A-B57D60B6F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93983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VSLUTNING (mønster 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3449332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54" b="16141"/>
          <a:stretch/>
        </p:blipFill>
        <p:spPr>
          <a:xfrm>
            <a:off x="5043433" y="283407"/>
            <a:ext cx="7148568" cy="6574592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EEC7BE2C-E15B-456B-9147-91C52B42E1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556" y="4366659"/>
            <a:ext cx="4488074" cy="1359887"/>
          </a:xfrm>
          <a:prstGeom prst="rect">
            <a:avLst/>
          </a:prstGeom>
        </p:spPr>
      </p:pic>
      <p:sp>
        <p:nvSpPr>
          <p:cNvPr id="12" name="Plassholder for tekst 3">
            <a:extLst>
              <a:ext uri="{FF2B5EF4-FFF2-40B4-BE49-F238E27FC236}">
                <a16:creationId xmlns:a16="http://schemas.microsoft.com/office/drawing/2014/main" id="{8D230D01-59C4-4D3B-A7E0-5EF1C78604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</p:spTree>
    <p:extLst>
      <p:ext uri="{BB962C8B-B14F-4D97-AF65-F5344CB8AC3E}">
        <p14:creationId xmlns:p14="http://schemas.microsoft.com/office/powerpoint/2010/main" val="2223003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F0E054-7723-4427-BBFB-7269AF3BE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F4F7372-FFFC-47EA-8D11-AFD29113CA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F1946D0-BAFD-4E1F-8A07-5A1EBEB95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C0F6-66AD-474F-95D4-83CA23FF87BF}" type="datetimeFigureOut">
              <a:rPr lang="nb-NO" smtClean="0"/>
              <a:t>21. mai 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F458971-4AC5-4021-85C4-4CA9F534A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C4EFC59-4D4D-419D-922E-41E54E29E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90-0B34-42CC-B47A-B57D60B6F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125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23D9944-DA1A-406B-9DFA-EAE2F07D4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1B554FD-D12F-4D7D-AA2F-D88C54A479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A42CF03-DA4D-44FC-AF03-00258F1AF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91C093E-FCFC-4EEC-956A-43E119966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C0F6-66AD-474F-95D4-83CA23FF87BF}" type="datetimeFigureOut">
              <a:rPr lang="nb-NO" smtClean="0"/>
              <a:t>21. mai 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1F8FF7A-C65F-4363-85BB-090C6A02A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15111CB-D0F2-4983-A92F-B312D89A5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90-0B34-42CC-B47A-B57D60B6F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4472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CB4744D-058E-407F-A11E-601040CC9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95A5A81-97BD-4DF1-A286-4BC88B81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16EF785-1E51-41D8-A132-E4288C39A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38AFBC2B-D949-4EB0-965D-9EA0F19A3B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4C0F10D-B0DE-40F6-8238-A6F866384F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21581AE-780E-4060-B3BF-B787BE8A9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C0F6-66AD-474F-95D4-83CA23FF87BF}" type="datetimeFigureOut">
              <a:rPr lang="nb-NO" smtClean="0"/>
              <a:t>21. mai 2021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DE21851C-AE84-4B97-827E-328261659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D7429782-6663-4A32-9EC8-F711CD937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90-0B34-42CC-B47A-B57D60B6F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28779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2C96FCF-89AA-4C92-AD51-CA5A8310E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C1DA7B14-EA59-427B-B43B-46DB4E611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C0F6-66AD-474F-95D4-83CA23FF87BF}" type="datetimeFigureOut">
              <a:rPr lang="nb-NO" smtClean="0"/>
              <a:t>21. mai 2021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6D1F3BF1-5A62-45E4-AC17-BAB39DB5C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F804697-0083-4117-8B11-137922E95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90-0B34-42CC-B47A-B57D60B6F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63202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62B54B4-22B1-4A71-AF95-E52D00CBB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C0F6-66AD-474F-95D4-83CA23FF87BF}" type="datetimeFigureOut">
              <a:rPr lang="nb-NO" smtClean="0"/>
              <a:t>21. mai 2021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7DED72C-78D6-45ED-A3DC-F4FE0E935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BD8D6B1-F78B-43C3-8A34-EE03B71AC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90-0B34-42CC-B47A-B57D60B6F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139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E9425CF-D3DD-4C5B-BA86-8824EA569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25F0DFF-5E23-4B12-89F1-BE2F62143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D2FF550-D343-4EFA-8D8A-8746843E94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B34364E-47F9-4129-9825-74882D0A7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C0F6-66AD-474F-95D4-83CA23FF87BF}" type="datetimeFigureOut">
              <a:rPr lang="nb-NO" smtClean="0"/>
              <a:t>21. mai 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35D0316-31FD-4EC0-8C08-E98966AD2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3502A97-A4E8-4BCE-B3AD-CDBE0B9DE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90-0B34-42CC-B47A-B57D60B6F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00464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344F08-9504-400F-8BD0-E88DDDB90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782E7775-8B80-44E3-9C17-935BE4A38E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29F15F1-2249-469F-8E51-27FDD2FB53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8537DAC-5259-4155-90B3-7521E570B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C0F6-66AD-474F-95D4-83CA23FF87BF}" type="datetimeFigureOut">
              <a:rPr lang="nb-NO" smtClean="0"/>
              <a:t>21. mai 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738F73F-76E3-4740-856C-944224647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CF2FC6A-1F50-4875-9003-A25E29E97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ED90-0B34-42CC-B47A-B57D60B6F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521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0860D41-B45F-4B3C-934F-53102C8A4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EB0AF8A-5BE4-47F4-BD14-A414661ED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C310AAB-C91A-4F7C-ADD8-71F2294D5E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4C0F6-66AD-474F-95D4-83CA23FF87BF}" type="datetimeFigureOut">
              <a:rPr lang="nb-NO" smtClean="0"/>
              <a:t>21. mai 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3E98A38-35D2-4B76-8BA9-C19FE8D774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B744320-2535-49ED-B51F-823FEAB7FC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9ED90-0B34-42CC-B47A-B57D60B6F83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535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7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832592A-3648-4866-81FF-EE06F878F8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8190" y="619126"/>
            <a:ext cx="5127810" cy="3248024"/>
          </a:xfrm>
        </p:spPr>
        <p:txBody>
          <a:bodyPr/>
          <a:lstStyle/>
          <a:p>
            <a:br>
              <a:rPr lang="nb-NO" sz="3200" dirty="0"/>
            </a:br>
            <a:r>
              <a:rPr lang="nb-NO" sz="3200" dirty="0"/>
              <a:t>Kurs 6</a:t>
            </a:r>
            <a:br>
              <a:rPr lang="nb-NO" sz="3200" dirty="0"/>
            </a:br>
            <a:br>
              <a:rPr lang="nb-NO" sz="3200" dirty="0"/>
            </a:br>
            <a:r>
              <a:rPr lang="nb-NO" sz="3200" dirty="0"/>
              <a:t>Transport til hytte, </a:t>
            </a:r>
            <a:r>
              <a:rPr lang="nb-NO" sz="3200" dirty="0" err="1"/>
              <a:t>nf</a:t>
            </a:r>
            <a:r>
              <a:rPr lang="nb-NO" sz="3200" dirty="0"/>
              <a:t> § 5c</a:t>
            </a:r>
            <a:br>
              <a:rPr lang="nb-NO" sz="3200" dirty="0"/>
            </a:br>
            <a:br>
              <a:rPr lang="nb-NO" sz="3200" dirty="0"/>
            </a:br>
            <a:r>
              <a:rPr lang="nb-NO" sz="3200" dirty="0"/>
              <a:t>Transport for/av varig funksjonshemmede, </a:t>
            </a:r>
            <a:r>
              <a:rPr lang="nb-NO" sz="3200" dirty="0" err="1"/>
              <a:t>nf</a:t>
            </a:r>
            <a:r>
              <a:rPr lang="nb-NO" sz="3200" dirty="0"/>
              <a:t> § 5b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329DD0E-07BD-454E-B03D-EF3972CE6E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Gøril Einarsen</a:t>
            </a:r>
          </a:p>
          <a:p>
            <a:r>
              <a:rPr lang="nb-NO" dirty="0"/>
              <a:t>Prosjektleder Ferdsel i natur</a:t>
            </a:r>
          </a:p>
          <a:p>
            <a:r>
              <a:rPr lang="nb-NO" dirty="0"/>
              <a:t>Seniorrådgiver miljøavdelingen</a:t>
            </a:r>
          </a:p>
          <a:p>
            <a:endParaRPr lang="nb-NO" dirty="0"/>
          </a:p>
        </p:txBody>
      </p:sp>
      <p:pic>
        <p:nvPicPr>
          <p:cNvPr id="7" name="Plassholder for bilde 6" descr="Et bilde som inneholder snø, utendørs, rød&#10;&#10;Automatisk generert beskrivelse">
            <a:extLst>
              <a:ext uri="{FF2B5EF4-FFF2-40B4-BE49-F238E27FC236}">
                <a16:creationId xmlns:a16="http://schemas.microsoft.com/office/drawing/2014/main" id="{18611767-994F-4095-B69F-B5FE4B8971BB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6" r="9546"/>
          <a:stretch>
            <a:fillRect/>
          </a:stretch>
        </p:blipFill>
        <p:spPr/>
      </p:pic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3AFCD1C-41B6-4022-AB7B-877926BF010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21. mai 2021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33308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805F5B19-8D43-4432-97E6-4819EA39F7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7491" y="1771650"/>
            <a:ext cx="10078772" cy="4729163"/>
          </a:xfrm>
        </p:spPr>
        <p:txBody>
          <a:bodyPr/>
          <a:lstStyle/>
          <a:p>
            <a:r>
              <a:rPr lang="nb-NO" b="1" dirty="0"/>
              <a:t>Kommunene skal i tillatelser etter denne bestemmelsen </a:t>
            </a:r>
            <a:r>
              <a:rPr lang="nb-NO" b="1" dirty="0" err="1"/>
              <a:t>kartfeste</a:t>
            </a:r>
            <a:r>
              <a:rPr lang="nb-NO" b="1" dirty="0"/>
              <a:t> eller på annen måte entydig angi hvilken trasé som skal benyttes.</a:t>
            </a:r>
          </a:p>
          <a:p>
            <a:endParaRPr lang="nb-NO" b="1" dirty="0"/>
          </a:p>
          <a:p>
            <a:r>
              <a:rPr lang="nb-NO" b="1" dirty="0"/>
              <a:t>Styr kjøringen dit den gjør minst skade for sårbar natur og hvor det ikke er fare for å forstyrre rein og annet dyreliv. </a:t>
            </a:r>
          </a:p>
          <a:p>
            <a:endParaRPr lang="nb-NO" b="1" dirty="0"/>
          </a:p>
          <a:p>
            <a:r>
              <a:rPr lang="nb-NO" b="1" dirty="0"/>
              <a:t>Kommunen bør sørge for at skutertraseen ikke kommer i konflikt med folk på ski eller andre friluftsinteresser. </a:t>
            </a:r>
          </a:p>
          <a:p>
            <a:endParaRPr lang="nb-NO" b="1" dirty="0"/>
          </a:p>
          <a:p>
            <a:r>
              <a:rPr lang="nb-NO" b="1" dirty="0"/>
              <a:t>Kartfestet kjøretrase gir økt kontrollerbarhet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8A09E5E6-FD9C-4430-BA95-96B8C679E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7" y="357187"/>
            <a:ext cx="10080625" cy="1287514"/>
          </a:xfrm>
        </p:spPr>
        <p:txBody>
          <a:bodyPr/>
          <a:lstStyle/>
          <a:p>
            <a:r>
              <a:rPr lang="nb-NO" dirty="0" err="1"/>
              <a:t>Kartfest</a:t>
            </a:r>
            <a:r>
              <a:rPr lang="nb-NO" dirty="0"/>
              <a:t> kjøretrase til hytte</a:t>
            </a:r>
          </a:p>
        </p:txBody>
      </p:sp>
    </p:spTree>
    <p:extLst>
      <p:ext uri="{BB962C8B-B14F-4D97-AF65-F5344CB8AC3E}">
        <p14:creationId xmlns:p14="http://schemas.microsoft.com/office/powerpoint/2010/main" val="1939047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BB85A5A6-0381-47FC-BEF3-74AE0FC03E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1376413"/>
            <a:ext cx="10078772" cy="4932834"/>
          </a:xfrm>
        </p:spPr>
        <p:txBody>
          <a:bodyPr/>
          <a:lstStyle/>
          <a:p>
            <a:r>
              <a:rPr lang="nb-NO" i="1" dirty="0"/>
              <a:t>" Det er en forventning om at kommunene er restriktive når det gjelder omfanget av kjøring som skal tillates. Snøskuteren skal fortrinnsvis brukes når det er behov for å frakte tungt utstyr og tillatelsen gjelder ikke ren persontransport.» </a:t>
            </a:r>
          </a:p>
          <a:p>
            <a:endParaRPr lang="nb-NO" i="1" dirty="0"/>
          </a:p>
          <a:p>
            <a:r>
              <a:rPr lang="nb-NO" i="1" dirty="0"/>
              <a:t>«Det bør ikke gis tillatelser til ubegrenset antall turer til hytta med snøskuter i løpet av en sesong. Intensjonen er ikke å dekke alle familiens turer til hytta i løpet av en vintersesong, dersom hytta brukes hyppig.» 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D620E740-DCB5-4851-90F5-A6D13EC54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541" y="228233"/>
            <a:ext cx="10080625" cy="878672"/>
          </a:xfrm>
        </p:spPr>
        <p:txBody>
          <a:bodyPr/>
          <a:lstStyle/>
          <a:p>
            <a:r>
              <a:rPr lang="nb-NO" dirty="0"/>
              <a:t>Miljødirektoratet </a:t>
            </a:r>
            <a:r>
              <a:rPr lang="nb-NO"/>
              <a:t>i veiledning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06101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5282D26A-EDA1-4BB6-85F1-93F13DF273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48646" y="1400451"/>
            <a:ext cx="2587097" cy="532852"/>
          </a:xfrm>
        </p:spPr>
        <p:txBody>
          <a:bodyPr/>
          <a:lstStyle/>
          <a:p>
            <a:r>
              <a:rPr lang="nb-NO" dirty="0"/>
              <a:t>Lovgiver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FCB977A-AD3D-49CD-BE64-0037FA730D5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348646" y="2024744"/>
            <a:ext cx="2587097" cy="3917120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Vurder skader og ulemper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Vurder hensyn til natur og dyreliv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Bruk vilkår for å minske skader og ulemper, og ta hensyn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/>
              <a:t>Kartfest</a:t>
            </a:r>
            <a:r>
              <a:rPr lang="nb-NO" dirty="0"/>
              <a:t> kjøretrase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Kanalisere ferdsel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Fåtall turer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Gjør vedtak kontrollerbart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Kun nyttekjøring, ikke persontransport</a:t>
            </a:r>
          </a:p>
          <a:p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935FBAC-6637-4A60-B50A-C40E96E36CA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17746" y="1785361"/>
            <a:ext cx="2587097" cy="428886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Større hytter – behov for å frakte vann mv til hytte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Bruker snøskuter «for å komme seg til hytta»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I realiteten persontransport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Bruker </a:t>
            </a:r>
            <a:r>
              <a:rPr lang="nb-NO" dirty="0" err="1"/>
              <a:t>èn</a:t>
            </a:r>
            <a:r>
              <a:rPr lang="nb-NO" dirty="0"/>
              <a:t> til flere snøskutere hver gang hytta brukes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Mange eier snøskuter =flere snøskutere i nærmeste familie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9BA171F0-16E9-4EC0-954C-14D1287E5E6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783196" y="2168434"/>
            <a:ext cx="2587097" cy="377343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Stort sprik i fylket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Politisk ønske om liberalisering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Fra  5- 10 turer til ubegrenset antall turer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Kartfestet kjøretrase mer vanlig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Våren normalt skjermet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Kanalisering?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D348EFDB-4352-4C59-B827-66E393C74B0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786591" y="1385332"/>
            <a:ext cx="2587097" cy="783102"/>
          </a:xfrm>
        </p:spPr>
        <p:txBody>
          <a:bodyPr>
            <a:normAutofit lnSpcReduction="10000"/>
          </a:bodyPr>
          <a:lstStyle/>
          <a:p>
            <a:r>
              <a:rPr lang="nb-NO" dirty="0"/>
              <a:t>Kommunal praksis	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4C2AB675-067A-4E4E-9A70-0D20D782BC4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224536" y="1246221"/>
            <a:ext cx="2587097" cy="539139"/>
          </a:xfrm>
        </p:spPr>
        <p:txBody>
          <a:bodyPr/>
          <a:lstStyle/>
          <a:p>
            <a:r>
              <a:rPr lang="nb-NO" dirty="0"/>
              <a:t>Søker </a:t>
            </a:r>
          </a:p>
        </p:txBody>
      </p:sp>
    </p:spTree>
    <p:extLst>
      <p:ext uri="{BB962C8B-B14F-4D97-AF65-F5344CB8AC3E}">
        <p14:creationId xmlns:p14="http://schemas.microsoft.com/office/powerpoint/2010/main" val="3335558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snø, utendørs, transport&#10;&#10;Automatisk generert beskrivelse">
            <a:extLst>
              <a:ext uri="{FF2B5EF4-FFF2-40B4-BE49-F238E27FC236}">
                <a16:creationId xmlns:a16="http://schemas.microsoft.com/office/drawing/2014/main" id="{4F34324C-11DA-424D-BC09-418F353C8B3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5" b="13785"/>
          <a:stretch>
            <a:fillRect/>
          </a:stretch>
        </p:blipFill>
        <p:spPr/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065584D-7B7D-4BC8-AF99-73FEDBDF603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Jan Harald Thomassen, Statsforvalteren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A9B5BB2E-4534-4A0A-946F-040B09AED7D5}"/>
              </a:ext>
            </a:extLst>
          </p:cNvPr>
          <p:cNvSpPr txBox="1"/>
          <p:nvPr/>
        </p:nvSpPr>
        <p:spPr>
          <a:xfrm>
            <a:off x="447184" y="681598"/>
            <a:ext cx="30428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b="1" dirty="0">
                <a:solidFill>
                  <a:schemeClr val="bg1"/>
                </a:solidFill>
              </a:rPr>
              <a:t>Intensjonen</a:t>
            </a:r>
            <a:r>
              <a:rPr lang="nb-NO" sz="2800" b="1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2380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snø, utendørs, transport&#10;&#10;Automatisk generert beskrivelse">
            <a:extLst>
              <a:ext uri="{FF2B5EF4-FFF2-40B4-BE49-F238E27FC236}">
                <a16:creationId xmlns:a16="http://schemas.microsoft.com/office/drawing/2014/main" id="{4F34324C-11DA-424D-BC09-418F353C8B3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5" b="13785"/>
          <a:stretch>
            <a:fillRect/>
          </a:stretch>
        </p:blipFill>
        <p:spPr/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065584D-7B7D-4BC8-AF99-73FEDBDF603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Jan Harald Tomassen, Statsforvalteren</a:t>
            </a:r>
          </a:p>
        </p:txBody>
      </p:sp>
      <p:pic>
        <p:nvPicPr>
          <p:cNvPr id="6" name="Bilde 5" descr="Et bilde som inneholder snøscooter, transport&#10;&#10;Automatisk generert beskrivelse">
            <a:extLst>
              <a:ext uri="{FF2B5EF4-FFF2-40B4-BE49-F238E27FC236}">
                <a16:creationId xmlns:a16="http://schemas.microsoft.com/office/drawing/2014/main" id="{1F46554B-148C-47BA-85A9-BD5E2631B3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80" y="4554873"/>
            <a:ext cx="1321280" cy="877330"/>
          </a:xfrm>
          <a:prstGeom prst="rect">
            <a:avLst/>
          </a:prstGeom>
        </p:spPr>
      </p:pic>
      <p:pic>
        <p:nvPicPr>
          <p:cNvPr id="7" name="Bilde 6" descr="Et bilde som inneholder snøscooter, transport&#10;&#10;Automatisk generert beskrivelse">
            <a:extLst>
              <a:ext uri="{FF2B5EF4-FFF2-40B4-BE49-F238E27FC236}">
                <a16:creationId xmlns:a16="http://schemas.microsoft.com/office/drawing/2014/main" id="{8F71E24C-0CFB-405D-B0D9-B33B0AF19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8131" y="4716023"/>
            <a:ext cx="835889" cy="555030"/>
          </a:xfrm>
          <a:prstGeom prst="rect">
            <a:avLst/>
          </a:prstGeom>
        </p:spPr>
      </p:pic>
      <p:pic>
        <p:nvPicPr>
          <p:cNvPr id="8" name="Bilde 7" descr="Et bilde som inneholder snøscooter, transport&#10;&#10;Automatisk generert beskrivelse">
            <a:extLst>
              <a:ext uri="{FF2B5EF4-FFF2-40B4-BE49-F238E27FC236}">
                <a16:creationId xmlns:a16="http://schemas.microsoft.com/office/drawing/2014/main" id="{BEDAF852-D72C-4FEF-8F00-334A55B291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497" y="4319584"/>
            <a:ext cx="3351260" cy="2225237"/>
          </a:xfrm>
          <a:prstGeom prst="rect">
            <a:avLst/>
          </a:prstGeom>
        </p:spPr>
      </p:pic>
      <p:pic>
        <p:nvPicPr>
          <p:cNvPr id="9" name="Bilde 8" descr="Et bilde som inneholder snøscooter, transport&#10;&#10;Automatisk generert beskrivelse">
            <a:extLst>
              <a:ext uri="{FF2B5EF4-FFF2-40B4-BE49-F238E27FC236}">
                <a16:creationId xmlns:a16="http://schemas.microsoft.com/office/drawing/2014/main" id="{4244C061-1A64-4DB2-923A-BBB24E3AB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970" y="4544005"/>
            <a:ext cx="2964141" cy="1968190"/>
          </a:xfrm>
          <a:prstGeom prst="rect">
            <a:avLst/>
          </a:prstGeom>
        </p:spPr>
      </p:pic>
      <p:pic>
        <p:nvPicPr>
          <p:cNvPr id="10" name="Bilde 9" descr="Et bilde som inneholder snøscooter, transport&#10;&#10;Automatisk generert beskrivelse">
            <a:extLst>
              <a:ext uri="{FF2B5EF4-FFF2-40B4-BE49-F238E27FC236}">
                <a16:creationId xmlns:a16="http://schemas.microsoft.com/office/drawing/2014/main" id="{0AE104F8-26F6-46E1-B40E-3527A8ABA2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680" y="4716023"/>
            <a:ext cx="1321280" cy="877330"/>
          </a:xfrm>
          <a:prstGeom prst="rect">
            <a:avLst/>
          </a:prstGeom>
        </p:spPr>
      </p:pic>
      <p:pic>
        <p:nvPicPr>
          <p:cNvPr id="11" name="Bilde 10" descr="Et bilde som inneholder snøscooter, transport&#10;&#10;Automatisk generert beskrivelse">
            <a:extLst>
              <a:ext uri="{FF2B5EF4-FFF2-40B4-BE49-F238E27FC236}">
                <a16:creationId xmlns:a16="http://schemas.microsoft.com/office/drawing/2014/main" id="{7DBC48C5-F22D-4F42-824A-5F06953920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457" y="4319584"/>
            <a:ext cx="1321280" cy="87733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A04B49B2-C387-4D1A-B5F4-9913C0B3D244}"/>
              </a:ext>
            </a:extLst>
          </p:cNvPr>
          <p:cNvSpPr txBox="1"/>
          <p:nvPr/>
        </p:nvSpPr>
        <p:spPr>
          <a:xfrm>
            <a:off x="425722" y="944859"/>
            <a:ext cx="14093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b="1" dirty="0">
                <a:solidFill>
                  <a:schemeClr val="bg1"/>
                </a:solidFill>
              </a:rPr>
              <a:t>I dag </a:t>
            </a:r>
          </a:p>
        </p:txBody>
      </p:sp>
    </p:spTree>
    <p:extLst>
      <p:ext uri="{BB962C8B-B14F-4D97-AF65-F5344CB8AC3E}">
        <p14:creationId xmlns:p14="http://schemas.microsoft.com/office/powerpoint/2010/main" val="577607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2F083AA5-65BB-4609-898E-C70BF5264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552043"/>
            <a:ext cx="10080625" cy="1109941"/>
          </a:xfrm>
        </p:spPr>
        <p:txBody>
          <a:bodyPr/>
          <a:lstStyle/>
          <a:p>
            <a:r>
              <a:rPr lang="nb-NO" dirty="0"/>
              <a:t>Sjekkliste for saksbehandling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130D82C9-5767-4673-863C-0A552F939B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5688" y="2119184"/>
            <a:ext cx="10080625" cy="418677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b-NO" dirty="0"/>
              <a:t>Tolk loven, er vilkårene for å gi dispensasjon tilstede? </a:t>
            </a:r>
            <a:br>
              <a:rPr lang="nb-NO" dirty="0"/>
            </a:b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Er det noen begrensinger i deres egne retningslinjer. (skjønn)</a:t>
            </a:r>
            <a:br>
              <a:rPr lang="nb-NO" dirty="0"/>
            </a:b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Vurder skader og ulemper.</a:t>
            </a:r>
            <a:br>
              <a:rPr lang="nb-NO" dirty="0"/>
            </a:b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Gjør vurdering av naturmangfoldet etter prinsippene i naturmangfoldloven. </a:t>
            </a:r>
          </a:p>
          <a:p>
            <a:pPr marL="457200" indent="-457200">
              <a:buFont typeface="+mj-lt"/>
              <a:buAutoNum type="arabicPeriod"/>
            </a:pP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Er vedtakene kontrollerbare for oppsynsmyndighetene?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F346BD50-886C-4877-B3C2-7BB2E57BA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676" y="3515498"/>
            <a:ext cx="669324" cy="753197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C2167E6F-7108-4AD8-AA6C-9893209E93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739" y="3342502"/>
            <a:ext cx="1144868" cy="1025611"/>
          </a:xfrm>
          <a:prstGeom prst="rect">
            <a:avLst/>
          </a:prstGeom>
        </p:spPr>
      </p:pic>
      <p:pic>
        <p:nvPicPr>
          <p:cNvPr id="12" name="Bilde 11" descr="Et bilde som inneholder tekst, skilt&#10;&#10;Automatisk generert beskrivelse">
            <a:extLst>
              <a:ext uri="{FF2B5EF4-FFF2-40B4-BE49-F238E27FC236}">
                <a16:creationId xmlns:a16="http://schemas.microsoft.com/office/drawing/2014/main" id="{ED29B335-1C69-4CF3-81A5-CE2B98B03B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271" y="2710247"/>
            <a:ext cx="712574" cy="712574"/>
          </a:xfrm>
          <a:prstGeom prst="rect">
            <a:avLst/>
          </a:prstGeom>
        </p:spPr>
      </p:pic>
      <p:pic>
        <p:nvPicPr>
          <p:cNvPr id="14" name="Bilde 13" descr="Et bilde som inneholder tekst&#10;&#10;Automatisk generert beskrivelse">
            <a:extLst>
              <a:ext uri="{FF2B5EF4-FFF2-40B4-BE49-F238E27FC236}">
                <a16:creationId xmlns:a16="http://schemas.microsoft.com/office/drawing/2014/main" id="{08D3216A-8376-447A-B695-5FEDC0849D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723" y="1587843"/>
            <a:ext cx="1290122" cy="73632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41B11D78-6A93-4A6C-A044-96C9EA5214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978" y="4578177"/>
            <a:ext cx="432800" cy="426308"/>
          </a:xfrm>
          <a:prstGeom prst="rect">
            <a:avLst/>
          </a:prstGeom>
        </p:spPr>
      </p:pic>
      <p:pic>
        <p:nvPicPr>
          <p:cNvPr id="18" name="Bilde 17" descr="Et bilde som inneholder plante, grønnsak, gress&#10;&#10;Automatisk generert beskrivelse">
            <a:extLst>
              <a:ext uri="{FF2B5EF4-FFF2-40B4-BE49-F238E27FC236}">
                <a16:creationId xmlns:a16="http://schemas.microsoft.com/office/drawing/2014/main" id="{9871FBD7-7E45-4A91-9A46-9B26D7FC54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520" y="4457698"/>
            <a:ext cx="949751" cy="624016"/>
          </a:xfrm>
          <a:prstGeom prst="rect">
            <a:avLst/>
          </a:prstGeom>
        </p:spPr>
      </p:pic>
      <p:pic>
        <p:nvPicPr>
          <p:cNvPr id="20" name="Bilde 19" descr="Et bilde som inneholder pattedyr, stående, ku, mørk&#10;&#10;Automatisk generert beskrivelse">
            <a:extLst>
              <a:ext uri="{FF2B5EF4-FFF2-40B4-BE49-F238E27FC236}">
                <a16:creationId xmlns:a16="http://schemas.microsoft.com/office/drawing/2014/main" id="{2E992EA4-7667-4289-9D0E-1C9681A322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755" y="4010850"/>
            <a:ext cx="1455589" cy="1109941"/>
          </a:xfrm>
          <a:prstGeom prst="rect">
            <a:avLst/>
          </a:prstGeom>
        </p:spPr>
      </p:pic>
      <p:pic>
        <p:nvPicPr>
          <p:cNvPr id="22" name="Bilde 21" descr="Et bilde som inneholder snøscooter, transport&#10;&#10;Automatisk generert beskrivelse">
            <a:extLst>
              <a:ext uri="{FF2B5EF4-FFF2-40B4-BE49-F238E27FC236}">
                <a16:creationId xmlns:a16="http://schemas.microsoft.com/office/drawing/2014/main" id="{E1CB0911-65CA-41A6-8784-260483741B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021" y="5528562"/>
            <a:ext cx="1321280" cy="87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952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65063A7F-DE5C-4DBF-9555-18A5725701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22731" y="1014413"/>
            <a:ext cx="5313575" cy="5414962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Ingen har krav på dispensasjon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Kommunen skal alltid vurdere nødvendigheten av kjøring, samt den samlede belastningen motorferdsel kan medføre for natur, dyr og friluftsliv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Få oversikt over antall dispensasjoner – for å få oversikt over samlet belastning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Kan dere digitalisere kjøretrase – gjør det!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Er det områder i din kommune dere vil ta spesielt vare på?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Er det hyttefelt der dere kan sette strengere vilkår for å ivareta for eksempel friluftslivet?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Vurder å sette vilkår om å trekke tilbake dispensasjoner </a:t>
            </a:r>
          </a:p>
          <a:p>
            <a:endParaRPr lang="nb-NO" dirty="0"/>
          </a:p>
          <a:p>
            <a:r>
              <a:rPr lang="nb-NO" dirty="0"/>
              <a:t> </a:t>
            </a:r>
          </a:p>
          <a:p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601E54B8-89F9-47D6-856C-FE32DB5E9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2731" y="142482"/>
            <a:ext cx="5213562" cy="700481"/>
          </a:xfrm>
        </p:spPr>
        <p:txBody>
          <a:bodyPr/>
          <a:lstStyle/>
          <a:p>
            <a:r>
              <a:rPr lang="nb-NO" sz="2400" dirty="0"/>
              <a:t>Kommunen kan, men må ikke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50135866-CFCC-4AEE-9BDE-5C756C84E5B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Jan Harald Tomassen, Statsforvalteren</a:t>
            </a:r>
          </a:p>
        </p:txBody>
      </p:sp>
      <p:pic>
        <p:nvPicPr>
          <p:cNvPr id="8" name="Plassholder for bilde 7">
            <a:extLst>
              <a:ext uri="{FF2B5EF4-FFF2-40B4-BE49-F238E27FC236}">
                <a16:creationId xmlns:a16="http://schemas.microsoft.com/office/drawing/2014/main" id="{27F3F707-150C-452E-BD73-D44A0DC5884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7" r="22777"/>
          <a:stretch>
            <a:fillRect/>
          </a:stretch>
        </p:blipFill>
        <p:spPr>
          <a:xfrm>
            <a:off x="0" y="0"/>
            <a:ext cx="5552141" cy="6800127"/>
          </a:xfrm>
        </p:spPr>
      </p:pic>
    </p:spTree>
    <p:extLst>
      <p:ext uri="{BB962C8B-B14F-4D97-AF65-F5344CB8AC3E}">
        <p14:creationId xmlns:p14="http://schemas.microsoft.com/office/powerpoint/2010/main" val="30463799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65063A7F-DE5C-4DBF-9555-18A5725701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22731" y="1014413"/>
            <a:ext cx="5313575" cy="5414962"/>
          </a:xfrm>
        </p:spPr>
        <p:txBody>
          <a:bodyPr>
            <a:normAutofit/>
          </a:bodyPr>
          <a:lstStyle/>
          <a:p>
            <a:endParaRPr lang="nb-NO" dirty="0"/>
          </a:p>
          <a:p>
            <a:r>
              <a:rPr lang="nb-NO" dirty="0"/>
              <a:t>Resultat av vurderinger: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Avslag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Endring av kjørerute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Strengere vilkår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Begrense antall turer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Begrense tidsrom for kjøring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Osv.. </a:t>
            </a:r>
          </a:p>
          <a:p>
            <a:r>
              <a:rPr lang="nb-NO" dirty="0"/>
              <a:t>Kommunene har stort skjønnsom til å sette vilkår. </a:t>
            </a:r>
          </a:p>
          <a:p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601E54B8-89F9-47D6-856C-FE32DB5E9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2731" y="142482"/>
            <a:ext cx="5213562" cy="700481"/>
          </a:xfrm>
        </p:spPr>
        <p:txBody>
          <a:bodyPr/>
          <a:lstStyle/>
          <a:p>
            <a:r>
              <a:rPr lang="nb-NO" sz="2400" dirty="0"/>
              <a:t>Kommunen kan, men må ikke</a:t>
            </a:r>
          </a:p>
        </p:txBody>
      </p:sp>
      <p:pic>
        <p:nvPicPr>
          <p:cNvPr id="8" name="Plassholder for bilde 7">
            <a:extLst>
              <a:ext uri="{FF2B5EF4-FFF2-40B4-BE49-F238E27FC236}">
                <a16:creationId xmlns:a16="http://schemas.microsoft.com/office/drawing/2014/main" id="{27F3F707-150C-452E-BD73-D44A0DC5884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7" r="22777"/>
          <a:stretch>
            <a:fillRect/>
          </a:stretch>
        </p:blipFill>
        <p:spPr>
          <a:xfrm>
            <a:off x="0" y="0"/>
            <a:ext cx="5552141" cy="6800127"/>
          </a:xfrm>
        </p:spPr>
      </p:pic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31A04797-F00C-40C1-BA35-F706B696780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Jan Harald Tomassen, Statsforvalteren</a:t>
            </a:r>
          </a:p>
        </p:txBody>
      </p:sp>
    </p:spTree>
    <p:extLst>
      <p:ext uri="{BB962C8B-B14F-4D97-AF65-F5344CB8AC3E}">
        <p14:creationId xmlns:p14="http://schemas.microsoft.com/office/powerpoint/2010/main" val="1675467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utendørs, himmel, natur, bakke&#10;&#10;Automatisk generert beskrivelse">
            <a:extLst>
              <a:ext uri="{FF2B5EF4-FFF2-40B4-BE49-F238E27FC236}">
                <a16:creationId xmlns:a16="http://schemas.microsoft.com/office/drawing/2014/main" id="{08D879EE-B2D6-466A-8B0B-21CA89F6EC4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7" r="6637"/>
          <a:stretch>
            <a:fillRect/>
          </a:stretch>
        </p:blipFill>
        <p:spPr/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61C0D31-B865-4B92-A7F1-5E134A07F4E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Lise Sundelin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78FAB2D9-88C7-46B6-9937-B0F9724B8970}"/>
              </a:ext>
            </a:extLst>
          </p:cNvPr>
          <p:cNvSpPr txBox="1"/>
          <p:nvPr/>
        </p:nvSpPr>
        <p:spPr>
          <a:xfrm>
            <a:off x="647986" y="5737420"/>
            <a:ext cx="19851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>
                <a:solidFill>
                  <a:schemeClr val="bg1"/>
                </a:solidFill>
              </a:rPr>
              <a:t>Takk for meg! </a:t>
            </a:r>
          </a:p>
        </p:txBody>
      </p:sp>
    </p:spTree>
    <p:extLst>
      <p:ext uri="{BB962C8B-B14F-4D97-AF65-F5344CB8AC3E}">
        <p14:creationId xmlns:p14="http://schemas.microsoft.com/office/powerpoint/2010/main" val="863147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9E14D5F3-DAE8-4B6E-B9EE-DFC2C341CC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b-NO" dirty="0"/>
              <a:t>fmtrgei@statsforvalteren.no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B1886F7-A938-4B9E-AE71-D9C4475CFF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b-NO" dirty="0"/>
              <a:t>77 76 21 13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450AEC1-9E13-4620-B8FD-500DA23C70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b-NO" dirty="0"/>
              <a:t>Prosjektleder Ferdsel i natur, seniorrådgiver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6C40DF4-CCB1-4C74-BF57-728D4FCC18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b-NO" dirty="0"/>
              <a:t>Takk for deltakelse! </a:t>
            </a:r>
          </a:p>
          <a:p>
            <a:endParaRPr lang="nb-NO" dirty="0"/>
          </a:p>
          <a:p>
            <a:r>
              <a:rPr lang="nb-NO" dirty="0"/>
              <a:t>Takk for at du svarer på evalueringsskjema </a:t>
            </a:r>
            <a:r>
              <a:rPr lang="nb-NO" dirty="0">
                <a:sym typeface="Wingdings" panose="05000000000000000000" pitchFamily="2" charset="2"/>
              </a:rPr>
              <a:t></a:t>
            </a:r>
            <a:endParaRPr lang="nb-NO" dirty="0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08D76458-CC01-4F23-A1F2-76BB9BF250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b-NO" dirty="0"/>
              <a:t>Gøril Einarsen</a:t>
            </a:r>
          </a:p>
        </p:txBody>
      </p:sp>
    </p:spTree>
    <p:extLst>
      <p:ext uri="{BB962C8B-B14F-4D97-AF65-F5344CB8AC3E}">
        <p14:creationId xmlns:p14="http://schemas.microsoft.com/office/powerpoint/2010/main" val="478484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CF56BE22-6870-4A77-9FA9-A9B2DC2131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2164989"/>
            <a:ext cx="4889693" cy="381988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Hvem kan søke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Hvem kan benytte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Hva kan du transportere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Hvem kan ikke få etter </a:t>
            </a:r>
            <a:r>
              <a:rPr lang="nb-NO" dirty="0" err="1"/>
              <a:t>nf</a:t>
            </a:r>
            <a:r>
              <a:rPr lang="nb-NO" dirty="0"/>
              <a:t> § 5c?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err="1"/>
              <a:t>Kartfeste</a:t>
            </a:r>
            <a:r>
              <a:rPr lang="nb-NO" dirty="0"/>
              <a:t> kjøretrase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Bruk vilkår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B2784B-5274-4D73-A281-598E559B47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b-NO" dirty="0"/>
              <a:t>Intensjon hos lovgiver</a:t>
            </a:r>
          </a:p>
          <a:p>
            <a:r>
              <a:rPr lang="nb-NO" dirty="0"/>
              <a:t>Praksis i kommunene</a:t>
            </a:r>
          </a:p>
          <a:p>
            <a:r>
              <a:rPr lang="nb-NO" dirty="0"/>
              <a:t>Forventning hos søker</a:t>
            </a:r>
          </a:p>
          <a:p>
            <a:r>
              <a:rPr lang="nb-NO" dirty="0"/>
              <a:t>Dagens bruk</a:t>
            </a:r>
          </a:p>
          <a:p>
            <a:endParaRPr lang="nb-NO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5F76D15B-7641-42BD-99E5-094D3B9AE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Transport til private hytter – </a:t>
            </a:r>
            <a:r>
              <a:rPr lang="nb-NO" dirty="0" err="1"/>
              <a:t>nf</a:t>
            </a:r>
            <a:r>
              <a:rPr lang="nb-NO" dirty="0"/>
              <a:t> § 5c</a:t>
            </a:r>
          </a:p>
        </p:txBody>
      </p:sp>
    </p:spTree>
    <p:extLst>
      <p:ext uri="{BB962C8B-B14F-4D97-AF65-F5344CB8AC3E}">
        <p14:creationId xmlns:p14="http://schemas.microsoft.com/office/powerpoint/2010/main" val="2976858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C3EEC304-4E8D-4B5E-B6FF-07BC15367F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1524000"/>
            <a:ext cx="5040306" cy="4784725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Transport av bagasje og utstyr til avsidesliggende, private hytter er nyttekjøring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Hytteeier kan søke, nærmeste familie kan benytte.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2,5 km fra brøytet bilveg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Kommunene kan og bør sette vilkår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1. oktober 2020: avstandskrav falt bort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Nov 2020: ny tolkning av begrepet eier</a:t>
            </a:r>
          </a:p>
        </p:txBody>
      </p:sp>
      <p:pic>
        <p:nvPicPr>
          <p:cNvPr id="7" name="Plassholder for bilde 6">
            <a:extLst>
              <a:ext uri="{FF2B5EF4-FFF2-40B4-BE49-F238E27FC236}">
                <a16:creationId xmlns:a16="http://schemas.microsoft.com/office/drawing/2014/main" id="{7D400916-7F63-4E19-B016-5EC663AA1F6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7" r="27067"/>
          <a:stretch>
            <a:fillRect/>
          </a:stretch>
        </p:blipFill>
        <p:spPr/>
      </p:pic>
      <p:sp>
        <p:nvSpPr>
          <p:cNvPr id="4" name="Tittel 3">
            <a:extLst>
              <a:ext uri="{FF2B5EF4-FFF2-40B4-BE49-F238E27FC236}">
                <a16:creationId xmlns:a16="http://schemas.microsoft.com/office/drawing/2014/main" id="{376D4298-6064-4898-89B8-C2E55F6F4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822" y="297255"/>
            <a:ext cx="5040306" cy="1077209"/>
          </a:xfrm>
        </p:spPr>
        <p:txBody>
          <a:bodyPr/>
          <a:lstStyle/>
          <a:p>
            <a:r>
              <a:rPr lang="nb-NO" dirty="0"/>
              <a:t>Historikk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8D32A23A-6657-4CC6-B3C9-4EFD38E127F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Statsforvalteren</a:t>
            </a:r>
          </a:p>
        </p:txBody>
      </p:sp>
    </p:spTree>
    <p:extLst>
      <p:ext uri="{BB962C8B-B14F-4D97-AF65-F5344CB8AC3E}">
        <p14:creationId xmlns:p14="http://schemas.microsoft.com/office/powerpoint/2010/main" val="1716209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574BF23A-A153-41E7-9E74-D6CCA44859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u="sng" dirty="0"/>
              <a:t>Samtlige vilkår være oppfylt:</a:t>
            </a:r>
          </a:p>
          <a:p>
            <a:pPr lvl="0"/>
            <a:r>
              <a:rPr lang="nb-NO" dirty="0"/>
              <a:t>Gjelder bruk av snøskuter</a:t>
            </a:r>
          </a:p>
          <a:p>
            <a:pPr lvl="0"/>
            <a:r>
              <a:rPr lang="nb-NO" dirty="0"/>
              <a:t>Søker må være eier av hytte </a:t>
            </a:r>
          </a:p>
          <a:p>
            <a:pPr lvl="0"/>
            <a:r>
              <a:rPr lang="nb-NO" dirty="0"/>
              <a:t>Kun tillatt for transport av bagasje og utstyr, likevel mulig å la folk sitte på om det er plass.</a:t>
            </a:r>
          </a:p>
          <a:p>
            <a:pPr lvl="0"/>
            <a:r>
              <a:rPr lang="nb-NO" dirty="0"/>
              <a:t>Hytta må ikke ligge tilknyttet brøytet bilveg. </a:t>
            </a:r>
          </a:p>
          <a:p>
            <a:pPr lvl="0"/>
            <a:r>
              <a:rPr lang="nb-NO" dirty="0"/>
              <a:t>Hvis kjøringen ikke er til skade for naturmiljøet eller til vesentlig ulempe for rein/reindrift, friluftsliv mv. </a:t>
            </a:r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642541C7-8721-4C72-AEFA-9C333EFD5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Når kan kommunen gi tillatelse etter </a:t>
            </a:r>
            <a:r>
              <a:rPr lang="nb-NO" dirty="0" err="1"/>
              <a:t>nf</a:t>
            </a:r>
            <a:r>
              <a:rPr lang="nb-NO" dirty="0"/>
              <a:t> § 5c</a:t>
            </a:r>
          </a:p>
        </p:txBody>
      </p:sp>
    </p:spTree>
    <p:extLst>
      <p:ext uri="{BB962C8B-B14F-4D97-AF65-F5344CB8AC3E}">
        <p14:creationId xmlns:p14="http://schemas.microsoft.com/office/powerpoint/2010/main" val="1563007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75FDDA5A-AF2B-45BC-86FB-433399B5629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95686" y="4812631"/>
            <a:ext cx="2686050" cy="1111893"/>
          </a:xfrm>
        </p:spPr>
        <p:txBody>
          <a:bodyPr/>
          <a:lstStyle/>
          <a:p>
            <a:r>
              <a:rPr lang="nb-NO" sz="2000" dirty="0"/>
              <a:t>HYTTE; koie, fritidsbolig, gamme med privat festekontrakt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F4504BE-F44F-47B6-936E-3C6AA9E8F88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Lise Sundelin og …</a:t>
            </a:r>
          </a:p>
        </p:txBody>
      </p:sp>
      <p:pic>
        <p:nvPicPr>
          <p:cNvPr id="13" name="Plassholder for bilde 12" descr="Et bilde som inneholder tre, snø, utendørs, bygning&#10;&#10;Automatisk generert beskrivelse">
            <a:extLst>
              <a:ext uri="{FF2B5EF4-FFF2-40B4-BE49-F238E27FC236}">
                <a16:creationId xmlns:a16="http://schemas.microsoft.com/office/drawing/2014/main" id="{58C23583-0725-429C-BFDC-738742307D43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>
            <a:fillRect/>
          </a:stretch>
        </p:blipFill>
        <p:spPr>
          <a:xfrm>
            <a:off x="1063625" y="2032000"/>
            <a:ext cx="3149600" cy="2362200"/>
          </a:xfrm>
        </p:spPr>
      </p:pic>
      <p:pic>
        <p:nvPicPr>
          <p:cNvPr id="10" name="Plassholder for bilde 9" descr="Et bilde som inneholder snø, himmel, utendørs&#10;&#10;Automatisk generert beskrivelse">
            <a:extLst>
              <a:ext uri="{FF2B5EF4-FFF2-40B4-BE49-F238E27FC236}">
                <a16:creationId xmlns:a16="http://schemas.microsoft.com/office/drawing/2014/main" id="{9020F590-8DA5-48C1-AF71-38E5EDE6A90B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 b="20000"/>
          <a:stretch>
            <a:fillRect/>
          </a:stretch>
        </p:blipFill>
        <p:spPr>
          <a:xfrm>
            <a:off x="4521200" y="2044700"/>
            <a:ext cx="3149600" cy="2362200"/>
          </a:xfrm>
        </p:spPr>
      </p:pic>
      <p:pic>
        <p:nvPicPr>
          <p:cNvPr id="11" name="Plassholder for bilde 10" descr="Et bilde som inneholder himmel, utendørs, skyer&#10;&#10;Automatisk generert beskrivelse">
            <a:extLst>
              <a:ext uri="{FF2B5EF4-FFF2-40B4-BE49-F238E27FC236}">
                <a16:creationId xmlns:a16="http://schemas.microsoft.com/office/drawing/2014/main" id="{3A9FEDF2-B596-4B49-AE06-C4A42F5DD42F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0" r="6300"/>
          <a:stretch>
            <a:fillRect/>
          </a:stretch>
        </p:blipFill>
        <p:spPr>
          <a:xfrm>
            <a:off x="7978472" y="2045369"/>
            <a:ext cx="3149633" cy="2362225"/>
          </a:xfrm>
        </p:spPr>
      </p:pic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F2590874-663D-47D2-B515-E3E300C7FE1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18472" y="4812632"/>
            <a:ext cx="2686050" cy="1111893"/>
          </a:xfrm>
        </p:spPr>
        <p:txBody>
          <a:bodyPr>
            <a:noAutofit/>
          </a:bodyPr>
          <a:lstStyle/>
          <a:p>
            <a:r>
              <a:rPr lang="nb-NO" sz="2000" dirty="0"/>
              <a:t>Forening/ski- eller DNT hytter ikke privat festekontrakt Søk etter </a:t>
            </a:r>
            <a:r>
              <a:rPr lang="nb-NO" sz="2000" dirty="0" err="1"/>
              <a:t>nf</a:t>
            </a:r>
            <a:r>
              <a:rPr lang="nb-NO" sz="2000" dirty="0"/>
              <a:t> § 6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57DF565F-6853-4C48-8C99-24FA5A713CF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757567" y="4812631"/>
            <a:ext cx="2686050" cy="1232034"/>
          </a:xfrm>
        </p:spPr>
        <p:txBody>
          <a:bodyPr/>
          <a:lstStyle/>
          <a:p>
            <a:r>
              <a:rPr lang="nb-NO" sz="2000" dirty="0"/>
              <a:t>Ikke hytte; </a:t>
            </a:r>
            <a:r>
              <a:rPr lang="nb-NO" sz="2000" dirty="0" err="1"/>
              <a:t>lavvu</a:t>
            </a:r>
            <a:r>
              <a:rPr lang="nb-NO" sz="2000" dirty="0"/>
              <a:t>, </a:t>
            </a:r>
            <a:r>
              <a:rPr lang="nb-NO" sz="2000" dirty="0" err="1"/>
              <a:t>gumpi</a:t>
            </a:r>
            <a:r>
              <a:rPr lang="nb-NO" sz="2000" dirty="0"/>
              <a:t>, gapahuk</a:t>
            </a:r>
          </a:p>
          <a:p>
            <a:r>
              <a:rPr lang="nb-NO" sz="2000" dirty="0"/>
              <a:t>Søk etter </a:t>
            </a:r>
            <a:r>
              <a:rPr lang="nb-NO" sz="2000" dirty="0" err="1"/>
              <a:t>nf</a:t>
            </a:r>
            <a:r>
              <a:rPr lang="nb-NO" sz="2000" dirty="0"/>
              <a:t> § 6</a:t>
            </a:r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EBC4AB3C-DF43-4EDA-A501-78401A92E5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40125" y="173690"/>
            <a:ext cx="10077821" cy="759785"/>
          </a:xfrm>
        </p:spPr>
        <p:txBody>
          <a:bodyPr/>
          <a:lstStyle/>
          <a:p>
            <a:r>
              <a:rPr lang="nb-NO" dirty="0"/>
              <a:t>Hytte – hva er det? </a:t>
            </a:r>
          </a:p>
        </p:txBody>
      </p:sp>
    </p:spTree>
    <p:extLst>
      <p:ext uri="{BB962C8B-B14F-4D97-AF65-F5344CB8AC3E}">
        <p14:creationId xmlns:p14="http://schemas.microsoft.com/office/powerpoint/2010/main" val="1412921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81818A13-C084-431C-B729-2A7969840C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sz="3200" b="1" dirty="0"/>
              <a:t>Utstyr og bagasje (ved, propan, materiale, hermetikk og annet som er for tungt å bære med seg.)</a:t>
            </a:r>
          </a:p>
          <a:p>
            <a:endParaRPr lang="nb-NO" sz="3200" b="1" dirty="0"/>
          </a:p>
          <a:p>
            <a:r>
              <a:rPr lang="nb-NO" sz="3200" b="1" dirty="0"/>
              <a:t>Ren persontransport ikke tillatt</a:t>
            </a:r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9A12EF79-36FF-432C-A616-387391361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nb-NO" dirty="0"/>
            </a:br>
            <a:r>
              <a:rPr lang="nb-NO" dirty="0"/>
              <a:t>Hva kan hytteeier transportere?</a:t>
            </a:r>
          </a:p>
        </p:txBody>
      </p:sp>
    </p:spTree>
    <p:extLst>
      <p:ext uri="{BB962C8B-B14F-4D97-AF65-F5344CB8AC3E}">
        <p14:creationId xmlns:p14="http://schemas.microsoft.com/office/powerpoint/2010/main" val="1554577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4046358D-4F3B-43FA-8193-24F462A6A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873124"/>
            <a:ext cx="10080625" cy="3756025"/>
          </a:xfrm>
        </p:spPr>
        <p:txBody>
          <a:bodyPr/>
          <a:lstStyle/>
          <a:p>
            <a:r>
              <a:rPr lang="nb-NO" dirty="0"/>
              <a:t>Hvem kan søke?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Hvem kan benytte dispensasjon?</a:t>
            </a:r>
          </a:p>
        </p:txBody>
      </p:sp>
    </p:spTree>
    <p:extLst>
      <p:ext uri="{BB962C8B-B14F-4D97-AF65-F5344CB8AC3E}">
        <p14:creationId xmlns:p14="http://schemas.microsoft.com/office/powerpoint/2010/main" val="2987581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DCEFE05E-C5DE-46CD-B8C9-A93F770633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8857" y="255962"/>
            <a:ext cx="10522359" cy="5917361"/>
          </a:xfrm>
        </p:spPr>
        <p:txBody>
          <a:bodyPr/>
          <a:lstStyle/>
          <a:p>
            <a:pPr marL="0" indent="0">
              <a:buNone/>
            </a:pPr>
            <a:r>
              <a:rPr lang="nb-NO" sz="2800" b="1" dirty="0"/>
              <a:t>Hytteeier</a:t>
            </a:r>
            <a:r>
              <a:rPr lang="nb-NO" b="1" dirty="0"/>
              <a:t> kan søke, og </a:t>
            </a:r>
            <a:r>
              <a:rPr lang="nb-NO" b="1" u="sng" dirty="0"/>
              <a:t>kan</a:t>
            </a:r>
            <a:r>
              <a:rPr lang="nb-NO" b="1" dirty="0"/>
              <a:t> få innvilget dispensasjon </a:t>
            </a:r>
            <a:r>
              <a:rPr lang="nb-NO" b="1" dirty="0" err="1"/>
              <a:t>nf</a:t>
            </a:r>
            <a:r>
              <a:rPr lang="nb-NO" b="1" dirty="0"/>
              <a:t> § 5c . </a:t>
            </a:r>
          </a:p>
          <a:p>
            <a:pPr marL="0" indent="0">
              <a:buNone/>
            </a:pPr>
            <a:endParaRPr lang="nb-NO" sz="2000" b="1" dirty="0"/>
          </a:p>
          <a:p>
            <a:pPr marL="0" indent="0">
              <a:buNone/>
            </a:pPr>
            <a:r>
              <a:rPr lang="nb-NO" sz="2000" b="1" dirty="0"/>
              <a:t>Erik Solheim 2010: </a:t>
            </a:r>
            <a:r>
              <a:rPr lang="nb-NO" sz="2000" i="1" dirty="0"/>
              <a:t>En naturlig tolking av bestemmelsen tilsier dessuten at den tillatelse hytteeier får ikke bare gjelder for eieren selv, men også for eiers nærmeste familie.</a:t>
            </a:r>
          </a:p>
          <a:p>
            <a:pPr marL="0" indent="0">
              <a:buNone/>
            </a:pPr>
            <a:endParaRPr lang="nb-NO" b="1" u="sng" dirty="0"/>
          </a:p>
          <a:p>
            <a:pPr marL="0" indent="0">
              <a:buNone/>
            </a:pPr>
            <a:r>
              <a:rPr lang="nb-NO" b="1" u="sng" dirty="0"/>
              <a:t>Hvem regnes som nærmeste familie? </a:t>
            </a:r>
          </a:p>
          <a:p>
            <a:pPr lvl="0"/>
            <a:r>
              <a:rPr lang="nb-NO" b="1" dirty="0"/>
              <a:t>hytteeiers nærmeste familie i rett opp- eller nedadgående slektslinje - altså barn og foreldre</a:t>
            </a:r>
          </a:p>
          <a:p>
            <a:pPr lvl="0"/>
            <a:r>
              <a:rPr lang="nb-NO" b="1" dirty="0"/>
              <a:t>hytteeiers ektefelle/ samboer </a:t>
            </a:r>
          </a:p>
          <a:p>
            <a:pPr lvl="0"/>
            <a:r>
              <a:rPr lang="nb-NO" b="1" dirty="0"/>
              <a:t>hytteeiers barns ektefelle/samboere og barn (svigerbarn og svigerbarnebarn)</a:t>
            </a:r>
          </a:p>
          <a:p>
            <a:pPr lvl="0"/>
            <a:r>
              <a:rPr lang="nb-NO" b="1" dirty="0"/>
              <a:t>hytteeiers foreldre/svigerforeldre og besteforeldre/svigerbesteforeldre</a:t>
            </a:r>
          </a:p>
          <a:p>
            <a:r>
              <a:rPr lang="nb-NO" b="1" u="sng" dirty="0"/>
              <a:t>Nærmeste familie </a:t>
            </a:r>
            <a:r>
              <a:rPr lang="nb-NO" b="1" dirty="0"/>
              <a:t>kan ikke søke, men benytte dispensasjon.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24998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F0534D72-B668-405C-8722-AB4DD6854B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b="1" dirty="0"/>
              <a:t>Transport av utstyr for andre enn de som regnes som nærmeste familie av eier.</a:t>
            </a:r>
          </a:p>
          <a:p>
            <a:r>
              <a:rPr lang="nb-NO" b="1" dirty="0"/>
              <a:t>Transport av utstyr til foreningshytter.</a:t>
            </a:r>
          </a:p>
          <a:p>
            <a:r>
              <a:rPr lang="nb-NO" b="1" dirty="0"/>
              <a:t>Transport av utstyr for leie/ låntaker av hytte (regnes ikke som eier).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07B48A05-3A81-4FAE-9AF4-4B534A33F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873125"/>
            <a:ext cx="10080625" cy="989542"/>
          </a:xfrm>
        </p:spPr>
        <p:txBody>
          <a:bodyPr/>
          <a:lstStyle/>
          <a:p>
            <a:r>
              <a:rPr lang="nb-NO" dirty="0"/>
              <a:t>Transport til hytte etter </a:t>
            </a:r>
            <a:r>
              <a:rPr lang="nb-NO" dirty="0" err="1"/>
              <a:t>nf</a:t>
            </a:r>
            <a:r>
              <a:rPr lang="nb-NO" dirty="0"/>
              <a:t> § 6</a:t>
            </a:r>
          </a:p>
        </p:txBody>
      </p:sp>
    </p:spTree>
    <p:extLst>
      <p:ext uri="{BB962C8B-B14F-4D97-AF65-F5344CB8AC3E}">
        <p14:creationId xmlns:p14="http://schemas.microsoft.com/office/powerpoint/2010/main" val="2480754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924</Words>
  <Application>Microsoft Office PowerPoint</Application>
  <PresentationFormat>Widescreen</PresentationFormat>
  <Paragraphs>135</Paragraphs>
  <Slides>19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Open Sans SemiBold</vt:lpstr>
      <vt:lpstr>Office-tema</vt:lpstr>
      <vt:lpstr> Kurs 6  Transport til hytte, nf § 5c  Transport for/av varig funksjonshemmede, nf § 5b</vt:lpstr>
      <vt:lpstr>Transport til private hytter – nf § 5c</vt:lpstr>
      <vt:lpstr>Historikk</vt:lpstr>
      <vt:lpstr>Når kan kommunen gi tillatelse etter nf § 5c</vt:lpstr>
      <vt:lpstr>PowerPoint-presentasjon</vt:lpstr>
      <vt:lpstr> Hva kan hytteeier transportere?</vt:lpstr>
      <vt:lpstr>Hvem kan søke?   Hvem kan benytte dispensasjon?</vt:lpstr>
      <vt:lpstr>PowerPoint-presentasjon</vt:lpstr>
      <vt:lpstr>Transport til hytte etter nf § 6</vt:lpstr>
      <vt:lpstr>Kartfest kjøretrase til hytte</vt:lpstr>
      <vt:lpstr>Miljødirektoratet i veiledning</vt:lpstr>
      <vt:lpstr>PowerPoint-presentasjon</vt:lpstr>
      <vt:lpstr>PowerPoint-presentasjon</vt:lpstr>
      <vt:lpstr>PowerPoint-presentasjon</vt:lpstr>
      <vt:lpstr>Sjekkliste for saksbehandling</vt:lpstr>
      <vt:lpstr>Kommunen kan, men må ikke</vt:lpstr>
      <vt:lpstr>Kommunen kan, men må ikke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Kurs 6  Transport til hytte, nf § 5c  Transport for/av varig funksjonshemmede, nf § 5b</dc:title>
  <dc:creator>Einarsen, Gøril</dc:creator>
  <cp:lastModifiedBy>Einarsen, Gøril</cp:lastModifiedBy>
  <cp:revision>1</cp:revision>
  <dcterms:created xsi:type="dcterms:W3CDTF">2021-05-21T05:54:39Z</dcterms:created>
  <dcterms:modified xsi:type="dcterms:W3CDTF">2021-05-21T05:55:50Z</dcterms:modified>
</cp:coreProperties>
</file>