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8"/>
  </p:notesMasterIdLst>
  <p:sldIdLst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8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852DB-E77A-4175-8EBB-E562ADD6BD99}" type="datetimeFigureOut">
              <a:rPr lang="nb-NO" smtClean="0"/>
              <a:t>31.01.2018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742881-0F93-49DD-A9F3-0E99995767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7334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75837-D3B2-6B48-B860-CFF3F8D649A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144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11935-3898-44F3-A473-274D6503A05A}" type="slidenum">
              <a:rPr lang="nb-NO" smtClean="0">
                <a:solidFill>
                  <a:prstClr val="black"/>
                </a:solidFill>
              </a:rPr>
              <a:pPr/>
              <a:t>2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487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FA2D2-195A-4FAE-899D-65B03CCCEEE6}" type="slidenum">
              <a:rPr lang="nb-NO" smtClean="0">
                <a:solidFill>
                  <a:prstClr val="black"/>
                </a:solidFill>
              </a:rPr>
              <a:pPr/>
              <a:t>3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130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034A-4C62-4ABE-A2B5-232F86409173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947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034A-4C62-4ABE-A2B5-232F86409173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970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034A-4C62-4ABE-A2B5-232F86409173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019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034A-4C62-4ABE-A2B5-232F86409173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653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034A-4C62-4ABE-A2B5-232F86409173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343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034A-4C62-4ABE-A2B5-232F86409173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13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034A-4C62-4ABE-A2B5-232F86409173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262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034A-4C62-4ABE-A2B5-232F86409173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379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034A-4C62-4ABE-A2B5-232F86409173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699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034A-4C62-4ABE-A2B5-232F86409173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301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9034A-4C62-4ABE-A2B5-232F86409173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108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oved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" t="14018" r="142" b="986"/>
          <a:stretch/>
        </p:blipFill>
        <p:spPr>
          <a:xfrm>
            <a:off x="-1" y="0"/>
            <a:ext cx="12271023" cy="68853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2642" y="2076315"/>
            <a:ext cx="2323225" cy="261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02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side/skilleark_bl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6" y="0"/>
            <a:ext cx="12188388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7923" y="254890"/>
            <a:ext cx="1099275" cy="123524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609600" y="6264000"/>
            <a:ext cx="10989733" cy="72000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>
              <a:solidFill>
                <a:prstClr val="white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09600" y="2873376"/>
            <a:ext cx="10989733" cy="14700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09600" y="4425949"/>
            <a:ext cx="1098973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09600" y="1807600"/>
            <a:ext cx="10989733" cy="72000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6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ved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" t="14018" r="142" b="986"/>
          <a:stretch/>
        </p:blipFill>
        <p:spPr>
          <a:xfrm>
            <a:off x="-1" y="0"/>
            <a:ext cx="12271023" cy="68853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2642" y="2076315"/>
            <a:ext cx="2323225" cy="261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6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/skilleark_sk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" t="14018" r="142" b="986"/>
          <a:stretch/>
        </p:blipFill>
        <p:spPr>
          <a:xfrm>
            <a:off x="-1" y="0"/>
            <a:ext cx="12271023" cy="6885384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609600" y="6273915"/>
            <a:ext cx="10989733" cy="72000"/>
          </a:xfrm>
          <a:prstGeom prst="rect">
            <a:avLst/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nb-NO" sz="2400">
              <a:solidFill>
                <a:prstClr val="white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09600" y="2873376"/>
            <a:ext cx="10989733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609600" y="4425949"/>
            <a:ext cx="1098973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609600" y="1807600"/>
            <a:ext cx="10989733" cy="72000"/>
          </a:xfrm>
          <a:prstGeom prst="rect">
            <a:avLst/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nb-NO" sz="240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7923" y="254892"/>
            <a:ext cx="1099275" cy="123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6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3" y="1559984"/>
            <a:ext cx="10972800" cy="4704016"/>
          </a:xfrm>
        </p:spPr>
        <p:txBody>
          <a:bodyPr/>
          <a:lstStyle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9369952" y="6392583"/>
            <a:ext cx="146820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22000" y="6392583"/>
            <a:ext cx="67733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fld id="{54FB0036-210A-0943-BE10-F8F2163522A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0" name="Straight Connector 12"/>
          <p:cNvCxnSpPr/>
          <p:nvPr userDrawn="1"/>
        </p:nvCxnSpPr>
        <p:spPr>
          <a:xfrm>
            <a:off x="10922000" y="6392583"/>
            <a:ext cx="0" cy="36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690" y="6392583"/>
            <a:ext cx="742826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57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3" y="1559984"/>
            <a:ext cx="5266267" cy="4698869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333067" y="1559984"/>
            <a:ext cx="5266267" cy="4698869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9369952" y="6392583"/>
            <a:ext cx="146820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22000" y="6392583"/>
            <a:ext cx="67733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fld id="{54FB0036-210A-0943-BE10-F8F2163522A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5" name="Straight Connector 12"/>
          <p:cNvCxnSpPr/>
          <p:nvPr userDrawn="1"/>
        </p:nvCxnSpPr>
        <p:spPr>
          <a:xfrm>
            <a:off x="10922000" y="6392583"/>
            <a:ext cx="0" cy="36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690" y="6392583"/>
            <a:ext cx="742826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3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63866"/>
            <a:ext cx="5280000" cy="641349"/>
          </a:xfrm>
        </p:spPr>
        <p:txBody>
          <a:bodyPr anchor="b">
            <a:normAutofit/>
          </a:bodyPr>
          <a:lstStyle>
            <a:lvl1pPr marL="0" indent="0">
              <a:buNone/>
              <a:defRPr sz="2667" b="1">
                <a:latin typeface="+mj-lt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b-NO" noProof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372883"/>
            <a:ext cx="5280000" cy="3885971"/>
          </a:xfrm>
        </p:spPr>
        <p:txBody>
          <a:bodyPr>
            <a:normAutofit/>
          </a:bodyPr>
          <a:lstStyle>
            <a:lvl1pPr>
              <a:defRPr sz="2667">
                <a:latin typeface="+mn-lt"/>
              </a:defRPr>
            </a:lvl1pPr>
            <a:lvl2pPr>
              <a:defRPr sz="2400">
                <a:latin typeface="+mn-lt"/>
              </a:defRPr>
            </a:lvl2pPr>
            <a:lvl3pPr>
              <a:defRPr sz="1867">
                <a:latin typeface="+mn-lt"/>
              </a:defRPr>
            </a:lvl3pPr>
            <a:lvl4pPr>
              <a:defRPr sz="1867">
                <a:latin typeface="+mn-lt"/>
              </a:defRPr>
            </a:lvl4pPr>
            <a:lvl5pPr>
              <a:defRPr sz="1867">
                <a:latin typeface="+mn-lt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9200" y="1563866"/>
            <a:ext cx="5283200" cy="641349"/>
          </a:xfrm>
        </p:spPr>
        <p:txBody>
          <a:bodyPr anchor="b">
            <a:normAutofit/>
          </a:bodyPr>
          <a:lstStyle>
            <a:lvl1pPr marL="0" indent="0">
              <a:buNone/>
              <a:defRPr sz="2667" b="1">
                <a:latin typeface="+mj-lt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b-NO" noProof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9200" y="2372883"/>
            <a:ext cx="5283200" cy="3885971"/>
          </a:xfrm>
        </p:spPr>
        <p:txBody>
          <a:bodyPr>
            <a:normAutofit/>
          </a:bodyPr>
          <a:lstStyle>
            <a:lvl1pPr>
              <a:defRPr sz="2667">
                <a:latin typeface="+mn-lt"/>
              </a:defRPr>
            </a:lvl1pPr>
            <a:lvl2pPr>
              <a:defRPr sz="2400">
                <a:latin typeface="+mn-lt"/>
              </a:defRPr>
            </a:lvl2pPr>
            <a:lvl3pPr>
              <a:defRPr sz="1867">
                <a:latin typeface="+mn-lt"/>
              </a:defRPr>
            </a:lvl3pPr>
            <a:lvl4pPr>
              <a:defRPr sz="1867">
                <a:latin typeface="+mn-lt"/>
              </a:defRPr>
            </a:lvl4pPr>
            <a:lvl5pPr>
              <a:defRPr sz="1867">
                <a:latin typeface="+mn-lt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9369952" y="6392583"/>
            <a:ext cx="146820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0922000" y="6392583"/>
            <a:ext cx="67733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fld id="{54FB0036-210A-0943-BE10-F8F2163522A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7" name="Straight Connector 12"/>
          <p:cNvCxnSpPr/>
          <p:nvPr userDrawn="1"/>
        </p:nvCxnSpPr>
        <p:spPr>
          <a:xfrm>
            <a:off x="10922000" y="6392583"/>
            <a:ext cx="0" cy="36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1941690" y="6392583"/>
            <a:ext cx="742826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44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object el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6533" y="1559984"/>
            <a:ext cx="10955867" cy="4708773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nb-NO" noProof="0"/>
              <a:t>Sett inn object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9369952" y="6392583"/>
            <a:ext cx="146820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22000" y="6392583"/>
            <a:ext cx="67733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fld id="{54FB0036-210A-0943-BE10-F8F2163522A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4" name="Straight Connector 12"/>
          <p:cNvCxnSpPr/>
          <p:nvPr userDrawn="1"/>
        </p:nvCxnSpPr>
        <p:spPr>
          <a:xfrm>
            <a:off x="10922000" y="6392583"/>
            <a:ext cx="0" cy="36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690" y="6392583"/>
            <a:ext cx="742826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86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/skilleark_bl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6" y="0"/>
            <a:ext cx="12188388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7923" y="254890"/>
            <a:ext cx="1099275" cy="123524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609600" y="6264000"/>
            <a:ext cx="10989733" cy="72000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nb-NO" sz="2400">
              <a:solidFill>
                <a:prstClr val="white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09600" y="2873376"/>
            <a:ext cx="10989733" cy="14700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09600" y="4425949"/>
            <a:ext cx="1098973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09600" y="1807600"/>
            <a:ext cx="10989733" cy="72000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nb-NO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27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/skilleark_fj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5" y="-1"/>
            <a:ext cx="12188391" cy="6858001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609600" y="6264000"/>
            <a:ext cx="10989733" cy="72000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nb-NO" sz="2400" dirty="0">
              <a:solidFill>
                <a:prstClr val="white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609600" y="2873376"/>
            <a:ext cx="10989733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609600" y="4425949"/>
            <a:ext cx="1098973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609600" y="1807600"/>
            <a:ext cx="10989733" cy="72000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nb-NO" sz="2400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7923" y="254890"/>
            <a:ext cx="1099275" cy="123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70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/skilleark_m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60032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09600" y="2873376"/>
            <a:ext cx="10989733" cy="14700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09600" y="4425949"/>
            <a:ext cx="1098973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609600" y="6264000"/>
            <a:ext cx="10989733" cy="72000"/>
          </a:xfrm>
          <a:prstGeom prst="rect">
            <a:avLst/>
          </a:prstGeom>
          <a:solidFill>
            <a:schemeClr val="bg1">
              <a:alpha val="27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nb-NO" sz="2400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609600" y="1807600"/>
            <a:ext cx="10989733" cy="72000"/>
          </a:xfrm>
          <a:prstGeom prst="rect">
            <a:avLst/>
          </a:prstGeom>
          <a:solidFill>
            <a:schemeClr val="bg1">
              <a:alpha val="27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nb-NO" sz="240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7923" y="254890"/>
            <a:ext cx="1099275" cy="123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8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/skilleark_å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6" y="0"/>
            <a:ext cx="12188388" cy="6858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609600" y="6264000"/>
            <a:ext cx="10989733" cy="72000"/>
          </a:xfrm>
          <a:prstGeom prst="rect">
            <a:avLst/>
          </a:prstGeom>
          <a:solidFill>
            <a:schemeClr val="bg1">
              <a:alpha val="27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nb-NO" sz="2400" dirty="0">
              <a:solidFill>
                <a:prstClr val="white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09600" y="2873376"/>
            <a:ext cx="10989733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09600" y="4425949"/>
            <a:ext cx="1098973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609600" y="1807600"/>
            <a:ext cx="10989733" cy="72000"/>
          </a:xfrm>
          <a:prstGeom prst="rect">
            <a:avLst/>
          </a:prstGeom>
          <a:solidFill>
            <a:schemeClr val="bg1">
              <a:alpha val="27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nb-NO" sz="2400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7923" y="254890"/>
            <a:ext cx="1099275" cy="123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6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nb-NO" sz="2400">
              <a:solidFill>
                <a:prstClr val="white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09600" y="2873376"/>
            <a:ext cx="10989733" cy="14700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609600" y="4425949"/>
            <a:ext cx="1098973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609600" y="6264000"/>
            <a:ext cx="10989733" cy="72000"/>
          </a:xfrm>
          <a:prstGeom prst="rect">
            <a:avLst/>
          </a:prstGeom>
          <a:solidFill>
            <a:schemeClr val="bg1">
              <a:alpha val="27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nb-NO" sz="240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609600" y="1807600"/>
            <a:ext cx="10989733" cy="72000"/>
          </a:xfrm>
          <a:prstGeom prst="rect">
            <a:avLst/>
          </a:prstGeom>
          <a:solidFill>
            <a:schemeClr val="bg1">
              <a:alpha val="27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nb-NO" sz="240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7923" y="254890"/>
            <a:ext cx="1099275" cy="123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86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utfallende bilde el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1559984"/>
            <a:ext cx="12192000" cy="4698869"/>
          </a:xfrm>
        </p:spPr>
        <p:txBody>
          <a:bodyPr anchor="ctr"/>
          <a:lstStyle>
            <a:lvl1pPr marL="0" indent="0" algn="ctr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nb-NO" noProof="0"/>
              <a:t>Sett inn utfallende objekt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9369952" y="6392583"/>
            <a:ext cx="146820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22000" y="6392583"/>
            <a:ext cx="67733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fld id="{54FB0036-210A-0943-BE10-F8F2163522A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4" name="Straight Connector 12"/>
          <p:cNvCxnSpPr/>
          <p:nvPr userDrawn="1"/>
        </p:nvCxnSpPr>
        <p:spPr>
          <a:xfrm>
            <a:off x="10922000" y="6392583"/>
            <a:ext cx="0" cy="36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690" y="6392583"/>
            <a:ext cx="742826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98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Klikk for å redigere tittelstil</a:t>
            </a:r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626534" y="1559984"/>
            <a:ext cx="5492043" cy="470877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noProof="0"/>
              <a:t>Sett inn bilde</a:t>
            </a:r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6107291" y="1559984"/>
            <a:ext cx="5492043" cy="4708773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noProof="0"/>
              <a:t>Sett inn bilde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9369952" y="6392583"/>
            <a:ext cx="146820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22000" y="6392583"/>
            <a:ext cx="67733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fld id="{54FB0036-210A-0943-BE10-F8F2163522A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5" name="Straight Connector 12"/>
          <p:cNvCxnSpPr/>
          <p:nvPr userDrawn="1"/>
        </p:nvCxnSpPr>
        <p:spPr>
          <a:xfrm>
            <a:off x="10922000" y="6392583"/>
            <a:ext cx="0" cy="36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690" y="6392583"/>
            <a:ext cx="742826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79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626535" y="1559984"/>
            <a:ext cx="3629381" cy="469886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noProof="0"/>
              <a:t>Sett inn bilde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4277080" y="1559984"/>
            <a:ext cx="3671709" cy="469886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noProof="0"/>
              <a:t>Sett inn bilde</a:t>
            </a:r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7969952" y="1559984"/>
            <a:ext cx="3629381" cy="469886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noProof="0"/>
              <a:t>Sett inn bilde</a:t>
            </a:r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9369952" y="6392583"/>
            <a:ext cx="146820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22000" y="6392583"/>
            <a:ext cx="67733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fld id="{54FB0036-210A-0943-BE10-F8F2163522A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7" name="Straight Connector 12"/>
          <p:cNvCxnSpPr/>
          <p:nvPr userDrawn="1"/>
        </p:nvCxnSpPr>
        <p:spPr>
          <a:xfrm>
            <a:off x="10922000" y="6392583"/>
            <a:ext cx="0" cy="36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690" y="6392583"/>
            <a:ext cx="742826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14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536" y="292100"/>
            <a:ext cx="5266265" cy="1024467"/>
          </a:xfrm>
        </p:spPr>
        <p:txBody>
          <a:bodyPr/>
          <a:lstStyle/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533" y="1559984"/>
            <a:ext cx="5266267" cy="4702421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491817" y="503240"/>
            <a:ext cx="5107516" cy="5765517"/>
          </a:xfrm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 dirty="0"/>
              <a:t>Sett inn et objekt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9369952" y="6392583"/>
            <a:ext cx="146820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22000" y="6392583"/>
            <a:ext cx="67733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fld id="{54FB0036-210A-0943-BE10-F8F2163522A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5" name="Straight Connector 12"/>
          <p:cNvCxnSpPr/>
          <p:nvPr userDrawn="1"/>
        </p:nvCxnSpPr>
        <p:spPr>
          <a:xfrm>
            <a:off x="10922000" y="6392583"/>
            <a:ext cx="0" cy="36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690" y="6392583"/>
            <a:ext cx="742826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76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263527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noProof="0"/>
              <a:t>Sett inn bilde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369952" y="6392583"/>
            <a:ext cx="146820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22000" y="6392583"/>
            <a:ext cx="67733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fld id="{54FB0036-210A-0943-BE10-F8F2163522A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2" name="Straight Connector 12"/>
          <p:cNvCxnSpPr/>
          <p:nvPr userDrawn="1"/>
        </p:nvCxnSpPr>
        <p:spPr>
          <a:xfrm>
            <a:off x="10922000" y="6392583"/>
            <a:ext cx="0" cy="36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690" y="6392583"/>
            <a:ext cx="742826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35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9369952" y="6392583"/>
            <a:ext cx="146820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22000" y="6392583"/>
            <a:ext cx="67733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fld id="{54FB0036-210A-0943-BE10-F8F2163522A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1" name="Straight Connector 12"/>
          <p:cNvCxnSpPr/>
          <p:nvPr userDrawn="1"/>
        </p:nvCxnSpPr>
        <p:spPr>
          <a:xfrm>
            <a:off x="10922000" y="6392583"/>
            <a:ext cx="0" cy="36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690" y="6392583"/>
            <a:ext cx="742826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66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12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" t="14018" r="142" b="986"/>
          <a:stretch/>
        </p:blipFill>
        <p:spPr>
          <a:xfrm>
            <a:off x="-1" y="0"/>
            <a:ext cx="12271023" cy="6885384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609600" y="6264000"/>
            <a:ext cx="10989733" cy="72000"/>
          </a:xfrm>
          <a:prstGeom prst="rect">
            <a:avLst/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nb-NO" sz="2400">
              <a:solidFill>
                <a:prstClr val="white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09600" y="2873376"/>
            <a:ext cx="10989733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609600" y="4425949"/>
            <a:ext cx="1098973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609600" y="1807600"/>
            <a:ext cx="10989733" cy="72000"/>
          </a:xfrm>
          <a:prstGeom prst="rect">
            <a:avLst/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nb-NO" sz="240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7923" y="254892"/>
            <a:ext cx="1099275" cy="123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8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9034A-4C62-4ABE-A2B5-232F86409173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14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6535" y="292101"/>
            <a:ext cx="10972799" cy="1024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6533" y="1559985"/>
            <a:ext cx="10972800" cy="47040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noProof="0" dirty="0" err="1"/>
              <a:t>Click</a:t>
            </a:r>
            <a:r>
              <a:rPr lang="nb-NO" noProof="0" dirty="0"/>
              <a:t> to </a:t>
            </a:r>
            <a:r>
              <a:rPr lang="nb-NO" noProof="0" dirty="0" err="1"/>
              <a:t>edit</a:t>
            </a:r>
            <a:r>
              <a:rPr lang="nb-NO" noProof="0" dirty="0"/>
              <a:t> Master </a:t>
            </a:r>
            <a:r>
              <a:rPr lang="nb-NO" noProof="0" dirty="0" err="1"/>
              <a:t>text</a:t>
            </a:r>
            <a:r>
              <a:rPr lang="nb-NO" noProof="0" dirty="0"/>
              <a:t> styles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69952" y="6392583"/>
            <a:ext cx="146820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pPr defTabSz="609585"/>
            <a:r>
              <a:rPr lang="nb-NO">
                <a:solidFill>
                  <a:prstClr val="black">
                    <a:tint val="75000"/>
                  </a:prstClr>
                </a:solidFill>
              </a:rPr>
              <a:t>04.07.2017</a:t>
            </a:r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22000" y="6392583"/>
            <a:ext cx="67733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Trebuchet MS"/>
              </a:defRPr>
            </a:lvl1pPr>
          </a:lstStyle>
          <a:p>
            <a:pPr defTabSz="609585"/>
            <a:fld id="{54FB0036-210A-0943-BE10-F8F2163522A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 defTabSz="609585"/>
              <a:t>‹#›</a:t>
            </a:fld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609600" y="6264012"/>
            <a:ext cx="10989733" cy="7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nb-NO" sz="2400" dirty="0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267" y="6425180"/>
            <a:ext cx="941939" cy="331469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10922000" y="6392583"/>
            <a:ext cx="0" cy="360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690" y="6392583"/>
            <a:ext cx="7428263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 defTabSz="609585"/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205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09585" rtl="0" eaLnBrk="1" latinLnBrk="0" hangingPunct="1">
        <a:lnSpc>
          <a:spcPts val="4533"/>
        </a:lnSpc>
        <a:spcBef>
          <a:spcPct val="0"/>
        </a:spcBef>
        <a:buNone/>
        <a:defRPr sz="3733" kern="1400" cap="all" spc="133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1942" indent="-361942" algn="l" defTabSz="609585" rtl="0" eaLnBrk="1" latinLnBrk="0" hangingPunct="1">
        <a:spcBef>
          <a:spcPts val="800"/>
        </a:spcBef>
        <a:buFont typeface="Lucida Grande"/>
        <a:buChar char="–"/>
        <a:defRPr sz="2667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ts val="800"/>
        </a:spcBef>
        <a:buFont typeface="Arial Bold"/>
        <a:buChar char="–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ts val="800"/>
        </a:spcBef>
        <a:buFont typeface="Arial"/>
        <a:buChar char="•"/>
        <a:defRPr sz="1867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1867" b="0" i="0" kern="1200">
          <a:solidFill>
            <a:schemeClr val="tx1"/>
          </a:solidFill>
          <a:latin typeface="Georgia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1867" b="0" i="0" kern="1200">
          <a:solidFill>
            <a:schemeClr val="tx1"/>
          </a:solidFill>
          <a:latin typeface="Georgia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079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492376"/>
            <a:ext cx="10989733" cy="1470025"/>
          </a:xfrm>
        </p:spPr>
        <p:txBody>
          <a:bodyPr>
            <a:normAutofit/>
          </a:bodyPr>
          <a:lstStyle/>
          <a:p>
            <a:r>
              <a:rPr lang="nb-NO" dirty="0"/>
              <a:t>Blågrønt innovasjonssenter i Nordland</a:t>
            </a:r>
          </a:p>
        </p:txBody>
      </p:sp>
      <p:sp>
        <p:nvSpPr>
          <p:cNvPr id="4" name="Undertittel 3"/>
          <p:cNvSpPr>
            <a:spLocks noGrp="1"/>
          </p:cNvSpPr>
          <p:nvPr>
            <p:ph type="subTitle" idx="1"/>
          </p:nvPr>
        </p:nvSpPr>
        <p:spPr>
          <a:xfrm>
            <a:off x="609600" y="4191751"/>
            <a:ext cx="10989733" cy="1251787"/>
          </a:xfrm>
        </p:spPr>
        <p:txBody>
          <a:bodyPr>
            <a:normAutofit/>
          </a:bodyPr>
          <a:lstStyle/>
          <a:p>
            <a:r>
              <a:rPr lang="en-GB" dirty="0"/>
              <a:t>Vibeke Lind </a:t>
            </a:r>
            <a:r>
              <a:rPr lang="en-GB" dirty="0" err="1"/>
              <a:t>og</a:t>
            </a:r>
            <a:r>
              <a:rPr lang="en-GB" dirty="0"/>
              <a:t> Inger Hansen</a:t>
            </a:r>
          </a:p>
          <a:p>
            <a:r>
              <a:rPr lang="en-GB" dirty="0"/>
              <a:t>NIBIO Tjøtta</a:t>
            </a:r>
          </a:p>
          <a:p>
            <a:endParaRPr lang="en-GB" sz="1800" dirty="0"/>
          </a:p>
        </p:txBody>
      </p:sp>
      <p:sp>
        <p:nvSpPr>
          <p:cNvPr id="3" name="TekstSylinder 2"/>
          <p:cNvSpPr txBox="1"/>
          <p:nvPr/>
        </p:nvSpPr>
        <p:spPr>
          <a:xfrm>
            <a:off x="3502566" y="6337969"/>
            <a:ext cx="5203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prstClr val="black"/>
                </a:solidFill>
              </a:rPr>
              <a:t>Blågrønt Innovasjonssenter Nordland 01.februar 2018</a:t>
            </a:r>
          </a:p>
        </p:txBody>
      </p:sp>
    </p:spTree>
    <p:extLst>
      <p:ext uri="{BB962C8B-B14F-4D97-AF65-F5344CB8AC3E}">
        <p14:creationId xmlns:p14="http://schemas.microsoft.com/office/powerpoint/2010/main" val="416311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6535" y="292101"/>
            <a:ext cx="10972799" cy="1024665"/>
          </a:xfrm>
        </p:spPr>
        <p:txBody>
          <a:bodyPr>
            <a:normAutofit fontScale="90000"/>
          </a:bodyPr>
          <a:lstStyle/>
          <a:p>
            <a:r>
              <a:rPr lang="nb-NO" dirty="0"/>
              <a:t>Hvorfor er det viktig å utvikle et blågrønt innovasjonssenter i Nordland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idx="1"/>
          </p:nvPr>
        </p:nvSpPr>
        <p:spPr>
          <a:xfrm>
            <a:off x="626535" y="2195721"/>
            <a:ext cx="5365191" cy="3428583"/>
          </a:xfrm>
        </p:spPr>
        <p:txBody>
          <a:bodyPr/>
          <a:lstStyle/>
          <a:p>
            <a:r>
              <a:rPr lang="nb-NO" sz="2000" dirty="0"/>
              <a:t>Blå-grønn satsing viktig</a:t>
            </a:r>
          </a:p>
          <a:p>
            <a:r>
              <a:rPr lang="nb-NO" sz="2000" dirty="0"/>
              <a:t>Bioøkonomi NIBIO sitt kompetanseområde</a:t>
            </a:r>
          </a:p>
          <a:p>
            <a:r>
              <a:rPr lang="nb-NO" sz="2000" dirty="0"/>
              <a:t>Grønt skifte offentlig satsing nasjonalt og internasjonalt</a:t>
            </a:r>
          </a:p>
          <a:p>
            <a:r>
              <a:rPr lang="nb-NO" sz="2000" dirty="0"/>
              <a:t>Blågrønt innovasjonssenter Nordland bør gi enklere tilgang til prosjektmidler rettet mot bioøkonomi-prosjekter</a:t>
            </a:r>
          </a:p>
          <a:p>
            <a:r>
              <a:rPr lang="nb-NO" sz="2000" dirty="0" err="1"/>
              <a:t>Bioøkonomistrategi</a:t>
            </a:r>
            <a:r>
              <a:rPr lang="nb-NO" sz="2000" dirty="0"/>
              <a:t> for å kunne </a:t>
            </a:r>
            <a:r>
              <a:rPr lang="nb-NO" sz="2000" dirty="0" err="1"/>
              <a:t>målrette</a:t>
            </a:r>
            <a:r>
              <a:rPr lang="nb-NO" sz="2000" dirty="0"/>
              <a:t> søknader inn mot satsingen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742" y="1560513"/>
            <a:ext cx="4530917" cy="4699000"/>
          </a:xfrm>
        </p:spPr>
      </p:pic>
    </p:spTree>
    <p:extLst>
      <p:ext uri="{BB962C8B-B14F-4D97-AF65-F5344CB8AC3E}">
        <p14:creationId xmlns:p14="http://schemas.microsoft.com/office/powerpoint/2010/main" val="254864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Hva kan vår konkrete leveranse inn til et slikt senter være?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26533" y="1559984"/>
            <a:ext cx="5437383" cy="4698869"/>
          </a:xfrm>
        </p:spPr>
        <p:txBody>
          <a:bodyPr/>
          <a:lstStyle/>
          <a:p>
            <a:r>
              <a:rPr lang="nb-NO" sz="2000" dirty="0"/>
              <a:t>NIBIO (700 ansatte) - jobber med bioøkonomi daglig </a:t>
            </a:r>
          </a:p>
          <a:p>
            <a:r>
              <a:rPr lang="nb-NO" sz="2000" dirty="0"/>
              <a:t>Kontorer i Bodø og på Tjøtta</a:t>
            </a:r>
          </a:p>
          <a:p>
            <a:r>
              <a:rPr lang="nb-NO" sz="2000" dirty="0"/>
              <a:t>Algeproduksjon og forskning Bodø</a:t>
            </a:r>
          </a:p>
          <a:p>
            <a:r>
              <a:rPr lang="nb-NO" sz="2000" dirty="0"/>
              <a:t>60% matproduksjon i Nord-Norge på Helgeland</a:t>
            </a:r>
          </a:p>
          <a:p>
            <a:r>
              <a:rPr lang="nb-NO" sz="2000" dirty="0"/>
              <a:t>Tjøtta sentral på Helgeland for landbruksproduksjon</a:t>
            </a:r>
          </a:p>
          <a:p>
            <a:r>
              <a:rPr lang="nb-NO" sz="2000" dirty="0"/>
              <a:t>10 forskere (7 </a:t>
            </a:r>
            <a:r>
              <a:rPr lang="nb-NO" sz="2000" dirty="0" err="1"/>
              <a:t>PhD</a:t>
            </a:r>
            <a:r>
              <a:rPr lang="nb-NO" sz="2000" dirty="0"/>
              <a:t>) - etablert anvendt forskning rettet mot landbruk, havbruk, skogbruk, industri og næringsliv</a:t>
            </a:r>
          </a:p>
          <a:p>
            <a:r>
              <a:rPr lang="nb-NO" sz="2000" dirty="0"/>
              <a:t>Samarbeid med </a:t>
            </a:r>
            <a:r>
              <a:rPr lang="nb-NO" sz="2000" dirty="0" err="1"/>
              <a:t>UoH</a:t>
            </a:r>
            <a:r>
              <a:rPr lang="nb-NO" sz="2000" dirty="0"/>
              <a:t>/FoU-miljøer nasjonalt og internasjonalt samt regionalt næringsliv</a:t>
            </a:r>
          </a:p>
          <a:p>
            <a:endParaRPr lang="nb-NO" sz="2200" dirty="0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538" y="2425350"/>
            <a:ext cx="5267325" cy="2969325"/>
          </a:xfrm>
        </p:spPr>
      </p:pic>
    </p:spTree>
    <p:extLst>
      <p:ext uri="{BB962C8B-B14F-4D97-AF65-F5344CB8AC3E}">
        <p14:creationId xmlns:p14="http://schemas.microsoft.com/office/powerpoint/2010/main" val="17890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Hva kan vår konkrete leveranse inn til et slikt senter være?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26535" y="3030059"/>
            <a:ext cx="4031962" cy="2193869"/>
          </a:xfrm>
        </p:spPr>
        <p:txBody>
          <a:bodyPr/>
          <a:lstStyle/>
          <a:p>
            <a:r>
              <a:rPr lang="nb-NO" sz="2000" dirty="0"/>
              <a:t>Blågrønn biogass Helgeland</a:t>
            </a:r>
          </a:p>
          <a:p>
            <a:r>
              <a:rPr lang="nb-NO" sz="2000" dirty="0"/>
              <a:t>Samarbeid: SHMIL, </a:t>
            </a:r>
            <a:r>
              <a:rPr lang="nb-NO" sz="2000" dirty="0" err="1"/>
              <a:t>BioMiljø</a:t>
            </a:r>
            <a:r>
              <a:rPr lang="nb-NO" sz="2000" dirty="0"/>
              <a:t>, Skognæringsforum Nordland, Nordland Bondelag, </a:t>
            </a:r>
            <a:r>
              <a:rPr lang="nb-NO" sz="2000" dirty="0" err="1"/>
              <a:t>LetSea</a:t>
            </a:r>
            <a:endParaRPr lang="nb-NO" sz="2000" dirty="0"/>
          </a:p>
          <a:p>
            <a:r>
              <a:rPr lang="nb-NO" sz="2000" dirty="0"/>
              <a:t>Spinn-</a:t>
            </a:r>
            <a:r>
              <a:rPr lang="nb-NO" sz="2000" dirty="0" err="1"/>
              <a:t>off</a:t>
            </a:r>
            <a:r>
              <a:rPr lang="nb-NO" sz="2000" dirty="0"/>
              <a:t> prosjekter</a:t>
            </a:r>
          </a:p>
        </p:txBody>
      </p:sp>
      <p:pic>
        <p:nvPicPr>
          <p:cNvPr id="5" name="Plassholder for innhold 3"/>
          <p:cNvPicPr>
            <a:picLocks noGrp="1" noChangeAspect="1"/>
          </p:cNvPicPr>
          <p:nvPr>
            <p:ph idx="13"/>
          </p:nvPr>
        </p:nvPicPr>
        <p:blipFill rotWithShape="1">
          <a:blip r:embed="rId2"/>
          <a:srcRect l="4660" t="35299" r="43139" b="14506"/>
          <a:stretch/>
        </p:blipFill>
        <p:spPr>
          <a:xfrm>
            <a:off x="4158177" y="1563901"/>
            <a:ext cx="7484122" cy="404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89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IBIO">
  <a:themeElements>
    <a:clrScheme name="NIBIO">
      <a:dk1>
        <a:sysClr val="windowText" lastClr="000000"/>
      </a:dk1>
      <a:lt1>
        <a:sysClr val="window" lastClr="FFFFFF"/>
      </a:lt1>
      <a:dk2>
        <a:srgbClr val="09463C"/>
      </a:dk2>
      <a:lt2>
        <a:srgbClr val="B9DBB6"/>
      </a:lt2>
      <a:accent1>
        <a:srgbClr val="457C74"/>
      </a:accent1>
      <a:accent2>
        <a:srgbClr val="B7C007"/>
      </a:accent2>
      <a:accent3>
        <a:srgbClr val="69B672"/>
      </a:accent3>
      <a:accent4>
        <a:srgbClr val="FFCE09"/>
      </a:accent4>
      <a:accent5>
        <a:srgbClr val="E94E0F"/>
      </a:accent5>
      <a:accent6>
        <a:srgbClr val="128C2F"/>
      </a:accent6>
      <a:hlink>
        <a:srgbClr val="E1370F"/>
      </a:hlink>
      <a:folHlink>
        <a:srgbClr val="128C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IBIO_16 9_v3" id="{B12BF12B-02E5-DE48-9777-543E0C0C01DA}" vid="{651AEC4E-1856-AC46-9BD0-AA4F2171D8A7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174</Words>
  <Application>Microsoft Office PowerPoint</Application>
  <PresentationFormat>Widescreen</PresentationFormat>
  <Paragraphs>25</Paragraphs>
  <Slides>5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5</vt:i4>
      </vt:variant>
    </vt:vector>
  </HeadingPairs>
  <TitlesOfParts>
    <vt:vector size="14" baseType="lpstr">
      <vt:lpstr>Arial</vt:lpstr>
      <vt:lpstr>Arial Bold</vt:lpstr>
      <vt:lpstr>Calibri</vt:lpstr>
      <vt:lpstr>Calibri Light</vt:lpstr>
      <vt:lpstr>Georgia</vt:lpstr>
      <vt:lpstr>Lucida Grande</vt:lpstr>
      <vt:lpstr>Trebuchet MS</vt:lpstr>
      <vt:lpstr>1_Office-tema</vt:lpstr>
      <vt:lpstr>NIBIO</vt:lpstr>
      <vt:lpstr>PowerPoint-presentasjon</vt:lpstr>
      <vt:lpstr>Blågrønt innovasjonssenter i Nordland</vt:lpstr>
      <vt:lpstr>Hvorfor er det viktig å utvikle et blågrønt innovasjonssenter i Nordland</vt:lpstr>
      <vt:lpstr>Hva kan vår konkrete leveranse inn til et slikt senter være?</vt:lpstr>
      <vt:lpstr>Hva kan vår konkrete leveranse inn til et slikt senter være?</vt:lpstr>
    </vt:vector>
  </TitlesOfParts>
  <Company>Bioforsk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Vibeke Lind</dc:creator>
  <cp:lastModifiedBy>Trager, Hanne-Sofie</cp:lastModifiedBy>
  <cp:revision>8</cp:revision>
  <dcterms:created xsi:type="dcterms:W3CDTF">2018-01-30T10:36:46Z</dcterms:created>
  <dcterms:modified xsi:type="dcterms:W3CDTF">2018-01-31T13:52:17Z</dcterms:modified>
</cp:coreProperties>
</file>