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256" r:id="rId5"/>
    <p:sldId id="259" r:id="rId6"/>
    <p:sldId id="2713" r:id="rId7"/>
    <p:sldId id="2709" r:id="rId8"/>
    <p:sldId id="2715" r:id="rId9"/>
    <p:sldId id="2710" r:id="rId10"/>
    <p:sldId id="614" r:id="rId11"/>
    <p:sldId id="2700" r:id="rId12"/>
    <p:sldId id="2716" r:id="rId13"/>
    <p:sldId id="2706" r:id="rId14"/>
    <p:sldId id="2714" r:id="rId15"/>
    <p:sldId id="611" r:id="rId16"/>
    <p:sldId id="618" r:id="rId17"/>
    <p:sldId id="2707" r:id="rId18"/>
    <p:sldId id="2557" r:id="rId19"/>
    <p:sldId id="2577" r:id="rId20"/>
    <p:sldId id="2711" r:id="rId21"/>
    <p:sldId id="2712"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BCD9F2-8D3A-1132-F432-D2E5716D1D5D}" name="Toril Grønningsæter" initials="TG" userId="S::toril.gronningsater@miljodir.no::48ff312c-659a-4e59-98a4-39db82c264f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1D180-A232-4279-880A-B988E001E997}" v="66" dt="2025-10-08T08:02:46.093"/>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iddels stil 3 – uthevin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ys stil 3 – uthevin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ys stil 3 – uthevin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ys stil 3 – utheving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ys stil 3 – uthevin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ys stil 3 – uthevin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ys stil 3 – uthevin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F2DE63D5-997A-4646-A377-4702673A728D}" styleName="Lys stil 2 – uthevin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50317" autoAdjust="0"/>
  </p:normalViewPr>
  <p:slideViewPr>
    <p:cSldViewPr snapToGrid="0">
      <p:cViewPr varScale="1">
        <p:scale>
          <a:sx n="63" d="100"/>
          <a:sy n="63" d="100"/>
        </p:scale>
        <p:origin x="2394" y="78"/>
      </p:cViewPr>
      <p:guideLst/>
    </p:cSldViewPr>
  </p:slideViewPr>
  <p:outlineViewPr>
    <p:cViewPr>
      <p:scale>
        <a:sx n="33" d="100"/>
        <a:sy n="33" d="100"/>
      </p:scale>
      <p:origin x="0" y="-822"/>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6" d="100"/>
          <a:sy n="96" d="100"/>
        </p:scale>
        <p:origin x="364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85170FEC-E950-4874-69FA-DAE71AB00B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6E8DCA8C-A55A-554A-FFD1-6DF4499F1F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85EC5B-90DD-4DB2-BD06-ECB3D5DC6288}" type="datetimeFigureOut">
              <a:rPr lang="nb-NO" smtClean="0"/>
              <a:t>08.10.2025</a:t>
            </a:fld>
            <a:endParaRPr lang="nb-NO"/>
          </a:p>
        </p:txBody>
      </p:sp>
      <p:sp>
        <p:nvSpPr>
          <p:cNvPr id="4" name="Plassholder for bunntekst 3">
            <a:extLst>
              <a:ext uri="{FF2B5EF4-FFF2-40B4-BE49-F238E27FC236}">
                <a16:creationId xmlns:a16="http://schemas.microsoft.com/office/drawing/2014/main" id="{905BA29D-16EF-A074-E840-884252BCF2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35A32747-E430-4C82-AC36-9CAE7F1F50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7CAE38-25AD-44BC-9F36-6B36A514B677}" type="slidenum">
              <a:rPr lang="nb-NO" smtClean="0"/>
              <a:t>‹#›</a:t>
            </a:fld>
            <a:endParaRPr lang="nb-NO"/>
          </a:p>
        </p:txBody>
      </p:sp>
    </p:spTree>
    <p:extLst>
      <p:ext uri="{BB962C8B-B14F-4D97-AF65-F5344CB8AC3E}">
        <p14:creationId xmlns:p14="http://schemas.microsoft.com/office/powerpoint/2010/main" val="2630506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717CF8-F7AD-438D-9D24-AEAB36254636}" type="datetimeFigureOut">
              <a:rPr lang="nb-NO" smtClean="0"/>
              <a:t>08.10.2025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2BB01-7D36-46BC-A791-ABB2D90BF436}" type="slidenum">
              <a:rPr lang="nb-NO" smtClean="0"/>
              <a:t>‹#›</a:t>
            </a:fld>
            <a:endParaRPr lang="nb-NO"/>
          </a:p>
        </p:txBody>
      </p:sp>
    </p:spTree>
    <p:extLst>
      <p:ext uri="{BB962C8B-B14F-4D97-AF65-F5344CB8AC3E}">
        <p14:creationId xmlns:p14="http://schemas.microsoft.com/office/powerpoint/2010/main" val="3455159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1</a:t>
            </a:fld>
            <a:endParaRPr lang="nb-NO"/>
          </a:p>
        </p:txBody>
      </p:sp>
    </p:spTree>
    <p:extLst>
      <p:ext uri="{BB962C8B-B14F-4D97-AF65-F5344CB8AC3E}">
        <p14:creationId xmlns:p14="http://schemas.microsoft.com/office/powerpoint/2010/main" val="2538972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85800" y="4572000"/>
            <a:ext cx="5486400" cy="3600450"/>
          </a:xfrm>
        </p:spPr>
        <p:txBody>
          <a:bodyPr/>
          <a:lstStyle/>
          <a:p>
            <a:pPr marL="0" marR="0" lvl="0" indent="0" algn="l" defTabSz="914400" rtl="0" eaLnBrk="1" fontAlgn="auto" latinLnBrk="0" hangingPunct="1">
              <a:spcBef>
                <a:spcPts val="0"/>
              </a:spcBef>
              <a:spcAft>
                <a:spcPts val="800"/>
              </a:spcAft>
              <a:buClrTx/>
              <a:buSzTx/>
              <a:buFontTx/>
              <a:buNone/>
              <a:tabLst/>
              <a:defRPr/>
            </a:pPr>
            <a:r>
              <a:rPr lang="nb-NO" sz="1200" b="1" dirty="0">
                <a:effectLst/>
                <a:latin typeface="Calibri" panose="020F0502020204030204" pitchFamily="34" charset="0"/>
                <a:cs typeface="Times New Roman" panose="02020603050405020304" pitchFamily="18" charset="0"/>
              </a:rPr>
              <a:t>I stortingsmelding om natur et mål om at vi skal redusere nedbygginga av viktig natur, og kommunene som planmyndighet har en nøkkelrolle i arbeidet med å nå mål</a:t>
            </a:r>
            <a:r>
              <a:rPr lang="nb-NO" sz="1200" dirty="0">
                <a:effectLst/>
                <a:latin typeface="Calibri" panose="020F0502020204030204" pitchFamily="34" charset="0"/>
                <a:cs typeface="Times New Roman" panose="02020603050405020304" pitchFamily="18" charset="0"/>
              </a:rPr>
              <a:t>et.</a:t>
            </a:r>
          </a:p>
          <a:p>
            <a:pPr marL="0" marR="0" lvl="0" indent="0" algn="l" defTabSz="914400" rtl="0" eaLnBrk="1" fontAlgn="auto" latinLnBrk="0" hangingPunct="1">
              <a:spcBef>
                <a:spcPts val="0"/>
              </a:spcBef>
              <a:spcAft>
                <a:spcPts val="800"/>
              </a:spcAft>
              <a:buClrTx/>
              <a:buSzTx/>
              <a:buFontTx/>
              <a:buNone/>
              <a:tabLst/>
              <a:defRPr/>
            </a:pPr>
            <a:endParaRPr lang="nb-NO" sz="12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0"/>
              </a:spcBef>
              <a:spcAft>
                <a:spcPts val="800"/>
              </a:spcAft>
              <a:buClrTx/>
              <a:buSzTx/>
              <a:buFontTx/>
              <a:buNone/>
              <a:tabLst/>
              <a:defRPr/>
            </a:pPr>
            <a:r>
              <a:rPr lang="nb-NO" sz="1200" b="1" dirty="0">
                <a:effectLst/>
                <a:latin typeface="Calibri" panose="020F0502020204030204" pitchFamily="34" charset="0"/>
                <a:cs typeface="Times New Roman" panose="02020603050405020304" pitchFamily="18" charset="0"/>
              </a:rPr>
              <a:t>Gjennom arealplanlegging etter plan- og bygningsloven </a:t>
            </a:r>
            <a:r>
              <a:rPr lang="nb-NO" sz="1200" dirty="0">
                <a:effectLst/>
                <a:latin typeface="Calibri" panose="020F0502020204030204" pitchFamily="34" charset="0"/>
                <a:cs typeface="Times New Roman" panose="02020603050405020304" pitchFamily="18" charset="0"/>
              </a:rPr>
              <a:t>skal kommunen legge til rette </a:t>
            </a:r>
            <a:r>
              <a:rPr lang="nb-NO" sz="1200" b="0" dirty="0">
                <a:effectLst/>
                <a:latin typeface="Calibri" panose="020F0502020204030204" pitchFamily="34" charset="0"/>
                <a:cs typeface="Times New Roman" panose="02020603050405020304" pitchFamily="18" charset="0"/>
              </a:rPr>
              <a:t>for næringsutvikling</a:t>
            </a:r>
            <a:r>
              <a:rPr lang="nb-NO" sz="1200" dirty="0">
                <a:effectLst/>
                <a:latin typeface="Calibri" panose="020F0502020204030204" pitchFamily="34" charset="0"/>
                <a:cs typeface="Times New Roman" panose="02020603050405020304" pitchFamily="18" charset="0"/>
              </a:rPr>
              <a:t>, skape gode lokalmiljø og tettsteder, ivareta jordvernhensyn, legge til rette for friluftsliv, tilpasse samfunnet til klimaendringene og samtidig ta vare på naturmangfoldet. </a:t>
            </a:r>
          </a:p>
          <a:p>
            <a:pPr marL="0" marR="0" lvl="0" indent="0" algn="l" defTabSz="914400" rtl="0" eaLnBrk="1" fontAlgn="auto" latinLnBrk="0" hangingPunct="1">
              <a:spcBef>
                <a:spcPts val="0"/>
              </a:spcBef>
              <a:spcAft>
                <a:spcPts val="800"/>
              </a:spcAft>
              <a:buClrTx/>
              <a:buSzTx/>
              <a:buFontTx/>
              <a:buNone/>
              <a:tabLst/>
              <a:defRPr/>
            </a:pPr>
            <a:endParaRPr lang="nb-NO" sz="1200" dirty="0">
              <a:effectLst/>
              <a:latin typeface="Calibri" panose="020F0502020204030204" pitchFamily="34" charset="0"/>
              <a:cs typeface="Times New Roman" panose="02020603050405020304" pitchFamily="18" charset="0"/>
            </a:endParaRPr>
          </a:p>
          <a:p>
            <a:pPr>
              <a:spcAft>
                <a:spcPts val="800"/>
              </a:spcAft>
              <a:defRPr/>
            </a:pPr>
            <a:r>
              <a:rPr lang="nb-NO" dirty="0">
                <a:latin typeface="Calibri" panose="020F0502020204030204" pitchFamily="34" charset="0"/>
                <a:cs typeface="Times New Roman" panose="02020603050405020304" pitchFamily="18" charset="0"/>
              </a:rPr>
              <a:t>Kommunen som planmyndighet </a:t>
            </a:r>
            <a:r>
              <a:rPr lang="nb-NO" b="1" dirty="0">
                <a:latin typeface="Calibri" panose="020F0502020204030204" pitchFamily="34" charset="0"/>
                <a:cs typeface="Times New Roman" panose="02020603050405020304" pitchFamily="18" charset="0"/>
              </a:rPr>
              <a:t>må avveie hensynet til klima- og natur opp mot andre samfunnshensyn</a:t>
            </a:r>
            <a:r>
              <a:rPr lang="nb-NO" dirty="0">
                <a:latin typeface="Calibri" panose="020F0502020204030204" pitchFamily="34" charset="0"/>
                <a:cs typeface="Times New Roman" panose="02020603050405020304" pitchFamily="18" charset="0"/>
              </a:rPr>
              <a:t>, men det skal skje innenfor rammene fastsatt i nasjonale og regionale føringer og planer.</a:t>
            </a:r>
          </a:p>
          <a:p>
            <a:pPr>
              <a:spcAft>
                <a:spcPts val="800"/>
              </a:spcAft>
              <a:defRPr/>
            </a:pPr>
            <a:endParaRPr lang="nb-NO" dirty="0">
              <a:latin typeface="Calibri" panose="020F0502020204030204" pitchFamily="34" charset="0"/>
              <a:cs typeface="Times New Roman" panose="02020603050405020304" pitchFamily="18" charset="0"/>
            </a:endParaRPr>
          </a:p>
          <a:p>
            <a:pPr>
              <a:spcAft>
                <a:spcPts val="800"/>
              </a:spcAft>
              <a:defRPr/>
            </a:pPr>
            <a:r>
              <a:rPr lang="nb-NO" dirty="0">
                <a:latin typeface="Calibri" panose="020F0502020204030204" pitchFamily="34" charset="0"/>
                <a:cs typeface="Times New Roman" panose="02020603050405020304" pitchFamily="18" charset="0"/>
              </a:rPr>
              <a:t>Skal vi nå målene om å redusere nedbyggingen av viktig natur </a:t>
            </a:r>
            <a:r>
              <a:rPr lang="nb-NO" b="1" dirty="0">
                <a:latin typeface="Calibri" panose="020F0502020204030204" pitchFamily="34" charset="0"/>
                <a:cs typeface="Times New Roman" panose="02020603050405020304" pitchFamily="18" charset="0"/>
              </a:rPr>
              <a:t>kreves politisk vilje og handling på kommunalt nivå, men også regionalt og nasjonalt.</a:t>
            </a:r>
          </a:p>
          <a:p>
            <a:pPr>
              <a:spcAft>
                <a:spcPts val="800"/>
              </a:spcAft>
              <a:defRPr/>
            </a:pPr>
            <a:endParaRPr lang="nb-NO" dirty="0">
              <a:latin typeface="Calibri" panose="020F050202020403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2</a:t>
            </a:fld>
            <a:endParaRPr lang="nb-NO"/>
          </a:p>
        </p:txBody>
      </p:sp>
    </p:spTree>
    <p:extLst>
      <p:ext uri="{BB962C8B-B14F-4D97-AF65-F5344CB8AC3E}">
        <p14:creationId xmlns:p14="http://schemas.microsoft.com/office/powerpoint/2010/main" val="90459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tillegg til de nasjonale miljømålene og målet i stortingsmelding om å redusere nedbyggingen av særlig viktige naturarealer, så er det gjennom ulike styringsdokumenter gitt konkrete føringer for hvordan kommunen og regionale og statlige aktører skal ivareta naturmangfold i arealforvaltningen.</a:t>
            </a:r>
          </a:p>
          <a:p>
            <a:endParaRPr lang="nb-NO" dirty="0"/>
          </a:p>
          <a:p>
            <a:r>
              <a:rPr lang="nb-NO" dirty="0"/>
              <a:t>Forventningspunkt 53 i nasjonale forventninger til regional og kommunal planlegging sier at </a:t>
            </a:r>
            <a:r>
              <a:rPr lang="nb-NO" b="1" dirty="0"/>
              <a:t>viktig naturmangfold skal sammen med andre utvalgte tema kartlegges og sikres i planleggingen.</a:t>
            </a:r>
          </a:p>
          <a:p>
            <a:r>
              <a:rPr lang="nb-NO" b="1" dirty="0"/>
              <a:t>Siste setning om at samlede virkninger av eksisterende og planlagt arealbruk skal vektlegges er også helt sentralt skal vi klare å ta være på mangfoldet av natur.</a:t>
            </a:r>
          </a:p>
          <a:p>
            <a:endParaRPr lang="nb-NO" b="1" dirty="0"/>
          </a:p>
          <a:p>
            <a:r>
              <a:rPr lang="nb-NO" b="1" dirty="0"/>
              <a:t>De nye statlige planretningslinjene for arealbruk og mobilitet </a:t>
            </a:r>
            <a:r>
              <a:rPr lang="nb-NO" b="0" dirty="0"/>
              <a:t>år sier at </a:t>
            </a:r>
            <a:r>
              <a:rPr lang="nb-NO" dirty="0"/>
              <a:t>Det skal tas hensyn til viktige arealer for friluftsliv og naturmangfold, samt karbonrike arealer, slik at disse arealenes kvalitet og evne til økosystemtjenester, karbonlagring og klimatilpasning opprettholdes.</a:t>
            </a:r>
          </a:p>
          <a:p>
            <a:endParaRPr lang="nb-NO" b="1" dirty="0"/>
          </a:p>
          <a:p>
            <a:r>
              <a:rPr lang="nb-NO" b="1" dirty="0"/>
              <a:t>Dette gir tydelige føringer til kommunene om at naturen er et viktig hensyn i arealplanleggingen.</a:t>
            </a:r>
          </a:p>
          <a:p>
            <a:endParaRPr lang="nb-NO" b="1" dirty="0"/>
          </a:p>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3</a:t>
            </a:fld>
            <a:endParaRPr lang="nb-NO"/>
          </a:p>
        </p:txBody>
      </p:sp>
    </p:spTree>
    <p:extLst>
      <p:ext uri="{BB962C8B-B14F-4D97-AF65-F5344CB8AC3E}">
        <p14:creationId xmlns:p14="http://schemas.microsoft.com/office/powerpoint/2010/main" val="972220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Begrepet viktig natur</a:t>
            </a:r>
            <a:r>
              <a:rPr lang="nb-NO" dirty="0"/>
              <a:t> brukes både i nasjonale forventinger og i de statlige planretningslinjene. Men hva mener vi med det?</a:t>
            </a:r>
          </a:p>
          <a:p>
            <a:endParaRPr lang="nb-NO" b="0" i="0" dirty="0">
              <a:solidFill>
                <a:srgbClr val="333333"/>
              </a:solidFill>
              <a:effectLst/>
              <a:latin typeface="Helvetica Neue"/>
            </a:endParaRPr>
          </a:p>
          <a:p>
            <a:r>
              <a:rPr lang="nb-NO" dirty="0"/>
              <a:t>Stortingsmelding om natur sier at </a:t>
            </a:r>
            <a:r>
              <a:rPr lang="nb-NO" b="1" dirty="0"/>
              <a:t>viktig natur er naturen som omtales i r</a:t>
            </a:r>
            <a:r>
              <a:rPr lang="nb-NO" b="1" i="0" dirty="0">
                <a:solidFill>
                  <a:srgbClr val="333333"/>
                </a:solidFill>
                <a:effectLst/>
                <a:latin typeface="Helvetica Neue"/>
              </a:rPr>
              <a:t>undskriv T-2/16 </a:t>
            </a:r>
            <a:r>
              <a:rPr lang="nb-NO" b="0" i="0" dirty="0">
                <a:solidFill>
                  <a:srgbClr val="333333"/>
                </a:solidFill>
                <a:effectLst/>
                <a:latin typeface="Helvetica Neue"/>
              </a:rPr>
              <a:t>fra Klima- og miljødepartementet. Jeg håper dere</a:t>
            </a:r>
            <a:r>
              <a:rPr lang="nb-NO" sz="1200" dirty="0">
                <a:latin typeface="+mn-lt"/>
              </a:rPr>
              <a:t> kjenner til rundskrivet som klargjør hvilke miljøinteresser som vurderes å være av nasjonal eller vesentlig regional betydning, og som Staten mener skal ivaretas i kommunal og regional arealplanlegging. </a:t>
            </a:r>
          </a:p>
          <a:p>
            <a:endParaRPr lang="nb-NO" sz="1200" dirty="0">
              <a:latin typeface="+mn-lt"/>
            </a:endParaRPr>
          </a:p>
          <a:p>
            <a:r>
              <a:rPr lang="nb-NO" b="0" i="0" dirty="0">
                <a:solidFill>
                  <a:srgbClr val="333333"/>
                </a:solidFill>
                <a:effectLst/>
                <a:latin typeface="Open Sans" panose="020B0606030504020204" pitchFamily="34" charset="0"/>
              </a:rPr>
              <a:t>Rundskrivet legges til grunn for </a:t>
            </a:r>
            <a:r>
              <a:rPr lang="nb-NO" b="1" i="0" dirty="0">
                <a:solidFill>
                  <a:srgbClr val="333333"/>
                </a:solidFill>
                <a:effectLst/>
                <a:latin typeface="Open Sans" panose="020B0606030504020204" pitchFamily="34" charset="0"/>
              </a:rPr>
              <a:t>miljøforvaltningens innsigelsespraksis og skal </a:t>
            </a:r>
            <a:r>
              <a:rPr lang="nb-NO" sz="1200" b="1" dirty="0">
                <a:latin typeface="+mn-lt"/>
              </a:rPr>
              <a:t>bidra til økt forutsigbarhet for kommunal planlegging</a:t>
            </a:r>
            <a:r>
              <a:rPr lang="nb-NO" sz="1200" dirty="0">
                <a:latin typeface="+mn-lt"/>
              </a:rPr>
              <a:t>.</a:t>
            </a:r>
          </a:p>
          <a:p>
            <a:endParaRPr lang="nb-NO" sz="1200" dirty="0">
              <a:latin typeface="+mn-lt"/>
            </a:endParaRPr>
          </a:p>
          <a:p>
            <a:r>
              <a:rPr lang="nb-NO" dirty="0"/>
              <a:t>Så det her er et viktig dokument alle som jobber med arealforvaltning bør kjenne til., og klima- og miljøministeren har pekt på kommunene har et ansvar for disse fellesgodene som klima- og miljøinteressene faktisk er.</a:t>
            </a:r>
          </a:p>
          <a:p>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8FC2BB01-7D36-46BC-A791-ABB2D90BF436}" type="slidenum">
              <a:rPr lang="nb-NO" smtClean="0"/>
              <a:t>4</a:t>
            </a:fld>
            <a:endParaRPr lang="nb-NO"/>
          </a:p>
        </p:txBody>
      </p:sp>
    </p:spTree>
    <p:extLst>
      <p:ext uri="{BB962C8B-B14F-4D97-AF65-F5344CB8AC3E}">
        <p14:creationId xmlns:p14="http://schemas.microsoft.com/office/powerpoint/2010/main" val="2727511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Rundskrivet omfatter områder som er vernet eller båndlagt etter naturmangfoldloven, nærmere definerte naturtyper og arter, sammenhengende naturområder med urørt preg og geologisk mangfold ut fra gitte kriterier.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Så er det viktig å nevne at selv om ikke all natur er omtalt her og dermed vurdert til å være av nasjonal eller vesentlig regional interesse, så kan den ha både lokal og regional verdi, og kan i tillegg være viktig for å binde sammen naturområder.</a:t>
            </a:r>
          </a:p>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5</a:t>
            </a:fld>
            <a:endParaRPr lang="nb-NO"/>
          </a:p>
        </p:txBody>
      </p:sp>
    </p:spTree>
    <p:extLst>
      <p:ext uri="{BB962C8B-B14F-4D97-AF65-F5344CB8AC3E}">
        <p14:creationId xmlns:p14="http://schemas.microsoft.com/office/powerpoint/2010/main" val="651108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de første årene etter naturmangfoldloven ble vedtatt i 2009 var det stort fokus på at vi måtte bruke prinsippene for offentlig beslutningstaking aktivt i vår saksbehandling. Over tid ser vi at det på alle nivå stadig oftere syndes mot kravet om å bruke prinsippene, og det er dumt. Det skal jeg komme tilbake til.</a:t>
            </a:r>
          </a:p>
        </p:txBody>
      </p:sp>
      <p:sp>
        <p:nvSpPr>
          <p:cNvPr id="4" name="Plassholder for lysbildenummer 3"/>
          <p:cNvSpPr>
            <a:spLocks noGrp="1"/>
          </p:cNvSpPr>
          <p:nvPr>
            <p:ph type="sldNum" sz="quarter" idx="5"/>
          </p:nvPr>
        </p:nvSpPr>
        <p:spPr/>
        <p:txBody>
          <a:bodyPr/>
          <a:lstStyle/>
          <a:p>
            <a:fld id="{8FC2BB01-7D36-46BC-A791-ABB2D90BF436}" type="slidenum">
              <a:rPr lang="nb-NO" smtClean="0"/>
              <a:t>6</a:t>
            </a:fld>
            <a:endParaRPr lang="nb-NO"/>
          </a:p>
        </p:txBody>
      </p:sp>
    </p:spTree>
    <p:extLst>
      <p:ext uri="{BB962C8B-B14F-4D97-AF65-F5344CB8AC3E}">
        <p14:creationId xmlns:p14="http://schemas.microsoft.com/office/powerpoint/2010/main" val="1391427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dirty="0"/>
              <a:t>Men først, som jeg også sa i fjor, godt kunnskapsgrunnlag er et lovkrav</a:t>
            </a:r>
          </a:p>
          <a:p>
            <a:pPr algn="l"/>
            <a:endParaRPr lang="nb-NO" b="0" i="0" dirty="0">
              <a:solidFill>
                <a:srgbClr val="333333"/>
              </a:solidFill>
              <a:effectLst/>
              <a:latin typeface="Helvetica Neue"/>
            </a:endParaRPr>
          </a:p>
          <a:p>
            <a:pPr algn="l"/>
            <a:r>
              <a:rPr lang="nb-NO" b="0" i="0" dirty="0">
                <a:solidFill>
                  <a:srgbClr val="333333"/>
                </a:solidFill>
                <a:effectLst/>
                <a:latin typeface="Helvetica Neue"/>
              </a:rPr>
              <a:t>Alle forslag til arealplaner etter plan- og bygningsloven skal ved offentlig ettersyn ha en planbeskrivelse som beskriver planens formål, hovedinnhold og virkninger</a:t>
            </a:r>
          </a:p>
          <a:p>
            <a:pPr algn="l"/>
            <a:endParaRPr lang="nb-NO" b="0" i="0" dirty="0">
              <a:solidFill>
                <a:srgbClr val="333333"/>
              </a:solidFill>
              <a:effectLst/>
              <a:latin typeface="Helvetica Neue"/>
            </a:endParaRPr>
          </a:p>
          <a:p>
            <a:pPr algn="l"/>
            <a:r>
              <a:rPr lang="nb-NO" b="0" i="0" dirty="0">
                <a:solidFill>
                  <a:srgbClr val="333333"/>
                </a:solidFill>
                <a:effectLst/>
                <a:latin typeface="Helvetica Neue"/>
              </a:rPr>
              <a:t>For noen planer og tiltak vil det i tillegg være krav om konsekvensutredning.</a:t>
            </a:r>
          </a:p>
          <a:p>
            <a:pPr algn="l"/>
            <a:endParaRPr lang="nb-NO" b="0" i="0" dirty="0">
              <a:solidFill>
                <a:srgbClr val="333333"/>
              </a:solidFill>
              <a:effectLst/>
              <a:latin typeface="Helvetica Neue"/>
            </a:endParaRPr>
          </a:p>
          <a:p>
            <a:pPr algn="l"/>
            <a:r>
              <a:rPr lang="nb-NO" b="0" i="0" dirty="0">
                <a:solidFill>
                  <a:srgbClr val="333333"/>
                </a:solidFill>
                <a:effectLst/>
                <a:latin typeface="Helvetica Neue"/>
              </a:rPr>
              <a:t>Kapittel 5 i forskrift om konsekvensutredninger stiller opp de konkrete kravene til innhold i en konsekvensutredning.</a:t>
            </a:r>
          </a:p>
          <a:p>
            <a:pPr algn="l"/>
            <a:endParaRPr lang="nb-NO" b="1" i="0" dirty="0">
              <a:solidFill>
                <a:srgbClr val="333333"/>
              </a:solidFill>
              <a:effectLst/>
              <a:latin typeface="Helvetica Neue"/>
            </a:endParaRPr>
          </a:p>
          <a:p>
            <a:pPr algn="l"/>
            <a:r>
              <a:rPr lang="nb-NO" b="0" i="0" dirty="0">
                <a:solidFill>
                  <a:srgbClr val="333333"/>
                </a:solidFill>
                <a:effectLst/>
                <a:latin typeface="Helvetica Neue"/>
              </a:rPr>
              <a:t>Naturmangfoldloven har krav om kunnskap ved beslutninger som berører naturmangfold. </a:t>
            </a:r>
          </a:p>
          <a:p>
            <a:pPr algn="l"/>
            <a:endParaRPr lang="nb-NO" b="1" i="0" dirty="0">
              <a:solidFill>
                <a:srgbClr val="333333"/>
              </a:solidFill>
              <a:effectLst/>
              <a:latin typeface="Helvetica Neue"/>
            </a:endParaRPr>
          </a:p>
          <a:p>
            <a:pPr algn="l"/>
            <a:r>
              <a:rPr lang="nb-NO" b="0" i="0" dirty="0">
                <a:solidFill>
                  <a:srgbClr val="333333"/>
                </a:solidFill>
                <a:effectLst/>
                <a:latin typeface="Helvetica Neue"/>
              </a:rPr>
              <a:t>Også forvaltningsloven har krav om utredningsplikt og si at saken skal være så godt opplyst som mulig før vedtak treffes.</a:t>
            </a:r>
            <a:endParaRPr lang="nb-NO" b="0"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7</a:t>
            </a:fld>
            <a:endParaRPr lang="nb-NO"/>
          </a:p>
        </p:txBody>
      </p:sp>
    </p:spTree>
    <p:extLst>
      <p:ext uri="{BB962C8B-B14F-4D97-AF65-F5344CB8AC3E}">
        <p14:creationId xmlns:p14="http://schemas.microsoft.com/office/powerpoint/2010/main" val="1904004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Prinsippene i kapittel 2 i naturmangfoldloven skal benyttes </a:t>
            </a:r>
            <a:r>
              <a:rPr lang="nb-NO" b="1" dirty="0"/>
              <a:t>ved all offentlig beslutninger der natur blir berørt. Både ved vedtak av KPA, reguleringsplaner, dispensasjoner og byggetillatelser. Også ved vedtak etter sektorlover som forurensningsregelverket og landbruksregleverket og ved tildeling av tilskudd som kan påvirke natur.</a:t>
            </a:r>
          </a:p>
          <a:p>
            <a:endParaRPr lang="nb-NO" dirty="0"/>
          </a:p>
          <a:p>
            <a:r>
              <a:rPr lang="nb-NO" dirty="0"/>
              <a:t>Prinsippene bør </a:t>
            </a:r>
            <a:r>
              <a:rPr lang="nb-NO" b="1" dirty="0"/>
              <a:t>ikke bli en tvangstrøye</a:t>
            </a:r>
            <a:r>
              <a:rPr lang="nb-NO" dirty="0"/>
              <a:t> som trekkes på like før et beslutning skal fattes, men heller brukes som </a:t>
            </a:r>
            <a:r>
              <a:rPr lang="nb-NO" b="1" dirty="0"/>
              <a:t>et hjelpemiddel til å få en god gjennomgang av kunnskapsgrunnlaget om naturmangfold</a:t>
            </a:r>
            <a:r>
              <a:rPr lang="nb-NO" dirty="0"/>
              <a:t>, og konsekvenser av planen og tiltaket. Selv bruker jeg prinsippene til å oppsummere hvilken kunnskap jeg har om status for berørt naturmangfold og hvordan planen eller tiltaket påvirker naturmangfoldet, eller om kunnskapsgrunnlaget er svakt. </a:t>
            </a:r>
          </a:p>
          <a:p>
            <a:endParaRPr lang="nb-NO" dirty="0"/>
          </a:p>
          <a:p>
            <a:r>
              <a:rPr lang="nb-NO" dirty="0"/>
              <a:t>Jeg har hentet eksempler fra en innsigelsessak vi ga tilråding til, der våre, </a:t>
            </a:r>
            <a:r>
              <a:rPr lang="nb-NO" dirty="0" err="1"/>
              <a:t>KLDs</a:t>
            </a:r>
            <a:r>
              <a:rPr lang="nb-NO" dirty="0"/>
              <a:t> og </a:t>
            </a:r>
            <a:r>
              <a:rPr lang="nb-NO" dirty="0" err="1"/>
              <a:t>KDDs</a:t>
            </a:r>
            <a:r>
              <a:rPr lang="nb-NO" dirty="0"/>
              <a:t> vurderinger etter prinsippene i stor grad var sammenfallende. </a:t>
            </a:r>
          </a:p>
          <a:p>
            <a:endParaRPr lang="nb-NO" dirty="0"/>
          </a:p>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8</a:t>
            </a:fld>
            <a:endParaRPr lang="nb-NO"/>
          </a:p>
        </p:txBody>
      </p:sp>
    </p:spTree>
    <p:extLst>
      <p:ext uri="{BB962C8B-B14F-4D97-AF65-F5344CB8AC3E}">
        <p14:creationId xmlns:p14="http://schemas.microsoft.com/office/powerpoint/2010/main" val="871712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34BDD-8181-8531-A543-4FF65D68E27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D2C0A0D-CC58-8313-804E-51823D8B0E9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889C848-9519-A3A1-0DEB-CBA445864A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Ikke meningen at dere må lese hele teksten nå. Jeg har tatt bort kommunenavn, fylket og navnet på hubroterritoriet i eksempelet.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var statsforvalteren som hadde innsigelse til flere byggeområder for fritidsbebyggelse, fordi disse ville bli liggende innen et hubroterritorium. Hubroen er sterkt truet og et godt hubroterritorium kan bli brukt i flere generasjoner.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 denne saken er det laget flere rapporter om områdets betydning for hubro og </a:t>
            </a:r>
            <a:r>
              <a:rPr lang="nb-NO" b="1" dirty="0"/>
              <a:t>de konkluderer med at en videre utbygging av fritidsbebyggelse i det aktuelle området vil forringe funksjonsområdet til hubroen i så stor grad at territoriet kan få redusert hekkesuksess.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Derfor vurdere vi at vi har </a:t>
            </a:r>
            <a:r>
              <a:rPr lang="nb-NO" b="1" dirty="0"/>
              <a:t>god kunnskap både om status og om konsekvenser for naturmangold</a:t>
            </a:r>
            <a:r>
              <a:rPr lang="nb-NO" dirty="0"/>
              <a:t>, jf. § 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Hubroen er nattaktiv, og det er dermed krevende å kartlegge </a:t>
            </a:r>
            <a:r>
              <a:rPr lang="nb-NO" dirty="0"/>
              <a:t>hvordan den bruker et område, ut over selve reirplassen. Derfor har vi ikke eksakt kunnskap, og mener at </a:t>
            </a:r>
            <a:r>
              <a:rPr lang="nb-NO" b="1" dirty="0"/>
              <a:t>føre-var-prinsippet i naturmangfoldloven § 9 må tillegges noe vekt.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ikke nok å bare ha kunnskap om naturmangfoldet slik det er i dag. Hensikten med prinsippene og en utredning er å si hvordan naturen blir påvirket av den aktuelle planen eller tiltaket.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a:extLst>
              <a:ext uri="{FF2B5EF4-FFF2-40B4-BE49-F238E27FC236}">
                <a16:creationId xmlns:a16="http://schemas.microsoft.com/office/drawing/2014/main" id="{E1204AA7-428E-4877-8F83-62995DFBF6EE}"/>
              </a:ext>
            </a:extLst>
          </p:cNvPr>
          <p:cNvSpPr>
            <a:spLocks noGrp="1"/>
          </p:cNvSpPr>
          <p:nvPr>
            <p:ph type="sldNum" sz="quarter" idx="5"/>
          </p:nvPr>
        </p:nvSpPr>
        <p:spPr/>
        <p:txBody>
          <a:bodyPr/>
          <a:lstStyle/>
          <a:p>
            <a:fld id="{8FC2BB01-7D36-46BC-A791-ABB2D90BF436}" type="slidenum">
              <a:rPr lang="nb-NO" smtClean="0"/>
              <a:t>9</a:t>
            </a:fld>
            <a:endParaRPr lang="nb-NO"/>
          </a:p>
        </p:txBody>
      </p:sp>
    </p:spTree>
    <p:extLst>
      <p:ext uri="{BB962C8B-B14F-4D97-AF65-F5344CB8AC3E}">
        <p14:creationId xmlns:p14="http://schemas.microsoft.com/office/powerpoint/2010/main" val="1675027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i="0" kern="1200" dirty="0">
                <a:solidFill>
                  <a:schemeClr val="tx1"/>
                </a:solidFill>
                <a:effectLst/>
                <a:latin typeface="+mn-lt"/>
                <a:ea typeface="+mn-ea"/>
                <a:cs typeface="+mn-cs"/>
              </a:rPr>
              <a:t>§ 10 sier at en påvirkning av et økosystem skal vurderes ut fra den samlede belastning som økosystemet er eller vil bli utsatt for</a:t>
            </a:r>
            <a:r>
              <a:rPr lang="nb-NO" sz="1200" b="0" i="0" kern="1200" dirty="0">
                <a:solidFill>
                  <a:schemeClr val="tx1"/>
                </a:solidFill>
                <a:effectLst/>
                <a:latin typeface="+mn-lt"/>
                <a:ea typeface="+mn-ea"/>
                <a:cs typeface="+mn-cs"/>
              </a:rPr>
              <a:t>, og i veiledning til paragrafen står det at p</a:t>
            </a:r>
            <a:r>
              <a:rPr lang="nb-NO" dirty="0"/>
              <a:t>åvirkningen fra den aktuelle planen eller tiltaket må ses i sammenheng med andre effekter på det samme naturmangfoldet, som for eksempel andre utbyggingstiltak, at leveområder splittes, eller av forstyrrelser fra menneskelig aktivitet som ferdsel, støy og støv. Dette kan vurderes </a:t>
            </a:r>
            <a:r>
              <a:rPr lang="nb-NO" b="1" dirty="0"/>
              <a:t>både i en lokal, regional og nasjonal sammenheng</a:t>
            </a:r>
            <a:r>
              <a:rPr lang="nb-NO" dirty="0"/>
              <a:t>, der man ser på om </a:t>
            </a:r>
            <a:r>
              <a:rPr lang="nb-NO" b="1" dirty="0"/>
              <a:t>den totale belastningen på arter, naturtyper og økosystemer ikke overstiger tålegrensen i §§ 4 og 5 om forvaltningsmål for økosystemer, naturtyper og arter</a:t>
            </a:r>
            <a:r>
              <a:rPr lang="nb-NO" dirty="0"/>
              <a:t>.</a:t>
            </a:r>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r>
              <a:rPr lang="nb-NO" dirty="0"/>
              <a:t>Mange synes med rette at dette er </a:t>
            </a:r>
            <a:r>
              <a:rPr lang="nb-NO" b="1" dirty="0"/>
              <a:t>vanskelige vurderinger</a:t>
            </a:r>
            <a:r>
              <a:rPr lang="nb-NO" dirty="0"/>
              <a:t>, men der det er gjennomført konsekvensutredning bør disse vurderinger være en del av utredningen. I vår håndbok om konsekvensutredninger, M-1941, gir vi noe veiledning på dette. </a:t>
            </a:r>
          </a:p>
          <a:p>
            <a:endParaRPr lang="nb-NO" dirty="0"/>
          </a:p>
          <a:p>
            <a:r>
              <a:rPr lang="nb-NO" dirty="0"/>
              <a:t>I eksempelsaken så vi at hubrobestanden har hatt en negativ utvikling både lokalt, regionalt og nasjonalt, og at </a:t>
            </a:r>
            <a:r>
              <a:rPr lang="nb-NO" b="1" dirty="0"/>
              <a:t>en ytterligere bestandsnedgang i kommunen og fylket vil kunne gjøre det vanskeligere å nå bestandsmålene fastsatt i naturmangfoldloven § 5.</a:t>
            </a:r>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10</a:t>
            </a:fld>
            <a:endParaRPr lang="nb-NO"/>
          </a:p>
        </p:txBody>
      </p:sp>
    </p:spTree>
    <p:extLst>
      <p:ext uri="{BB962C8B-B14F-4D97-AF65-F5344CB8AC3E}">
        <p14:creationId xmlns:p14="http://schemas.microsoft.com/office/powerpoint/2010/main" val="375827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Jeg hopper over § 11 og går til § 12 som jeg syns er nyttig når jeg skriver en uttalelse.</a:t>
            </a:r>
          </a:p>
          <a:p>
            <a:endParaRPr lang="nb-NO" dirty="0"/>
          </a:p>
          <a:p>
            <a:r>
              <a:rPr lang="nb-NO" sz="1200" dirty="0"/>
              <a:t>§ 12 sier at for å begrense skader på naturmangfold skal det tas utgangspunkt i driftsmetoder, teknikk og lokalisering som ut fra en samlet vurdering av tidligere, nåværende og fremtidig bruk av </a:t>
            </a:r>
            <a:r>
              <a:rPr lang="nb-NO" sz="1200" b="1" dirty="0"/>
              <a:t>mangfoldet og økonomiske forhold, gir de beste samfunnsmessige resultater. Her er det aktuelt både å vurdere konsekvensene for naturmangfoldet og økonomiske forhold som samfunnsnytten av planen eller tiltaket.</a:t>
            </a:r>
          </a:p>
          <a:p>
            <a:endParaRPr lang="nb-NO" sz="1200" dirty="0"/>
          </a:p>
          <a:p>
            <a:r>
              <a:rPr lang="nb-NO" sz="1200" dirty="0"/>
              <a:t>I arealplansaker er det ofte dette med </a:t>
            </a:r>
            <a:r>
              <a:rPr lang="nb-NO" sz="1200" b="1" dirty="0"/>
              <a:t>lokalisering som er aktuelt, og da blant annet </a:t>
            </a:r>
            <a:r>
              <a:rPr lang="nb-NO" sz="1200" b="1" dirty="0" err="1"/>
              <a:t>alternativsvurderinger</a:t>
            </a:r>
            <a:r>
              <a:rPr lang="nb-NO" sz="1200" dirty="0"/>
              <a:t>. </a:t>
            </a:r>
          </a:p>
          <a:p>
            <a:endParaRPr lang="nb-NO" sz="1200" dirty="0"/>
          </a:p>
          <a:p>
            <a:r>
              <a:rPr lang="nb-NO" sz="1200" dirty="0"/>
              <a:t>I hubrosaken så konkluderte både vi og departementene med at kommunen kunne oppnådd den sammen lokale nytten om byggeområdene ble lagt et annet sted. Vi la også stor vekt på at kommunen allerede hadde en planreserve på ca. 12 000 dekar til framtidig fritidsbebyggelse. Vi mente derfor at ytterligere bygging av fritidsboliger ikke avhenger av de tre byggeområdene som det er innsigelse til og at lokalisering av nye byggeområder for fritidsbebyggelse i et viktig område for den sterkt trua hubroen ikke er i samsvar med § 12.</a:t>
            </a:r>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11</a:t>
            </a:fld>
            <a:endParaRPr lang="nb-NO"/>
          </a:p>
        </p:txBody>
      </p:sp>
    </p:spTree>
    <p:extLst>
      <p:ext uri="{BB962C8B-B14F-4D97-AF65-F5344CB8AC3E}">
        <p14:creationId xmlns:p14="http://schemas.microsoft.com/office/powerpoint/2010/main" val="2963887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skal vi se litt på hvor vi finner eksisterende data om viktig natur.</a:t>
            </a:r>
          </a:p>
        </p:txBody>
      </p:sp>
      <p:sp>
        <p:nvSpPr>
          <p:cNvPr id="4" name="Plassholder for lysbildenummer 3"/>
          <p:cNvSpPr>
            <a:spLocks noGrp="1"/>
          </p:cNvSpPr>
          <p:nvPr>
            <p:ph type="sldNum" sz="quarter" idx="5"/>
          </p:nvPr>
        </p:nvSpPr>
        <p:spPr/>
        <p:txBody>
          <a:bodyPr/>
          <a:lstStyle/>
          <a:p>
            <a:fld id="{8FC2BB01-7D36-46BC-A791-ABB2D90BF436}" type="slidenum">
              <a:rPr lang="nb-NO" smtClean="0"/>
              <a:t>12</a:t>
            </a:fld>
            <a:endParaRPr lang="nb-NO"/>
          </a:p>
        </p:txBody>
      </p:sp>
    </p:spTree>
    <p:extLst>
      <p:ext uri="{BB962C8B-B14F-4D97-AF65-F5344CB8AC3E}">
        <p14:creationId xmlns:p14="http://schemas.microsoft.com/office/powerpoint/2010/main" val="1243150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dirty="0"/>
              <a:t>Miljødirektoratet fremskaffer selv kunnskap om natur og samler inn miljødata som andre har framskaffet. Vi har et særlig ansvar for å bygge opp kunnskapsgrunnlaget om naturmangfold som definert til å være av nasjonal og regional interesse.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dirty="0"/>
              <a:t>Miljødata som vi får kartlagt og registrert publiseres gjennom ulike innsynsløsninger og er tilgjengelig for nedlastning for alle kommuner via våre tjenester og </a:t>
            </a:r>
            <a:r>
              <a:rPr lang="nb-NO" sz="1200" b="0" dirty="0" err="1"/>
              <a:t>geonorge</a:t>
            </a:r>
            <a:r>
              <a:rPr lang="nb-NO" sz="1200" b="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dirty="0"/>
              <a:t>Naturbase er vår mest brukte innsynsløsning og inneholder miljødata rettet spesielt mot arealforvaltning.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dirty="0"/>
          </a:p>
          <a:p>
            <a:r>
              <a:rPr lang="nb-NO" dirty="0"/>
              <a:t>Vi skal etterpå se mer på hva som ligger i naturbase. </a:t>
            </a:r>
          </a:p>
        </p:txBody>
      </p:sp>
      <p:sp>
        <p:nvSpPr>
          <p:cNvPr id="4" name="Plassholder for lysbildenummer 3"/>
          <p:cNvSpPr>
            <a:spLocks noGrp="1"/>
          </p:cNvSpPr>
          <p:nvPr>
            <p:ph type="sldNum" sz="quarter" idx="5"/>
          </p:nvPr>
        </p:nvSpPr>
        <p:spPr/>
        <p:txBody>
          <a:bodyPr/>
          <a:lstStyle/>
          <a:p>
            <a:fld id="{F7C8C2F5-4A64-4868-A5BA-1EE45E31F7EE}" type="slidenum">
              <a:rPr lang="nb-NO" smtClean="0"/>
              <a:t>13</a:t>
            </a:fld>
            <a:endParaRPr lang="nb-NO"/>
          </a:p>
        </p:txBody>
      </p:sp>
    </p:spTree>
    <p:extLst>
      <p:ext uri="{BB962C8B-B14F-4D97-AF65-F5344CB8AC3E}">
        <p14:creationId xmlns:p14="http://schemas.microsoft.com/office/powerpoint/2010/main" val="21668578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også en funksjon som heter søk etter data i naturbase. Der kan du blant annet søke på hvor mange forekomster det finnes av en bestemt naturtype i din kommune, i fylket og nasjonalt. Det kan være nyttig når du skal vurdere samlet belastning etter </a:t>
            </a:r>
            <a:r>
              <a:rPr lang="nb-NO" dirty="0" err="1"/>
              <a:t>nml</a:t>
            </a:r>
            <a:r>
              <a:rPr lang="nb-NO" dirty="0"/>
              <a:t>  § 10. </a:t>
            </a:r>
          </a:p>
          <a:p>
            <a:endParaRPr lang="nb-NO" dirty="0"/>
          </a:p>
          <a:p>
            <a:r>
              <a:rPr lang="nb-NO" dirty="0"/>
              <a:t>Eksempelet her viser at det i Kvæfjord kommune er 335 lokaliteter med naturbeitemark kartlagt etter Miljødirektoratets instruks, og av disse har 22 svært høy lokalitetskvalitet.</a:t>
            </a:r>
          </a:p>
        </p:txBody>
      </p:sp>
      <p:sp>
        <p:nvSpPr>
          <p:cNvPr id="4" name="Plassholder for lysbildenummer 3"/>
          <p:cNvSpPr>
            <a:spLocks noGrp="1"/>
          </p:cNvSpPr>
          <p:nvPr>
            <p:ph type="sldNum" sz="quarter" idx="5"/>
          </p:nvPr>
        </p:nvSpPr>
        <p:spPr/>
        <p:txBody>
          <a:bodyPr/>
          <a:lstStyle/>
          <a:p>
            <a:fld id="{8FC2BB01-7D36-46BC-A791-ABB2D90BF436}" type="slidenum">
              <a:rPr lang="nb-NO" smtClean="0"/>
              <a:t>14</a:t>
            </a:fld>
            <a:endParaRPr lang="nb-NO"/>
          </a:p>
        </p:txBody>
      </p:sp>
    </p:spTree>
    <p:extLst>
      <p:ext uri="{BB962C8B-B14F-4D97-AF65-F5344CB8AC3E}">
        <p14:creationId xmlns:p14="http://schemas.microsoft.com/office/powerpoint/2010/main" val="2659317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Jeg vil anbefale å bruke Miljødirektoratet Håndbok M-1941 om konsekvensutredning av klima og miljøtema også når det ikke er krav om konsekvensutredning. </a:t>
            </a:r>
          </a:p>
          <a:p>
            <a:endParaRPr lang="nb-NO" dirty="0"/>
          </a:p>
          <a:p>
            <a:r>
              <a:rPr lang="nb-NO" dirty="0"/>
              <a:t>Den gir veiledning om hvor du finner eksisterende kunnskap om naturmangfold, og hvilke metoder som skal brukes om ny kunnskap må skaffes. </a:t>
            </a:r>
          </a:p>
          <a:p>
            <a:endParaRPr lang="nb-NO" dirty="0"/>
          </a:p>
          <a:p>
            <a:r>
              <a:rPr lang="nb-NO" dirty="0"/>
              <a:t>Den gir veiledning om verdsetting av naturmangfold og vurdering av påvirkning, som er nyttig blant annet i forbindelse med § 8 og 10-vurderingene etter naturmangfoldloven</a:t>
            </a:r>
          </a:p>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15</a:t>
            </a:fld>
            <a:endParaRPr lang="nb-NO"/>
          </a:p>
        </p:txBody>
      </p:sp>
    </p:spTree>
    <p:extLst>
      <p:ext uri="{BB962C8B-B14F-4D97-AF65-F5344CB8AC3E}">
        <p14:creationId xmlns:p14="http://schemas.microsoft.com/office/powerpoint/2010/main" val="2048982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ressurskrevende å bygge opp kunnskap om naturmangfold. Miljødirektoratet forvalter tilskuddsordningen Natursats.</a:t>
            </a:r>
          </a:p>
          <a:p>
            <a:endParaRPr lang="nb-NO" dirty="0"/>
          </a:p>
          <a:p>
            <a:r>
              <a:rPr lang="nb-NO" dirty="0"/>
              <a:t>I år hadde vi fire typer tiltak som kommuner og fylkeskommuner kunne søkes tilskudd til, og til sammen ble det gitt tilsagn om over 100 millioner til kommuner og fylkeskommuner.</a:t>
            </a:r>
          </a:p>
          <a:p>
            <a:endParaRPr lang="nb-NO" dirty="0"/>
          </a:p>
          <a:p>
            <a:r>
              <a:rPr lang="nb-NO" dirty="0"/>
              <a:t>Lokale tiltak for å ivareta naturmangfold inkluderer blant annet tilskudd til kartlegging av naturmangold. </a:t>
            </a:r>
          </a:p>
          <a:p>
            <a:endParaRPr lang="nb-NO" dirty="0"/>
          </a:p>
          <a:p>
            <a:r>
              <a:rPr lang="nb-NO" dirty="0"/>
              <a:t>Og merk: </a:t>
            </a:r>
            <a:r>
              <a:rPr lang="nb-NO" sz="1200" kern="1200" dirty="0">
                <a:solidFill>
                  <a:schemeClr val="tx1"/>
                </a:solidFill>
                <a:effectLst/>
                <a:latin typeface="+mn-lt"/>
                <a:ea typeface="+mn-ea"/>
                <a:cs typeface="+mn-cs"/>
              </a:rPr>
              <a:t>15. januar blir samlet søknadsfrist for fem ulike tilskuddsordninger for å ta vare på natur, inkludert natursats.</a:t>
            </a:r>
            <a:br>
              <a:rPr lang="nb-NO" sz="1200" kern="1200" dirty="0">
                <a:solidFill>
                  <a:schemeClr val="tx1"/>
                </a:solidFill>
                <a:effectLst/>
                <a:latin typeface="+mn-lt"/>
                <a:ea typeface="+mn-ea"/>
                <a:cs typeface="+mn-cs"/>
              </a:rPr>
            </a:br>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16</a:t>
            </a:fld>
            <a:endParaRPr lang="nb-NO"/>
          </a:p>
        </p:txBody>
      </p:sp>
    </p:spTree>
    <p:extLst>
      <p:ext uri="{BB962C8B-B14F-4D97-AF65-F5344CB8AC3E}">
        <p14:creationId xmlns:p14="http://schemas.microsoft.com/office/powerpoint/2010/main" val="3935866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sist så har jeg lagt inn lenker til flere veiledere og dokumenter som jeg har nevnt i dag, samt andre som kan være relevant i arbeidet med naturmangfold.</a:t>
            </a:r>
          </a:p>
        </p:txBody>
      </p:sp>
      <p:sp>
        <p:nvSpPr>
          <p:cNvPr id="4" name="Plassholder for lysbildenummer 3"/>
          <p:cNvSpPr>
            <a:spLocks noGrp="1"/>
          </p:cNvSpPr>
          <p:nvPr>
            <p:ph type="sldNum" sz="quarter" idx="5"/>
          </p:nvPr>
        </p:nvSpPr>
        <p:spPr/>
        <p:txBody>
          <a:bodyPr/>
          <a:lstStyle/>
          <a:p>
            <a:fld id="{8FC2BB01-7D36-46BC-A791-ABB2D90BF436}" type="slidenum">
              <a:rPr lang="nb-NO" smtClean="0"/>
              <a:t>17</a:t>
            </a:fld>
            <a:endParaRPr lang="nb-NO"/>
          </a:p>
        </p:txBody>
      </p:sp>
    </p:spTree>
    <p:extLst>
      <p:ext uri="{BB962C8B-B14F-4D97-AF65-F5344CB8AC3E}">
        <p14:creationId xmlns:p14="http://schemas.microsoft.com/office/powerpoint/2010/main" val="3479422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8FC2BB01-7D36-46BC-A791-ABB2D90BF436}" type="slidenum">
              <a:rPr lang="nb-NO" smtClean="0"/>
              <a:t>18</a:t>
            </a:fld>
            <a:endParaRPr lang="nb-NO"/>
          </a:p>
        </p:txBody>
      </p:sp>
    </p:spTree>
    <p:extLst>
      <p:ext uri="{BB962C8B-B14F-4D97-AF65-F5344CB8AC3E}">
        <p14:creationId xmlns:p14="http://schemas.microsoft.com/office/powerpoint/2010/main" val="3205012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A">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66E63-EE6C-4C76-8FE5-01A18C4E3EAF}"/>
              </a:ext>
            </a:extLst>
          </p:cNvPr>
          <p:cNvSpPr>
            <a:spLocks noGrp="1"/>
          </p:cNvSpPr>
          <p:nvPr>
            <p:ph type="ctrTitle"/>
          </p:nvPr>
        </p:nvSpPr>
        <p:spPr>
          <a:xfrm>
            <a:off x="1316038" y="1108071"/>
            <a:ext cx="8476639" cy="2387600"/>
          </a:xfrm>
        </p:spPr>
        <p:txBody>
          <a:bodyPr anchor="b"/>
          <a:lstStyle>
            <a:lvl1pPr algn="l">
              <a:lnSpc>
                <a:spcPts val="5280"/>
              </a:lnSpc>
              <a:defRPr sz="44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3917A7F9-736F-44AD-AA09-72DBB97729A6}"/>
              </a:ext>
            </a:extLst>
          </p:cNvPr>
          <p:cNvSpPr>
            <a:spLocks noGrp="1"/>
          </p:cNvSpPr>
          <p:nvPr>
            <p:ph type="subTitle" idx="1"/>
          </p:nvPr>
        </p:nvSpPr>
        <p:spPr>
          <a:xfrm>
            <a:off x="1316038" y="3713801"/>
            <a:ext cx="8476639" cy="1514231"/>
          </a:xfrm>
        </p:spPr>
        <p:txBody>
          <a:bodyPr/>
          <a:lstStyle>
            <a:lvl1pPr marL="0" indent="0" algn="l">
              <a:lnSpc>
                <a:spcPts val="2640"/>
              </a:lnSpc>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10" name="Plassholder for tekst 9">
            <a:extLst>
              <a:ext uri="{FF2B5EF4-FFF2-40B4-BE49-F238E27FC236}">
                <a16:creationId xmlns:a16="http://schemas.microsoft.com/office/drawing/2014/main" id="{949B7D4D-CB46-45BE-84DB-B10A90227EED}"/>
              </a:ext>
            </a:extLst>
          </p:cNvPr>
          <p:cNvSpPr>
            <a:spLocks noGrp="1"/>
          </p:cNvSpPr>
          <p:nvPr>
            <p:ph type="body" sz="quarter" idx="10" hasCustomPrompt="1"/>
          </p:nvPr>
        </p:nvSpPr>
        <p:spPr>
          <a:xfrm>
            <a:off x="1316039" y="6156354"/>
            <a:ext cx="4563268" cy="243656"/>
          </a:xfrm>
        </p:spPr>
        <p:txBody>
          <a:bodyPr anchor="b" anchorCtr="0">
            <a:noAutofit/>
          </a:bodyPr>
          <a:lstStyle>
            <a:lvl1pPr marL="0" indent="0">
              <a:lnSpc>
                <a:spcPts val="1920"/>
              </a:lnSpc>
              <a:buNone/>
              <a:defRPr sz="1600">
                <a:solidFill>
                  <a:schemeClr val="bg1"/>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Foredragsholder, arrangement, dato</a:t>
            </a:r>
          </a:p>
        </p:txBody>
      </p:sp>
      <p:pic>
        <p:nvPicPr>
          <p:cNvPr id="12" name="Logo">
            <a:extLst>
              <a:ext uri="{FF2B5EF4-FFF2-40B4-BE49-F238E27FC236}">
                <a16:creationId xmlns:a16="http://schemas.microsoft.com/office/drawing/2014/main" id="{3138D440-93AA-4A6F-86F8-692FFA8BFA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1164" y="309114"/>
            <a:ext cx="2433949" cy="997806"/>
          </a:xfrm>
          <a:prstGeom prst="rect">
            <a:avLst/>
          </a:prstGeom>
        </p:spPr>
      </p:pic>
    </p:spTree>
    <p:extLst>
      <p:ext uri="{BB962C8B-B14F-4D97-AF65-F5344CB8AC3E}">
        <p14:creationId xmlns:p14="http://schemas.microsoft.com/office/powerpoint/2010/main" val="2447169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28D9A-C289-46C3-A26C-B87803530175}"/>
              </a:ext>
            </a:extLst>
          </p:cNvPr>
          <p:cNvSpPr>
            <a:spLocks noGrp="1"/>
          </p:cNvSpPr>
          <p:nvPr>
            <p:ph type="title"/>
          </p:nvPr>
        </p:nvSpPr>
        <p:spPr>
          <a:xfrm>
            <a:off x="1316038" y="748901"/>
            <a:ext cx="9558337" cy="1060243"/>
          </a:xfrm>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AD336B7-059C-4D0A-975F-EE81CB5744FB}"/>
              </a:ext>
            </a:extLst>
          </p:cNvPr>
          <p:cNvSpPr>
            <a:spLocks noGrp="1"/>
          </p:cNvSpPr>
          <p:nvPr>
            <p:ph idx="1" hasCustomPrompt="1"/>
          </p:nvPr>
        </p:nvSpPr>
        <p:spPr>
          <a:xfrm>
            <a:off x="1316036" y="2269864"/>
            <a:ext cx="9558337" cy="3748745"/>
          </a:xfrm>
        </p:spPr>
        <p:txBody>
          <a:bodyPr/>
          <a:lstStyle>
            <a:lvl1pPr>
              <a:defRPr/>
            </a:lvl1pPr>
          </a:lstStyle>
          <a:p>
            <a:pPr lvl="0"/>
            <a:r>
              <a:rPr lang="nb-NO"/>
              <a:t>Malen inneholder flere oppsett. Velg ved å trykke på pila under «Nytt lysbilde»-knappen. </a:t>
            </a:r>
            <a:br>
              <a:rPr lang="nb-NO"/>
            </a:br>
            <a:r>
              <a:rPr lang="nb-NO"/>
              <a:t>Lim inn tekst og innhold med valget «Bruk </a:t>
            </a:r>
            <a:r>
              <a:rPr lang="nb-NO" err="1"/>
              <a:t>målfomatering</a:t>
            </a:r>
            <a:r>
              <a:rPr lang="nb-NO"/>
              <a:t>» eller «Bare tekst» for å unngå at stiler følger med fra andre steder. </a:t>
            </a:r>
            <a:br>
              <a:rPr lang="nb-NO"/>
            </a:br>
            <a:r>
              <a:rPr lang="nb-NO"/>
              <a:t>For å vise sidetall og bunntekst, gå til Sett inn-fanen, og trykk på «Topptekst og bunntekst». </a:t>
            </a:r>
          </a:p>
          <a:p>
            <a:pPr lvl="1"/>
            <a:r>
              <a:rPr lang="nb-NO"/>
              <a:t>Andre nivå</a:t>
            </a:r>
          </a:p>
          <a:p>
            <a:pPr lvl="2"/>
            <a:r>
              <a:rPr lang="nb-NO"/>
              <a:t>Tredje nivå</a:t>
            </a:r>
          </a:p>
          <a:p>
            <a:pPr lvl="3"/>
            <a:r>
              <a:rPr lang="nb-NO"/>
              <a:t>Fjerde nivå</a:t>
            </a:r>
          </a:p>
        </p:txBody>
      </p:sp>
      <p:sp>
        <p:nvSpPr>
          <p:cNvPr id="5" name="Plassholder for bunntekst 4">
            <a:extLst>
              <a:ext uri="{FF2B5EF4-FFF2-40B4-BE49-F238E27FC236}">
                <a16:creationId xmlns:a16="http://schemas.microsoft.com/office/drawing/2014/main" id="{65F7F437-E0B8-4734-B54C-7036F521044C}"/>
              </a:ext>
            </a:extLst>
          </p:cNvPr>
          <p:cNvSpPr>
            <a:spLocks noGrp="1"/>
          </p:cNvSpPr>
          <p:nvPr>
            <p:ph type="ftr" sz="quarter" idx="11"/>
          </p:nvPr>
        </p:nvSpPr>
        <p:spPr/>
        <p:txBody>
          <a:bodyPr/>
          <a:lstStyle/>
          <a:p>
            <a:r>
              <a:rPr lang="nb-NO"/>
              <a:t>Miljødirektoratet | Bunntekst (og sidetall aktiveres ved behov)</a:t>
            </a:r>
          </a:p>
        </p:txBody>
      </p:sp>
      <p:sp>
        <p:nvSpPr>
          <p:cNvPr id="6" name="Plassholder for lysbildenummer 5">
            <a:extLst>
              <a:ext uri="{FF2B5EF4-FFF2-40B4-BE49-F238E27FC236}">
                <a16:creationId xmlns:a16="http://schemas.microsoft.com/office/drawing/2014/main" id="{3D4AB14C-FD8E-42E2-8022-DB53DBFE34E9}"/>
              </a:ext>
            </a:extLst>
          </p:cNvPr>
          <p:cNvSpPr>
            <a:spLocks noGrp="1"/>
          </p:cNvSpPr>
          <p:nvPr>
            <p:ph type="sldNum" sz="quarter" idx="12"/>
          </p:nvPr>
        </p:nvSpPr>
        <p:spPr/>
        <p:txBody>
          <a:bodyPr/>
          <a:lstStyle/>
          <a:p>
            <a:fld id="{33D61130-58D0-43D7-8061-E70424BE4C61}" type="slidenum">
              <a:rPr lang="nb-NO" smtClean="0"/>
              <a:t>‹#›</a:t>
            </a:fld>
            <a:endParaRPr lang="nb-NO"/>
          </a:p>
        </p:txBody>
      </p:sp>
    </p:spTree>
    <p:extLst>
      <p:ext uri="{BB962C8B-B14F-4D97-AF65-F5344CB8AC3E}">
        <p14:creationId xmlns:p14="http://schemas.microsoft.com/office/powerpoint/2010/main" val="1572419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B">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66E63-EE6C-4C76-8FE5-01A18C4E3EAF}"/>
              </a:ext>
            </a:extLst>
          </p:cNvPr>
          <p:cNvSpPr>
            <a:spLocks noGrp="1"/>
          </p:cNvSpPr>
          <p:nvPr>
            <p:ph type="ctrTitle"/>
          </p:nvPr>
        </p:nvSpPr>
        <p:spPr>
          <a:xfrm>
            <a:off x="1316038" y="1108071"/>
            <a:ext cx="8476639" cy="2387600"/>
          </a:xfrm>
        </p:spPr>
        <p:txBody>
          <a:bodyPr anchor="b"/>
          <a:lstStyle>
            <a:lvl1pPr algn="l">
              <a:lnSpc>
                <a:spcPts val="5280"/>
              </a:lnSpc>
              <a:defRPr sz="44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3917A7F9-736F-44AD-AA09-72DBB97729A6}"/>
              </a:ext>
            </a:extLst>
          </p:cNvPr>
          <p:cNvSpPr>
            <a:spLocks noGrp="1"/>
          </p:cNvSpPr>
          <p:nvPr>
            <p:ph type="subTitle" idx="1"/>
          </p:nvPr>
        </p:nvSpPr>
        <p:spPr>
          <a:xfrm>
            <a:off x="1316038" y="3713801"/>
            <a:ext cx="8476639" cy="1514231"/>
          </a:xfrm>
        </p:spPr>
        <p:txBody>
          <a:bodyPr/>
          <a:lstStyle>
            <a:lvl1pPr marL="0" indent="0" algn="l">
              <a:lnSpc>
                <a:spcPts val="2640"/>
              </a:lnSpc>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10" name="Plassholder for tekst 9">
            <a:extLst>
              <a:ext uri="{FF2B5EF4-FFF2-40B4-BE49-F238E27FC236}">
                <a16:creationId xmlns:a16="http://schemas.microsoft.com/office/drawing/2014/main" id="{949B7D4D-CB46-45BE-84DB-B10A90227EED}"/>
              </a:ext>
            </a:extLst>
          </p:cNvPr>
          <p:cNvSpPr>
            <a:spLocks noGrp="1"/>
          </p:cNvSpPr>
          <p:nvPr>
            <p:ph type="body" sz="quarter" idx="10" hasCustomPrompt="1"/>
          </p:nvPr>
        </p:nvSpPr>
        <p:spPr>
          <a:xfrm>
            <a:off x="1316039" y="6156354"/>
            <a:ext cx="4563268" cy="243656"/>
          </a:xfrm>
        </p:spPr>
        <p:txBody>
          <a:bodyPr anchor="b" anchorCtr="0">
            <a:noAutofit/>
          </a:bodyPr>
          <a:lstStyle>
            <a:lvl1pPr marL="0" indent="0">
              <a:lnSpc>
                <a:spcPts val="1920"/>
              </a:lnSpc>
              <a:buNone/>
              <a:defRPr sz="1600">
                <a:solidFill>
                  <a:schemeClr val="bg1"/>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Foredragsholder, arrangement, dato</a:t>
            </a:r>
          </a:p>
        </p:txBody>
      </p:sp>
      <p:pic>
        <p:nvPicPr>
          <p:cNvPr id="8" name="Logo">
            <a:extLst>
              <a:ext uri="{FF2B5EF4-FFF2-40B4-BE49-F238E27FC236}">
                <a16:creationId xmlns:a16="http://schemas.microsoft.com/office/drawing/2014/main" id="{F4FBDA18-72C6-4D6F-9467-9D61328E41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1164" y="309114"/>
            <a:ext cx="2433949" cy="997806"/>
          </a:xfrm>
          <a:prstGeom prst="rect">
            <a:avLst/>
          </a:prstGeom>
        </p:spPr>
      </p:pic>
      <p:grpSp>
        <p:nvGrpSpPr>
          <p:cNvPr id="4" name="Mønster">
            <a:extLst>
              <a:ext uri="{FF2B5EF4-FFF2-40B4-BE49-F238E27FC236}">
                <a16:creationId xmlns:a16="http://schemas.microsoft.com/office/drawing/2014/main" id="{695337E2-7E1B-4B08-9C48-2C642DCD95E7}"/>
              </a:ext>
            </a:extLst>
          </p:cNvPr>
          <p:cNvGrpSpPr/>
          <p:nvPr/>
        </p:nvGrpSpPr>
        <p:grpSpPr>
          <a:xfrm>
            <a:off x="6405563" y="3011808"/>
            <a:ext cx="5270570" cy="3495241"/>
            <a:chOff x="6405563" y="3011808"/>
            <a:chExt cx="5270570" cy="3495241"/>
          </a:xfrm>
          <a:solidFill>
            <a:srgbClr val="005E5D"/>
          </a:solidFill>
        </p:grpSpPr>
        <p:sp>
          <p:nvSpPr>
            <p:cNvPr id="5" name="Frihåndsform: figur 4">
              <a:extLst>
                <a:ext uri="{FF2B5EF4-FFF2-40B4-BE49-F238E27FC236}">
                  <a16:creationId xmlns:a16="http://schemas.microsoft.com/office/drawing/2014/main" id="{58897D33-2016-40E5-9C99-DCE0548B6EE4}"/>
                </a:ext>
              </a:extLst>
            </p:cNvPr>
            <p:cNvSpPr/>
            <p:nvPr/>
          </p:nvSpPr>
          <p:spPr>
            <a:xfrm>
              <a:off x="10859482" y="3011808"/>
              <a:ext cx="816651" cy="816524"/>
            </a:xfrm>
            <a:custGeom>
              <a:avLst/>
              <a:gdLst>
                <a:gd name="connsiteX0" fmla="*/ 0 w 816651"/>
                <a:gd name="connsiteY0" fmla="*/ 0 h 816524"/>
                <a:gd name="connsiteX1" fmla="*/ 0 w 816651"/>
                <a:gd name="connsiteY1" fmla="*/ 272259 h 816524"/>
                <a:gd name="connsiteX2" fmla="*/ 136066 w 816651"/>
                <a:gd name="connsiteY2" fmla="*/ 408326 h 816524"/>
                <a:gd name="connsiteX3" fmla="*/ 0 w 816651"/>
                <a:gd name="connsiteY3" fmla="*/ 544265 h 816524"/>
                <a:gd name="connsiteX4" fmla="*/ 0 w 816651"/>
                <a:gd name="connsiteY4" fmla="*/ 816524 h 816524"/>
                <a:gd name="connsiteX5" fmla="*/ 816651 w 816651"/>
                <a:gd name="connsiteY5" fmla="*/ 816524 h 816524"/>
                <a:gd name="connsiteX6" fmla="*/ 816651 w 816651"/>
                <a:gd name="connsiteY6" fmla="*/ 544392 h 816524"/>
                <a:gd name="connsiteX7" fmla="*/ 725856 w 816651"/>
                <a:gd name="connsiteY7" fmla="*/ 544392 h 816524"/>
                <a:gd name="connsiteX8" fmla="*/ 725856 w 816651"/>
                <a:gd name="connsiteY8" fmla="*/ 272132 h 816524"/>
                <a:gd name="connsiteX9" fmla="*/ 816651 w 816651"/>
                <a:gd name="connsiteY9" fmla="*/ 272132 h 816524"/>
                <a:gd name="connsiteX10" fmla="*/ 816651 w 816651"/>
                <a:gd name="connsiteY10" fmla="*/ 0 h 816524"/>
                <a:gd name="connsiteX11" fmla="*/ 0 w 816651"/>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651" h="816524">
                  <a:moveTo>
                    <a:pt x="0" y="0"/>
                  </a:moveTo>
                  <a:lnTo>
                    <a:pt x="0" y="272259"/>
                  </a:lnTo>
                  <a:lnTo>
                    <a:pt x="136066" y="408326"/>
                  </a:lnTo>
                  <a:lnTo>
                    <a:pt x="0" y="544265"/>
                  </a:lnTo>
                  <a:lnTo>
                    <a:pt x="0" y="816524"/>
                  </a:lnTo>
                  <a:lnTo>
                    <a:pt x="816651" y="816524"/>
                  </a:lnTo>
                  <a:lnTo>
                    <a:pt x="816651" y="544392"/>
                  </a:lnTo>
                  <a:lnTo>
                    <a:pt x="725856" y="544392"/>
                  </a:lnTo>
                  <a:lnTo>
                    <a:pt x="725856" y="272132"/>
                  </a:lnTo>
                  <a:lnTo>
                    <a:pt x="816651" y="272132"/>
                  </a:lnTo>
                  <a:lnTo>
                    <a:pt x="816651" y="0"/>
                  </a:lnTo>
                  <a:lnTo>
                    <a:pt x="0" y="0"/>
                  </a:lnTo>
                  <a:close/>
                </a:path>
              </a:pathLst>
            </a:custGeom>
            <a:solidFill>
              <a:srgbClr val="005E5D"/>
            </a:solidFill>
            <a:ln w="12662" cap="flat">
              <a:noFill/>
              <a:prstDash val="solid"/>
              <a:miter/>
            </a:ln>
          </p:spPr>
          <p:txBody>
            <a:bodyPr rtlCol="0" anchor="ctr"/>
            <a:lstStyle/>
            <a:p>
              <a:endParaRPr lang="nb-NO"/>
            </a:p>
          </p:txBody>
        </p:sp>
        <p:sp>
          <p:nvSpPr>
            <p:cNvPr id="6" name="Frihåndsform: figur 5">
              <a:extLst>
                <a:ext uri="{FF2B5EF4-FFF2-40B4-BE49-F238E27FC236}">
                  <a16:creationId xmlns:a16="http://schemas.microsoft.com/office/drawing/2014/main" id="{25742D6D-7F51-4E40-9F24-540010693EED}"/>
                </a:ext>
              </a:extLst>
            </p:cNvPr>
            <p:cNvSpPr/>
            <p:nvPr/>
          </p:nvSpPr>
          <p:spPr>
            <a:xfrm>
              <a:off x="10859482" y="5682282"/>
              <a:ext cx="816651" cy="816524"/>
            </a:xfrm>
            <a:custGeom>
              <a:avLst/>
              <a:gdLst>
                <a:gd name="connsiteX0" fmla="*/ 544392 w 816651"/>
                <a:gd name="connsiteY0" fmla="*/ 0 h 816524"/>
                <a:gd name="connsiteX1" fmla="*/ 544392 w 816651"/>
                <a:gd name="connsiteY1" fmla="*/ 90669 h 816524"/>
                <a:gd name="connsiteX2" fmla="*/ 272259 w 816651"/>
                <a:gd name="connsiteY2" fmla="*/ 90669 h 816524"/>
                <a:gd name="connsiteX3" fmla="*/ 272259 w 816651"/>
                <a:gd name="connsiteY3" fmla="*/ 0 h 816524"/>
                <a:gd name="connsiteX4" fmla="*/ 0 w 816651"/>
                <a:gd name="connsiteY4" fmla="*/ 0 h 816524"/>
                <a:gd name="connsiteX5" fmla="*/ 0 w 816651"/>
                <a:gd name="connsiteY5" fmla="*/ 816524 h 816524"/>
                <a:gd name="connsiteX6" fmla="*/ 272259 w 816651"/>
                <a:gd name="connsiteY6" fmla="*/ 816524 h 816524"/>
                <a:gd name="connsiteX7" fmla="*/ 408325 w 816651"/>
                <a:gd name="connsiteY7" fmla="*/ 680458 h 816524"/>
                <a:gd name="connsiteX8" fmla="*/ 544392 w 816651"/>
                <a:gd name="connsiteY8" fmla="*/ 816524 h 816524"/>
                <a:gd name="connsiteX9" fmla="*/ 816651 w 816651"/>
                <a:gd name="connsiteY9" fmla="*/ 816524 h 816524"/>
                <a:gd name="connsiteX10" fmla="*/ 816651 w 816651"/>
                <a:gd name="connsiteY10" fmla="*/ 0 h 816524"/>
                <a:gd name="connsiteX11" fmla="*/ 544392 w 816651"/>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651" h="816524">
                  <a:moveTo>
                    <a:pt x="544392" y="0"/>
                  </a:moveTo>
                  <a:lnTo>
                    <a:pt x="544392" y="90669"/>
                  </a:lnTo>
                  <a:lnTo>
                    <a:pt x="272259" y="90669"/>
                  </a:lnTo>
                  <a:lnTo>
                    <a:pt x="272259" y="0"/>
                  </a:lnTo>
                  <a:lnTo>
                    <a:pt x="0" y="0"/>
                  </a:lnTo>
                  <a:lnTo>
                    <a:pt x="0" y="816524"/>
                  </a:lnTo>
                  <a:lnTo>
                    <a:pt x="272259" y="816524"/>
                  </a:lnTo>
                  <a:lnTo>
                    <a:pt x="408325" y="680458"/>
                  </a:lnTo>
                  <a:lnTo>
                    <a:pt x="544392" y="816524"/>
                  </a:lnTo>
                  <a:lnTo>
                    <a:pt x="816651" y="816524"/>
                  </a:lnTo>
                  <a:lnTo>
                    <a:pt x="816651" y="0"/>
                  </a:lnTo>
                  <a:lnTo>
                    <a:pt x="544392" y="0"/>
                  </a:lnTo>
                  <a:close/>
                </a:path>
              </a:pathLst>
            </a:custGeom>
            <a:solidFill>
              <a:srgbClr val="005E5D"/>
            </a:solidFill>
            <a:ln w="12662" cap="flat">
              <a:noFill/>
              <a:prstDash val="solid"/>
              <a:miter/>
            </a:ln>
          </p:spPr>
          <p:txBody>
            <a:bodyPr rtlCol="0" anchor="ctr"/>
            <a:lstStyle/>
            <a:p>
              <a:endParaRPr lang="nb-NO"/>
            </a:p>
          </p:txBody>
        </p:sp>
        <p:sp>
          <p:nvSpPr>
            <p:cNvPr id="9" name="Frihåndsform: figur 8">
              <a:extLst>
                <a:ext uri="{FF2B5EF4-FFF2-40B4-BE49-F238E27FC236}">
                  <a16:creationId xmlns:a16="http://schemas.microsoft.com/office/drawing/2014/main" id="{C6069E0D-19DC-4BB2-B12B-B75F711AEF80}"/>
                </a:ext>
              </a:extLst>
            </p:cNvPr>
            <p:cNvSpPr/>
            <p:nvPr/>
          </p:nvSpPr>
          <p:spPr>
            <a:xfrm>
              <a:off x="6405563" y="5685959"/>
              <a:ext cx="816524" cy="816524"/>
            </a:xfrm>
            <a:custGeom>
              <a:avLst/>
              <a:gdLst>
                <a:gd name="connsiteX0" fmla="*/ 0 w 816524"/>
                <a:gd name="connsiteY0" fmla="*/ 0 h 816524"/>
                <a:gd name="connsiteX1" fmla="*/ 0 w 816524"/>
                <a:gd name="connsiteY1" fmla="*/ 272132 h 816524"/>
                <a:gd name="connsiteX2" fmla="*/ 90795 w 816524"/>
                <a:gd name="connsiteY2" fmla="*/ 272132 h 816524"/>
                <a:gd name="connsiteX3" fmla="*/ 90795 w 816524"/>
                <a:gd name="connsiteY3" fmla="*/ 544392 h 816524"/>
                <a:gd name="connsiteX4" fmla="*/ 0 w 816524"/>
                <a:gd name="connsiteY4" fmla="*/ 544392 h 816524"/>
                <a:gd name="connsiteX5" fmla="*/ 0 w 816524"/>
                <a:gd name="connsiteY5" fmla="*/ 816524 h 816524"/>
                <a:gd name="connsiteX6" fmla="*/ 816524 w 816524"/>
                <a:gd name="connsiteY6" fmla="*/ 816524 h 816524"/>
                <a:gd name="connsiteX7" fmla="*/ 816524 w 816524"/>
                <a:gd name="connsiteY7" fmla="*/ 544392 h 816524"/>
                <a:gd name="connsiteX8" fmla="*/ 680585 w 816524"/>
                <a:gd name="connsiteY8" fmla="*/ 408325 h 816524"/>
                <a:gd name="connsiteX9" fmla="*/ 816524 w 816524"/>
                <a:gd name="connsiteY9" fmla="*/ 272259 h 816524"/>
                <a:gd name="connsiteX10" fmla="*/ 816524 w 816524"/>
                <a:gd name="connsiteY10" fmla="*/ 0 h 816524"/>
                <a:gd name="connsiteX11" fmla="*/ 0 w 816524"/>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524" h="816524">
                  <a:moveTo>
                    <a:pt x="0" y="0"/>
                  </a:moveTo>
                  <a:lnTo>
                    <a:pt x="0" y="272132"/>
                  </a:lnTo>
                  <a:lnTo>
                    <a:pt x="90795" y="272132"/>
                  </a:lnTo>
                  <a:lnTo>
                    <a:pt x="90795" y="544392"/>
                  </a:lnTo>
                  <a:lnTo>
                    <a:pt x="0" y="544392"/>
                  </a:lnTo>
                  <a:lnTo>
                    <a:pt x="0" y="816524"/>
                  </a:lnTo>
                  <a:lnTo>
                    <a:pt x="816524" y="816524"/>
                  </a:lnTo>
                  <a:lnTo>
                    <a:pt x="816524" y="544392"/>
                  </a:lnTo>
                  <a:lnTo>
                    <a:pt x="680585" y="408325"/>
                  </a:lnTo>
                  <a:lnTo>
                    <a:pt x="816524" y="272259"/>
                  </a:lnTo>
                  <a:lnTo>
                    <a:pt x="816524" y="0"/>
                  </a:lnTo>
                  <a:lnTo>
                    <a:pt x="0" y="0"/>
                  </a:lnTo>
                  <a:close/>
                </a:path>
              </a:pathLst>
            </a:custGeom>
            <a:solidFill>
              <a:srgbClr val="005E5D"/>
            </a:solidFill>
            <a:ln w="12662" cap="flat">
              <a:noFill/>
              <a:prstDash val="solid"/>
              <a:miter/>
            </a:ln>
          </p:spPr>
          <p:txBody>
            <a:bodyPr rtlCol="0" anchor="ctr"/>
            <a:lstStyle/>
            <a:p>
              <a:endParaRPr lang="nb-NO"/>
            </a:p>
          </p:txBody>
        </p:sp>
        <p:sp>
          <p:nvSpPr>
            <p:cNvPr id="11" name="Frihåndsform: figur 10">
              <a:extLst>
                <a:ext uri="{FF2B5EF4-FFF2-40B4-BE49-F238E27FC236}">
                  <a16:creationId xmlns:a16="http://schemas.microsoft.com/office/drawing/2014/main" id="{32C55173-4846-4FB4-9416-13AEF8E8FBC9}"/>
                </a:ext>
              </a:extLst>
            </p:cNvPr>
            <p:cNvSpPr/>
            <p:nvPr/>
          </p:nvSpPr>
          <p:spPr>
            <a:xfrm>
              <a:off x="8189134" y="5690651"/>
              <a:ext cx="816270" cy="816397"/>
            </a:xfrm>
            <a:custGeom>
              <a:avLst/>
              <a:gdLst>
                <a:gd name="connsiteX0" fmla="*/ 0 w 816270"/>
                <a:gd name="connsiteY0" fmla="*/ 0 h 816397"/>
                <a:gd name="connsiteX1" fmla="*/ 0 w 816270"/>
                <a:gd name="connsiteY1" fmla="*/ 272133 h 816397"/>
                <a:gd name="connsiteX2" fmla="*/ 135939 w 816270"/>
                <a:gd name="connsiteY2" fmla="*/ 408199 h 816397"/>
                <a:gd name="connsiteX3" fmla="*/ 0 w 816270"/>
                <a:gd name="connsiteY3" fmla="*/ 544138 h 816397"/>
                <a:gd name="connsiteX4" fmla="*/ 0 w 816270"/>
                <a:gd name="connsiteY4" fmla="*/ 816398 h 816397"/>
                <a:gd name="connsiteX5" fmla="*/ 816271 w 816270"/>
                <a:gd name="connsiteY5" fmla="*/ 816398 h 816397"/>
                <a:gd name="connsiteX6" fmla="*/ 816271 w 816270"/>
                <a:gd name="connsiteY6" fmla="*/ 544265 h 816397"/>
                <a:gd name="connsiteX7" fmla="*/ 725602 w 816270"/>
                <a:gd name="connsiteY7" fmla="*/ 544265 h 816397"/>
                <a:gd name="connsiteX8" fmla="*/ 725602 w 816270"/>
                <a:gd name="connsiteY8" fmla="*/ 272133 h 816397"/>
                <a:gd name="connsiteX9" fmla="*/ 816271 w 816270"/>
                <a:gd name="connsiteY9" fmla="*/ 272133 h 816397"/>
                <a:gd name="connsiteX10" fmla="*/ 816271 w 816270"/>
                <a:gd name="connsiteY10" fmla="*/ 0 h 816397"/>
                <a:gd name="connsiteX11" fmla="*/ 0 w 816270"/>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270" h="816397">
                  <a:moveTo>
                    <a:pt x="0" y="0"/>
                  </a:moveTo>
                  <a:lnTo>
                    <a:pt x="0" y="272133"/>
                  </a:lnTo>
                  <a:lnTo>
                    <a:pt x="135939" y="408199"/>
                  </a:lnTo>
                  <a:lnTo>
                    <a:pt x="0" y="544138"/>
                  </a:lnTo>
                  <a:lnTo>
                    <a:pt x="0" y="816398"/>
                  </a:lnTo>
                  <a:lnTo>
                    <a:pt x="816271" y="816398"/>
                  </a:lnTo>
                  <a:lnTo>
                    <a:pt x="816271" y="544265"/>
                  </a:lnTo>
                  <a:lnTo>
                    <a:pt x="725602" y="544265"/>
                  </a:lnTo>
                  <a:lnTo>
                    <a:pt x="725602" y="272133"/>
                  </a:lnTo>
                  <a:lnTo>
                    <a:pt x="816271" y="272133"/>
                  </a:lnTo>
                  <a:lnTo>
                    <a:pt x="816271" y="0"/>
                  </a:lnTo>
                  <a:lnTo>
                    <a:pt x="0" y="0"/>
                  </a:lnTo>
                  <a:close/>
                </a:path>
              </a:pathLst>
            </a:custGeom>
            <a:solidFill>
              <a:srgbClr val="005E5D"/>
            </a:solidFill>
            <a:ln w="12662" cap="flat">
              <a:noFill/>
              <a:prstDash val="solid"/>
              <a:miter/>
            </a:ln>
          </p:spPr>
          <p:txBody>
            <a:bodyPr rtlCol="0" anchor="ctr"/>
            <a:lstStyle/>
            <a:p>
              <a:endParaRPr lang="nb-NO"/>
            </a:p>
          </p:txBody>
        </p:sp>
        <p:sp>
          <p:nvSpPr>
            <p:cNvPr id="12" name="Frihåndsform: figur 11">
              <a:extLst>
                <a:ext uri="{FF2B5EF4-FFF2-40B4-BE49-F238E27FC236}">
                  <a16:creationId xmlns:a16="http://schemas.microsoft.com/office/drawing/2014/main" id="{2EE01EB6-21A5-4A29-A8BE-953FF80ED3A6}"/>
                </a:ext>
              </a:extLst>
            </p:cNvPr>
            <p:cNvSpPr/>
            <p:nvPr/>
          </p:nvSpPr>
          <p:spPr>
            <a:xfrm>
              <a:off x="9079081" y="5690651"/>
              <a:ext cx="816270" cy="816397"/>
            </a:xfrm>
            <a:custGeom>
              <a:avLst/>
              <a:gdLst>
                <a:gd name="connsiteX0" fmla="*/ 544138 w 816270"/>
                <a:gd name="connsiteY0" fmla="*/ 0 h 816397"/>
                <a:gd name="connsiteX1" fmla="*/ 408199 w 816270"/>
                <a:gd name="connsiteY1" fmla="*/ 136066 h 816397"/>
                <a:gd name="connsiteX2" fmla="*/ 272132 w 816270"/>
                <a:gd name="connsiteY2" fmla="*/ 0 h 816397"/>
                <a:gd name="connsiteX3" fmla="*/ 0 w 816270"/>
                <a:gd name="connsiteY3" fmla="*/ 0 h 816397"/>
                <a:gd name="connsiteX4" fmla="*/ 0 w 816270"/>
                <a:gd name="connsiteY4" fmla="*/ 816398 h 816397"/>
                <a:gd name="connsiteX5" fmla="*/ 272132 w 816270"/>
                <a:gd name="connsiteY5" fmla="*/ 816398 h 816397"/>
                <a:gd name="connsiteX6" fmla="*/ 272132 w 816270"/>
                <a:gd name="connsiteY6" fmla="*/ 725602 h 816397"/>
                <a:gd name="connsiteX7" fmla="*/ 544265 w 816270"/>
                <a:gd name="connsiteY7" fmla="*/ 725602 h 816397"/>
                <a:gd name="connsiteX8" fmla="*/ 544265 w 816270"/>
                <a:gd name="connsiteY8" fmla="*/ 816398 h 816397"/>
                <a:gd name="connsiteX9" fmla="*/ 816271 w 816270"/>
                <a:gd name="connsiteY9" fmla="*/ 816398 h 816397"/>
                <a:gd name="connsiteX10" fmla="*/ 816271 w 816270"/>
                <a:gd name="connsiteY10" fmla="*/ 0 h 816397"/>
                <a:gd name="connsiteX11" fmla="*/ 544138 w 816270"/>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270" h="816397">
                  <a:moveTo>
                    <a:pt x="544138" y="0"/>
                  </a:moveTo>
                  <a:lnTo>
                    <a:pt x="408199" y="136066"/>
                  </a:lnTo>
                  <a:lnTo>
                    <a:pt x="272132" y="0"/>
                  </a:lnTo>
                  <a:lnTo>
                    <a:pt x="0" y="0"/>
                  </a:lnTo>
                  <a:lnTo>
                    <a:pt x="0" y="816398"/>
                  </a:lnTo>
                  <a:lnTo>
                    <a:pt x="272132" y="816398"/>
                  </a:lnTo>
                  <a:lnTo>
                    <a:pt x="272132" y="725602"/>
                  </a:lnTo>
                  <a:lnTo>
                    <a:pt x="544265" y="725602"/>
                  </a:lnTo>
                  <a:lnTo>
                    <a:pt x="544265" y="816398"/>
                  </a:lnTo>
                  <a:lnTo>
                    <a:pt x="816271" y="816398"/>
                  </a:lnTo>
                  <a:lnTo>
                    <a:pt x="816271" y="0"/>
                  </a:lnTo>
                  <a:lnTo>
                    <a:pt x="544138" y="0"/>
                  </a:lnTo>
                  <a:close/>
                </a:path>
              </a:pathLst>
            </a:custGeom>
            <a:solidFill>
              <a:srgbClr val="005E5D"/>
            </a:solidFill>
            <a:ln w="12662" cap="flat">
              <a:noFill/>
              <a:prstDash val="solid"/>
              <a:miter/>
            </a:ln>
          </p:spPr>
          <p:txBody>
            <a:bodyPr rtlCol="0" anchor="ctr"/>
            <a:lstStyle/>
            <a:p>
              <a:endParaRPr lang="nb-NO"/>
            </a:p>
          </p:txBody>
        </p:sp>
        <p:sp>
          <p:nvSpPr>
            <p:cNvPr id="13" name="Frihåndsform: figur 12">
              <a:extLst>
                <a:ext uri="{FF2B5EF4-FFF2-40B4-BE49-F238E27FC236}">
                  <a16:creationId xmlns:a16="http://schemas.microsoft.com/office/drawing/2014/main" id="{51A51448-2F89-4982-AFF7-1D70948CE2EC}"/>
                </a:ext>
              </a:extLst>
            </p:cNvPr>
            <p:cNvSpPr/>
            <p:nvPr/>
          </p:nvSpPr>
          <p:spPr>
            <a:xfrm>
              <a:off x="9078954" y="4796647"/>
              <a:ext cx="816524" cy="816524"/>
            </a:xfrm>
            <a:custGeom>
              <a:avLst/>
              <a:gdLst>
                <a:gd name="connsiteX0" fmla="*/ 0 w 816524"/>
                <a:gd name="connsiteY0" fmla="*/ 544265 h 816524"/>
                <a:gd name="connsiteX1" fmla="*/ 136066 w 816524"/>
                <a:gd name="connsiteY1" fmla="*/ 408199 h 816524"/>
                <a:gd name="connsiteX2" fmla="*/ 0 w 816524"/>
                <a:gd name="connsiteY2" fmla="*/ 272133 h 816524"/>
                <a:gd name="connsiteX3" fmla="*/ 0 w 816524"/>
                <a:gd name="connsiteY3" fmla="*/ 0 h 816524"/>
                <a:gd name="connsiteX4" fmla="*/ 816524 w 816524"/>
                <a:gd name="connsiteY4" fmla="*/ 0 h 816524"/>
                <a:gd name="connsiteX5" fmla="*/ 816524 w 816524"/>
                <a:gd name="connsiteY5" fmla="*/ 272133 h 816524"/>
                <a:gd name="connsiteX6" fmla="*/ 725856 w 816524"/>
                <a:gd name="connsiteY6" fmla="*/ 272133 h 816524"/>
                <a:gd name="connsiteX7" fmla="*/ 725856 w 816524"/>
                <a:gd name="connsiteY7" fmla="*/ 544392 h 816524"/>
                <a:gd name="connsiteX8" fmla="*/ 816524 w 816524"/>
                <a:gd name="connsiteY8" fmla="*/ 544392 h 816524"/>
                <a:gd name="connsiteX9" fmla="*/ 816524 w 816524"/>
                <a:gd name="connsiteY9" fmla="*/ 816524 h 816524"/>
                <a:gd name="connsiteX10" fmla="*/ 0 w 816524"/>
                <a:gd name="connsiteY10" fmla="*/ 816524 h 816524"/>
                <a:gd name="connsiteX11" fmla="*/ 0 w 816524"/>
                <a:gd name="connsiteY11" fmla="*/ 544265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524" h="816524">
                  <a:moveTo>
                    <a:pt x="0" y="544265"/>
                  </a:moveTo>
                  <a:lnTo>
                    <a:pt x="136066" y="408199"/>
                  </a:lnTo>
                  <a:lnTo>
                    <a:pt x="0" y="272133"/>
                  </a:lnTo>
                  <a:lnTo>
                    <a:pt x="0" y="0"/>
                  </a:lnTo>
                  <a:lnTo>
                    <a:pt x="816524" y="0"/>
                  </a:lnTo>
                  <a:lnTo>
                    <a:pt x="816524" y="272133"/>
                  </a:lnTo>
                  <a:lnTo>
                    <a:pt x="725856" y="272133"/>
                  </a:lnTo>
                  <a:lnTo>
                    <a:pt x="725856" y="544392"/>
                  </a:lnTo>
                  <a:lnTo>
                    <a:pt x="816524" y="544392"/>
                  </a:lnTo>
                  <a:lnTo>
                    <a:pt x="816524" y="816524"/>
                  </a:lnTo>
                  <a:lnTo>
                    <a:pt x="0" y="816524"/>
                  </a:lnTo>
                  <a:lnTo>
                    <a:pt x="0" y="544265"/>
                  </a:lnTo>
                  <a:close/>
                </a:path>
              </a:pathLst>
            </a:custGeom>
            <a:solidFill>
              <a:srgbClr val="005E5D"/>
            </a:solidFill>
            <a:ln w="12662" cap="flat">
              <a:noFill/>
              <a:prstDash val="solid"/>
              <a:miter/>
            </a:ln>
          </p:spPr>
          <p:txBody>
            <a:bodyPr rtlCol="0" anchor="ctr"/>
            <a:lstStyle/>
            <a:p>
              <a:endParaRPr lang="nb-NO"/>
            </a:p>
          </p:txBody>
        </p:sp>
        <p:sp>
          <p:nvSpPr>
            <p:cNvPr id="14" name="Frihåndsform: figur 13">
              <a:extLst>
                <a:ext uri="{FF2B5EF4-FFF2-40B4-BE49-F238E27FC236}">
                  <a16:creationId xmlns:a16="http://schemas.microsoft.com/office/drawing/2014/main" id="{4FCA13EA-9A55-498F-A4A9-68362A622230}"/>
                </a:ext>
              </a:extLst>
            </p:cNvPr>
            <p:cNvSpPr/>
            <p:nvPr/>
          </p:nvSpPr>
          <p:spPr>
            <a:xfrm>
              <a:off x="10859482" y="4792208"/>
              <a:ext cx="816651" cy="816524"/>
            </a:xfrm>
            <a:custGeom>
              <a:avLst/>
              <a:gdLst>
                <a:gd name="connsiteX0" fmla="*/ 0 w 816651"/>
                <a:gd name="connsiteY0" fmla="*/ 0 h 816524"/>
                <a:gd name="connsiteX1" fmla="*/ 0 w 816651"/>
                <a:gd name="connsiteY1" fmla="*/ 272133 h 816524"/>
                <a:gd name="connsiteX2" fmla="*/ 90795 w 816651"/>
                <a:gd name="connsiteY2" fmla="*/ 272133 h 816524"/>
                <a:gd name="connsiteX3" fmla="*/ 90795 w 816651"/>
                <a:gd name="connsiteY3" fmla="*/ 544265 h 816524"/>
                <a:gd name="connsiteX4" fmla="*/ 0 w 816651"/>
                <a:gd name="connsiteY4" fmla="*/ 544265 h 816524"/>
                <a:gd name="connsiteX5" fmla="*/ 0 w 816651"/>
                <a:gd name="connsiteY5" fmla="*/ 816524 h 816524"/>
                <a:gd name="connsiteX6" fmla="*/ 816651 w 816651"/>
                <a:gd name="connsiteY6" fmla="*/ 816524 h 816524"/>
                <a:gd name="connsiteX7" fmla="*/ 816651 w 816651"/>
                <a:gd name="connsiteY7" fmla="*/ 544265 h 816524"/>
                <a:gd name="connsiteX8" fmla="*/ 680585 w 816651"/>
                <a:gd name="connsiteY8" fmla="*/ 408199 h 816524"/>
                <a:gd name="connsiteX9" fmla="*/ 816651 w 816651"/>
                <a:gd name="connsiteY9" fmla="*/ 272133 h 816524"/>
                <a:gd name="connsiteX10" fmla="*/ 816651 w 816651"/>
                <a:gd name="connsiteY10" fmla="*/ 0 h 816524"/>
                <a:gd name="connsiteX11" fmla="*/ 0 w 816651"/>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651" h="816524">
                  <a:moveTo>
                    <a:pt x="0" y="0"/>
                  </a:moveTo>
                  <a:lnTo>
                    <a:pt x="0" y="272133"/>
                  </a:lnTo>
                  <a:lnTo>
                    <a:pt x="90795" y="272133"/>
                  </a:lnTo>
                  <a:lnTo>
                    <a:pt x="90795" y="544265"/>
                  </a:lnTo>
                  <a:lnTo>
                    <a:pt x="0" y="544265"/>
                  </a:lnTo>
                  <a:lnTo>
                    <a:pt x="0" y="816524"/>
                  </a:lnTo>
                  <a:lnTo>
                    <a:pt x="816651" y="816524"/>
                  </a:lnTo>
                  <a:lnTo>
                    <a:pt x="816651" y="544265"/>
                  </a:lnTo>
                  <a:lnTo>
                    <a:pt x="680585" y="408199"/>
                  </a:lnTo>
                  <a:lnTo>
                    <a:pt x="816651" y="272133"/>
                  </a:lnTo>
                  <a:lnTo>
                    <a:pt x="816651" y="0"/>
                  </a:lnTo>
                  <a:lnTo>
                    <a:pt x="0" y="0"/>
                  </a:lnTo>
                  <a:close/>
                </a:path>
              </a:pathLst>
            </a:custGeom>
            <a:solidFill>
              <a:srgbClr val="005E5D"/>
            </a:solidFill>
            <a:ln w="12662" cap="flat">
              <a:noFill/>
              <a:prstDash val="solid"/>
              <a:miter/>
            </a:ln>
          </p:spPr>
          <p:txBody>
            <a:bodyPr rtlCol="0" anchor="ctr"/>
            <a:lstStyle/>
            <a:p>
              <a:endParaRPr lang="nb-NO"/>
            </a:p>
          </p:txBody>
        </p:sp>
        <p:sp>
          <p:nvSpPr>
            <p:cNvPr id="15" name="Frihåndsform: figur 14">
              <a:extLst>
                <a:ext uri="{FF2B5EF4-FFF2-40B4-BE49-F238E27FC236}">
                  <a16:creationId xmlns:a16="http://schemas.microsoft.com/office/drawing/2014/main" id="{8890AD85-075A-4860-B5A9-D2D8D699D7BE}"/>
                </a:ext>
              </a:extLst>
            </p:cNvPr>
            <p:cNvSpPr/>
            <p:nvPr/>
          </p:nvSpPr>
          <p:spPr>
            <a:xfrm>
              <a:off x="10859735" y="3902008"/>
              <a:ext cx="816397" cy="816397"/>
            </a:xfrm>
            <a:custGeom>
              <a:avLst/>
              <a:gdLst>
                <a:gd name="connsiteX0" fmla="*/ 544265 w 816397"/>
                <a:gd name="connsiteY0" fmla="*/ 0 h 816397"/>
                <a:gd name="connsiteX1" fmla="*/ 408199 w 816397"/>
                <a:gd name="connsiteY1" fmla="*/ 136066 h 816397"/>
                <a:gd name="connsiteX2" fmla="*/ 272259 w 816397"/>
                <a:gd name="connsiteY2" fmla="*/ 0 h 816397"/>
                <a:gd name="connsiteX3" fmla="*/ 0 w 816397"/>
                <a:gd name="connsiteY3" fmla="*/ 0 h 816397"/>
                <a:gd name="connsiteX4" fmla="*/ 0 w 816397"/>
                <a:gd name="connsiteY4" fmla="*/ 816398 h 816397"/>
                <a:gd name="connsiteX5" fmla="*/ 272132 w 816397"/>
                <a:gd name="connsiteY5" fmla="*/ 816398 h 816397"/>
                <a:gd name="connsiteX6" fmla="*/ 272132 w 816397"/>
                <a:gd name="connsiteY6" fmla="*/ 725602 h 816397"/>
                <a:gd name="connsiteX7" fmla="*/ 544265 w 816397"/>
                <a:gd name="connsiteY7" fmla="*/ 725602 h 816397"/>
                <a:gd name="connsiteX8" fmla="*/ 544265 w 816397"/>
                <a:gd name="connsiteY8" fmla="*/ 816398 h 816397"/>
                <a:gd name="connsiteX9" fmla="*/ 816398 w 816397"/>
                <a:gd name="connsiteY9" fmla="*/ 816398 h 816397"/>
                <a:gd name="connsiteX10" fmla="*/ 816398 w 816397"/>
                <a:gd name="connsiteY10" fmla="*/ 0 h 816397"/>
                <a:gd name="connsiteX11" fmla="*/ 544265 w 816397"/>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397" h="816397">
                  <a:moveTo>
                    <a:pt x="544265" y="0"/>
                  </a:moveTo>
                  <a:lnTo>
                    <a:pt x="408199" y="136066"/>
                  </a:lnTo>
                  <a:lnTo>
                    <a:pt x="272259" y="0"/>
                  </a:lnTo>
                  <a:lnTo>
                    <a:pt x="0" y="0"/>
                  </a:lnTo>
                  <a:lnTo>
                    <a:pt x="0" y="816398"/>
                  </a:lnTo>
                  <a:lnTo>
                    <a:pt x="272132" y="816398"/>
                  </a:lnTo>
                  <a:lnTo>
                    <a:pt x="272132" y="725602"/>
                  </a:lnTo>
                  <a:lnTo>
                    <a:pt x="544265" y="725602"/>
                  </a:lnTo>
                  <a:lnTo>
                    <a:pt x="544265" y="816398"/>
                  </a:lnTo>
                  <a:lnTo>
                    <a:pt x="816398" y="816398"/>
                  </a:lnTo>
                  <a:lnTo>
                    <a:pt x="816398" y="0"/>
                  </a:lnTo>
                  <a:lnTo>
                    <a:pt x="544265" y="0"/>
                  </a:lnTo>
                  <a:close/>
                </a:path>
              </a:pathLst>
            </a:custGeom>
            <a:solidFill>
              <a:srgbClr val="005E5D"/>
            </a:solidFill>
            <a:ln w="12662" cap="flat">
              <a:noFill/>
              <a:prstDash val="solid"/>
              <a:miter/>
            </a:ln>
          </p:spPr>
          <p:txBody>
            <a:bodyPr rtlCol="0" anchor="ctr"/>
            <a:lstStyle/>
            <a:p>
              <a:endParaRPr lang="nb-NO"/>
            </a:p>
          </p:txBody>
        </p:sp>
        <p:sp>
          <p:nvSpPr>
            <p:cNvPr id="16" name="Frihåndsform: figur 15">
              <a:extLst>
                <a:ext uri="{FF2B5EF4-FFF2-40B4-BE49-F238E27FC236}">
                  <a16:creationId xmlns:a16="http://schemas.microsoft.com/office/drawing/2014/main" id="{E9BD63BA-915E-45DD-9C13-EA74C33E9BEE}"/>
                </a:ext>
              </a:extLst>
            </p:cNvPr>
            <p:cNvSpPr/>
            <p:nvPr/>
          </p:nvSpPr>
          <p:spPr>
            <a:xfrm>
              <a:off x="7295890" y="4792081"/>
              <a:ext cx="816397" cy="816397"/>
            </a:xfrm>
            <a:custGeom>
              <a:avLst/>
              <a:gdLst>
                <a:gd name="connsiteX0" fmla="*/ 816398 w 816397"/>
                <a:gd name="connsiteY0" fmla="*/ 0 h 816397"/>
                <a:gd name="connsiteX1" fmla="*/ 816398 w 816397"/>
                <a:gd name="connsiteY1" fmla="*/ 272259 h 816397"/>
                <a:gd name="connsiteX2" fmla="*/ 680331 w 816397"/>
                <a:gd name="connsiteY2" fmla="*/ 408199 h 816397"/>
                <a:gd name="connsiteX3" fmla="*/ 816398 w 816397"/>
                <a:gd name="connsiteY3" fmla="*/ 544265 h 816397"/>
                <a:gd name="connsiteX4" fmla="*/ 816398 w 816397"/>
                <a:gd name="connsiteY4" fmla="*/ 816398 h 816397"/>
                <a:gd name="connsiteX5" fmla="*/ 0 w 816397"/>
                <a:gd name="connsiteY5" fmla="*/ 816398 h 816397"/>
                <a:gd name="connsiteX6" fmla="*/ 0 w 816397"/>
                <a:gd name="connsiteY6" fmla="*/ 544265 h 816397"/>
                <a:gd name="connsiteX7" fmla="*/ 90669 w 816397"/>
                <a:gd name="connsiteY7" fmla="*/ 544265 h 816397"/>
                <a:gd name="connsiteX8" fmla="*/ 90669 w 816397"/>
                <a:gd name="connsiteY8" fmla="*/ 272133 h 816397"/>
                <a:gd name="connsiteX9" fmla="*/ 0 w 816397"/>
                <a:gd name="connsiteY9" fmla="*/ 272133 h 816397"/>
                <a:gd name="connsiteX10" fmla="*/ 0 w 816397"/>
                <a:gd name="connsiteY10" fmla="*/ 0 h 816397"/>
                <a:gd name="connsiteX11" fmla="*/ 816398 w 816397"/>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397" h="816397">
                  <a:moveTo>
                    <a:pt x="816398" y="0"/>
                  </a:moveTo>
                  <a:lnTo>
                    <a:pt x="816398" y="272259"/>
                  </a:lnTo>
                  <a:lnTo>
                    <a:pt x="680331" y="408199"/>
                  </a:lnTo>
                  <a:lnTo>
                    <a:pt x="816398" y="544265"/>
                  </a:lnTo>
                  <a:lnTo>
                    <a:pt x="816398" y="816398"/>
                  </a:lnTo>
                  <a:lnTo>
                    <a:pt x="0" y="816398"/>
                  </a:lnTo>
                  <a:lnTo>
                    <a:pt x="0" y="544265"/>
                  </a:lnTo>
                  <a:lnTo>
                    <a:pt x="90669" y="544265"/>
                  </a:lnTo>
                  <a:lnTo>
                    <a:pt x="90669" y="272133"/>
                  </a:lnTo>
                  <a:lnTo>
                    <a:pt x="0" y="272133"/>
                  </a:lnTo>
                  <a:lnTo>
                    <a:pt x="0" y="0"/>
                  </a:lnTo>
                  <a:lnTo>
                    <a:pt x="816398" y="0"/>
                  </a:lnTo>
                  <a:close/>
                </a:path>
              </a:pathLst>
            </a:custGeom>
            <a:solidFill>
              <a:srgbClr val="005E5D"/>
            </a:solidFill>
            <a:ln w="12662" cap="flat">
              <a:noFill/>
              <a:prstDash val="solid"/>
              <a:miter/>
            </a:ln>
          </p:spPr>
          <p:txBody>
            <a:bodyPr rtlCol="0" anchor="ctr"/>
            <a:lstStyle/>
            <a:p>
              <a:endParaRPr lang="nb-NO"/>
            </a:p>
          </p:txBody>
        </p:sp>
        <p:sp>
          <p:nvSpPr>
            <p:cNvPr id="17" name="Frihåndsform: figur 16">
              <a:extLst>
                <a:ext uri="{FF2B5EF4-FFF2-40B4-BE49-F238E27FC236}">
                  <a16:creationId xmlns:a16="http://schemas.microsoft.com/office/drawing/2014/main" id="{604DC964-50FB-4F87-9951-0AAB3E23F44B}"/>
                </a:ext>
              </a:extLst>
            </p:cNvPr>
            <p:cNvSpPr/>
            <p:nvPr/>
          </p:nvSpPr>
          <p:spPr>
            <a:xfrm>
              <a:off x="9969661" y="3902008"/>
              <a:ext cx="816397" cy="816397"/>
            </a:xfrm>
            <a:custGeom>
              <a:avLst/>
              <a:gdLst>
                <a:gd name="connsiteX0" fmla="*/ 0 w 816397"/>
                <a:gd name="connsiteY0" fmla="*/ 816398 h 816397"/>
                <a:gd name="connsiteX1" fmla="*/ 0 w 816397"/>
                <a:gd name="connsiteY1" fmla="*/ 544138 h 816397"/>
                <a:gd name="connsiteX2" fmla="*/ 136066 w 816397"/>
                <a:gd name="connsiteY2" fmla="*/ 408199 h 816397"/>
                <a:gd name="connsiteX3" fmla="*/ 0 w 816397"/>
                <a:gd name="connsiteY3" fmla="*/ 272259 h 816397"/>
                <a:gd name="connsiteX4" fmla="*/ 0 w 816397"/>
                <a:gd name="connsiteY4" fmla="*/ 0 h 816397"/>
                <a:gd name="connsiteX5" fmla="*/ 816398 w 816397"/>
                <a:gd name="connsiteY5" fmla="*/ 0 h 816397"/>
                <a:gd name="connsiteX6" fmla="*/ 816398 w 816397"/>
                <a:gd name="connsiteY6" fmla="*/ 272133 h 816397"/>
                <a:gd name="connsiteX7" fmla="*/ 725602 w 816397"/>
                <a:gd name="connsiteY7" fmla="*/ 272133 h 816397"/>
                <a:gd name="connsiteX8" fmla="*/ 725602 w 816397"/>
                <a:gd name="connsiteY8" fmla="*/ 544265 h 816397"/>
                <a:gd name="connsiteX9" fmla="*/ 816398 w 816397"/>
                <a:gd name="connsiteY9" fmla="*/ 544265 h 816397"/>
                <a:gd name="connsiteX10" fmla="*/ 816398 w 816397"/>
                <a:gd name="connsiteY10" fmla="*/ 816398 h 816397"/>
                <a:gd name="connsiteX11" fmla="*/ 0 w 816397"/>
                <a:gd name="connsiteY11" fmla="*/ 816398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397" h="816397">
                  <a:moveTo>
                    <a:pt x="0" y="816398"/>
                  </a:moveTo>
                  <a:lnTo>
                    <a:pt x="0" y="544138"/>
                  </a:lnTo>
                  <a:lnTo>
                    <a:pt x="136066" y="408199"/>
                  </a:lnTo>
                  <a:lnTo>
                    <a:pt x="0" y="272259"/>
                  </a:lnTo>
                  <a:lnTo>
                    <a:pt x="0" y="0"/>
                  </a:lnTo>
                  <a:lnTo>
                    <a:pt x="816398" y="0"/>
                  </a:lnTo>
                  <a:lnTo>
                    <a:pt x="816398" y="272133"/>
                  </a:lnTo>
                  <a:lnTo>
                    <a:pt x="725602" y="272133"/>
                  </a:lnTo>
                  <a:lnTo>
                    <a:pt x="725602" y="544265"/>
                  </a:lnTo>
                  <a:lnTo>
                    <a:pt x="816398" y="544265"/>
                  </a:lnTo>
                  <a:lnTo>
                    <a:pt x="816398" y="816398"/>
                  </a:lnTo>
                  <a:lnTo>
                    <a:pt x="0" y="816398"/>
                  </a:lnTo>
                  <a:close/>
                </a:path>
              </a:pathLst>
            </a:custGeom>
            <a:solidFill>
              <a:srgbClr val="005E5D"/>
            </a:solidFill>
            <a:ln w="12662" cap="flat">
              <a:noFill/>
              <a:prstDash val="solid"/>
              <a:miter/>
            </a:ln>
          </p:spPr>
          <p:txBody>
            <a:bodyPr rtlCol="0" anchor="ctr"/>
            <a:lstStyle/>
            <a:p>
              <a:endParaRPr lang="nb-NO"/>
            </a:p>
          </p:txBody>
        </p:sp>
        <p:sp>
          <p:nvSpPr>
            <p:cNvPr id="18" name="Frihåndsform: figur 17">
              <a:extLst>
                <a:ext uri="{FF2B5EF4-FFF2-40B4-BE49-F238E27FC236}">
                  <a16:creationId xmlns:a16="http://schemas.microsoft.com/office/drawing/2014/main" id="{EDFCC9E3-E882-4A4B-B278-05C32AF68F75}"/>
                </a:ext>
              </a:extLst>
            </p:cNvPr>
            <p:cNvSpPr/>
            <p:nvPr/>
          </p:nvSpPr>
          <p:spPr>
            <a:xfrm>
              <a:off x="9969027" y="4796647"/>
              <a:ext cx="816524" cy="816524"/>
            </a:xfrm>
            <a:custGeom>
              <a:avLst/>
              <a:gdLst>
                <a:gd name="connsiteX0" fmla="*/ 544392 w 816524"/>
                <a:gd name="connsiteY0" fmla="*/ 816524 h 816524"/>
                <a:gd name="connsiteX1" fmla="*/ 544392 w 816524"/>
                <a:gd name="connsiteY1" fmla="*/ 725856 h 816524"/>
                <a:gd name="connsiteX2" fmla="*/ 272259 w 816524"/>
                <a:gd name="connsiteY2" fmla="*/ 725856 h 816524"/>
                <a:gd name="connsiteX3" fmla="*/ 272259 w 816524"/>
                <a:gd name="connsiteY3" fmla="*/ 816524 h 816524"/>
                <a:gd name="connsiteX4" fmla="*/ 0 w 816524"/>
                <a:gd name="connsiteY4" fmla="*/ 816524 h 816524"/>
                <a:gd name="connsiteX5" fmla="*/ 0 w 816524"/>
                <a:gd name="connsiteY5" fmla="*/ 0 h 816524"/>
                <a:gd name="connsiteX6" fmla="*/ 272259 w 816524"/>
                <a:gd name="connsiteY6" fmla="*/ 0 h 816524"/>
                <a:gd name="connsiteX7" fmla="*/ 408325 w 816524"/>
                <a:gd name="connsiteY7" fmla="*/ 135939 h 816524"/>
                <a:gd name="connsiteX8" fmla="*/ 544392 w 816524"/>
                <a:gd name="connsiteY8" fmla="*/ 0 h 816524"/>
                <a:gd name="connsiteX9" fmla="*/ 816524 w 816524"/>
                <a:gd name="connsiteY9" fmla="*/ 0 h 816524"/>
                <a:gd name="connsiteX10" fmla="*/ 816524 w 816524"/>
                <a:gd name="connsiteY10" fmla="*/ 816524 h 816524"/>
                <a:gd name="connsiteX11" fmla="*/ 544392 w 816524"/>
                <a:gd name="connsiteY11" fmla="*/ 816524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524" h="816524">
                  <a:moveTo>
                    <a:pt x="544392" y="816524"/>
                  </a:moveTo>
                  <a:lnTo>
                    <a:pt x="544392" y="725856"/>
                  </a:lnTo>
                  <a:lnTo>
                    <a:pt x="272259" y="725856"/>
                  </a:lnTo>
                  <a:lnTo>
                    <a:pt x="272259" y="816524"/>
                  </a:lnTo>
                  <a:lnTo>
                    <a:pt x="0" y="816524"/>
                  </a:lnTo>
                  <a:lnTo>
                    <a:pt x="0" y="0"/>
                  </a:lnTo>
                  <a:lnTo>
                    <a:pt x="272259" y="0"/>
                  </a:lnTo>
                  <a:lnTo>
                    <a:pt x="408325" y="135939"/>
                  </a:lnTo>
                  <a:lnTo>
                    <a:pt x="544392" y="0"/>
                  </a:lnTo>
                  <a:lnTo>
                    <a:pt x="816524" y="0"/>
                  </a:lnTo>
                  <a:lnTo>
                    <a:pt x="816524" y="816524"/>
                  </a:lnTo>
                  <a:lnTo>
                    <a:pt x="544392" y="816524"/>
                  </a:lnTo>
                  <a:close/>
                </a:path>
              </a:pathLst>
            </a:custGeom>
            <a:solidFill>
              <a:srgbClr val="005E5D"/>
            </a:solidFill>
            <a:ln w="12662" cap="flat">
              <a:noFill/>
              <a:prstDash val="solid"/>
              <a:miter/>
            </a:ln>
          </p:spPr>
          <p:txBody>
            <a:bodyPr rtlCol="0" anchor="ctr"/>
            <a:lstStyle/>
            <a:p>
              <a:endParaRPr lang="nb-NO"/>
            </a:p>
          </p:txBody>
        </p:sp>
      </p:grpSp>
    </p:spTree>
    <p:extLst>
      <p:ext uri="{BB962C8B-B14F-4D97-AF65-F5344CB8AC3E}">
        <p14:creationId xmlns:p14="http://schemas.microsoft.com/office/powerpoint/2010/main" val="1162559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tellysbilde C">
    <p:bg>
      <p:bgRef idx="1001">
        <a:schemeClr val="bg2"/>
      </p:bgRef>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66E63-EE6C-4C76-8FE5-01A18C4E3EAF}"/>
              </a:ext>
            </a:extLst>
          </p:cNvPr>
          <p:cNvSpPr>
            <a:spLocks noGrp="1"/>
          </p:cNvSpPr>
          <p:nvPr>
            <p:ph type="ctrTitle"/>
          </p:nvPr>
        </p:nvSpPr>
        <p:spPr>
          <a:xfrm>
            <a:off x="1316038" y="1108071"/>
            <a:ext cx="8476639" cy="2387600"/>
          </a:xfrm>
        </p:spPr>
        <p:txBody>
          <a:bodyPr anchor="b"/>
          <a:lstStyle>
            <a:lvl1pPr algn="l">
              <a:lnSpc>
                <a:spcPts val="5280"/>
              </a:lnSpc>
              <a:defRPr sz="4400">
                <a:solidFill>
                  <a:schemeClr val="tx2"/>
                </a:solidFill>
              </a:defRPr>
            </a:lvl1pPr>
          </a:lstStyle>
          <a:p>
            <a:r>
              <a:rPr lang="nb-NO"/>
              <a:t>Klikk for å redigere tittelstil</a:t>
            </a:r>
          </a:p>
        </p:txBody>
      </p:sp>
      <p:sp>
        <p:nvSpPr>
          <p:cNvPr id="3" name="Undertittel 2">
            <a:extLst>
              <a:ext uri="{FF2B5EF4-FFF2-40B4-BE49-F238E27FC236}">
                <a16:creationId xmlns:a16="http://schemas.microsoft.com/office/drawing/2014/main" id="{3917A7F9-736F-44AD-AA09-72DBB97729A6}"/>
              </a:ext>
            </a:extLst>
          </p:cNvPr>
          <p:cNvSpPr>
            <a:spLocks noGrp="1"/>
          </p:cNvSpPr>
          <p:nvPr>
            <p:ph type="subTitle" idx="1"/>
          </p:nvPr>
        </p:nvSpPr>
        <p:spPr>
          <a:xfrm>
            <a:off x="1316038" y="3713801"/>
            <a:ext cx="8476639" cy="1514231"/>
          </a:xfrm>
        </p:spPr>
        <p:txBody>
          <a:bodyPr/>
          <a:lstStyle>
            <a:lvl1pPr marL="0" indent="0" algn="l">
              <a:lnSpc>
                <a:spcPts val="2640"/>
              </a:lnSpc>
              <a:buNone/>
              <a:defRPr sz="22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10" name="Plassholder for tekst 9">
            <a:extLst>
              <a:ext uri="{FF2B5EF4-FFF2-40B4-BE49-F238E27FC236}">
                <a16:creationId xmlns:a16="http://schemas.microsoft.com/office/drawing/2014/main" id="{949B7D4D-CB46-45BE-84DB-B10A90227EED}"/>
              </a:ext>
            </a:extLst>
          </p:cNvPr>
          <p:cNvSpPr>
            <a:spLocks noGrp="1"/>
          </p:cNvSpPr>
          <p:nvPr>
            <p:ph type="body" sz="quarter" idx="10" hasCustomPrompt="1"/>
          </p:nvPr>
        </p:nvSpPr>
        <p:spPr>
          <a:xfrm>
            <a:off x="1316039" y="6156354"/>
            <a:ext cx="4563268" cy="243656"/>
          </a:xfrm>
        </p:spPr>
        <p:txBody>
          <a:bodyPr anchor="b" anchorCtr="0">
            <a:noAutofit/>
          </a:bodyPr>
          <a:lstStyle>
            <a:lvl1pPr marL="0" indent="0">
              <a:lnSpc>
                <a:spcPts val="1920"/>
              </a:lnSpc>
              <a:buNone/>
              <a:defRPr sz="1600">
                <a:solidFill>
                  <a:schemeClr val="tx2"/>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Foredragsholder, arrangement, dato</a:t>
            </a:r>
          </a:p>
        </p:txBody>
      </p:sp>
      <p:pic>
        <p:nvPicPr>
          <p:cNvPr id="12" name="Logo">
            <a:extLst>
              <a:ext uri="{FF2B5EF4-FFF2-40B4-BE49-F238E27FC236}">
                <a16:creationId xmlns:a16="http://schemas.microsoft.com/office/drawing/2014/main" id="{3138D440-93AA-4A6F-86F8-692FFA8BFA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71164" y="309113"/>
            <a:ext cx="2433949" cy="997806"/>
          </a:xfrm>
          <a:prstGeom prst="rect">
            <a:avLst/>
          </a:prstGeom>
        </p:spPr>
      </p:pic>
      <p:grpSp>
        <p:nvGrpSpPr>
          <p:cNvPr id="4" name="Mønster">
            <a:extLst>
              <a:ext uri="{FF2B5EF4-FFF2-40B4-BE49-F238E27FC236}">
                <a16:creationId xmlns:a16="http://schemas.microsoft.com/office/drawing/2014/main" id="{E6DEADB4-1904-4BDF-91A1-F387E6E3BBDE}"/>
              </a:ext>
            </a:extLst>
          </p:cNvPr>
          <p:cNvGrpSpPr/>
          <p:nvPr/>
        </p:nvGrpSpPr>
        <p:grpSpPr>
          <a:xfrm>
            <a:off x="6405563" y="3011808"/>
            <a:ext cx="5270570" cy="3495241"/>
            <a:chOff x="6405563" y="3011808"/>
            <a:chExt cx="5270570" cy="3495241"/>
          </a:xfrm>
          <a:solidFill>
            <a:srgbClr val="005E5D"/>
          </a:solidFill>
        </p:grpSpPr>
        <p:sp>
          <p:nvSpPr>
            <p:cNvPr id="5" name="Frihåndsform: figur 4">
              <a:extLst>
                <a:ext uri="{FF2B5EF4-FFF2-40B4-BE49-F238E27FC236}">
                  <a16:creationId xmlns:a16="http://schemas.microsoft.com/office/drawing/2014/main" id="{20A6FF7E-4AF1-40C2-9B68-913D03931F2F}"/>
                </a:ext>
              </a:extLst>
            </p:cNvPr>
            <p:cNvSpPr/>
            <p:nvPr/>
          </p:nvSpPr>
          <p:spPr>
            <a:xfrm>
              <a:off x="10859482" y="3011808"/>
              <a:ext cx="816651" cy="816524"/>
            </a:xfrm>
            <a:custGeom>
              <a:avLst/>
              <a:gdLst>
                <a:gd name="connsiteX0" fmla="*/ 0 w 816651"/>
                <a:gd name="connsiteY0" fmla="*/ 0 h 816524"/>
                <a:gd name="connsiteX1" fmla="*/ 0 w 816651"/>
                <a:gd name="connsiteY1" fmla="*/ 272259 h 816524"/>
                <a:gd name="connsiteX2" fmla="*/ 136066 w 816651"/>
                <a:gd name="connsiteY2" fmla="*/ 408326 h 816524"/>
                <a:gd name="connsiteX3" fmla="*/ 0 w 816651"/>
                <a:gd name="connsiteY3" fmla="*/ 544265 h 816524"/>
                <a:gd name="connsiteX4" fmla="*/ 0 w 816651"/>
                <a:gd name="connsiteY4" fmla="*/ 816524 h 816524"/>
                <a:gd name="connsiteX5" fmla="*/ 816651 w 816651"/>
                <a:gd name="connsiteY5" fmla="*/ 816524 h 816524"/>
                <a:gd name="connsiteX6" fmla="*/ 816651 w 816651"/>
                <a:gd name="connsiteY6" fmla="*/ 544392 h 816524"/>
                <a:gd name="connsiteX7" fmla="*/ 725856 w 816651"/>
                <a:gd name="connsiteY7" fmla="*/ 544392 h 816524"/>
                <a:gd name="connsiteX8" fmla="*/ 725856 w 816651"/>
                <a:gd name="connsiteY8" fmla="*/ 272132 h 816524"/>
                <a:gd name="connsiteX9" fmla="*/ 816651 w 816651"/>
                <a:gd name="connsiteY9" fmla="*/ 272132 h 816524"/>
                <a:gd name="connsiteX10" fmla="*/ 816651 w 816651"/>
                <a:gd name="connsiteY10" fmla="*/ 0 h 816524"/>
                <a:gd name="connsiteX11" fmla="*/ 0 w 816651"/>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651" h="816524">
                  <a:moveTo>
                    <a:pt x="0" y="0"/>
                  </a:moveTo>
                  <a:lnTo>
                    <a:pt x="0" y="272259"/>
                  </a:lnTo>
                  <a:lnTo>
                    <a:pt x="136066" y="408326"/>
                  </a:lnTo>
                  <a:lnTo>
                    <a:pt x="0" y="544265"/>
                  </a:lnTo>
                  <a:lnTo>
                    <a:pt x="0" y="816524"/>
                  </a:lnTo>
                  <a:lnTo>
                    <a:pt x="816651" y="816524"/>
                  </a:lnTo>
                  <a:lnTo>
                    <a:pt x="816651" y="544392"/>
                  </a:lnTo>
                  <a:lnTo>
                    <a:pt x="725856" y="544392"/>
                  </a:lnTo>
                  <a:lnTo>
                    <a:pt x="725856" y="272132"/>
                  </a:lnTo>
                  <a:lnTo>
                    <a:pt x="816651" y="272132"/>
                  </a:lnTo>
                  <a:lnTo>
                    <a:pt x="816651" y="0"/>
                  </a:lnTo>
                  <a:lnTo>
                    <a:pt x="0" y="0"/>
                  </a:lnTo>
                  <a:close/>
                </a:path>
              </a:pathLst>
            </a:custGeom>
            <a:solidFill>
              <a:srgbClr val="005E5D"/>
            </a:solidFill>
            <a:ln w="12662" cap="flat">
              <a:noFill/>
              <a:prstDash val="solid"/>
              <a:miter/>
            </a:ln>
          </p:spPr>
          <p:txBody>
            <a:bodyPr rtlCol="0" anchor="ctr"/>
            <a:lstStyle/>
            <a:p>
              <a:endParaRPr lang="nb-NO"/>
            </a:p>
          </p:txBody>
        </p:sp>
        <p:sp>
          <p:nvSpPr>
            <p:cNvPr id="6" name="Frihåndsform: figur 5">
              <a:extLst>
                <a:ext uri="{FF2B5EF4-FFF2-40B4-BE49-F238E27FC236}">
                  <a16:creationId xmlns:a16="http://schemas.microsoft.com/office/drawing/2014/main" id="{8C1994BC-1265-4116-B308-88F43B37EA3C}"/>
                </a:ext>
              </a:extLst>
            </p:cNvPr>
            <p:cNvSpPr/>
            <p:nvPr/>
          </p:nvSpPr>
          <p:spPr>
            <a:xfrm>
              <a:off x="10859482" y="5682282"/>
              <a:ext cx="816651" cy="816524"/>
            </a:xfrm>
            <a:custGeom>
              <a:avLst/>
              <a:gdLst>
                <a:gd name="connsiteX0" fmla="*/ 544392 w 816651"/>
                <a:gd name="connsiteY0" fmla="*/ 0 h 816524"/>
                <a:gd name="connsiteX1" fmla="*/ 544392 w 816651"/>
                <a:gd name="connsiteY1" fmla="*/ 90669 h 816524"/>
                <a:gd name="connsiteX2" fmla="*/ 272259 w 816651"/>
                <a:gd name="connsiteY2" fmla="*/ 90669 h 816524"/>
                <a:gd name="connsiteX3" fmla="*/ 272259 w 816651"/>
                <a:gd name="connsiteY3" fmla="*/ 0 h 816524"/>
                <a:gd name="connsiteX4" fmla="*/ 0 w 816651"/>
                <a:gd name="connsiteY4" fmla="*/ 0 h 816524"/>
                <a:gd name="connsiteX5" fmla="*/ 0 w 816651"/>
                <a:gd name="connsiteY5" fmla="*/ 816524 h 816524"/>
                <a:gd name="connsiteX6" fmla="*/ 272259 w 816651"/>
                <a:gd name="connsiteY6" fmla="*/ 816524 h 816524"/>
                <a:gd name="connsiteX7" fmla="*/ 408325 w 816651"/>
                <a:gd name="connsiteY7" fmla="*/ 680458 h 816524"/>
                <a:gd name="connsiteX8" fmla="*/ 544392 w 816651"/>
                <a:gd name="connsiteY8" fmla="*/ 816524 h 816524"/>
                <a:gd name="connsiteX9" fmla="*/ 816651 w 816651"/>
                <a:gd name="connsiteY9" fmla="*/ 816524 h 816524"/>
                <a:gd name="connsiteX10" fmla="*/ 816651 w 816651"/>
                <a:gd name="connsiteY10" fmla="*/ 0 h 816524"/>
                <a:gd name="connsiteX11" fmla="*/ 544392 w 816651"/>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651" h="816524">
                  <a:moveTo>
                    <a:pt x="544392" y="0"/>
                  </a:moveTo>
                  <a:lnTo>
                    <a:pt x="544392" y="90669"/>
                  </a:lnTo>
                  <a:lnTo>
                    <a:pt x="272259" y="90669"/>
                  </a:lnTo>
                  <a:lnTo>
                    <a:pt x="272259" y="0"/>
                  </a:lnTo>
                  <a:lnTo>
                    <a:pt x="0" y="0"/>
                  </a:lnTo>
                  <a:lnTo>
                    <a:pt x="0" y="816524"/>
                  </a:lnTo>
                  <a:lnTo>
                    <a:pt x="272259" y="816524"/>
                  </a:lnTo>
                  <a:lnTo>
                    <a:pt x="408325" y="680458"/>
                  </a:lnTo>
                  <a:lnTo>
                    <a:pt x="544392" y="816524"/>
                  </a:lnTo>
                  <a:lnTo>
                    <a:pt x="816651" y="816524"/>
                  </a:lnTo>
                  <a:lnTo>
                    <a:pt x="816651" y="0"/>
                  </a:lnTo>
                  <a:lnTo>
                    <a:pt x="544392" y="0"/>
                  </a:lnTo>
                  <a:close/>
                </a:path>
              </a:pathLst>
            </a:custGeom>
            <a:solidFill>
              <a:srgbClr val="005E5D"/>
            </a:solidFill>
            <a:ln w="12662" cap="flat">
              <a:noFill/>
              <a:prstDash val="solid"/>
              <a:miter/>
            </a:ln>
          </p:spPr>
          <p:txBody>
            <a:bodyPr rtlCol="0" anchor="ctr"/>
            <a:lstStyle/>
            <a:p>
              <a:endParaRPr lang="nb-NO"/>
            </a:p>
          </p:txBody>
        </p:sp>
        <p:sp>
          <p:nvSpPr>
            <p:cNvPr id="8" name="Frihåndsform: figur 7">
              <a:extLst>
                <a:ext uri="{FF2B5EF4-FFF2-40B4-BE49-F238E27FC236}">
                  <a16:creationId xmlns:a16="http://schemas.microsoft.com/office/drawing/2014/main" id="{ABAC2438-004D-4CB5-846A-7FCCA1F399B1}"/>
                </a:ext>
              </a:extLst>
            </p:cNvPr>
            <p:cNvSpPr/>
            <p:nvPr/>
          </p:nvSpPr>
          <p:spPr>
            <a:xfrm>
              <a:off x="6405563" y="5685959"/>
              <a:ext cx="816524" cy="816524"/>
            </a:xfrm>
            <a:custGeom>
              <a:avLst/>
              <a:gdLst>
                <a:gd name="connsiteX0" fmla="*/ 0 w 816524"/>
                <a:gd name="connsiteY0" fmla="*/ 0 h 816524"/>
                <a:gd name="connsiteX1" fmla="*/ 0 w 816524"/>
                <a:gd name="connsiteY1" fmla="*/ 272132 h 816524"/>
                <a:gd name="connsiteX2" fmla="*/ 90795 w 816524"/>
                <a:gd name="connsiteY2" fmla="*/ 272132 h 816524"/>
                <a:gd name="connsiteX3" fmla="*/ 90795 w 816524"/>
                <a:gd name="connsiteY3" fmla="*/ 544392 h 816524"/>
                <a:gd name="connsiteX4" fmla="*/ 0 w 816524"/>
                <a:gd name="connsiteY4" fmla="*/ 544392 h 816524"/>
                <a:gd name="connsiteX5" fmla="*/ 0 w 816524"/>
                <a:gd name="connsiteY5" fmla="*/ 816524 h 816524"/>
                <a:gd name="connsiteX6" fmla="*/ 816524 w 816524"/>
                <a:gd name="connsiteY6" fmla="*/ 816524 h 816524"/>
                <a:gd name="connsiteX7" fmla="*/ 816524 w 816524"/>
                <a:gd name="connsiteY7" fmla="*/ 544392 h 816524"/>
                <a:gd name="connsiteX8" fmla="*/ 680585 w 816524"/>
                <a:gd name="connsiteY8" fmla="*/ 408325 h 816524"/>
                <a:gd name="connsiteX9" fmla="*/ 816524 w 816524"/>
                <a:gd name="connsiteY9" fmla="*/ 272259 h 816524"/>
                <a:gd name="connsiteX10" fmla="*/ 816524 w 816524"/>
                <a:gd name="connsiteY10" fmla="*/ 0 h 816524"/>
                <a:gd name="connsiteX11" fmla="*/ 0 w 816524"/>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524" h="816524">
                  <a:moveTo>
                    <a:pt x="0" y="0"/>
                  </a:moveTo>
                  <a:lnTo>
                    <a:pt x="0" y="272132"/>
                  </a:lnTo>
                  <a:lnTo>
                    <a:pt x="90795" y="272132"/>
                  </a:lnTo>
                  <a:lnTo>
                    <a:pt x="90795" y="544392"/>
                  </a:lnTo>
                  <a:lnTo>
                    <a:pt x="0" y="544392"/>
                  </a:lnTo>
                  <a:lnTo>
                    <a:pt x="0" y="816524"/>
                  </a:lnTo>
                  <a:lnTo>
                    <a:pt x="816524" y="816524"/>
                  </a:lnTo>
                  <a:lnTo>
                    <a:pt x="816524" y="544392"/>
                  </a:lnTo>
                  <a:lnTo>
                    <a:pt x="680585" y="408325"/>
                  </a:lnTo>
                  <a:lnTo>
                    <a:pt x="816524" y="272259"/>
                  </a:lnTo>
                  <a:lnTo>
                    <a:pt x="816524" y="0"/>
                  </a:lnTo>
                  <a:lnTo>
                    <a:pt x="0" y="0"/>
                  </a:lnTo>
                  <a:close/>
                </a:path>
              </a:pathLst>
            </a:custGeom>
            <a:solidFill>
              <a:srgbClr val="005E5D"/>
            </a:solidFill>
            <a:ln w="12662" cap="flat">
              <a:noFill/>
              <a:prstDash val="solid"/>
              <a:miter/>
            </a:ln>
          </p:spPr>
          <p:txBody>
            <a:bodyPr rtlCol="0" anchor="ctr"/>
            <a:lstStyle/>
            <a:p>
              <a:endParaRPr lang="nb-NO"/>
            </a:p>
          </p:txBody>
        </p:sp>
        <p:sp>
          <p:nvSpPr>
            <p:cNvPr id="9" name="Frihåndsform: figur 8">
              <a:extLst>
                <a:ext uri="{FF2B5EF4-FFF2-40B4-BE49-F238E27FC236}">
                  <a16:creationId xmlns:a16="http://schemas.microsoft.com/office/drawing/2014/main" id="{5005B070-8B4F-44C5-B9E4-22832C20C023}"/>
                </a:ext>
              </a:extLst>
            </p:cNvPr>
            <p:cNvSpPr/>
            <p:nvPr/>
          </p:nvSpPr>
          <p:spPr>
            <a:xfrm>
              <a:off x="8189134" y="5690651"/>
              <a:ext cx="816270" cy="816397"/>
            </a:xfrm>
            <a:custGeom>
              <a:avLst/>
              <a:gdLst>
                <a:gd name="connsiteX0" fmla="*/ 0 w 816270"/>
                <a:gd name="connsiteY0" fmla="*/ 0 h 816397"/>
                <a:gd name="connsiteX1" fmla="*/ 0 w 816270"/>
                <a:gd name="connsiteY1" fmla="*/ 272133 h 816397"/>
                <a:gd name="connsiteX2" fmla="*/ 135939 w 816270"/>
                <a:gd name="connsiteY2" fmla="*/ 408199 h 816397"/>
                <a:gd name="connsiteX3" fmla="*/ 0 w 816270"/>
                <a:gd name="connsiteY3" fmla="*/ 544138 h 816397"/>
                <a:gd name="connsiteX4" fmla="*/ 0 w 816270"/>
                <a:gd name="connsiteY4" fmla="*/ 816398 h 816397"/>
                <a:gd name="connsiteX5" fmla="*/ 816271 w 816270"/>
                <a:gd name="connsiteY5" fmla="*/ 816398 h 816397"/>
                <a:gd name="connsiteX6" fmla="*/ 816271 w 816270"/>
                <a:gd name="connsiteY6" fmla="*/ 544265 h 816397"/>
                <a:gd name="connsiteX7" fmla="*/ 725602 w 816270"/>
                <a:gd name="connsiteY7" fmla="*/ 544265 h 816397"/>
                <a:gd name="connsiteX8" fmla="*/ 725602 w 816270"/>
                <a:gd name="connsiteY8" fmla="*/ 272133 h 816397"/>
                <a:gd name="connsiteX9" fmla="*/ 816271 w 816270"/>
                <a:gd name="connsiteY9" fmla="*/ 272133 h 816397"/>
                <a:gd name="connsiteX10" fmla="*/ 816271 w 816270"/>
                <a:gd name="connsiteY10" fmla="*/ 0 h 816397"/>
                <a:gd name="connsiteX11" fmla="*/ 0 w 816270"/>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270" h="816397">
                  <a:moveTo>
                    <a:pt x="0" y="0"/>
                  </a:moveTo>
                  <a:lnTo>
                    <a:pt x="0" y="272133"/>
                  </a:lnTo>
                  <a:lnTo>
                    <a:pt x="135939" y="408199"/>
                  </a:lnTo>
                  <a:lnTo>
                    <a:pt x="0" y="544138"/>
                  </a:lnTo>
                  <a:lnTo>
                    <a:pt x="0" y="816398"/>
                  </a:lnTo>
                  <a:lnTo>
                    <a:pt x="816271" y="816398"/>
                  </a:lnTo>
                  <a:lnTo>
                    <a:pt x="816271" y="544265"/>
                  </a:lnTo>
                  <a:lnTo>
                    <a:pt x="725602" y="544265"/>
                  </a:lnTo>
                  <a:lnTo>
                    <a:pt x="725602" y="272133"/>
                  </a:lnTo>
                  <a:lnTo>
                    <a:pt x="816271" y="272133"/>
                  </a:lnTo>
                  <a:lnTo>
                    <a:pt x="816271" y="0"/>
                  </a:lnTo>
                  <a:lnTo>
                    <a:pt x="0" y="0"/>
                  </a:lnTo>
                  <a:close/>
                </a:path>
              </a:pathLst>
            </a:custGeom>
            <a:solidFill>
              <a:srgbClr val="005E5D"/>
            </a:solidFill>
            <a:ln w="12662" cap="flat">
              <a:noFill/>
              <a:prstDash val="solid"/>
              <a:miter/>
            </a:ln>
          </p:spPr>
          <p:txBody>
            <a:bodyPr rtlCol="0" anchor="ctr"/>
            <a:lstStyle/>
            <a:p>
              <a:endParaRPr lang="nb-NO"/>
            </a:p>
          </p:txBody>
        </p:sp>
        <p:sp>
          <p:nvSpPr>
            <p:cNvPr id="11" name="Frihåndsform: figur 10">
              <a:extLst>
                <a:ext uri="{FF2B5EF4-FFF2-40B4-BE49-F238E27FC236}">
                  <a16:creationId xmlns:a16="http://schemas.microsoft.com/office/drawing/2014/main" id="{4C1775CD-0C22-4C23-86D5-FF18B691CE1C}"/>
                </a:ext>
              </a:extLst>
            </p:cNvPr>
            <p:cNvSpPr/>
            <p:nvPr/>
          </p:nvSpPr>
          <p:spPr>
            <a:xfrm>
              <a:off x="9079081" y="5690651"/>
              <a:ext cx="816270" cy="816397"/>
            </a:xfrm>
            <a:custGeom>
              <a:avLst/>
              <a:gdLst>
                <a:gd name="connsiteX0" fmla="*/ 544138 w 816270"/>
                <a:gd name="connsiteY0" fmla="*/ 0 h 816397"/>
                <a:gd name="connsiteX1" fmla="*/ 408199 w 816270"/>
                <a:gd name="connsiteY1" fmla="*/ 136066 h 816397"/>
                <a:gd name="connsiteX2" fmla="*/ 272132 w 816270"/>
                <a:gd name="connsiteY2" fmla="*/ 0 h 816397"/>
                <a:gd name="connsiteX3" fmla="*/ 0 w 816270"/>
                <a:gd name="connsiteY3" fmla="*/ 0 h 816397"/>
                <a:gd name="connsiteX4" fmla="*/ 0 w 816270"/>
                <a:gd name="connsiteY4" fmla="*/ 816398 h 816397"/>
                <a:gd name="connsiteX5" fmla="*/ 272132 w 816270"/>
                <a:gd name="connsiteY5" fmla="*/ 816398 h 816397"/>
                <a:gd name="connsiteX6" fmla="*/ 272132 w 816270"/>
                <a:gd name="connsiteY6" fmla="*/ 725602 h 816397"/>
                <a:gd name="connsiteX7" fmla="*/ 544265 w 816270"/>
                <a:gd name="connsiteY7" fmla="*/ 725602 h 816397"/>
                <a:gd name="connsiteX8" fmla="*/ 544265 w 816270"/>
                <a:gd name="connsiteY8" fmla="*/ 816398 h 816397"/>
                <a:gd name="connsiteX9" fmla="*/ 816271 w 816270"/>
                <a:gd name="connsiteY9" fmla="*/ 816398 h 816397"/>
                <a:gd name="connsiteX10" fmla="*/ 816271 w 816270"/>
                <a:gd name="connsiteY10" fmla="*/ 0 h 816397"/>
                <a:gd name="connsiteX11" fmla="*/ 544138 w 816270"/>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270" h="816397">
                  <a:moveTo>
                    <a:pt x="544138" y="0"/>
                  </a:moveTo>
                  <a:lnTo>
                    <a:pt x="408199" y="136066"/>
                  </a:lnTo>
                  <a:lnTo>
                    <a:pt x="272132" y="0"/>
                  </a:lnTo>
                  <a:lnTo>
                    <a:pt x="0" y="0"/>
                  </a:lnTo>
                  <a:lnTo>
                    <a:pt x="0" y="816398"/>
                  </a:lnTo>
                  <a:lnTo>
                    <a:pt x="272132" y="816398"/>
                  </a:lnTo>
                  <a:lnTo>
                    <a:pt x="272132" y="725602"/>
                  </a:lnTo>
                  <a:lnTo>
                    <a:pt x="544265" y="725602"/>
                  </a:lnTo>
                  <a:lnTo>
                    <a:pt x="544265" y="816398"/>
                  </a:lnTo>
                  <a:lnTo>
                    <a:pt x="816271" y="816398"/>
                  </a:lnTo>
                  <a:lnTo>
                    <a:pt x="816271" y="0"/>
                  </a:lnTo>
                  <a:lnTo>
                    <a:pt x="544138" y="0"/>
                  </a:lnTo>
                  <a:close/>
                </a:path>
              </a:pathLst>
            </a:custGeom>
            <a:solidFill>
              <a:srgbClr val="005E5D"/>
            </a:solidFill>
            <a:ln w="12662" cap="flat">
              <a:noFill/>
              <a:prstDash val="solid"/>
              <a:miter/>
            </a:ln>
          </p:spPr>
          <p:txBody>
            <a:bodyPr rtlCol="0" anchor="ctr"/>
            <a:lstStyle/>
            <a:p>
              <a:endParaRPr lang="nb-NO"/>
            </a:p>
          </p:txBody>
        </p:sp>
        <p:sp>
          <p:nvSpPr>
            <p:cNvPr id="13" name="Frihåndsform: figur 12">
              <a:extLst>
                <a:ext uri="{FF2B5EF4-FFF2-40B4-BE49-F238E27FC236}">
                  <a16:creationId xmlns:a16="http://schemas.microsoft.com/office/drawing/2014/main" id="{88798257-8CE6-4372-93F8-D046DFDF2ADD}"/>
                </a:ext>
              </a:extLst>
            </p:cNvPr>
            <p:cNvSpPr/>
            <p:nvPr/>
          </p:nvSpPr>
          <p:spPr>
            <a:xfrm>
              <a:off x="9078954" y="4796647"/>
              <a:ext cx="816524" cy="816524"/>
            </a:xfrm>
            <a:custGeom>
              <a:avLst/>
              <a:gdLst>
                <a:gd name="connsiteX0" fmla="*/ 0 w 816524"/>
                <a:gd name="connsiteY0" fmla="*/ 544265 h 816524"/>
                <a:gd name="connsiteX1" fmla="*/ 136066 w 816524"/>
                <a:gd name="connsiteY1" fmla="*/ 408199 h 816524"/>
                <a:gd name="connsiteX2" fmla="*/ 0 w 816524"/>
                <a:gd name="connsiteY2" fmla="*/ 272133 h 816524"/>
                <a:gd name="connsiteX3" fmla="*/ 0 w 816524"/>
                <a:gd name="connsiteY3" fmla="*/ 0 h 816524"/>
                <a:gd name="connsiteX4" fmla="*/ 816524 w 816524"/>
                <a:gd name="connsiteY4" fmla="*/ 0 h 816524"/>
                <a:gd name="connsiteX5" fmla="*/ 816524 w 816524"/>
                <a:gd name="connsiteY5" fmla="*/ 272133 h 816524"/>
                <a:gd name="connsiteX6" fmla="*/ 725856 w 816524"/>
                <a:gd name="connsiteY6" fmla="*/ 272133 h 816524"/>
                <a:gd name="connsiteX7" fmla="*/ 725856 w 816524"/>
                <a:gd name="connsiteY7" fmla="*/ 544392 h 816524"/>
                <a:gd name="connsiteX8" fmla="*/ 816524 w 816524"/>
                <a:gd name="connsiteY8" fmla="*/ 544392 h 816524"/>
                <a:gd name="connsiteX9" fmla="*/ 816524 w 816524"/>
                <a:gd name="connsiteY9" fmla="*/ 816524 h 816524"/>
                <a:gd name="connsiteX10" fmla="*/ 0 w 816524"/>
                <a:gd name="connsiteY10" fmla="*/ 816524 h 816524"/>
                <a:gd name="connsiteX11" fmla="*/ 0 w 816524"/>
                <a:gd name="connsiteY11" fmla="*/ 544265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524" h="816524">
                  <a:moveTo>
                    <a:pt x="0" y="544265"/>
                  </a:moveTo>
                  <a:lnTo>
                    <a:pt x="136066" y="408199"/>
                  </a:lnTo>
                  <a:lnTo>
                    <a:pt x="0" y="272133"/>
                  </a:lnTo>
                  <a:lnTo>
                    <a:pt x="0" y="0"/>
                  </a:lnTo>
                  <a:lnTo>
                    <a:pt x="816524" y="0"/>
                  </a:lnTo>
                  <a:lnTo>
                    <a:pt x="816524" y="272133"/>
                  </a:lnTo>
                  <a:lnTo>
                    <a:pt x="725856" y="272133"/>
                  </a:lnTo>
                  <a:lnTo>
                    <a:pt x="725856" y="544392"/>
                  </a:lnTo>
                  <a:lnTo>
                    <a:pt x="816524" y="544392"/>
                  </a:lnTo>
                  <a:lnTo>
                    <a:pt x="816524" y="816524"/>
                  </a:lnTo>
                  <a:lnTo>
                    <a:pt x="0" y="816524"/>
                  </a:lnTo>
                  <a:lnTo>
                    <a:pt x="0" y="544265"/>
                  </a:lnTo>
                  <a:close/>
                </a:path>
              </a:pathLst>
            </a:custGeom>
            <a:solidFill>
              <a:srgbClr val="005E5D"/>
            </a:solidFill>
            <a:ln w="12662" cap="flat">
              <a:noFill/>
              <a:prstDash val="solid"/>
              <a:miter/>
            </a:ln>
          </p:spPr>
          <p:txBody>
            <a:bodyPr rtlCol="0" anchor="ctr"/>
            <a:lstStyle/>
            <a:p>
              <a:endParaRPr lang="nb-NO"/>
            </a:p>
          </p:txBody>
        </p:sp>
        <p:sp>
          <p:nvSpPr>
            <p:cNvPr id="14" name="Frihåndsform: figur 13">
              <a:extLst>
                <a:ext uri="{FF2B5EF4-FFF2-40B4-BE49-F238E27FC236}">
                  <a16:creationId xmlns:a16="http://schemas.microsoft.com/office/drawing/2014/main" id="{A2DE3265-7FEB-476F-AF61-AEF86348F042}"/>
                </a:ext>
              </a:extLst>
            </p:cNvPr>
            <p:cNvSpPr/>
            <p:nvPr/>
          </p:nvSpPr>
          <p:spPr>
            <a:xfrm>
              <a:off x="10859482" y="4792208"/>
              <a:ext cx="816651" cy="816524"/>
            </a:xfrm>
            <a:custGeom>
              <a:avLst/>
              <a:gdLst>
                <a:gd name="connsiteX0" fmla="*/ 0 w 816651"/>
                <a:gd name="connsiteY0" fmla="*/ 0 h 816524"/>
                <a:gd name="connsiteX1" fmla="*/ 0 w 816651"/>
                <a:gd name="connsiteY1" fmla="*/ 272133 h 816524"/>
                <a:gd name="connsiteX2" fmla="*/ 90795 w 816651"/>
                <a:gd name="connsiteY2" fmla="*/ 272133 h 816524"/>
                <a:gd name="connsiteX3" fmla="*/ 90795 w 816651"/>
                <a:gd name="connsiteY3" fmla="*/ 544265 h 816524"/>
                <a:gd name="connsiteX4" fmla="*/ 0 w 816651"/>
                <a:gd name="connsiteY4" fmla="*/ 544265 h 816524"/>
                <a:gd name="connsiteX5" fmla="*/ 0 w 816651"/>
                <a:gd name="connsiteY5" fmla="*/ 816524 h 816524"/>
                <a:gd name="connsiteX6" fmla="*/ 816651 w 816651"/>
                <a:gd name="connsiteY6" fmla="*/ 816524 h 816524"/>
                <a:gd name="connsiteX7" fmla="*/ 816651 w 816651"/>
                <a:gd name="connsiteY7" fmla="*/ 544265 h 816524"/>
                <a:gd name="connsiteX8" fmla="*/ 680585 w 816651"/>
                <a:gd name="connsiteY8" fmla="*/ 408199 h 816524"/>
                <a:gd name="connsiteX9" fmla="*/ 816651 w 816651"/>
                <a:gd name="connsiteY9" fmla="*/ 272133 h 816524"/>
                <a:gd name="connsiteX10" fmla="*/ 816651 w 816651"/>
                <a:gd name="connsiteY10" fmla="*/ 0 h 816524"/>
                <a:gd name="connsiteX11" fmla="*/ 0 w 816651"/>
                <a:gd name="connsiteY11" fmla="*/ 0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651" h="816524">
                  <a:moveTo>
                    <a:pt x="0" y="0"/>
                  </a:moveTo>
                  <a:lnTo>
                    <a:pt x="0" y="272133"/>
                  </a:lnTo>
                  <a:lnTo>
                    <a:pt x="90795" y="272133"/>
                  </a:lnTo>
                  <a:lnTo>
                    <a:pt x="90795" y="544265"/>
                  </a:lnTo>
                  <a:lnTo>
                    <a:pt x="0" y="544265"/>
                  </a:lnTo>
                  <a:lnTo>
                    <a:pt x="0" y="816524"/>
                  </a:lnTo>
                  <a:lnTo>
                    <a:pt x="816651" y="816524"/>
                  </a:lnTo>
                  <a:lnTo>
                    <a:pt x="816651" y="544265"/>
                  </a:lnTo>
                  <a:lnTo>
                    <a:pt x="680585" y="408199"/>
                  </a:lnTo>
                  <a:lnTo>
                    <a:pt x="816651" y="272133"/>
                  </a:lnTo>
                  <a:lnTo>
                    <a:pt x="816651" y="0"/>
                  </a:lnTo>
                  <a:lnTo>
                    <a:pt x="0" y="0"/>
                  </a:lnTo>
                  <a:close/>
                </a:path>
              </a:pathLst>
            </a:custGeom>
            <a:solidFill>
              <a:srgbClr val="005E5D"/>
            </a:solidFill>
            <a:ln w="12662" cap="flat">
              <a:noFill/>
              <a:prstDash val="solid"/>
              <a:miter/>
            </a:ln>
          </p:spPr>
          <p:txBody>
            <a:bodyPr rtlCol="0" anchor="ctr"/>
            <a:lstStyle/>
            <a:p>
              <a:endParaRPr lang="nb-NO"/>
            </a:p>
          </p:txBody>
        </p:sp>
        <p:sp>
          <p:nvSpPr>
            <p:cNvPr id="15" name="Frihåndsform: figur 14">
              <a:extLst>
                <a:ext uri="{FF2B5EF4-FFF2-40B4-BE49-F238E27FC236}">
                  <a16:creationId xmlns:a16="http://schemas.microsoft.com/office/drawing/2014/main" id="{B3796A7C-075D-469F-8779-21917B9DB2F6}"/>
                </a:ext>
              </a:extLst>
            </p:cNvPr>
            <p:cNvSpPr/>
            <p:nvPr/>
          </p:nvSpPr>
          <p:spPr>
            <a:xfrm>
              <a:off x="10859735" y="3902008"/>
              <a:ext cx="816397" cy="816397"/>
            </a:xfrm>
            <a:custGeom>
              <a:avLst/>
              <a:gdLst>
                <a:gd name="connsiteX0" fmla="*/ 544265 w 816397"/>
                <a:gd name="connsiteY0" fmla="*/ 0 h 816397"/>
                <a:gd name="connsiteX1" fmla="*/ 408199 w 816397"/>
                <a:gd name="connsiteY1" fmla="*/ 136066 h 816397"/>
                <a:gd name="connsiteX2" fmla="*/ 272259 w 816397"/>
                <a:gd name="connsiteY2" fmla="*/ 0 h 816397"/>
                <a:gd name="connsiteX3" fmla="*/ 0 w 816397"/>
                <a:gd name="connsiteY3" fmla="*/ 0 h 816397"/>
                <a:gd name="connsiteX4" fmla="*/ 0 w 816397"/>
                <a:gd name="connsiteY4" fmla="*/ 816398 h 816397"/>
                <a:gd name="connsiteX5" fmla="*/ 272132 w 816397"/>
                <a:gd name="connsiteY5" fmla="*/ 816398 h 816397"/>
                <a:gd name="connsiteX6" fmla="*/ 272132 w 816397"/>
                <a:gd name="connsiteY6" fmla="*/ 725602 h 816397"/>
                <a:gd name="connsiteX7" fmla="*/ 544265 w 816397"/>
                <a:gd name="connsiteY7" fmla="*/ 725602 h 816397"/>
                <a:gd name="connsiteX8" fmla="*/ 544265 w 816397"/>
                <a:gd name="connsiteY8" fmla="*/ 816398 h 816397"/>
                <a:gd name="connsiteX9" fmla="*/ 816398 w 816397"/>
                <a:gd name="connsiteY9" fmla="*/ 816398 h 816397"/>
                <a:gd name="connsiteX10" fmla="*/ 816398 w 816397"/>
                <a:gd name="connsiteY10" fmla="*/ 0 h 816397"/>
                <a:gd name="connsiteX11" fmla="*/ 544265 w 816397"/>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397" h="816397">
                  <a:moveTo>
                    <a:pt x="544265" y="0"/>
                  </a:moveTo>
                  <a:lnTo>
                    <a:pt x="408199" y="136066"/>
                  </a:lnTo>
                  <a:lnTo>
                    <a:pt x="272259" y="0"/>
                  </a:lnTo>
                  <a:lnTo>
                    <a:pt x="0" y="0"/>
                  </a:lnTo>
                  <a:lnTo>
                    <a:pt x="0" y="816398"/>
                  </a:lnTo>
                  <a:lnTo>
                    <a:pt x="272132" y="816398"/>
                  </a:lnTo>
                  <a:lnTo>
                    <a:pt x="272132" y="725602"/>
                  </a:lnTo>
                  <a:lnTo>
                    <a:pt x="544265" y="725602"/>
                  </a:lnTo>
                  <a:lnTo>
                    <a:pt x="544265" y="816398"/>
                  </a:lnTo>
                  <a:lnTo>
                    <a:pt x="816398" y="816398"/>
                  </a:lnTo>
                  <a:lnTo>
                    <a:pt x="816398" y="0"/>
                  </a:lnTo>
                  <a:lnTo>
                    <a:pt x="544265" y="0"/>
                  </a:lnTo>
                  <a:close/>
                </a:path>
              </a:pathLst>
            </a:custGeom>
            <a:solidFill>
              <a:srgbClr val="005E5D"/>
            </a:solidFill>
            <a:ln w="12662" cap="flat">
              <a:noFill/>
              <a:prstDash val="solid"/>
              <a:miter/>
            </a:ln>
          </p:spPr>
          <p:txBody>
            <a:bodyPr rtlCol="0" anchor="ctr"/>
            <a:lstStyle/>
            <a:p>
              <a:endParaRPr lang="nb-NO"/>
            </a:p>
          </p:txBody>
        </p:sp>
        <p:sp>
          <p:nvSpPr>
            <p:cNvPr id="16" name="Frihåndsform: figur 15">
              <a:extLst>
                <a:ext uri="{FF2B5EF4-FFF2-40B4-BE49-F238E27FC236}">
                  <a16:creationId xmlns:a16="http://schemas.microsoft.com/office/drawing/2014/main" id="{83F89609-D4AB-4FE2-A902-82CF8E101FCE}"/>
                </a:ext>
              </a:extLst>
            </p:cNvPr>
            <p:cNvSpPr/>
            <p:nvPr/>
          </p:nvSpPr>
          <p:spPr>
            <a:xfrm>
              <a:off x="7295890" y="4792081"/>
              <a:ext cx="816397" cy="816397"/>
            </a:xfrm>
            <a:custGeom>
              <a:avLst/>
              <a:gdLst>
                <a:gd name="connsiteX0" fmla="*/ 816398 w 816397"/>
                <a:gd name="connsiteY0" fmla="*/ 0 h 816397"/>
                <a:gd name="connsiteX1" fmla="*/ 816398 w 816397"/>
                <a:gd name="connsiteY1" fmla="*/ 272259 h 816397"/>
                <a:gd name="connsiteX2" fmla="*/ 680331 w 816397"/>
                <a:gd name="connsiteY2" fmla="*/ 408199 h 816397"/>
                <a:gd name="connsiteX3" fmla="*/ 816398 w 816397"/>
                <a:gd name="connsiteY3" fmla="*/ 544265 h 816397"/>
                <a:gd name="connsiteX4" fmla="*/ 816398 w 816397"/>
                <a:gd name="connsiteY4" fmla="*/ 816398 h 816397"/>
                <a:gd name="connsiteX5" fmla="*/ 0 w 816397"/>
                <a:gd name="connsiteY5" fmla="*/ 816398 h 816397"/>
                <a:gd name="connsiteX6" fmla="*/ 0 w 816397"/>
                <a:gd name="connsiteY6" fmla="*/ 544265 h 816397"/>
                <a:gd name="connsiteX7" fmla="*/ 90669 w 816397"/>
                <a:gd name="connsiteY7" fmla="*/ 544265 h 816397"/>
                <a:gd name="connsiteX8" fmla="*/ 90669 w 816397"/>
                <a:gd name="connsiteY8" fmla="*/ 272133 h 816397"/>
                <a:gd name="connsiteX9" fmla="*/ 0 w 816397"/>
                <a:gd name="connsiteY9" fmla="*/ 272133 h 816397"/>
                <a:gd name="connsiteX10" fmla="*/ 0 w 816397"/>
                <a:gd name="connsiteY10" fmla="*/ 0 h 816397"/>
                <a:gd name="connsiteX11" fmla="*/ 816398 w 816397"/>
                <a:gd name="connsiteY11" fmla="*/ 0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397" h="816397">
                  <a:moveTo>
                    <a:pt x="816398" y="0"/>
                  </a:moveTo>
                  <a:lnTo>
                    <a:pt x="816398" y="272259"/>
                  </a:lnTo>
                  <a:lnTo>
                    <a:pt x="680331" y="408199"/>
                  </a:lnTo>
                  <a:lnTo>
                    <a:pt x="816398" y="544265"/>
                  </a:lnTo>
                  <a:lnTo>
                    <a:pt x="816398" y="816398"/>
                  </a:lnTo>
                  <a:lnTo>
                    <a:pt x="0" y="816398"/>
                  </a:lnTo>
                  <a:lnTo>
                    <a:pt x="0" y="544265"/>
                  </a:lnTo>
                  <a:lnTo>
                    <a:pt x="90669" y="544265"/>
                  </a:lnTo>
                  <a:lnTo>
                    <a:pt x="90669" y="272133"/>
                  </a:lnTo>
                  <a:lnTo>
                    <a:pt x="0" y="272133"/>
                  </a:lnTo>
                  <a:lnTo>
                    <a:pt x="0" y="0"/>
                  </a:lnTo>
                  <a:lnTo>
                    <a:pt x="816398" y="0"/>
                  </a:lnTo>
                  <a:close/>
                </a:path>
              </a:pathLst>
            </a:custGeom>
            <a:solidFill>
              <a:srgbClr val="005E5D"/>
            </a:solidFill>
            <a:ln w="12662" cap="flat">
              <a:noFill/>
              <a:prstDash val="solid"/>
              <a:miter/>
            </a:ln>
          </p:spPr>
          <p:txBody>
            <a:bodyPr rtlCol="0" anchor="ctr"/>
            <a:lstStyle/>
            <a:p>
              <a:endParaRPr lang="nb-NO"/>
            </a:p>
          </p:txBody>
        </p:sp>
        <p:sp>
          <p:nvSpPr>
            <p:cNvPr id="17" name="Frihåndsform: figur 16">
              <a:extLst>
                <a:ext uri="{FF2B5EF4-FFF2-40B4-BE49-F238E27FC236}">
                  <a16:creationId xmlns:a16="http://schemas.microsoft.com/office/drawing/2014/main" id="{4A2C7512-0462-49A7-98F6-3B1369A3194E}"/>
                </a:ext>
              </a:extLst>
            </p:cNvPr>
            <p:cNvSpPr/>
            <p:nvPr/>
          </p:nvSpPr>
          <p:spPr>
            <a:xfrm>
              <a:off x="9969661" y="3902008"/>
              <a:ext cx="816397" cy="816397"/>
            </a:xfrm>
            <a:custGeom>
              <a:avLst/>
              <a:gdLst>
                <a:gd name="connsiteX0" fmla="*/ 0 w 816397"/>
                <a:gd name="connsiteY0" fmla="*/ 816398 h 816397"/>
                <a:gd name="connsiteX1" fmla="*/ 0 w 816397"/>
                <a:gd name="connsiteY1" fmla="*/ 544138 h 816397"/>
                <a:gd name="connsiteX2" fmla="*/ 136066 w 816397"/>
                <a:gd name="connsiteY2" fmla="*/ 408199 h 816397"/>
                <a:gd name="connsiteX3" fmla="*/ 0 w 816397"/>
                <a:gd name="connsiteY3" fmla="*/ 272259 h 816397"/>
                <a:gd name="connsiteX4" fmla="*/ 0 w 816397"/>
                <a:gd name="connsiteY4" fmla="*/ 0 h 816397"/>
                <a:gd name="connsiteX5" fmla="*/ 816398 w 816397"/>
                <a:gd name="connsiteY5" fmla="*/ 0 h 816397"/>
                <a:gd name="connsiteX6" fmla="*/ 816398 w 816397"/>
                <a:gd name="connsiteY6" fmla="*/ 272133 h 816397"/>
                <a:gd name="connsiteX7" fmla="*/ 725602 w 816397"/>
                <a:gd name="connsiteY7" fmla="*/ 272133 h 816397"/>
                <a:gd name="connsiteX8" fmla="*/ 725602 w 816397"/>
                <a:gd name="connsiteY8" fmla="*/ 544265 h 816397"/>
                <a:gd name="connsiteX9" fmla="*/ 816398 w 816397"/>
                <a:gd name="connsiteY9" fmla="*/ 544265 h 816397"/>
                <a:gd name="connsiteX10" fmla="*/ 816398 w 816397"/>
                <a:gd name="connsiteY10" fmla="*/ 816398 h 816397"/>
                <a:gd name="connsiteX11" fmla="*/ 0 w 816397"/>
                <a:gd name="connsiteY11" fmla="*/ 816398 h 81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397" h="816397">
                  <a:moveTo>
                    <a:pt x="0" y="816398"/>
                  </a:moveTo>
                  <a:lnTo>
                    <a:pt x="0" y="544138"/>
                  </a:lnTo>
                  <a:lnTo>
                    <a:pt x="136066" y="408199"/>
                  </a:lnTo>
                  <a:lnTo>
                    <a:pt x="0" y="272259"/>
                  </a:lnTo>
                  <a:lnTo>
                    <a:pt x="0" y="0"/>
                  </a:lnTo>
                  <a:lnTo>
                    <a:pt x="816398" y="0"/>
                  </a:lnTo>
                  <a:lnTo>
                    <a:pt x="816398" y="272133"/>
                  </a:lnTo>
                  <a:lnTo>
                    <a:pt x="725602" y="272133"/>
                  </a:lnTo>
                  <a:lnTo>
                    <a:pt x="725602" y="544265"/>
                  </a:lnTo>
                  <a:lnTo>
                    <a:pt x="816398" y="544265"/>
                  </a:lnTo>
                  <a:lnTo>
                    <a:pt x="816398" y="816398"/>
                  </a:lnTo>
                  <a:lnTo>
                    <a:pt x="0" y="816398"/>
                  </a:lnTo>
                  <a:close/>
                </a:path>
              </a:pathLst>
            </a:custGeom>
            <a:solidFill>
              <a:srgbClr val="005E5D"/>
            </a:solidFill>
            <a:ln w="12662" cap="flat">
              <a:noFill/>
              <a:prstDash val="solid"/>
              <a:miter/>
            </a:ln>
          </p:spPr>
          <p:txBody>
            <a:bodyPr rtlCol="0" anchor="ctr"/>
            <a:lstStyle/>
            <a:p>
              <a:endParaRPr lang="nb-NO"/>
            </a:p>
          </p:txBody>
        </p:sp>
        <p:sp>
          <p:nvSpPr>
            <p:cNvPr id="18" name="Frihåndsform: figur 17">
              <a:extLst>
                <a:ext uri="{FF2B5EF4-FFF2-40B4-BE49-F238E27FC236}">
                  <a16:creationId xmlns:a16="http://schemas.microsoft.com/office/drawing/2014/main" id="{E588074D-907D-4339-8A12-93E69485026B}"/>
                </a:ext>
              </a:extLst>
            </p:cNvPr>
            <p:cNvSpPr/>
            <p:nvPr/>
          </p:nvSpPr>
          <p:spPr>
            <a:xfrm>
              <a:off x="9969027" y="4796647"/>
              <a:ext cx="816524" cy="816524"/>
            </a:xfrm>
            <a:custGeom>
              <a:avLst/>
              <a:gdLst>
                <a:gd name="connsiteX0" fmla="*/ 544392 w 816524"/>
                <a:gd name="connsiteY0" fmla="*/ 816524 h 816524"/>
                <a:gd name="connsiteX1" fmla="*/ 544392 w 816524"/>
                <a:gd name="connsiteY1" fmla="*/ 725856 h 816524"/>
                <a:gd name="connsiteX2" fmla="*/ 272259 w 816524"/>
                <a:gd name="connsiteY2" fmla="*/ 725856 h 816524"/>
                <a:gd name="connsiteX3" fmla="*/ 272259 w 816524"/>
                <a:gd name="connsiteY3" fmla="*/ 816524 h 816524"/>
                <a:gd name="connsiteX4" fmla="*/ 0 w 816524"/>
                <a:gd name="connsiteY4" fmla="*/ 816524 h 816524"/>
                <a:gd name="connsiteX5" fmla="*/ 0 w 816524"/>
                <a:gd name="connsiteY5" fmla="*/ 0 h 816524"/>
                <a:gd name="connsiteX6" fmla="*/ 272259 w 816524"/>
                <a:gd name="connsiteY6" fmla="*/ 0 h 816524"/>
                <a:gd name="connsiteX7" fmla="*/ 408325 w 816524"/>
                <a:gd name="connsiteY7" fmla="*/ 135939 h 816524"/>
                <a:gd name="connsiteX8" fmla="*/ 544392 w 816524"/>
                <a:gd name="connsiteY8" fmla="*/ 0 h 816524"/>
                <a:gd name="connsiteX9" fmla="*/ 816524 w 816524"/>
                <a:gd name="connsiteY9" fmla="*/ 0 h 816524"/>
                <a:gd name="connsiteX10" fmla="*/ 816524 w 816524"/>
                <a:gd name="connsiteY10" fmla="*/ 816524 h 816524"/>
                <a:gd name="connsiteX11" fmla="*/ 544392 w 816524"/>
                <a:gd name="connsiteY11" fmla="*/ 816524 h 81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16524" h="816524">
                  <a:moveTo>
                    <a:pt x="544392" y="816524"/>
                  </a:moveTo>
                  <a:lnTo>
                    <a:pt x="544392" y="725856"/>
                  </a:lnTo>
                  <a:lnTo>
                    <a:pt x="272259" y="725856"/>
                  </a:lnTo>
                  <a:lnTo>
                    <a:pt x="272259" y="816524"/>
                  </a:lnTo>
                  <a:lnTo>
                    <a:pt x="0" y="816524"/>
                  </a:lnTo>
                  <a:lnTo>
                    <a:pt x="0" y="0"/>
                  </a:lnTo>
                  <a:lnTo>
                    <a:pt x="272259" y="0"/>
                  </a:lnTo>
                  <a:lnTo>
                    <a:pt x="408325" y="135939"/>
                  </a:lnTo>
                  <a:lnTo>
                    <a:pt x="544392" y="0"/>
                  </a:lnTo>
                  <a:lnTo>
                    <a:pt x="816524" y="0"/>
                  </a:lnTo>
                  <a:lnTo>
                    <a:pt x="816524" y="816524"/>
                  </a:lnTo>
                  <a:lnTo>
                    <a:pt x="544392" y="816524"/>
                  </a:lnTo>
                  <a:close/>
                </a:path>
              </a:pathLst>
            </a:custGeom>
            <a:solidFill>
              <a:srgbClr val="005E5D"/>
            </a:solidFill>
            <a:ln w="12662" cap="flat">
              <a:noFill/>
              <a:prstDash val="solid"/>
              <a:miter/>
            </a:ln>
          </p:spPr>
          <p:txBody>
            <a:bodyPr rtlCol="0" anchor="ctr"/>
            <a:lstStyle/>
            <a:p>
              <a:endParaRPr lang="nb-NO"/>
            </a:p>
          </p:txBody>
        </p:sp>
      </p:grpSp>
    </p:spTree>
    <p:extLst>
      <p:ext uri="{BB962C8B-B14F-4D97-AF65-F5344CB8AC3E}">
        <p14:creationId xmlns:p14="http://schemas.microsoft.com/office/powerpoint/2010/main" val="67122314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tekstboks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28D9A-C289-46C3-A26C-B87803530175}"/>
              </a:ext>
            </a:extLst>
          </p:cNvPr>
          <p:cNvSpPr>
            <a:spLocks noGrp="1"/>
          </p:cNvSpPr>
          <p:nvPr>
            <p:ph type="title"/>
          </p:nvPr>
        </p:nvSpPr>
        <p:spPr>
          <a:xfrm>
            <a:off x="1316038" y="748901"/>
            <a:ext cx="9558337" cy="1047625"/>
          </a:xfrm>
        </p:spPr>
        <p:txBody>
          <a:bodyPr/>
          <a:lstStyle/>
          <a:p>
            <a:r>
              <a:rPr lang="nb-NO"/>
              <a:t>Klikk for å redigere tittelstil</a:t>
            </a:r>
          </a:p>
        </p:txBody>
      </p:sp>
      <p:sp>
        <p:nvSpPr>
          <p:cNvPr id="5" name="Plassholder for bunntekst 4">
            <a:extLst>
              <a:ext uri="{FF2B5EF4-FFF2-40B4-BE49-F238E27FC236}">
                <a16:creationId xmlns:a16="http://schemas.microsoft.com/office/drawing/2014/main" id="{65F7F437-E0B8-4734-B54C-7036F521044C}"/>
              </a:ext>
            </a:extLst>
          </p:cNvPr>
          <p:cNvSpPr>
            <a:spLocks noGrp="1"/>
          </p:cNvSpPr>
          <p:nvPr>
            <p:ph type="ftr" sz="quarter" idx="11"/>
          </p:nvPr>
        </p:nvSpPr>
        <p:spPr/>
        <p:txBody>
          <a:bodyPr/>
          <a:lstStyle/>
          <a:p>
            <a:r>
              <a:rPr lang="nb-NO"/>
              <a:t>Miljødirektoratet | Bunntekst (og sidetall aktiveres ved behov)</a:t>
            </a:r>
          </a:p>
        </p:txBody>
      </p:sp>
      <p:sp>
        <p:nvSpPr>
          <p:cNvPr id="6" name="Plassholder for lysbildenummer 5">
            <a:extLst>
              <a:ext uri="{FF2B5EF4-FFF2-40B4-BE49-F238E27FC236}">
                <a16:creationId xmlns:a16="http://schemas.microsoft.com/office/drawing/2014/main" id="{3D4AB14C-FD8E-42E2-8022-DB53DBFE34E9}"/>
              </a:ext>
            </a:extLst>
          </p:cNvPr>
          <p:cNvSpPr>
            <a:spLocks noGrp="1"/>
          </p:cNvSpPr>
          <p:nvPr>
            <p:ph type="sldNum" sz="quarter" idx="12"/>
          </p:nvPr>
        </p:nvSpPr>
        <p:spPr/>
        <p:txBody>
          <a:bodyPr/>
          <a:lstStyle/>
          <a:p>
            <a:fld id="{33D61130-58D0-43D7-8061-E70424BE4C61}" type="slidenum">
              <a:rPr lang="nb-NO" smtClean="0"/>
              <a:t>‹#›</a:t>
            </a:fld>
            <a:endParaRPr lang="nb-NO"/>
          </a:p>
        </p:txBody>
      </p:sp>
      <p:sp>
        <p:nvSpPr>
          <p:cNvPr id="11" name="Plassholder for tekst 10">
            <a:extLst>
              <a:ext uri="{FF2B5EF4-FFF2-40B4-BE49-F238E27FC236}">
                <a16:creationId xmlns:a16="http://schemas.microsoft.com/office/drawing/2014/main" id="{03F193CA-8B48-46FD-B9C5-20C7B31165C6}"/>
              </a:ext>
            </a:extLst>
          </p:cNvPr>
          <p:cNvSpPr>
            <a:spLocks noGrp="1"/>
          </p:cNvSpPr>
          <p:nvPr>
            <p:ph type="body" sz="quarter" idx="14"/>
          </p:nvPr>
        </p:nvSpPr>
        <p:spPr>
          <a:xfrm>
            <a:off x="1316036" y="2269864"/>
            <a:ext cx="4702177" cy="374874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2" name="Plassholder for tekst 10">
            <a:extLst>
              <a:ext uri="{FF2B5EF4-FFF2-40B4-BE49-F238E27FC236}">
                <a16:creationId xmlns:a16="http://schemas.microsoft.com/office/drawing/2014/main" id="{0CD4362A-AE06-4DAF-A65F-4177D3EA605D}"/>
              </a:ext>
            </a:extLst>
          </p:cNvPr>
          <p:cNvSpPr>
            <a:spLocks noGrp="1"/>
          </p:cNvSpPr>
          <p:nvPr>
            <p:ph type="body" sz="quarter" idx="15"/>
          </p:nvPr>
        </p:nvSpPr>
        <p:spPr>
          <a:xfrm>
            <a:off x="6172198" y="2269864"/>
            <a:ext cx="4702177" cy="374874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51302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og graf/tabel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28D9A-C289-46C3-A26C-B87803530175}"/>
              </a:ext>
            </a:extLst>
          </p:cNvPr>
          <p:cNvSpPr>
            <a:spLocks noGrp="1"/>
          </p:cNvSpPr>
          <p:nvPr>
            <p:ph type="title"/>
          </p:nvPr>
        </p:nvSpPr>
        <p:spPr>
          <a:xfrm>
            <a:off x="1316038" y="748902"/>
            <a:ext cx="4702175" cy="1043612"/>
          </a:xfrm>
        </p:spPr>
        <p:txBody>
          <a:bodyPr/>
          <a:lstStyle/>
          <a:p>
            <a:r>
              <a:rPr lang="nb-NO"/>
              <a:t>Klikk for å redigere tittelstil</a:t>
            </a:r>
          </a:p>
        </p:txBody>
      </p:sp>
      <p:sp>
        <p:nvSpPr>
          <p:cNvPr id="5" name="Plassholder for bunntekst 4">
            <a:extLst>
              <a:ext uri="{FF2B5EF4-FFF2-40B4-BE49-F238E27FC236}">
                <a16:creationId xmlns:a16="http://schemas.microsoft.com/office/drawing/2014/main" id="{65F7F437-E0B8-4734-B54C-7036F521044C}"/>
              </a:ext>
            </a:extLst>
          </p:cNvPr>
          <p:cNvSpPr>
            <a:spLocks noGrp="1"/>
          </p:cNvSpPr>
          <p:nvPr>
            <p:ph type="ftr" sz="quarter" idx="11"/>
          </p:nvPr>
        </p:nvSpPr>
        <p:spPr/>
        <p:txBody>
          <a:bodyPr/>
          <a:lstStyle/>
          <a:p>
            <a:r>
              <a:rPr lang="nb-NO"/>
              <a:t>Miljødirektoratet | Bunntekst (og sidetall aktiveres ved behov)</a:t>
            </a:r>
          </a:p>
        </p:txBody>
      </p:sp>
      <p:sp>
        <p:nvSpPr>
          <p:cNvPr id="6" name="Plassholder for lysbildenummer 5">
            <a:extLst>
              <a:ext uri="{FF2B5EF4-FFF2-40B4-BE49-F238E27FC236}">
                <a16:creationId xmlns:a16="http://schemas.microsoft.com/office/drawing/2014/main" id="{3D4AB14C-FD8E-42E2-8022-DB53DBFE34E9}"/>
              </a:ext>
            </a:extLst>
          </p:cNvPr>
          <p:cNvSpPr>
            <a:spLocks noGrp="1"/>
          </p:cNvSpPr>
          <p:nvPr>
            <p:ph type="sldNum" sz="quarter" idx="12"/>
          </p:nvPr>
        </p:nvSpPr>
        <p:spPr/>
        <p:txBody>
          <a:bodyPr/>
          <a:lstStyle/>
          <a:p>
            <a:fld id="{33D61130-58D0-43D7-8061-E70424BE4C61}" type="slidenum">
              <a:rPr lang="nb-NO" smtClean="0"/>
              <a:t>‹#›</a:t>
            </a:fld>
            <a:endParaRPr lang="nb-NO"/>
          </a:p>
        </p:txBody>
      </p:sp>
      <p:sp>
        <p:nvSpPr>
          <p:cNvPr id="9" name="Plassholder for innhold 2">
            <a:extLst>
              <a:ext uri="{FF2B5EF4-FFF2-40B4-BE49-F238E27FC236}">
                <a16:creationId xmlns:a16="http://schemas.microsoft.com/office/drawing/2014/main" id="{C87EFFAA-D78C-4AAE-A291-857B286C6F59}"/>
              </a:ext>
            </a:extLst>
          </p:cNvPr>
          <p:cNvSpPr>
            <a:spLocks noGrp="1"/>
          </p:cNvSpPr>
          <p:nvPr>
            <p:ph idx="13" hasCustomPrompt="1"/>
          </p:nvPr>
        </p:nvSpPr>
        <p:spPr>
          <a:xfrm>
            <a:off x="6173789" y="748902"/>
            <a:ext cx="4702177" cy="5064069"/>
          </a:xfrm>
        </p:spPr>
        <p:txBody>
          <a:bodyPr>
            <a:normAutofit/>
          </a:bodyPr>
          <a:lstStyle>
            <a:lvl1pPr marL="0" indent="0" algn="ctr">
              <a:buNone/>
              <a:defRPr sz="1800">
                <a:solidFill>
                  <a:schemeClr val="tx1">
                    <a:lumMod val="65000"/>
                    <a:lumOff val="35000"/>
                  </a:schemeClr>
                </a:solidFill>
              </a:defRPr>
            </a:lvl1pPr>
          </a:lstStyle>
          <a:p>
            <a:pPr lvl="0"/>
            <a:r>
              <a:rPr lang="nb-NO"/>
              <a:t>Klikk på ikonet for å legge til graf/tabell.</a:t>
            </a:r>
          </a:p>
        </p:txBody>
      </p:sp>
      <p:sp>
        <p:nvSpPr>
          <p:cNvPr id="12" name="Plassholder for tekst 11">
            <a:extLst>
              <a:ext uri="{FF2B5EF4-FFF2-40B4-BE49-F238E27FC236}">
                <a16:creationId xmlns:a16="http://schemas.microsoft.com/office/drawing/2014/main" id="{DDD5350E-13A6-494B-9812-688A8674FC1A}"/>
              </a:ext>
            </a:extLst>
          </p:cNvPr>
          <p:cNvSpPr>
            <a:spLocks noGrp="1"/>
          </p:cNvSpPr>
          <p:nvPr>
            <p:ph type="body" sz="quarter" idx="14" hasCustomPrompt="1"/>
          </p:nvPr>
        </p:nvSpPr>
        <p:spPr>
          <a:xfrm>
            <a:off x="6172201" y="5945195"/>
            <a:ext cx="4702174" cy="184666"/>
          </a:xfrm>
        </p:spPr>
        <p:txBody>
          <a:bodyPr>
            <a:spAutoFit/>
          </a:bodyPr>
          <a:lstStyle>
            <a:lvl1pPr marL="0" indent="0" algn="r">
              <a:lnSpc>
                <a:spcPct val="100000"/>
              </a:lnSpc>
              <a:spcBef>
                <a:spcPts val="0"/>
              </a:spcBef>
              <a:buNone/>
              <a:defRPr sz="1200"/>
            </a:lvl1pPr>
          </a:lstStyle>
          <a:p>
            <a:pPr lvl="0"/>
            <a:r>
              <a:rPr lang="nb-NO"/>
              <a:t>Kilde: Kildens navn</a:t>
            </a:r>
          </a:p>
        </p:txBody>
      </p:sp>
      <p:sp>
        <p:nvSpPr>
          <p:cNvPr id="16" name="Plassholder for tekst 10">
            <a:extLst>
              <a:ext uri="{FF2B5EF4-FFF2-40B4-BE49-F238E27FC236}">
                <a16:creationId xmlns:a16="http://schemas.microsoft.com/office/drawing/2014/main" id="{F80475E0-B6D3-4976-8545-FF19AF290F7D}"/>
              </a:ext>
            </a:extLst>
          </p:cNvPr>
          <p:cNvSpPr>
            <a:spLocks noGrp="1"/>
          </p:cNvSpPr>
          <p:nvPr>
            <p:ph type="body" sz="quarter" idx="15" hasCustomPrompt="1"/>
          </p:nvPr>
        </p:nvSpPr>
        <p:spPr>
          <a:xfrm>
            <a:off x="1316036" y="2269864"/>
            <a:ext cx="4702177" cy="3748745"/>
          </a:xfrm>
        </p:spPr>
        <p:txBody>
          <a:bodyPr/>
          <a:lstStyle/>
          <a:p>
            <a:pPr lvl="0"/>
            <a:r>
              <a:rPr lang="nb-NO"/>
              <a:t>Klikk for å legge til tekst</a:t>
            </a:r>
            <a:br>
              <a:rPr lang="nb-NO"/>
            </a:br>
            <a:r>
              <a:rPr lang="nb-NO"/>
              <a:t>Ved bruk av bilder er det viktig å velge bilder vi har lov til å bruke og at vi krediterer dem riktig. </a:t>
            </a:r>
            <a:br>
              <a:rPr lang="nb-NO"/>
            </a:br>
            <a:r>
              <a:rPr lang="nb-NO"/>
              <a:t>Husk å legge til navn på fotografen</a:t>
            </a:r>
          </a:p>
          <a:p>
            <a:pPr lvl="1"/>
            <a:r>
              <a:rPr lang="nb-NO"/>
              <a:t>Andre nivå</a:t>
            </a:r>
          </a:p>
          <a:p>
            <a:pPr lvl="2"/>
            <a:r>
              <a:rPr lang="nb-NO"/>
              <a:t>Tredje nivå</a:t>
            </a:r>
          </a:p>
        </p:txBody>
      </p:sp>
    </p:spTree>
    <p:extLst>
      <p:ext uri="{BB962C8B-B14F-4D97-AF65-F5344CB8AC3E}">
        <p14:creationId xmlns:p14="http://schemas.microsoft.com/office/powerpoint/2010/main" val="147329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28D9A-C289-46C3-A26C-B87803530175}"/>
              </a:ext>
            </a:extLst>
          </p:cNvPr>
          <p:cNvSpPr>
            <a:spLocks noGrp="1"/>
          </p:cNvSpPr>
          <p:nvPr>
            <p:ph type="title"/>
          </p:nvPr>
        </p:nvSpPr>
        <p:spPr>
          <a:xfrm>
            <a:off x="6172200" y="748902"/>
            <a:ext cx="5508625" cy="1047624"/>
          </a:xfrm>
        </p:spPr>
        <p:txBody>
          <a:bodyPr/>
          <a:lstStyle/>
          <a:p>
            <a:r>
              <a:rPr lang="nb-NO"/>
              <a:t>Klikk for å redigere tittelstil</a:t>
            </a:r>
          </a:p>
        </p:txBody>
      </p:sp>
      <p:sp>
        <p:nvSpPr>
          <p:cNvPr id="6" name="Plassholder for lysbildenummer 5">
            <a:extLst>
              <a:ext uri="{FF2B5EF4-FFF2-40B4-BE49-F238E27FC236}">
                <a16:creationId xmlns:a16="http://schemas.microsoft.com/office/drawing/2014/main" id="{3D4AB14C-FD8E-42E2-8022-DB53DBFE34E9}"/>
              </a:ext>
            </a:extLst>
          </p:cNvPr>
          <p:cNvSpPr>
            <a:spLocks noGrp="1"/>
          </p:cNvSpPr>
          <p:nvPr>
            <p:ph type="sldNum" sz="quarter" idx="12"/>
          </p:nvPr>
        </p:nvSpPr>
        <p:spPr/>
        <p:txBody>
          <a:bodyPr/>
          <a:lstStyle>
            <a:lvl1pPr>
              <a:defRPr>
                <a:noFill/>
              </a:defRPr>
            </a:lvl1pPr>
          </a:lstStyle>
          <a:p>
            <a:fld id="{33D61130-58D0-43D7-8061-E70424BE4C61}" type="slidenum">
              <a:rPr lang="nb-NO" smtClean="0"/>
              <a:pPr/>
              <a:t>‹#›</a:t>
            </a:fld>
            <a:endParaRPr lang="nb-NO"/>
          </a:p>
        </p:txBody>
      </p:sp>
      <p:sp>
        <p:nvSpPr>
          <p:cNvPr id="10" name="Plassholder for tekst 11">
            <a:extLst>
              <a:ext uri="{FF2B5EF4-FFF2-40B4-BE49-F238E27FC236}">
                <a16:creationId xmlns:a16="http://schemas.microsoft.com/office/drawing/2014/main" id="{5327DCA0-7053-4AB8-A4C7-1F9FC7AFFD61}"/>
              </a:ext>
            </a:extLst>
          </p:cNvPr>
          <p:cNvSpPr>
            <a:spLocks noGrp="1"/>
          </p:cNvSpPr>
          <p:nvPr>
            <p:ph type="body" sz="quarter" idx="14" hasCustomPrompt="1"/>
          </p:nvPr>
        </p:nvSpPr>
        <p:spPr>
          <a:xfrm>
            <a:off x="6172200" y="6321163"/>
            <a:ext cx="4702174" cy="184666"/>
          </a:xfrm>
        </p:spPr>
        <p:txBody>
          <a:bodyPr>
            <a:spAutoFit/>
          </a:bodyPr>
          <a:lstStyle>
            <a:lvl1pPr marL="0" indent="0" algn="l">
              <a:lnSpc>
                <a:spcPct val="100000"/>
              </a:lnSpc>
              <a:spcBef>
                <a:spcPts val="0"/>
              </a:spcBef>
              <a:buNone/>
              <a:defRPr sz="1200"/>
            </a:lvl1pPr>
          </a:lstStyle>
          <a:p>
            <a:pPr lvl="0"/>
            <a:r>
              <a:rPr lang="nb-NO"/>
              <a:t>Foto: Fotografens navn</a:t>
            </a:r>
          </a:p>
        </p:txBody>
      </p:sp>
      <p:sp>
        <p:nvSpPr>
          <p:cNvPr id="12" name="Plassholder for bilde 11">
            <a:extLst>
              <a:ext uri="{FF2B5EF4-FFF2-40B4-BE49-F238E27FC236}">
                <a16:creationId xmlns:a16="http://schemas.microsoft.com/office/drawing/2014/main" id="{336E3119-9405-4B5D-9F16-7F7627411861}"/>
              </a:ext>
            </a:extLst>
          </p:cNvPr>
          <p:cNvSpPr>
            <a:spLocks noGrp="1"/>
          </p:cNvSpPr>
          <p:nvPr>
            <p:ph type="pic" sz="quarter" idx="15" hasCustomPrompt="1"/>
          </p:nvPr>
        </p:nvSpPr>
        <p:spPr>
          <a:xfrm>
            <a:off x="-1" y="0"/>
            <a:ext cx="5746751" cy="6857433"/>
          </a:xfrm>
          <a:pattFill prst="wdUpDiag">
            <a:fgClr>
              <a:schemeClr val="bg1">
                <a:lumMod val="95000"/>
              </a:schemeClr>
            </a:fgClr>
            <a:bgClr>
              <a:schemeClr val="bg1">
                <a:lumMod val="85000"/>
              </a:schemeClr>
            </a:bgClr>
          </a:pattFill>
        </p:spPr>
        <p:txBody>
          <a:bodyPr bIns="1152000" anchor="ctr" anchorCtr="1"/>
          <a:lstStyle>
            <a:lvl1pPr marL="0" indent="0">
              <a:buNone/>
              <a:defRPr sz="1800">
                <a:solidFill>
                  <a:schemeClr val="tx1">
                    <a:lumMod val="65000"/>
                    <a:lumOff val="35000"/>
                  </a:schemeClr>
                </a:solidFill>
              </a:defRPr>
            </a:lvl1pPr>
          </a:lstStyle>
          <a:p>
            <a:r>
              <a:rPr lang="nb-NO"/>
              <a:t>Dra inn et </a:t>
            </a:r>
            <a:r>
              <a:rPr lang="nb-NO" err="1"/>
              <a:t>bilde</a:t>
            </a:r>
            <a:r>
              <a:rPr lang="nb-NO"/>
              <a:t> </a:t>
            </a:r>
            <a:r>
              <a:rPr lang="nb-NO" err="1"/>
              <a:t>eller</a:t>
            </a:r>
            <a:r>
              <a:rPr lang="nb-NO"/>
              <a:t> </a:t>
            </a:r>
            <a:r>
              <a:rPr lang="nb-NO" err="1"/>
              <a:t>klikk</a:t>
            </a:r>
            <a:r>
              <a:rPr lang="nb-NO"/>
              <a:t> </a:t>
            </a:r>
            <a:r>
              <a:rPr lang="nb-NO" err="1"/>
              <a:t>på</a:t>
            </a:r>
            <a:r>
              <a:rPr lang="nb-NO"/>
              <a:t> </a:t>
            </a:r>
            <a:r>
              <a:rPr lang="nb-NO" err="1"/>
              <a:t>ikonet</a:t>
            </a:r>
            <a:r>
              <a:rPr lang="nb-NO"/>
              <a:t> for å </a:t>
            </a:r>
            <a:r>
              <a:rPr lang="nb-NO" err="1"/>
              <a:t>legge</a:t>
            </a:r>
            <a:r>
              <a:rPr lang="nb-NO"/>
              <a:t> </a:t>
            </a:r>
            <a:r>
              <a:rPr lang="nb-NO" err="1"/>
              <a:t>til</a:t>
            </a:r>
            <a:r>
              <a:rPr lang="nb-NO"/>
              <a:t>. Just</a:t>
            </a:r>
            <a:r>
              <a:rPr lang="nb-NO" err="1"/>
              <a:t>ér</a:t>
            </a:r>
            <a:r>
              <a:rPr lang="nb-NO"/>
              <a:t> </a:t>
            </a:r>
            <a:r>
              <a:rPr lang="nb-NO" err="1"/>
              <a:t>utsnittet</a:t>
            </a:r>
            <a:r>
              <a:rPr lang="nb-NO"/>
              <a:t> </a:t>
            </a:r>
            <a:r>
              <a:rPr lang="nb-NO" err="1"/>
              <a:t>på</a:t>
            </a:r>
            <a:r>
              <a:rPr lang="nb-NO"/>
              <a:t> </a:t>
            </a:r>
            <a:r>
              <a:rPr lang="nb-NO" err="1"/>
              <a:t>Bildeformat-fanen</a:t>
            </a:r>
            <a:r>
              <a:rPr lang="nb-NO"/>
              <a:t> &gt; </a:t>
            </a:r>
            <a:r>
              <a:rPr lang="nb-NO" err="1"/>
              <a:t>Beskjær</a:t>
            </a:r>
            <a:endParaRPr lang="nb-NO"/>
          </a:p>
        </p:txBody>
      </p:sp>
      <p:sp>
        <p:nvSpPr>
          <p:cNvPr id="13" name="Plassholder for tekst 10">
            <a:extLst>
              <a:ext uri="{FF2B5EF4-FFF2-40B4-BE49-F238E27FC236}">
                <a16:creationId xmlns:a16="http://schemas.microsoft.com/office/drawing/2014/main" id="{B66EF186-073F-4532-B081-665E281F46A9}"/>
              </a:ext>
            </a:extLst>
          </p:cNvPr>
          <p:cNvSpPr>
            <a:spLocks noGrp="1"/>
          </p:cNvSpPr>
          <p:nvPr>
            <p:ph type="body" sz="quarter" idx="16" hasCustomPrompt="1"/>
          </p:nvPr>
        </p:nvSpPr>
        <p:spPr>
          <a:xfrm>
            <a:off x="6181949" y="2269864"/>
            <a:ext cx="5498876" cy="3748745"/>
          </a:xfrm>
        </p:spPr>
        <p:txBody>
          <a:bodyPr/>
          <a:lstStyle/>
          <a:p>
            <a:pPr lvl="0"/>
            <a:r>
              <a:rPr lang="nb-NO"/>
              <a:t>Klikk for å legge til tekst</a:t>
            </a:r>
            <a:br>
              <a:rPr lang="nb-NO"/>
            </a:br>
            <a:r>
              <a:rPr lang="nb-NO"/>
              <a:t>Ved bruk av bilder er det viktig å velge bilder vi har lov til å bruke og at vi krediterer dem riktig. </a:t>
            </a:r>
            <a:br>
              <a:rPr lang="nb-NO"/>
            </a:br>
            <a:r>
              <a:rPr lang="nb-NO"/>
              <a:t>Husk å legge til navn på fotografen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51670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skrift og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C8BF7E7-EA2F-4FB0-A8E9-DE0E459267FD}"/>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C6EEBD8-9E4C-4A43-A97E-6A9AF63D05BE}"/>
              </a:ext>
            </a:extLst>
          </p:cNvPr>
          <p:cNvSpPr>
            <a:spLocks noGrp="1"/>
          </p:cNvSpPr>
          <p:nvPr>
            <p:ph type="dt" sz="half" idx="10"/>
          </p:nvPr>
        </p:nvSpPr>
        <p:spPr/>
        <p:txBody>
          <a:bodyPr/>
          <a:lstStyle/>
          <a:p>
            <a:endParaRPr lang="nb-NO"/>
          </a:p>
        </p:txBody>
      </p:sp>
      <p:sp>
        <p:nvSpPr>
          <p:cNvPr id="4" name="Plassholder for bunntekst 3">
            <a:extLst>
              <a:ext uri="{FF2B5EF4-FFF2-40B4-BE49-F238E27FC236}">
                <a16:creationId xmlns:a16="http://schemas.microsoft.com/office/drawing/2014/main" id="{D6F7FFCF-3DEB-4ED6-9544-44B674C36108}"/>
              </a:ext>
            </a:extLst>
          </p:cNvPr>
          <p:cNvSpPr>
            <a:spLocks noGrp="1"/>
          </p:cNvSpPr>
          <p:nvPr>
            <p:ph type="ftr" sz="quarter" idx="11"/>
          </p:nvPr>
        </p:nvSpPr>
        <p:spPr/>
        <p:txBody>
          <a:bodyPr/>
          <a:lstStyle/>
          <a:p>
            <a:r>
              <a:rPr lang="nb-NO"/>
              <a:t>Miljødirektoratet | Bunntekst (og sidetall aktiveres ved behov)</a:t>
            </a:r>
          </a:p>
        </p:txBody>
      </p:sp>
      <p:sp>
        <p:nvSpPr>
          <p:cNvPr id="5" name="Plassholder for lysbildenummer 4">
            <a:extLst>
              <a:ext uri="{FF2B5EF4-FFF2-40B4-BE49-F238E27FC236}">
                <a16:creationId xmlns:a16="http://schemas.microsoft.com/office/drawing/2014/main" id="{9866A652-F6F6-4991-93E3-8AD73DF5D0A9}"/>
              </a:ext>
            </a:extLst>
          </p:cNvPr>
          <p:cNvSpPr>
            <a:spLocks noGrp="1"/>
          </p:cNvSpPr>
          <p:nvPr>
            <p:ph type="sldNum" sz="quarter" idx="12"/>
          </p:nvPr>
        </p:nvSpPr>
        <p:spPr/>
        <p:txBody>
          <a:bodyPr/>
          <a:lstStyle/>
          <a:p>
            <a:fld id="{33D61130-58D0-43D7-8061-E70424BE4C61}" type="slidenum">
              <a:rPr lang="nb-NO" smtClean="0"/>
              <a:pPr/>
              <a:t>‹#›</a:t>
            </a:fld>
            <a:endParaRPr lang="nb-NO"/>
          </a:p>
        </p:txBody>
      </p:sp>
      <p:sp>
        <p:nvSpPr>
          <p:cNvPr id="8" name="Plassholder for bilde 11">
            <a:extLst>
              <a:ext uri="{FF2B5EF4-FFF2-40B4-BE49-F238E27FC236}">
                <a16:creationId xmlns:a16="http://schemas.microsoft.com/office/drawing/2014/main" id="{93E8DA3B-C3B7-4A30-9D79-97F08E96EB3B}"/>
              </a:ext>
            </a:extLst>
          </p:cNvPr>
          <p:cNvSpPr>
            <a:spLocks noGrp="1"/>
          </p:cNvSpPr>
          <p:nvPr>
            <p:ph type="pic" sz="quarter" idx="15" hasCustomPrompt="1"/>
          </p:nvPr>
        </p:nvSpPr>
        <p:spPr>
          <a:xfrm>
            <a:off x="-1" y="2151529"/>
            <a:ext cx="12190992" cy="4705904"/>
          </a:xfrm>
          <a:pattFill prst="wdUpDiag">
            <a:fgClr>
              <a:schemeClr val="bg1">
                <a:lumMod val="95000"/>
              </a:schemeClr>
            </a:fgClr>
            <a:bgClr>
              <a:schemeClr val="bg1">
                <a:lumMod val="85000"/>
              </a:schemeClr>
            </a:bgClr>
          </a:pattFill>
        </p:spPr>
        <p:txBody>
          <a:bodyPr bIns="1152000" anchor="ctr" anchorCtr="1"/>
          <a:lstStyle>
            <a:lvl1pPr marL="0" indent="0">
              <a:buNone/>
              <a:defRPr sz="1800">
                <a:solidFill>
                  <a:schemeClr val="tx1">
                    <a:lumMod val="65000"/>
                    <a:lumOff val="35000"/>
                  </a:schemeClr>
                </a:solidFill>
              </a:defRPr>
            </a:lvl1pPr>
          </a:lstStyle>
          <a:p>
            <a:r>
              <a:rPr lang="nb-NO"/>
              <a:t>Dra inn et </a:t>
            </a:r>
            <a:r>
              <a:rPr lang="nb-NO" err="1"/>
              <a:t>bilde</a:t>
            </a:r>
            <a:r>
              <a:rPr lang="nb-NO"/>
              <a:t> </a:t>
            </a:r>
            <a:r>
              <a:rPr lang="nb-NO" err="1"/>
              <a:t>eller</a:t>
            </a:r>
            <a:r>
              <a:rPr lang="nb-NO"/>
              <a:t> </a:t>
            </a:r>
            <a:r>
              <a:rPr lang="nb-NO" err="1"/>
              <a:t>klikk</a:t>
            </a:r>
            <a:r>
              <a:rPr lang="nb-NO"/>
              <a:t> </a:t>
            </a:r>
            <a:r>
              <a:rPr lang="nb-NO" err="1"/>
              <a:t>på</a:t>
            </a:r>
            <a:r>
              <a:rPr lang="nb-NO"/>
              <a:t> </a:t>
            </a:r>
            <a:r>
              <a:rPr lang="nb-NO" err="1"/>
              <a:t>ikonet</a:t>
            </a:r>
            <a:r>
              <a:rPr lang="nb-NO"/>
              <a:t> for å </a:t>
            </a:r>
            <a:r>
              <a:rPr lang="nb-NO" err="1"/>
              <a:t>legge</a:t>
            </a:r>
            <a:r>
              <a:rPr lang="nb-NO"/>
              <a:t> </a:t>
            </a:r>
            <a:r>
              <a:rPr lang="nb-NO" err="1"/>
              <a:t>til</a:t>
            </a:r>
            <a:r>
              <a:rPr lang="nb-NO"/>
              <a:t>. Just</a:t>
            </a:r>
            <a:r>
              <a:rPr lang="nb-NO" err="1"/>
              <a:t>ér</a:t>
            </a:r>
            <a:r>
              <a:rPr lang="nb-NO"/>
              <a:t> </a:t>
            </a:r>
            <a:r>
              <a:rPr lang="nb-NO" err="1"/>
              <a:t>utsnittet</a:t>
            </a:r>
            <a:r>
              <a:rPr lang="nb-NO"/>
              <a:t> </a:t>
            </a:r>
            <a:r>
              <a:rPr lang="nb-NO" err="1"/>
              <a:t>på</a:t>
            </a:r>
            <a:r>
              <a:rPr lang="nb-NO"/>
              <a:t> </a:t>
            </a:r>
            <a:r>
              <a:rPr lang="nb-NO" err="1"/>
              <a:t>Bildeformat-fanen</a:t>
            </a:r>
            <a:r>
              <a:rPr lang="nb-NO"/>
              <a:t> &gt; </a:t>
            </a:r>
            <a:r>
              <a:rPr lang="nb-NO" err="1"/>
              <a:t>Beskjær</a:t>
            </a:r>
            <a:r>
              <a:rPr lang="nb-NO"/>
              <a:t>.</a:t>
            </a:r>
            <a:br>
              <a:rPr lang="nb-NO"/>
            </a:br>
            <a:r>
              <a:rPr lang="nb-NO"/>
              <a:t>Ved bruk av bilder er det viktig å velge bilder vi har lov til å bruke og at vi krediterer dem riktig. </a:t>
            </a:r>
            <a:br>
              <a:rPr lang="nb-NO"/>
            </a:br>
            <a:r>
              <a:rPr lang="nb-NO"/>
              <a:t>Husk å legge til navn på fotografen, og velg synlig tekstfarge.</a:t>
            </a:r>
          </a:p>
        </p:txBody>
      </p:sp>
      <p:sp>
        <p:nvSpPr>
          <p:cNvPr id="9" name="Plassholder for tekst 11">
            <a:extLst>
              <a:ext uri="{FF2B5EF4-FFF2-40B4-BE49-F238E27FC236}">
                <a16:creationId xmlns:a16="http://schemas.microsoft.com/office/drawing/2014/main" id="{9B09A4A1-615D-453B-94F3-1C1F5ED5BE18}"/>
              </a:ext>
            </a:extLst>
          </p:cNvPr>
          <p:cNvSpPr>
            <a:spLocks noGrp="1"/>
          </p:cNvSpPr>
          <p:nvPr>
            <p:ph type="body" sz="quarter" idx="14" hasCustomPrompt="1"/>
          </p:nvPr>
        </p:nvSpPr>
        <p:spPr>
          <a:xfrm>
            <a:off x="6983414" y="6324596"/>
            <a:ext cx="4702174" cy="184666"/>
          </a:xfrm>
        </p:spPr>
        <p:txBody>
          <a:bodyPr>
            <a:spAutoFit/>
          </a:bodyPr>
          <a:lstStyle>
            <a:lvl1pPr marL="0" indent="0" algn="r">
              <a:lnSpc>
                <a:spcPct val="100000"/>
              </a:lnSpc>
              <a:spcBef>
                <a:spcPts val="0"/>
              </a:spcBef>
              <a:buNone/>
              <a:defRPr sz="1200"/>
            </a:lvl1pPr>
          </a:lstStyle>
          <a:p>
            <a:pPr lvl="0"/>
            <a:r>
              <a:rPr lang="nb-NO"/>
              <a:t>Foto: Fotografens navn</a:t>
            </a:r>
          </a:p>
        </p:txBody>
      </p:sp>
    </p:spTree>
    <p:extLst>
      <p:ext uri="{BB962C8B-B14F-4D97-AF65-F5344CB8AC3E}">
        <p14:creationId xmlns:p14="http://schemas.microsoft.com/office/powerpoint/2010/main" val="270024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ldekkende bilde">
    <p:spTree>
      <p:nvGrpSpPr>
        <p:cNvPr id="1" name=""/>
        <p:cNvGrpSpPr/>
        <p:nvPr/>
      </p:nvGrpSpPr>
      <p:grpSpPr>
        <a:xfrm>
          <a:off x="0" y="0"/>
          <a:ext cx="0" cy="0"/>
          <a:chOff x="0" y="0"/>
          <a:chExt cx="0" cy="0"/>
        </a:xfrm>
      </p:grpSpPr>
      <p:sp>
        <p:nvSpPr>
          <p:cNvPr id="3" name="Plassholder for dato 2">
            <a:extLst>
              <a:ext uri="{FF2B5EF4-FFF2-40B4-BE49-F238E27FC236}">
                <a16:creationId xmlns:a16="http://schemas.microsoft.com/office/drawing/2014/main" id="{CC6EEBD8-9E4C-4A43-A97E-6A9AF63D05BE}"/>
              </a:ext>
            </a:extLst>
          </p:cNvPr>
          <p:cNvSpPr>
            <a:spLocks noGrp="1"/>
          </p:cNvSpPr>
          <p:nvPr>
            <p:ph type="dt" sz="half" idx="10"/>
          </p:nvPr>
        </p:nvSpPr>
        <p:spPr/>
        <p:txBody>
          <a:bodyPr/>
          <a:lstStyle/>
          <a:p>
            <a:endParaRPr lang="nb-NO"/>
          </a:p>
        </p:txBody>
      </p:sp>
      <p:sp>
        <p:nvSpPr>
          <p:cNvPr id="4" name="Plassholder for bunntekst 3">
            <a:extLst>
              <a:ext uri="{FF2B5EF4-FFF2-40B4-BE49-F238E27FC236}">
                <a16:creationId xmlns:a16="http://schemas.microsoft.com/office/drawing/2014/main" id="{D6F7FFCF-3DEB-4ED6-9544-44B674C36108}"/>
              </a:ext>
            </a:extLst>
          </p:cNvPr>
          <p:cNvSpPr>
            <a:spLocks noGrp="1"/>
          </p:cNvSpPr>
          <p:nvPr>
            <p:ph type="ftr" sz="quarter" idx="11"/>
          </p:nvPr>
        </p:nvSpPr>
        <p:spPr/>
        <p:txBody>
          <a:bodyPr/>
          <a:lstStyle/>
          <a:p>
            <a:r>
              <a:rPr lang="nb-NO"/>
              <a:t>Miljødirektoratet | Bunntekst (og sidetall aktiveres ved behov)</a:t>
            </a:r>
          </a:p>
        </p:txBody>
      </p:sp>
      <p:sp>
        <p:nvSpPr>
          <p:cNvPr id="5" name="Plassholder for lysbildenummer 4">
            <a:extLst>
              <a:ext uri="{FF2B5EF4-FFF2-40B4-BE49-F238E27FC236}">
                <a16:creationId xmlns:a16="http://schemas.microsoft.com/office/drawing/2014/main" id="{9866A652-F6F6-4991-93E3-8AD73DF5D0A9}"/>
              </a:ext>
            </a:extLst>
          </p:cNvPr>
          <p:cNvSpPr>
            <a:spLocks noGrp="1"/>
          </p:cNvSpPr>
          <p:nvPr>
            <p:ph type="sldNum" sz="quarter" idx="12"/>
          </p:nvPr>
        </p:nvSpPr>
        <p:spPr/>
        <p:txBody>
          <a:bodyPr/>
          <a:lstStyle/>
          <a:p>
            <a:fld id="{33D61130-58D0-43D7-8061-E70424BE4C61}" type="slidenum">
              <a:rPr lang="nb-NO" smtClean="0"/>
              <a:pPr/>
              <a:t>‹#›</a:t>
            </a:fld>
            <a:endParaRPr lang="nb-NO"/>
          </a:p>
        </p:txBody>
      </p:sp>
      <p:sp>
        <p:nvSpPr>
          <p:cNvPr id="8" name="Plassholder for bilde 11">
            <a:extLst>
              <a:ext uri="{FF2B5EF4-FFF2-40B4-BE49-F238E27FC236}">
                <a16:creationId xmlns:a16="http://schemas.microsoft.com/office/drawing/2014/main" id="{93E8DA3B-C3B7-4A30-9D79-97F08E96EB3B}"/>
              </a:ext>
            </a:extLst>
          </p:cNvPr>
          <p:cNvSpPr>
            <a:spLocks noGrp="1"/>
          </p:cNvSpPr>
          <p:nvPr>
            <p:ph type="pic" sz="quarter" idx="15" hasCustomPrompt="1"/>
          </p:nvPr>
        </p:nvSpPr>
        <p:spPr>
          <a:xfrm>
            <a:off x="-1" y="0"/>
            <a:ext cx="12190992" cy="6857433"/>
          </a:xfrm>
          <a:pattFill prst="wdUpDiag">
            <a:fgClr>
              <a:schemeClr val="bg1">
                <a:lumMod val="95000"/>
              </a:schemeClr>
            </a:fgClr>
            <a:bgClr>
              <a:schemeClr val="bg1">
                <a:lumMod val="85000"/>
              </a:schemeClr>
            </a:bgClr>
          </a:pattFill>
        </p:spPr>
        <p:txBody>
          <a:bodyPr bIns="1152000" anchor="ctr" anchorCtr="1"/>
          <a:lstStyle>
            <a:lvl1pPr marL="0" indent="0">
              <a:buNone/>
              <a:defRPr sz="1800">
                <a:solidFill>
                  <a:schemeClr val="tx1">
                    <a:lumMod val="65000"/>
                    <a:lumOff val="35000"/>
                  </a:schemeClr>
                </a:solidFill>
              </a:defRPr>
            </a:lvl1pPr>
          </a:lstStyle>
          <a:p>
            <a:r>
              <a:rPr lang="nb-NO"/>
              <a:t>Dra inn et </a:t>
            </a:r>
            <a:r>
              <a:rPr lang="nb-NO" err="1"/>
              <a:t>bilde</a:t>
            </a:r>
            <a:r>
              <a:rPr lang="nb-NO"/>
              <a:t> </a:t>
            </a:r>
            <a:r>
              <a:rPr lang="nb-NO" err="1"/>
              <a:t>eller</a:t>
            </a:r>
            <a:r>
              <a:rPr lang="nb-NO"/>
              <a:t> </a:t>
            </a:r>
            <a:r>
              <a:rPr lang="nb-NO" err="1"/>
              <a:t>klikk</a:t>
            </a:r>
            <a:r>
              <a:rPr lang="nb-NO"/>
              <a:t> </a:t>
            </a:r>
            <a:r>
              <a:rPr lang="nb-NO" err="1"/>
              <a:t>på</a:t>
            </a:r>
            <a:r>
              <a:rPr lang="nb-NO"/>
              <a:t> </a:t>
            </a:r>
            <a:r>
              <a:rPr lang="nb-NO" err="1"/>
              <a:t>ikonet</a:t>
            </a:r>
            <a:r>
              <a:rPr lang="nb-NO"/>
              <a:t> for å </a:t>
            </a:r>
            <a:r>
              <a:rPr lang="nb-NO" err="1"/>
              <a:t>legge</a:t>
            </a:r>
            <a:r>
              <a:rPr lang="nb-NO"/>
              <a:t> </a:t>
            </a:r>
            <a:r>
              <a:rPr lang="nb-NO" err="1"/>
              <a:t>til</a:t>
            </a:r>
            <a:r>
              <a:rPr lang="nb-NO"/>
              <a:t>. Just</a:t>
            </a:r>
            <a:r>
              <a:rPr lang="nb-NO" err="1"/>
              <a:t>ér</a:t>
            </a:r>
            <a:r>
              <a:rPr lang="nb-NO"/>
              <a:t> </a:t>
            </a:r>
            <a:r>
              <a:rPr lang="nb-NO" err="1"/>
              <a:t>utsnittet</a:t>
            </a:r>
            <a:r>
              <a:rPr lang="nb-NO"/>
              <a:t> </a:t>
            </a:r>
            <a:r>
              <a:rPr lang="nb-NO" err="1"/>
              <a:t>på</a:t>
            </a:r>
            <a:r>
              <a:rPr lang="nb-NO"/>
              <a:t> </a:t>
            </a:r>
            <a:r>
              <a:rPr lang="nb-NO" err="1"/>
              <a:t>Bildeformat-fanen</a:t>
            </a:r>
            <a:r>
              <a:rPr lang="nb-NO"/>
              <a:t> &gt; </a:t>
            </a:r>
            <a:r>
              <a:rPr lang="nb-NO" err="1"/>
              <a:t>Beskjær</a:t>
            </a:r>
            <a:r>
              <a:rPr lang="nb-NO"/>
              <a:t>.</a:t>
            </a:r>
            <a:br>
              <a:rPr lang="nb-NO"/>
            </a:br>
            <a:r>
              <a:rPr lang="nb-NO"/>
              <a:t>Ved bruk av bilder er det viktig å velge bilder vi har lov til å bruke og at vi krediterer dem riktig. </a:t>
            </a:r>
            <a:br>
              <a:rPr lang="nb-NO"/>
            </a:br>
            <a:r>
              <a:rPr lang="nb-NO"/>
              <a:t>Husk å legge til navn på fotografen, og velg synlig tekstfarge.</a:t>
            </a:r>
          </a:p>
        </p:txBody>
      </p:sp>
      <p:sp>
        <p:nvSpPr>
          <p:cNvPr id="9" name="Plassholder for tekst 11">
            <a:extLst>
              <a:ext uri="{FF2B5EF4-FFF2-40B4-BE49-F238E27FC236}">
                <a16:creationId xmlns:a16="http://schemas.microsoft.com/office/drawing/2014/main" id="{9B09A4A1-615D-453B-94F3-1C1F5ED5BE18}"/>
              </a:ext>
            </a:extLst>
          </p:cNvPr>
          <p:cNvSpPr>
            <a:spLocks noGrp="1"/>
          </p:cNvSpPr>
          <p:nvPr>
            <p:ph type="body" sz="quarter" idx="14" hasCustomPrompt="1"/>
          </p:nvPr>
        </p:nvSpPr>
        <p:spPr>
          <a:xfrm>
            <a:off x="6983414" y="6324596"/>
            <a:ext cx="4702174" cy="184666"/>
          </a:xfrm>
        </p:spPr>
        <p:txBody>
          <a:bodyPr>
            <a:spAutoFit/>
          </a:bodyPr>
          <a:lstStyle>
            <a:lvl1pPr marL="0" indent="0" algn="r">
              <a:lnSpc>
                <a:spcPct val="100000"/>
              </a:lnSpc>
              <a:spcBef>
                <a:spcPts val="0"/>
              </a:spcBef>
              <a:buNone/>
              <a:defRPr sz="1200"/>
            </a:lvl1pPr>
          </a:lstStyle>
          <a:p>
            <a:pPr lvl="0"/>
            <a:r>
              <a:rPr lang="nb-NO"/>
              <a:t>Foto: Fotografens navn</a:t>
            </a:r>
          </a:p>
        </p:txBody>
      </p:sp>
    </p:spTree>
    <p:extLst>
      <p:ext uri="{BB962C8B-B14F-4D97-AF65-F5344CB8AC3E}">
        <p14:creationId xmlns:p14="http://schemas.microsoft.com/office/powerpoint/2010/main" val="2553572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EE24A3-D241-4333-A11D-DDCEE0385E87}"/>
              </a:ext>
            </a:extLst>
          </p:cNvPr>
          <p:cNvSpPr>
            <a:spLocks noGrp="1"/>
          </p:cNvSpPr>
          <p:nvPr>
            <p:ph type="title"/>
          </p:nvPr>
        </p:nvSpPr>
        <p:spPr>
          <a:xfrm>
            <a:off x="1316038" y="748902"/>
            <a:ext cx="9558337" cy="1090656"/>
          </a:xfrm>
        </p:spPr>
        <p:txBody>
          <a:bodyPr/>
          <a:lstStyle/>
          <a:p>
            <a:r>
              <a:rPr lang="nb-NO"/>
              <a:t>Klikk for å redigere tittelstil</a:t>
            </a:r>
          </a:p>
        </p:txBody>
      </p:sp>
      <p:sp>
        <p:nvSpPr>
          <p:cNvPr id="4" name="Plassholder for bunntekst 3">
            <a:extLst>
              <a:ext uri="{FF2B5EF4-FFF2-40B4-BE49-F238E27FC236}">
                <a16:creationId xmlns:a16="http://schemas.microsoft.com/office/drawing/2014/main" id="{63EA4E40-F9AE-4698-855B-97E54C404D68}"/>
              </a:ext>
            </a:extLst>
          </p:cNvPr>
          <p:cNvSpPr>
            <a:spLocks noGrp="1"/>
          </p:cNvSpPr>
          <p:nvPr>
            <p:ph type="ftr" sz="quarter" idx="11"/>
          </p:nvPr>
        </p:nvSpPr>
        <p:spPr/>
        <p:txBody>
          <a:bodyPr/>
          <a:lstStyle/>
          <a:p>
            <a:r>
              <a:rPr lang="nb-NO"/>
              <a:t>Miljødirektoratet | Bunntekst (og sidetall aktiveres ved behov)</a:t>
            </a:r>
          </a:p>
        </p:txBody>
      </p:sp>
      <p:sp>
        <p:nvSpPr>
          <p:cNvPr id="5" name="Plassholder for lysbildenummer 4">
            <a:extLst>
              <a:ext uri="{FF2B5EF4-FFF2-40B4-BE49-F238E27FC236}">
                <a16:creationId xmlns:a16="http://schemas.microsoft.com/office/drawing/2014/main" id="{739DC781-D1DD-4DD0-B236-31B923458E19}"/>
              </a:ext>
            </a:extLst>
          </p:cNvPr>
          <p:cNvSpPr>
            <a:spLocks noGrp="1"/>
          </p:cNvSpPr>
          <p:nvPr>
            <p:ph type="sldNum" sz="quarter" idx="12"/>
          </p:nvPr>
        </p:nvSpPr>
        <p:spPr/>
        <p:txBody>
          <a:bodyPr/>
          <a:lstStyle/>
          <a:p>
            <a:fld id="{33D61130-58D0-43D7-8061-E70424BE4C61}" type="slidenum">
              <a:rPr lang="nb-NO" smtClean="0"/>
              <a:t>‹#›</a:t>
            </a:fld>
            <a:endParaRPr lang="nb-NO"/>
          </a:p>
        </p:txBody>
      </p:sp>
    </p:spTree>
    <p:extLst>
      <p:ext uri="{BB962C8B-B14F-4D97-AF65-F5344CB8AC3E}">
        <p14:creationId xmlns:p14="http://schemas.microsoft.com/office/powerpoint/2010/main" val="190957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ssholder for bunntekst 2">
            <a:extLst>
              <a:ext uri="{FF2B5EF4-FFF2-40B4-BE49-F238E27FC236}">
                <a16:creationId xmlns:a16="http://schemas.microsoft.com/office/drawing/2014/main" id="{FF78AA53-93BA-490A-B5C3-5D3AAD5971CD}"/>
              </a:ext>
            </a:extLst>
          </p:cNvPr>
          <p:cNvSpPr>
            <a:spLocks noGrp="1"/>
          </p:cNvSpPr>
          <p:nvPr>
            <p:ph type="ftr" sz="quarter" idx="11"/>
          </p:nvPr>
        </p:nvSpPr>
        <p:spPr/>
        <p:txBody>
          <a:bodyPr/>
          <a:lstStyle/>
          <a:p>
            <a:r>
              <a:rPr lang="nb-NO"/>
              <a:t>Miljødirektoratet | Bunntekst (og sidetall aktiveres ved behov)</a:t>
            </a:r>
          </a:p>
        </p:txBody>
      </p:sp>
      <p:sp>
        <p:nvSpPr>
          <p:cNvPr id="4" name="Plassholder for lysbildenummer 3">
            <a:extLst>
              <a:ext uri="{FF2B5EF4-FFF2-40B4-BE49-F238E27FC236}">
                <a16:creationId xmlns:a16="http://schemas.microsoft.com/office/drawing/2014/main" id="{67006ABE-4B6A-44EB-9F75-CC33C02D2E39}"/>
              </a:ext>
            </a:extLst>
          </p:cNvPr>
          <p:cNvSpPr>
            <a:spLocks noGrp="1"/>
          </p:cNvSpPr>
          <p:nvPr>
            <p:ph type="sldNum" sz="quarter" idx="12"/>
          </p:nvPr>
        </p:nvSpPr>
        <p:spPr/>
        <p:txBody>
          <a:bodyPr/>
          <a:lstStyle/>
          <a:p>
            <a:fld id="{33D61130-58D0-43D7-8061-E70424BE4C61}" type="slidenum">
              <a:rPr lang="nb-NO" smtClean="0"/>
              <a:t>‹#›</a:t>
            </a:fld>
            <a:endParaRPr lang="nb-NO"/>
          </a:p>
        </p:txBody>
      </p:sp>
    </p:spTree>
    <p:extLst>
      <p:ext uri="{BB962C8B-B14F-4D97-AF65-F5344CB8AC3E}">
        <p14:creationId xmlns:p14="http://schemas.microsoft.com/office/powerpoint/2010/main" val="71008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tat lys">
    <p:bg>
      <p:bgRef idx="1001">
        <a:schemeClr val="bg2"/>
      </p:bgRef>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43D691-4678-4567-B4E5-62C407BBB7B7}"/>
              </a:ext>
            </a:extLst>
          </p:cNvPr>
          <p:cNvSpPr>
            <a:spLocks noGrp="1"/>
          </p:cNvSpPr>
          <p:nvPr>
            <p:ph type="title" hasCustomPrompt="1"/>
          </p:nvPr>
        </p:nvSpPr>
        <p:spPr>
          <a:xfrm>
            <a:off x="1316035" y="2220354"/>
            <a:ext cx="9512303" cy="923330"/>
          </a:xfrm>
        </p:spPr>
        <p:txBody>
          <a:bodyPr/>
          <a:lstStyle>
            <a:lvl1pPr>
              <a:lnSpc>
                <a:spcPts val="5760"/>
              </a:lnSpc>
              <a:defRPr sz="4800"/>
            </a:lvl1pPr>
          </a:lstStyle>
          <a:p>
            <a:r>
              <a:rPr lang="nb-NO"/>
              <a:t>«Klikk for å legge til sitat»</a:t>
            </a:r>
          </a:p>
        </p:txBody>
      </p:sp>
      <p:sp>
        <p:nvSpPr>
          <p:cNvPr id="4" name="Plassholder for bunntekst 3">
            <a:extLst>
              <a:ext uri="{FF2B5EF4-FFF2-40B4-BE49-F238E27FC236}">
                <a16:creationId xmlns:a16="http://schemas.microsoft.com/office/drawing/2014/main" id="{08750AFF-9931-4E82-9DBF-8E124508A8EE}"/>
              </a:ext>
            </a:extLst>
          </p:cNvPr>
          <p:cNvSpPr>
            <a:spLocks noGrp="1"/>
          </p:cNvSpPr>
          <p:nvPr>
            <p:ph type="ftr" sz="quarter" idx="11"/>
          </p:nvPr>
        </p:nvSpPr>
        <p:spPr/>
        <p:txBody>
          <a:bodyPr/>
          <a:lstStyle/>
          <a:p>
            <a:r>
              <a:rPr lang="nb-NO"/>
              <a:t>Miljødirektoratet | Bunntekst (og sidetall aktiveres ved behov)</a:t>
            </a:r>
          </a:p>
        </p:txBody>
      </p:sp>
      <p:sp>
        <p:nvSpPr>
          <p:cNvPr id="5" name="Plassholder for lysbildenummer 4">
            <a:extLst>
              <a:ext uri="{FF2B5EF4-FFF2-40B4-BE49-F238E27FC236}">
                <a16:creationId xmlns:a16="http://schemas.microsoft.com/office/drawing/2014/main" id="{508817CA-9285-43F1-B5E9-07001DDFC5B2}"/>
              </a:ext>
            </a:extLst>
          </p:cNvPr>
          <p:cNvSpPr>
            <a:spLocks noGrp="1"/>
          </p:cNvSpPr>
          <p:nvPr>
            <p:ph type="sldNum" sz="quarter" idx="12"/>
          </p:nvPr>
        </p:nvSpPr>
        <p:spPr/>
        <p:txBody>
          <a:bodyPr/>
          <a:lstStyle/>
          <a:p>
            <a:fld id="{33D61130-58D0-43D7-8061-E70424BE4C61}" type="slidenum">
              <a:rPr lang="nb-NO" smtClean="0"/>
              <a:pPr/>
              <a:t>‹#›</a:t>
            </a:fld>
            <a:endParaRPr lang="nb-NO"/>
          </a:p>
        </p:txBody>
      </p:sp>
    </p:spTree>
    <p:extLst>
      <p:ext uri="{BB962C8B-B14F-4D97-AF65-F5344CB8AC3E}">
        <p14:creationId xmlns:p14="http://schemas.microsoft.com/office/powerpoint/2010/main" val="21397804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itat mørk">
    <p:bg>
      <p:bgPr>
        <a:solidFill>
          <a:schemeClr val="accent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43D691-4678-4567-B4E5-62C407BBB7B7}"/>
              </a:ext>
            </a:extLst>
          </p:cNvPr>
          <p:cNvSpPr>
            <a:spLocks noGrp="1"/>
          </p:cNvSpPr>
          <p:nvPr>
            <p:ph type="title" hasCustomPrompt="1"/>
          </p:nvPr>
        </p:nvSpPr>
        <p:spPr>
          <a:xfrm>
            <a:off x="1316035" y="2220354"/>
            <a:ext cx="9512303" cy="923330"/>
          </a:xfrm>
        </p:spPr>
        <p:txBody>
          <a:bodyPr/>
          <a:lstStyle>
            <a:lvl1pPr>
              <a:lnSpc>
                <a:spcPts val="5760"/>
              </a:lnSpc>
              <a:defRPr sz="4800">
                <a:solidFill>
                  <a:schemeClr val="bg1"/>
                </a:solidFill>
              </a:defRPr>
            </a:lvl1pPr>
          </a:lstStyle>
          <a:p>
            <a:r>
              <a:rPr lang="nb-NO"/>
              <a:t>«Klikk for å legge til sitat»</a:t>
            </a:r>
          </a:p>
        </p:txBody>
      </p:sp>
      <p:sp>
        <p:nvSpPr>
          <p:cNvPr id="4" name="Plassholder for bunntekst 3">
            <a:extLst>
              <a:ext uri="{FF2B5EF4-FFF2-40B4-BE49-F238E27FC236}">
                <a16:creationId xmlns:a16="http://schemas.microsoft.com/office/drawing/2014/main" id="{08750AFF-9931-4E82-9DBF-8E124508A8EE}"/>
              </a:ext>
            </a:extLst>
          </p:cNvPr>
          <p:cNvSpPr>
            <a:spLocks noGrp="1"/>
          </p:cNvSpPr>
          <p:nvPr>
            <p:ph type="ftr" sz="quarter" idx="11"/>
          </p:nvPr>
        </p:nvSpPr>
        <p:spPr/>
        <p:txBody>
          <a:bodyPr/>
          <a:lstStyle>
            <a:lvl1pPr>
              <a:defRPr>
                <a:solidFill>
                  <a:schemeClr val="bg1"/>
                </a:solidFill>
              </a:defRPr>
            </a:lvl1pPr>
          </a:lstStyle>
          <a:p>
            <a:r>
              <a:rPr lang="nb-NO"/>
              <a:t>Miljødirektoratet | Bunntekst (og sidetall aktiveres ved behov)</a:t>
            </a:r>
          </a:p>
        </p:txBody>
      </p:sp>
      <p:sp>
        <p:nvSpPr>
          <p:cNvPr id="5" name="Plassholder for lysbildenummer 4">
            <a:extLst>
              <a:ext uri="{FF2B5EF4-FFF2-40B4-BE49-F238E27FC236}">
                <a16:creationId xmlns:a16="http://schemas.microsoft.com/office/drawing/2014/main" id="{508817CA-9285-43F1-B5E9-07001DDFC5B2}"/>
              </a:ext>
            </a:extLst>
          </p:cNvPr>
          <p:cNvSpPr>
            <a:spLocks noGrp="1"/>
          </p:cNvSpPr>
          <p:nvPr>
            <p:ph type="sldNum" sz="quarter" idx="12"/>
          </p:nvPr>
        </p:nvSpPr>
        <p:spPr/>
        <p:txBody>
          <a:bodyPr/>
          <a:lstStyle>
            <a:lvl1pPr>
              <a:defRPr>
                <a:solidFill>
                  <a:schemeClr val="bg1"/>
                </a:solidFill>
              </a:defRPr>
            </a:lvl1pPr>
          </a:lstStyle>
          <a:p>
            <a:fld id="{33D61130-58D0-43D7-8061-E70424BE4C61}" type="slidenum">
              <a:rPr lang="nb-NO" smtClean="0"/>
              <a:pPr/>
              <a:t>‹#›</a:t>
            </a:fld>
            <a:endParaRPr lang="nb-NO"/>
          </a:p>
        </p:txBody>
      </p:sp>
      <p:pic>
        <p:nvPicPr>
          <p:cNvPr id="6" name="Symbol">
            <a:extLst>
              <a:ext uri="{FF2B5EF4-FFF2-40B4-BE49-F238E27FC236}">
                <a16:creationId xmlns:a16="http://schemas.microsoft.com/office/drawing/2014/main" id="{D06D71DA-4A6E-4052-BC7C-7EE2C208AB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357678" y="6181081"/>
            <a:ext cx="328704" cy="328704"/>
          </a:xfrm>
          <a:prstGeom prst="rect">
            <a:avLst/>
          </a:prstGeom>
        </p:spPr>
      </p:pic>
    </p:spTree>
    <p:extLst>
      <p:ext uri="{BB962C8B-B14F-4D97-AF65-F5344CB8AC3E}">
        <p14:creationId xmlns:p14="http://schemas.microsoft.com/office/powerpoint/2010/main" val="1418238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maforside Mørk">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66E63-EE6C-4C76-8FE5-01A18C4E3EAF}"/>
              </a:ext>
            </a:extLst>
          </p:cNvPr>
          <p:cNvSpPr>
            <a:spLocks noGrp="1"/>
          </p:cNvSpPr>
          <p:nvPr>
            <p:ph type="ctrTitle"/>
          </p:nvPr>
        </p:nvSpPr>
        <p:spPr>
          <a:xfrm>
            <a:off x="1316038" y="1108071"/>
            <a:ext cx="8476639" cy="2387600"/>
          </a:xfrm>
        </p:spPr>
        <p:txBody>
          <a:bodyPr anchor="b"/>
          <a:lstStyle>
            <a:lvl1pPr algn="l">
              <a:lnSpc>
                <a:spcPts val="5280"/>
              </a:lnSpc>
              <a:defRPr sz="4400">
                <a:solidFill>
                  <a:schemeClr val="bg1"/>
                </a:solidFill>
              </a:defRPr>
            </a:lvl1pPr>
          </a:lstStyle>
          <a:p>
            <a:r>
              <a:rPr lang="nb-NO"/>
              <a:t>Klikk for å redigere tittelstil</a:t>
            </a:r>
          </a:p>
        </p:txBody>
      </p:sp>
      <p:sp>
        <p:nvSpPr>
          <p:cNvPr id="9" name="Plassholder for bunntekst 8">
            <a:extLst>
              <a:ext uri="{FF2B5EF4-FFF2-40B4-BE49-F238E27FC236}">
                <a16:creationId xmlns:a16="http://schemas.microsoft.com/office/drawing/2014/main" id="{5D6BE45A-AA11-40B2-83D6-12C4CCA6499D}"/>
              </a:ext>
            </a:extLst>
          </p:cNvPr>
          <p:cNvSpPr>
            <a:spLocks noGrp="1"/>
          </p:cNvSpPr>
          <p:nvPr>
            <p:ph type="ftr" sz="quarter" idx="11"/>
          </p:nvPr>
        </p:nvSpPr>
        <p:spPr/>
        <p:txBody>
          <a:bodyPr/>
          <a:lstStyle>
            <a:lvl1pPr>
              <a:defRPr>
                <a:solidFill>
                  <a:schemeClr val="bg1"/>
                </a:solidFill>
              </a:defRPr>
            </a:lvl1pPr>
          </a:lstStyle>
          <a:p>
            <a:r>
              <a:rPr lang="nb-NO"/>
              <a:t>Miljødirektoratet | Bunntekst (og sidetall aktiveres ved behov)</a:t>
            </a:r>
          </a:p>
        </p:txBody>
      </p:sp>
      <p:sp>
        <p:nvSpPr>
          <p:cNvPr id="11" name="Plassholder for lysbildenummer 10">
            <a:extLst>
              <a:ext uri="{FF2B5EF4-FFF2-40B4-BE49-F238E27FC236}">
                <a16:creationId xmlns:a16="http://schemas.microsoft.com/office/drawing/2014/main" id="{FFFFB599-DBF8-40A8-BBC4-A782D3BE859C}"/>
              </a:ext>
            </a:extLst>
          </p:cNvPr>
          <p:cNvSpPr>
            <a:spLocks noGrp="1"/>
          </p:cNvSpPr>
          <p:nvPr>
            <p:ph type="sldNum" sz="quarter" idx="12"/>
          </p:nvPr>
        </p:nvSpPr>
        <p:spPr/>
        <p:txBody>
          <a:bodyPr/>
          <a:lstStyle>
            <a:lvl1pPr>
              <a:defRPr>
                <a:solidFill>
                  <a:schemeClr val="bg1"/>
                </a:solidFill>
              </a:defRPr>
            </a:lvl1pPr>
          </a:lstStyle>
          <a:p>
            <a:fld id="{33D61130-58D0-43D7-8061-E70424BE4C61}" type="slidenum">
              <a:rPr lang="nb-NO" smtClean="0"/>
              <a:pPr/>
              <a:t>‹#›</a:t>
            </a:fld>
            <a:endParaRPr lang="nb-NO"/>
          </a:p>
        </p:txBody>
      </p:sp>
      <p:grpSp>
        <p:nvGrpSpPr>
          <p:cNvPr id="13" name="Mønster">
            <a:extLst>
              <a:ext uri="{FF2B5EF4-FFF2-40B4-BE49-F238E27FC236}">
                <a16:creationId xmlns:a16="http://schemas.microsoft.com/office/drawing/2014/main" id="{55449718-1E86-4C57-A76B-D209F1B42E5D}"/>
              </a:ext>
            </a:extLst>
          </p:cNvPr>
          <p:cNvGrpSpPr/>
          <p:nvPr/>
        </p:nvGrpSpPr>
        <p:grpSpPr>
          <a:xfrm>
            <a:off x="7646892" y="3484562"/>
            <a:ext cx="4033679" cy="3013398"/>
            <a:chOff x="7646892" y="3484562"/>
            <a:chExt cx="4033679" cy="3013398"/>
          </a:xfrm>
        </p:grpSpPr>
        <p:sp>
          <p:nvSpPr>
            <p:cNvPr id="14" name="Frihåndsform: figur 13">
              <a:extLst>
                <a:ext uri="{FF2B5EF4-FFF2-40B4-BE49-F238E27FC236}">
                  <a16:creationId xmlns:a16="http://schemas.microsoft.com/office/drawing/2014/main" id="{9F620076-6983-4B31-97DA-AC206B785781}"/>
                </a:ext>
              </a:extLst>
            </p:cNvPr>
            <p:cNvSpPr/>
            <p:nvPr/>
          </p:nvSpPr>
          <p:spPr>
            <a:xfrm>
              <a:off x="10736022" y="5552777"/>
              <a:ext cx="944549" cy="944676"/>
            </a:xfrm>
            <a:custGeom>
              <a:avLst/>
              <a:gdLst>
                <a:gd name="connsiteX0" fmla="*/ 629700 w 944549"/>
                <a:gd name="connsiteY0" fmla="*/ 0 h 944676"/>
                <a:gd name="connsiteX1" fmla="*/ 629700 w 944549"/>
                <a:gd name="connsiteY1" fmla="*/ 105035 h 944676"/>
                <a:gd name="connsiteX2" fmla="*/ 314850 w 944549"/>
                <a:gd name="connsiteY2" fmla="*/ 105035 h 944676"/>
                <a:gd name="connsiteX3" fmla="*/ 314850 w 944549"/>
                <a:gd name="connsiteY3" fmla="*/ 0 h 944676"/>
                <a:gd name="connsiteX4" fmla="*/ 0 w 944549"/>
                <a:gd name="connsiteY4" fmla="*/ 0 h 944676"/>
                <a:gd name="connsiteX5" fmla="*/ 0 w 944549"/>
                <a:gd name="connsiteY5" fmla="*/ 944676 h 944676"/>
                <a:gd name="connsiteX6" fmla="*/ 314850 w 944549"/>
                <a:gd name="connsiteY6" fmla="*/ 944676 h 944676"/>
                <a:gd name="connsiteX7" fmla="*/ 472275 w 944549"/>
                <a:gd name="connsiteY7" fmla="*/ 787251 h 944676"/>
                <a:gd name="connsiteX8" fmla="*/ 629573 w 944549"/>
                <a:gd name="connsiteY8" fmla="*/ 944676 h 944676"/>
                <a:gd name="connsiteX9" fmla="*/ 944549 w 944549"/>
                <a:gd name="connsiteY9" fmla="*/ 944676 h 944676"/>
                <a:gd name="connsiteX10" fmla="*/ 944549 w 944549"/>
                <a:gd name="connsiteY10" fmla="*/ 0 h 944676"/>
                <a:gd name="connsiteX11" fmla="*/ 629700 w 944549"/>
                <a:gd name="connsiteY11" fmla="*/ 0 h 94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549" h="944676">
                  <a:moveTo>
                    <a:pt x="629700" y="0"/>
                  </a:moveTo>
                  <a:lnTo>
                    <a:pt x="629700" y="105035"/>
                  </a:lnTo>
                  <a:lnTo>
                    <a:pt x="314850" y="105035"/>
                  </a:lnTo>
                  <a:lnTo>
                    <a:pt x="314850" y="0"/>
                  </a:lnTo>
                  <a:lnTo>
                    <a:pt x="0" y="0"/>
                  </a:lnTo>
                  <a:lnTo>
                    <a:pt x="0" y="944676"/>
                  </a:lnTo>
                  <a:lnTo>
                    <a:pt x="314850" y="944676"/>
                  </a:lnTo>
                  <a:lnTo>
                    <a:pt x="472275" y="787251"/>
                  </a:lnTo>
                  <a:lnTo>
                    <a:pt x="629573" y="944676"/>
                  </a:lnTo>
                  <a:lnTo>
                    <a:pt x="944549" y="944676"/>
                  </a:lnTo>
                  <a:lnTo>
                    <a:pt x="944549" y="0"/>
                  </a:lnTo>
                  <a:lnTo>
                    <a:pt x="629700" y="0"/>
                  </a:lnTo>
                  <a:close/>
                </a:path>
              </a:pathLst>
            </a:custGeom>
            <a:solidFill>
              <a:srgbClr val="337E7D"/>
            </a:solidFill>
            <a:ln w="12670" cap="flat">
              <a:noFill/>
              <a:prstDash val="solid"/>
              <a:miter/>
            </a:ln>
          </p:spPr>
          <p:txBody>
            <a:bodyPr rtlCol="0" anchor="ctr"/>
            <a:lstStyle/>
            <a:p>
              <a:endParaRPr lang="nb-NO"/>
            </a:p>
          </p:txBody>
        </p:sp>
        <p:sp>
          <p:nvSpPr>
            <p:cNvPr id="15" name="Frihåndsform: figur 14">
              <a:extLst>
                <a:ext uri="{FF2B5EF4-FFF2-40B4-BE49-F238E27FC236}">
                  <a16:creationId xmlns:a16="http://schemas.microsoft.com/office/drawing/2014/main" id="{69331304-17D1-4AD9-AB13-4137BEF3CF57}"/>
                </a:ext>
              </a:extLst>
            </p:cNvPr>
            <p:cNvSpPr/>
            <p:nvPr/>
          </p:nvSpPr>
          <p:spPr>
            <a:xfrm>
              <a:off x="7646892" y="5553665"/>
              <a:ext cx="944295" cy="944295"/>
            </a:xfrm>
            <a:custGeom>
              <a:avLst/>
              <a:gdLst>
                <a:gd name="connsiteX0" fmla="*/ 0 w 944295"/>
                <a:gd name="connsiteY0" fmla="*/ 0 h 944295"/>
                <a:gd name="connsiteX1" fmla="*/ 0 w 944295"/>
                <a:gd name="connsiteY1" fmla="*/ 314723 h 944295"/>
                <a:gd name="connsiteX2" fmla="*/ 157298 w 944295"/>
                <a:gd name="connsiteY2" fmla="*/ 472021 h 944295"/>
                <a:gd name="connsiteX3" fmla="*/ 0 w 944295"/>
                <a:gd name="connsiteY3" fmla="*/ 629446 h 944295"/>
                <a:gd name="connsiteX4" fmla="*/ 0 w 944295"/>
                <a:gd name="connsiteY4" fmla="*/ 944296 h 944295"/>
                <a:gd name="connsiteX5" fmla="*/ 944296 w 944295"/>
                <a:gd name="connsiteY5" fmla="*/ 944296 h 944295"/>
                <a:gd name="connsiteX6" fmla="*/ 944296 w 944295"/>
                <a:gd name="connsiteY6" fmla="*/ 629446 h 944295"/>
                <a:gd name="connsiteX7" fmla="*/ 839388 w 944295"/>
                <a:gd name="connsiteY7" fmla="*/ 629446 h 944295"/>
                <a:gd name="connsiteX8" fmla="*/ 839388 w 944295"/>
                <a:gd name="connsiteY8" fmla="*/ 314723 h 944295"/>
                <a:gd name="connsiteX9" fmla="*/ 944296 w 944295"/>
                <a:gd name="connsiteY9" fmla="*/ 314723 h 944295"/>
                <a:gd name="connsiteX10" fmla="*/ 944296 w 944295"/>
                <a:gd name="connsiteY10" fmla="*/ 0 h 944295"/>
                <a:gd name="connsiteX11" fmla="*/ 0 w 944295"/>
                <a:gd name="connsiteY11" fmla="*/ 0 h 94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295" h="944295">
                  <a:moveTo>
                    <a:pt x="0" y="0"/>
                  </a:moveTo>
                  <a:lnTo>
                    <a:pt x="0" y="314723"/>
                  </a:lnTo>
                  <a:lnTo>
                    <a:pt x="157298" y="472021"/>
                  </a:lnTo>
                  <a:lnTo>
                    <a:pt x="0" y="629446"/>
                  </a:lnTo>
                  <a:lnTo>
                    <a:pt x="0" y="944296"/>
                  </a:lnTo>
                  <a:lnTo>
                    <a:pt x="944296" y="944296"/>
                  </a:lnTo>
                  <a:lnTo>
                    <a:pt x="944296" y="629446"/>
                  </a:lnTo>
                  <a:lnTo>
                    <a:pt x="839388" y="629446"/>
                  </a:lnTo>
                  <a:lnTo>
                    <a:pt x="839388" y="314723"/>
                  </a:lnTo>
                  <a:lnTo>
                    <a:pt x="944296" y="314723"/>
                  </a:lnTo>
                  <a:lnTo>
                    <a:pt x="944296" y="0"/>
                  </a:lnTo>
                  <a:lnTo>
                    <a:pt x="0" y="0"/>
                  </a:lnTo>
                  <a:close/>
                </a:path>
              </a:pathLst>
            </a:custGeom>
            <a:solidFill>
              <a:srgbClr val="337E7D"/>
            </a:solidFill>
            <a:ln w="12670" cap="flat">
              <a:noFill/>
              <a:prstDash val="solid"/>
              <a:miter/>
            </a:ln>
          </p:spPr>
          <p:txBody>
            <a:bodyPr rtlCol="0" anchor="ctr"/>
            <a:lstStyle/>
            <a:p>
              <a:endParaRPr lang="nb-NO"/>
            </a:p>
          </p:txBody>
        </p:sp>
        <p:sp>
          <p:nvSpPr>
            <p:cNvPr id="16" name="Frihåndsform: figur 15">
              <a:extLst>
                <a:ext uri="{FF2B5EF4-FFF2-40B4-BE49-F238E27FC236}">
                  <a16:creationId xmlns:a16="http://schemas.microsoft.com/office/drawing/2014/main" id="{1DB6797A-941D-450D-8438-AF248BDDF096}"/>
                </a:ext>
              </a:extLst>
            </p:cNvPr>
            <p:cNvSpPr/>
            <p:nvPr/>
          </p:nvSpPr>
          <p:spPr>
            <a:xfrm>
              <a:off x="8676432" y="5553665"/>
              <a:ext cx="944295" cy="944295"/>
            </a:xfrm>
            <a:custGeom>
              <a:avLst/>
              <a:gdLst>
                <a:gd name="connsiteX0" fmla="*/ 629446 w 944295"/>
                <a:gd name="connsiteY0" fmla="*/ 0 h 944295"/>
                <a:gd name="connsiteX1" fmla="*/ 472148 w 944295"/>
                <a:gd name="connsiteY1" fmla="*/ 157298 h 944295"/>
                <a:gd name="connsiteX2" fmla="*/ 314850 w 944295"/>
                <a:gd name="connsiteY2" fmla="*/ 0 h 944295"/>
                <a:gd name="connsiteX3" fmla="*/ 0 w 944295"/>
                <a:gd name="connsiteY3" fmla="*/ 0 h 944295"/>
                <a:gd name="connsiteX4" fmla="*/ 0 w 944295"/>
                <a:gd name="connsiteY4" fmla="*/ 944296 h 944295"/>
                <a:gd name="connsiteX5" fmla="*/ 314723 w 944295"/>
                <a:gd name="connsiteY5" fmla="*/ 944296 h 944295"/>
                <a:gd name="connsiteX6" fmla="*/ 314723 w 944295"/>
                <a:gd name="connsiteY6" fmla="*/ 839388 h 944295"/>
                <a:gd name="connsiteX7" fmla="*/ 629446 w 944295"/>
                <a:gd name="connsiteY7" fmla="*/ 839388 h 944295"/>
                <a:gd name="connsiteX8" fmla="*/ 629446 w 944295"/>
                <a:gd name="connsiteY8" fmla="*/ 944296 h 944295"/>
                <a:gd name="connsiteX9" fmla="*/ 944296 w 944295"/>
                <a:gd name="connsiteY9" fmla="*/ 944296 h 944295"/>
                <a:gd name="connsiteX10" fmla="*/ 944296 w 944295"/>
                <a:gd name="connsiteY10" fmla="*/ 0 h 944295"/>
                <a:gd name="connsiteX11" fmla="*/ 629446 w 944295"/>
                <a:gd name="connsiteY11" fmla="*/ 0 h 94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295" h="944295">
                  <a:moveTo>
                    <a:pt x="629446" y="0"/>
                  </a:moveTo>
                  <a:lnTo>
                    <a:pt x="472148" y="157298"/>
                  </a:lnTo>
                  <a:lnTo>
                    <a:pt x="314850" y="0"/>
                  </a:lnTo>
                  <a:lnTo>
                    <a:pt x="0" y="0"/>
                  </a:lnTo>
                  <a:lnTo>
                    <a:pt x="0" y="944296"/>
                  </a:lnTo>
                  <a:lnTo>
                    <a:pt x="314723" y="944296"/>
                  </a:lnTo>
                  <a:lnTo>
                    <a:pt x="314723" y="839388"/>
                  </a:lnTo>
                  <a:lnTo>
                    <a:pt x="629446" y="839388"/>
                  </a:lnTo>
                  <a:lnTo>
                    <a:pt x="629446" y="944296"/>
                  </a:lnTo>
                  <a:lnTo>
                    <a:pt x="944296" y="944296"/>
                  </a:lnTo>
                  <a:lnTo>
                    <a:pt x="944296" y="0"/>
                  </a:lnTo>
                  <a:lnTo>
                    <a:pt x="629446" y="0"/>
                  </a:lnTo>
                  <a:close/>
                </a:path>
              </a:pathLst>
            </a:custGeom>
            <a:solidFill>
              <a:srgbClr val="337E7D"/>
            </a:solidFill>
            <a:ln w="12670" cap="flat">
              <a:noFill/>
              <a:prstDash val="solid"/>
              <a:miter/>
            </a:ln>
          </p:spPr>
          <p:txBody>
            <a:bodyPr rtlCol="0" anchor="ctr"/>
            <a:lstStyle/>
            <a:p>
              <a:endParaRPr lang="nb-NO"/>
            </a:p>
          </p:txBody>
        </p:sp>
        <p:sp>
          <p:nvSpPr>
            <p:cNvPr id="17" name="Frihåndsform: figur 16">
              <a:extLst>
                <a:ext uri="{FF2B5EF4-FFF2-40B4-BE49-F238E27FC236}">
                  <a16:creationId xmlns:a16="http://schemas.microsoft.com/office/drawing/2014/main" id="{7557888A-D91C-4004-95CF-54488E6E7137}"/>
                </a:ext>
              </a:extLst>
            </p:cNvPr>
            <p:cNvSpPr/>
            <p:nvPr/>
          </p:nvSpPr>
          <p:spPr>
            <a:xfrm>
              <a:off x="10736022" y="4514229"/>
              <a:ext cx="944549" cy="944549"/>
            </a:xfrm>
            <a:custGeom>
              <a:avLst/>
              <a:gdLst>
                <a:gd name="connsiteX0" fmla="*/ 0 w 944549"/>
                <a:gd name="connsiteY0" fmla="*/ 0 h 944549"/>
                <a:gd name="connsiteX1" fmla="*/ 0 w 944549"/>
                <a:gd name="connsiteY1" fmla="*/ 314850 h 944549"/>
                <a:gd name="connsiteX2" fmla="*/ 104907 w 944549"/>
                <a:gd name="connsiteY2" fmla="*/ 314850 h 944549"/>
                <a:gd name="connsiteX3" fmla="*/ 104907 w 944549"/>
                <a:gd name="connsiteY3" fmla="*/ 629699 h 944549"/>
                <a:gd name="connsiteX4" fmla="*/ 0 w 944549"/>
                <a:gd name="connsiteY4" fmla="*/ 629699 h 944549"/>
                <a:gd name="connsiteX5" fmla="*/ 0 w 944549"/>
                <a:gd name="connsiteY5" fmla="*/ 944549 h 944549"/>
                <a:gd name="connsiteX6" fmla="*/ 944549 w 944549"/>
                <a:gd name="connsiteY6" fmla="*/ 944549 h 944549"/>
                <a:gd name="connsiteX7" fmla="*/ 944549 w 944549"/>
                <a:gd name="connsiteY7" fmla="*/ 629699 h 944549"/>
                <a:gd name="connsiteX8" fmla="*/ 787251 w 944549"/>
                <a:gd name="connsiteY8" fmla="*/ 472275 h 944549"/>
                <a:gd name="connsiteX9" fmla="*/ 944549 w 944549"/>
                <a:gd name="connsiteY9" fmla="*/ 314850 h 944549"/>
                <a:gd name="connsiteX10" fmla="*/ 944549 w 944549"/>
                <a:gd name="connsiteY10" fmla="*/ 0 h 944549"/>
                <a:gd name="connsiteX11" fmla="*/ 0 w 944549"/>
                <a:gd name="connsiteY11" fmla="*/ 0 h 94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549" h="944549">
                  <a:moveTo>
                    <a:pt x="0" y="0"/>
                  </a:moveTo>
                  <a:lnTo>
                    <a:pt x="0" y="314850"/>
                  </a:lnTo>
                  <a:lnTo>
                    <a:pt x="104907" y="314850"/>
                  </a:lnTo>
                  <a:lnTo>
                    <a:pt x="104907" y="629699"/>
                  </a:lnTo>
                  <a:lnTo>
                    <a:pt x="0" y="629699"/>
                  </a:lnTo>
                  <a:lnTo>
                    <a:pt x="0" y="944549"/>
                  </a:lnTo>
                  <a:lnTo>
                    <a:pt x="944549" y="944549"/>
                  </a:lnTo>
                  <a:lnTo>
                    <a:pt x="944549" y="629699"/>
                  </a:lnTo>
                  <a:lnTo>
                    <a:pt x="787251" y="472275"/>
                  </a:lnTo>
                  <a:lnTo>
                    <a:pt x="944549" y="314850"/>
                  </a:lnTo>
                  <a:lnTo>
                    <a:pt x="944549" y="0"/>
                  </a:lnTo>
                  <a:lnTo>
                    <a:pt x="0" y="0"/>
                  </a:lnTo>
                  <a:close/>
                </a:path>
              </a:pathLst>
            </a:custGeom>
            <a:solidFill>
              <a:srgbClr val="337E7D"/>
            </a:solidFill>
            <a:ln w="12670" cap="flat">
              <a:noFill/>
              <a:prstDash val="solid"/>
              <a:miter/>
            </a:ln>
          </p:spPr>
          <p:txBody>
            <a:bodyPr rtlCol="0" anchor="ctr"/>
            <a:lstStyle/>
            <a:p>
              <a:endParaRPr lang="nb-NO"/>
            </a:p>
          </p:txBody>
        </p:sp>
        <p:sp>
          <p:nvSpPr>
            <p:cNvPr id="18" name="Frihåndsform: figur 17">
              <a:extLst>
                <a:ext uri="{FF2B5EF4-FFF2-40B4-BE49-F238E27FC236}">
                  <a16:creationId xmlns:a16="http://schemas.microsoft.com/office/drawing/2014/main" id="{5C279E82-AC3C-4E6B-A9B9-CB19696D2BBC}"/>
                </a:ext>
              </a:extLst>
            </p:cNvPr>
            <p:cNvSpPr/>
            <p:nvPr/>
          </p:nvSpPr>
          <p:spPr>
            <a:xfrm>
              <a:off x="10736275" y="3484562"/>
              <a:ext cx="944295" cy="944295"/>
            </a:xfrm>
            <a:custGeom>
              <a:avLst/>
              <a:gdLst>
                <a:gd name="connsiteX0" fmla="*/ 629446 w 944295"/>
                <a:gd name="connsiteY0" fmla="*/ 0 h 944295"/>
                <a:gd name="connsiteX1" fmla="*/ 472148 w 944295"/>
                <a:gd name="connsiteY1" fmla="*/ 157298 h 944295"/>
                <a:gd name="connsiteX2" fmla="*/ 314850 w 944295"/>
                <a:gd name="connsiteY2" fmla="*/ 0 h 944295"/>
                <a:gd name="connsiteX3" fmla="*/ 0 w 944295"/>
                <a:gd name="connsiteY3" fmla="*/ 0 h 944295"/>
                <a:gd name="connsiteX4" fmla="*/ 0 w 944295"/>
                <a:gd name="connsiteY4" fmla="*/ 944296 h 944295"/>
                <a:gd name="connsiteX5" fmla="*/ 314850 w 944295"/>
                <a:gd name="connsiteY5" fmla="*/ 944296 h 944295"/>
                <a:gd name="connsiteX6" fmla="*/ 314850 w 944295"/>
                <a:gd name="connsiteY6" fmla="*/ 839388 h 944295"/>
                <a:gd name="connsiteX7" fmla="*/ 629573 w 944295"/>
                <a:gd name="connsiteY7" fmla="*/ 839388 h 944295"/>
                <a:gd name="connsiteX8" fmla="*/ 629573 w 944295"/>
                <a:gd name="connsiteY8" fmla="*/ 944296 h 944295"/>
                <a:gd name="connsiteX9" fmla="*/ 944296 w 944295"/>
                <a:gd name="connsiteY9" fmla="*/ 944296 h 944295"/>
                <a:gd name="connsiteX10" fmla="*/ 944296 w 944295"/>
                <a:gd name="connsiteY10" fmla="*/ 0 h 944295"/>
                <a:gd name="connsiteX11" fmla="*/ 629446 w 944295"/>
                <a:gd name="connsiteY11" fmla="*/ 0 h 94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295" h="944295">
                  <a:moveTo>
                    <a:pt x="629446" y="0"/>
                  </a:moveTo>
                  <a:lnTo>
                    <a:pt x="472148" y="157298"/>
                  </a:lnTo>
                  <a:lnTo>
                    <a:pt x="314850" y="0"/>
                  </a:lnTo>
                  <a:lnTo>
                    <a:pt x="0" y="0"/>
                  </a:lnTo>
                  <a:lnTo>
                    <a:pt x="0" y="944296"/>
                  </a:lnTo>
                  <a:lnTo>
                    <a:pt x="314850" y="944296"/>
                  </a:lnTo>
                  <a:lnTo>
                    <a:pt x="314850" y="839388"/>
                  </a:lnTo>
                  <a:lnTo>
                    <a:pt x="629573" y="839388"/>
                  </a:lnTo>
                  <a:lnTo>
                    <a:pt x="629573" y="944296"/>
                  </a:lnTo>
                  <a:lnTo>
                    <a:pt x="944296" y="944296"/>
                  </a:lnTo>
                  <a:lnTo>
                    <a:pt x="944296" y="0"/>
                  </a:lnTo>
                  <a:lnTo>
                    <a:pt x="629446" y="0"/>
                  </a:lnTo>
                  <a:close/>
                </a:path>
              </a:pathLst>
            </a:custGeom>
            <a:solidFill>
              <a:srgbClr val="337E7D"/>
            </a:solidFill>
            <a:ln w="12670" cap="flat">
              <a:noFill/>
              <a:prstDash val="solid"/>
              <a:miter/>
            </a:ln>
          </p:spPr>
          <p:txBody>
            <a:bodyPr rtlCol="0" anchor="ctr"/>
            <a:lstStyle/>
            <a:p>
              <a:endParaRPr lang="nb-NO"/>
            </a:p>
          </p:txBody>
        </p:sp>
        <p:sp>
          <p:nvSpPr>
            <p:cNvPr id="19" name="Frihåndsform: figur 18">
              <a:extLst>
                <a:ext uri="{FF2B5EF4-FFF2-40B4-BE49-F238E27FC236}">
                  <a16:creationId xmlns:a16="http://schemas.microsoft.com/office/drawing/2014/main" id="{91C2B00C-3A33-4EB5-B4FD-48964BD5B593}"/>
                </a:ext>
              </a:extLst>
            </p:cNvPr>
            <p:cNvSpPr/>
            <p:nvPr/>
          </p:nvSpPr>
          <p:spPr>
            <a:xfrm>
              <a:off x="9705846" y="4519303"/>
              <a:ext cx="944676" cy="944675"/>
            </a:xfrm>
            <a:custGeom>
              <a:avLst/>
              <a:gdLst>
                <a:gd name="connsiteX0" fmla="*/ 629826 w 944676"/>
                <a:gd name="connsiteY0" fmla="*/ 944676 h 944675"/>
                <a:gd name="connsiteX1" fmla="*/ 629826 w 944676"/>
                <a:gd name="connsiteY1" fmla="*/ 839642 h 944675"/>
                <a:gd name="connsiteX2" fmla="*/ 314850 w 944676"/>
                <a:gd name="connsiteY2" fmla="*/ 839642 h 944675"/>
                <a:gd name="connsiteX3" fmla="*/ 314850 w 944676"/>
                <a:gd name="connsiteY3" fmla="*/ 944676 h 944675"/>
                <a:gd name="connsiteX4" fmla="*/ 0 w 944676"/>
                <a:gd name="connsiteY4" fmla="*/ 944676 h 944675"/>
                <a:gd name="connsiteX5" fmla="*/ 0 w 944676"/>
                <a:gd name="connsiteY5" fmla="*/ 0 h 944675"/>
                <a:gd name="connsiteX6" fmla="*/ 314977 w 944676"/>
                <a:gd name="connsiteY6" fmla="*/ 0 h 944675"/>
                <a:gd name="connsiteX7" fmla="*/ 472402 w 944676"/>
                <a:gd name="connsiteY7" fmla="*/ 157425 h 944675"/>
                <a:gd name="connsiteX8" fmla="*/ 629700 w 944676"/>
                <a:gd name="connsiteY8" fmla="*/ 0 h 944675"/>
                <a:gd name="connsiteX9" fmla="*/ 944676 w 944676"/>
                <a:gd name="connsiteY9" fmla="*/ 0 h 944675"/>
                <a:gd name="connsiteX10" fmla="*/ 944676 w 944676"/>
                <a:gd name="connsiteY10" fmla="*/ 944676 h 944675"/>
                <a:gd name="connsiteX11" fmla="*/ 629826 w 944676"/>
                <a:gd name="connsiteY11" fmla="*/ 944676 h 94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676" h="944675">
                  <a:moveTo>
                    <a:pt x="629826" y="944676"/>
                  </a:moveTo>
                  <a:lnTo>
                    <a:pt x="629826" y="839642"/>
                  </a:lnTo>
                  <a:lnTo>
                    <a:pt x="314850" y="839642"/>
                  </a:lnTo>
                  <a:lnTo>
                    <a:pt x="314850" y="944676"/>
                  </a:lnTo>
                  <a:lnTo>
                    <a:pt x="0" y="944676"/>
                  </a:lnTo>
                  <a:lnTo>
                    <a:pt x="0" y="0"/>
                  </a:lnTo>
                  <a:lnTo>
                    <a:pt x="314977" y="0"/>
                  </a:lnTo>
                  <a:lnTo>
                    <a:pt x="472402" y="157425"/>
                  </a:lnTo>
                  <a:lnTo>
                    <a:pt x="629700" y="0"/>
                  </a:lnTo>
                  <a:lnTo>
                    <a:pt x="944676" y="0"/>
                  </a:lnTo>
                  <a:lnTo>
                    <a:pt x="944676" y="944676"/>
                  </a:lnTo>
                  <a:lnTo>
                    <a:pt x="629826" y="944676"/>
                  </a:lnTo>
                  <a:close/>
                </a:path>
              </a:pathLst>
            </a:custGeom>
            <a:solidFill>
              <a:srgbClr val="40C1AC"/>
            </a:solidFill>
            <a:ln w="12670" cap="flat">
              <a:noFill/>
              <a:prstDash val="solid"/>
              <a:miter/>
            </a:ln>
          </p:spPr>
          <p:txBody>
            <a:bodyPr rtlCol="0" anchor="ctr"/>
            <a:lstStyle/>
            <a:p>
              <a:endParaRPr lang="nb-NO"/>
            </a:p>
          </p:txBody>
        </p:sp>
      </p:grpSp>
    </p:spTree>
    <p:extLst>
      <p:ext uri="{BB962C8B-B14F-4D97-AF65-F5344CB8AC3E}">
        <p14:creationId xmlns:p14="http://schemas.microsoft.com/office/powerpoint/2010/main" val="9079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maforside lys">
    <p:bg>
      <p:bgRef idx="1001">
        <a:schemeClr val="bg2"/>
      </p:bgRef>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266E63-EE6C-4C76-8FE5-01A18C4E3EAF}"/>
              </a:ext>
            </a:extLst>
          </p:cNvPr>
          <p:cNvSpPr>
            <a:spLocks noGrp="1"/>
          </p:cNvSpPr>
          <p:nvPr>
            <p:ph type="ctrTitle"/>
          </p:nvPr>
        </p:nvSpPr>
        <p:spPr>
          <a:xfrm>
            <a:off x="1316038" y="1108071"/>
            <a:ext cx="8476639" cy="2387600"/>
          </a:xfrm>
        </p:spPr>
        <p:txBody>
          <a:bodyPr anchor="b"/>
          <a:lstStyle>
            <a:lvl1pPr algn="l">
              <a:lnSpc>
                <a:spcPts val="5280"/>
              </a:lnSpc>
              <a:defRPr sz="4400">
                <a:solidFill>
                  <a:schemeClr val="tx2"/>
                </a:solidFill>
              </a:defRPr>
            </a:lvl1pPr>
          </a:lstStyle>
          <a:p>
            <a:r>
              <a:rPr lang="nb-NO"/>
              <a:t>Klikk for å redigere tittelstil</a:t>
            </a:r>
          </a:p>
        </p:txBody>
      </p:sp>
      <p:sp>
        <p:nvSpPr>
          <p:cNvPr id="9" name="Plassholder for bunntekst 8">
            <a:extLst>
              <a:ext uri="{FF2B5EF4-FFF2-40B4-BE49-F238E27FC236}">
                <a16:creationId xmlns:a16="http://schemas.microsoft.com/office/drawing/2014/main" id="{5D6BE45A-AA11-40B2-83D6-12C4CCA6499D}"/>
              </a:ext>
            </a:extLst>
          </p:cNvPr>
          <p:cNvSpPr>
            <a:spLocks noGrp="1"/>
          </p:cNvSpPr>
          <p:nvPr>
            <p:ph type="ftr" sz="quarter" idx="11"/>
          </p:nvPr>
        </p:nvSpPr>
        <p:spPr/>
        <p:txBody>
          <a:bodyPr/>
          <a:lstStyle>
            <a:lvl1pPr>
              <a:defRPr>
                <a:solidFill>
                  <a:schemeClr val="tx2"/>
                </a:solidFill>
              </a:defRPr>
            </a:lvl1pPr>
          </a:lstStyle>
          <a:p>
            <a:r>
              <a:rPr lang="nb-NO"/>
              <a:t>Miljødirektoratet | Bunntekst (og sidetall aktiveres ved behov)</a:t>
            </a:r>
          </a:p>
        </p:txBody>
      </p:sp>
      <p:sp>
        <p:nvSpPr>
          <p:cNvPr id="11" name="Plassholder for lysbildenummer 10">
            <a:extLst>
              <a:ext uri="{FF2B5EF4-FFF2-40B4-BE49-F238E27FC236}">
                <a16:creationId xmlns:a16="http://schemas.microsoft.com/office/drawing/2014/main" id="{FFFFB599-DBF8-40A8-BBC4-A782D3BE859C}"/>
              </a:ext>
            </a:extLst>
          </p:cNvPr>
          <p:cNvSpPr>
            <a:spLocks noGrp="1"/>
          </p:cNvSpPr>
          <p:nvPr>
            <p:ph type="sldNum" sz="quarter" idx="12"/>
          </p:nvPr>
        </p:nvSpPr>
        <p:spPr/>
        <p:txBody>
          <a:bodyPr/>
          <a:lstStyle>
            <a:lvl1pPr>
              <a:defRPr>
                <a:solidFill>
                  <a:schemeClr val="tx2"/>
                </a:solidFill>
              </a:defRPr>
            </a:lvl1pPr>
          </a:lstStyle>
          <a:p>
            <a:fld id="{33D61130-58D0-43D7-8061-E70424BE4C61}" type="slidenum">
              <a:rPr lang="nb-NO" smtClean="0"/>
              <a:pPr/>
              <a:t>‹#›</a:t>
            </a:fld>
            <a:endParaRPr lang="nb-NO"/>
          </a:p>
        </p:txBody>
      </p:sp>
      <p:grpSp>
        <p:nvGrpSpPr>
          <p:cNvPr id="3" name="Mønster">
            <a:extLst>
              <a:ext uri="{FF2B5EF4-FFF2-40B4-BE49-F238E27FC236}">
                <a16:creationId xmlns:a16="http://schemas.microsoft.com/office/drawing/2014/main" id="{2EF3EDCC-5CC0-4E83-8664-6C97E4A055D8}"/>
              </a:ext>
            </a:extLst>
          </p:cNvPr>
          <p:cNvGrpSpPr/>
          <p:nvPr/>
        </p:nvGrpSpPr>
        <p:grpSpPr>
          <a:xfrm>
            <a:off x="7646892" y="3484562"/>
            <a:ext cx="4033678" cy="3013398"/>
            <a:chOff x="7646892" y="3484562"/>
            <a:chExt cx="4033678" cy="3013398"/>
          </a:xfrm>
        </p:grpSpPr>
        <p:sp>
          <p:nvSpPr>
            <p:cNvPr id="4" name="Frihåndsform: figur 3">
              <a:extLst>
                <a:ext uri="{FF2B5EF4-FFF2-40B4-BE49-F238E27FC236}">
                  <a16:creationId xmlns:a16="http://schemas.microsoft.com/office/drawing/2014/main" id="{8239AF6B-7C91-4D9D-B545-511ABEB7EBBE}"/>
                </a:ext>
              </a:extLst>
            </p:cNvPr>
            <p:cNvSpPr/>
            <p:nvPr/>
          </p:nvSpPr>
          <p:spPr>
            <a:xfrm>
              <a:off x="10736021" y="5543897"/>
              <a:ext cx="944549" cy="944549"/>
            </a:xfrm>
            <a:custGeom>
              <a:avLst/>
              <a:gdLst>
                <a:gd name="connsiteX0" fmla="*/ 629699 w 944549"/>
                <a:gd name="connsiteY0" fmla="*/ 0 h 944549"/>
                <a:gd name="connsiteX1" fmla="*/ 629699 w 944549"/>
                <a:gd name="connsiteY1" fmla="*/ 104908 h 944549"/>
                <a:gd name="connsiteX2" fmla="*/ 314850 w 944549"/>
                <a:gd name="connsiteY2" fmla="*/ 104908 h 944549"/>
                <a:gd name="connsiteX3" fmla="*/ 314850 w 944549"/>
                <a:gd name="connsiteY3" fmla="*/ 0 h 944549"/>
                <a:gd name="connsiteX4" fmla="*/ 0 w 944549"/>
                <a:gd name="connsiteY4" fmla="*/ 0 h 944549"/>
                <a:gd name="connsiteX5" fmla="*/ 0 w 944549"/>
                <a:gd name="connsiteY5" fmla="*/ 944549 h 944549"/>
                <a:gd name="connsiteX6" fmla="*/ 314850 w 944549"/>
                <a:gd name="connsiteY6" fmla="*/ 944549 h 944549"/>
                <a:gd name="connsiteX7" fmla="*/ 472274 w 944549"/>
                <a:gd name="connsiteY7" fmla="*/ 787124 h 944549"/>
                <a:gd name="connsiteX8" fmla="*/ 629572 w 944549"/>
                <a:gd name="connsiteY8" fmla="*/ 944549 h 944549"/>
                <a:gd name="connsiteX9" fmla="*/ 944549 w 944549"/>
                <a:gd name="connsiteY9" fmla="*/ 944549 h 944549"/>
                <a:gd name="connsiteX10" fmla="*/ 944549 w 944549"/>
                <a:gd name="connsiteY10" fmla="*/ 0 h 944549"/>
                <a:gd name="connsiteX11" fmla="*/ 629699 w 944549"/>
                <a:gd name="connsiteY11" fmla="*/ 0 h 94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549" h="944549">
                  <a:moveTo>
                    <a:pt x="629699" y="0"/>
                  </a:moveTo>
                  <a:lnTo>
                    <a:pt x="629699" y="104908"/>
                  </a:lnTo>
                  <a:lnTo>
                    <a:pt x="314850" y="104908"/>
                  </a:lnTo>
                  <a:lnTo>
                    <a:pt x="314850" y="0"/>
                  </a:lnTo>
                  <a:lnTo>
                    <a:pt x="0" y="0"/>
                  </a:lnTo>
                  <a:lnTo>
                    <a:pt x="0" y="944549"/>
                  </a:lnTo>
                  <a:lnTo>
                    <a:pt x="314850" y="944549"/>
                  </a:lnTo>
                  <a:lnTo>
                    <a:pt x="472274" y="787124"/>
                  </a:lnTo>
                  <a:lnTo>
                    <a:pt x="629572" y="944549"/>
                  </a:lnTo>
                  <a:lnTo>
                    <a:pt x="944549" y="944549"/>
                  </a:lnTo>
                  <a:lnTo>
                    <a:pt x="944549" y="0"/>
                  </a:lnTo>
                  <a:lnTo>
                    <a:pt x="629699" y="0"/>
                  </a:lnTo>
                  <a:close/>
                </a:path>
              </a:pathLst>
            </a:custGeom>
            <a:solidFill>
              <a:srgbClr val="005E5D"/>
            </a:solidFill>
            <a:ln w="12670" cap="flat">
              <a:noFill/>
              <a:prstDash val="solid"/>
              <a:miter/>
            </a:ln>
          </p:spPr>
          <p:txBody>
            <a:bodyPr rtlCol="0" anchor="ctr"/>
            <a:lstStyle/>
            <a:p>
              <a:endParaRPr lang="nb-NO"/>
            </a:p>
          </p:txBody>
        </p:sp>
        <p:sp>
          <p:nvSpPr>
            <p:cNvPr id="5" name="Frihåndsform: figur 4">
              <a:extLst>
                <a:ext uri="{FF2B5EF4-FFF2-40B4-BE49-F238E27FC236}">
                  <a16:creationId xmlns:a16="http://schemas.microsoft.com/office/drawing/2014/main" id="{70427C4D-3A77-4C75-9496-3585EBC72D41}"/>
                </a:ext>
              </a:extLst>
            </p:cNvPr>
            <p:cNvSpPr/>
            <p:nvPr/>
          </p:nvSpPr>
          <p:spPr>
            <a:xfrm>
              <a:off x="7646892" y="5553665"/>
              <a:ext cx="944295" cy="944295"/>
            </a:xfrm>
            <a:custGeom>
              <a:avLst/>
              <a:gdLst>
                <a:gd name="connsiteX0" fmla="*/ 0 w 944295"/>
                <a:gd name="connsiteY0" fmla="*/ 0 h 944295"/>
                <a:gd name="connsiteX1" fmla="*/ 0 w 944295"/>
                <a:gd name="connsiteY1" fmla="*/ 314723 h 944295"/>
                <a:gd name="connsiteX2" fmla="*/ 157298 w 944295"/>
                <a:gd name="connsiteY2" fmla="*/ 472021 h 944295"/>
                <a:gd name="connsiteX3" fmla="*/ 0 w 944295"/>
                <a:gd name="connsiteY3" fmla="*/ 629446 h 944295"/>
                <a:gd name="connsiteX4" fmla="*/ 0 w 944295"/>
                <a:gd name="connsiteY4" fmla="*/ 944296 h 944295"/>
                <a:gd name="connsiteX5" fmla="*/ 944295 w 944295"/>
                <a:gd name="connsiteY5" fmla="*/ 944296 h 944295"/>
                <a:gd name="connsiteX6" fmla="*/ 944295 w 944295"/>
                <a:gd name="connsiteY6" fmla="*/ 629446 h 944295"/>
                <a:gd name="connsiteX7" fmla="*/ 839388 w 944295"/>
                <a:gd name="connsiteY7" fmla="*/ 629446 h 944295"/>
                <a:gd name="connsiteX8" fmla="*/ 839388 w 944295"/>
                <a:gd name="connsiteY8" fmla="*/ 314723 h 944295"/>
                <a:gd name="connsiteX9" fmla="*/ 944295 w 944295"/>
                <a:gd name="connsiteY9" fmla="*/ 314723 h 944295"/>
                <a:gd name="connsiteX10" fmla="*/ 944295 w 944295"/>
                <a:gd name="connsiteY10" fmla="*/ 0 h 944295"/>
                <a:gd name="connsiteX11" fmla="*/ 0 w 944295"/>
                <a:gd name="connsiteY11" fmla="*/ 0 h 94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295" h="944295">
                  <a:moveTo>
                    <a:pt x="0" y="0"/>
                  </a:moveTo>
                  <a:lnTo>
                    <a:pt x="0" y="314723"/>
                  </a:lnTo>
                  <a:lnTo>
                    <a:pt x="157298" y="472021"/>
                  </a:lnTo>
                  <a:lnTo>
                    <a:pt x="0" y="629446"/>
                  </a:lnTo>
                  <a:lnTo>
                    <a:pt x="0" y="944296"/>
                  </a:lnTo>
                  <a:lnTo>
                    <a:pt x="944295" y="944296"/>
                  </a:lnTo>
                  <a:lnTo>
                    <a:pt x="944295" y="629446"/>
                  </a:lnTo>
                  <a:lnTo>
                    <a:pt x="839388" y="629446"/>
                  </a:lnTo>
                  <a:lnTo>
                    <a:pt x="839388" y="314723"/>
                  </a:lnTo>
                  <a:lnTo>
                    <a:pt x="944295" y="314723"/>
                  </a:lnTo>
                  <a:lnTo>
                    <a:pt x="944295" y="0"/>
                  </a:lnTo>
                  <a:lnTo>
                    <a:pt x="0" y="0"/>
                  </a:lnTo>
                  <a:close/>
                </a:path>
              </a:pathLst>
            </a:custGeom>
            <a:solidFill>
              <a:srgbClr val="005E5D"/>
            </a:solidFill>
            <a:ln w="12670" cap="flat">
              <a:noFill/>
              <a:prstDash val="solid"/>
              <a:miter/>
            </a:ln>
          </p:spPr>
          <p:txBody>
            <a:bodyPr rtlCol="0" anchor="ctr"/>
            <a:lstStyle/>
            <a:p>
              <a:endParaRPr lang="nb-NO"/>
            </a:p>
          </p:txBody>
        </p:sp>
        <p:sp>
          <p:nvSpPr>
            <p:cNvPr id="6" name="Frihåndsform: figur 5">
              <a:extLst>
                <a:ext uri="{FF2B5EF4-FFF2-40B4-BE49-F238E27FC236}">
                  <a16:creationId xmlns:a16="http://schemas.microsoft.com/office/drawing/2014/main" id="{FBC58195-EE4D-436D-BDDE-46C2AD5CF054}"/>
                </a:ext>
              </a:extLst>
            </p:cNvPr>
            <p:cNvSpPr/>
            <p:nvPr/>
          </p:nvSpPr>
          <p:spPr>
            <a:xfrm>
              <a:off x="8676432" y="5553665"/>
              <a:ext cx="944295" cy="944295"/>
            </a:xfrm>
            <a:custGeom>
              <a:avLst/>
              <a:gdLst>
                <a:gd name="connsiteX0" fmla="*/ 629446 w 944295"/>
                <a:gd name="connsiteY0" fmla="*/ 0 h 944295"/>
                <a:gd name="connsiteX1" fmla="*/ 472148 w 944295"/>
                <a:gd name="connsiteY1" fmla="*/ 157298 h 944295"/>
                <a:gd name="connsiteX2" fmla="*/ 314850 w 944295"/>
                <a:gd name="connsiteY2" fmla="*/ 0 h 944295"/>
                <a:gd name="connsiteX3" fmla="*/ 0 w 944295"/>
                <a:gd name="connsiteY3" fmla="*/ 0 h 944295"/>
                <a:gd name="connsiteX4" fmla="*/ 0 w 944295"/>
                <a:gd name="connsiteY4" fmla="*/ 944296 h 944295"/>
                <a:gd name="connsiteX5" fmla="*/ 314723 w 944295"/>
                <a:gd name="connsiteY5" fmla="*/ 944296 h 944295"/>
                <a:gd name="connsiteX6" fmla="*/ 314723 w 944295"/>
                <a:gd name="connsiteY6" fmla="*/ 839388 h 944295"/>
                <a:gd name="connsiteX7" fmla="*/ 629446 w 944295"/>
                <a:gd name="connsiteY7" fmla="*/ 839388 h 944295"/>
                <a:gd name="connsiteX8" fmla="*/ 629446 w 944295"/>
                <a:gd name="connsiteY8" fmla="*/ 944296 h 944295"/>
                <a:gd name="connsiteX9" fmla="*/ 944295 w 944295"/>
                <a:gd name="connsiteY9" fmla="*/ 944296 h 944295"/>
                <a:gd name="connsiteX10" fmla="*/ 944295 w 944295"/>
                <a:gd name="connsiteY10" fmla="*/ 0 h 944295"/>
                <a:gd name="connsiteX11" fmla="*/ 629446 w 944295"/>
                <a:gd name="connsiteY11" fmla="*/ 0 h 94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295" h="944295">
                  <a:moveTo>
                    <a:pt x="629446" y="0"/>
                  </a:moveTo>
                  <a:lnTo>
                    <a:pt x="472148" y="157298"/>
                  </a:lnTo>
                  <a:lnTo>
                    <a:pt x="314850" y="0"/>
                  </a:lnTo>
                  <a:lnTo>
                    <a:pt x="0" y="0"/>
                  </a:lnTo>
                  <a:lnTo>
                    <a:pt x="0" y="944296"/>
                  </a:lnTo>
                  <a:lnTo>
                    <a:pt x="314723" y="944296"/>
                  </a:lnTo>
                  <a:lnTo>
                    <a:pt x="314723" y="839388"/>
                  </a:lnTo>
                  <a:lnTo>
                    <a:pt x="629446" y="839388"/>
                  </a:lnTo>
                  <a:lnTo>
                    <a:pt x="629446" y="944296"/>
                  </a:lnTo>
                  <a:lnTo>
                    <a:pt x="944295" y="944296"/>
                  </a:lnTo>
                  <a:lnTo>
                    <a:pt x="944295" y="0"/>
                  </a:lnTo>
                  <a:lnTo>
                    <a:pt x="629446" y="0"/>
                  </a:lnTo>
                  <a:close/>
                </a:path>
              </a:pathLst>
            </a:custGeom>
            <a:solidFill>
              <a:srgbClr val="005E5D"/>
            </a:solidFill>
            <a:ln w="12670" cap="flat">
              <a:noFill/>
              <a:prstDash val="solid"/>
              <a:miter/>
            </a:ln>
          </p:spPr>
          <p:txBody>
            <a:bodyPr rtlCol="0" anchor="ctr"/>
            <a:lstStyle/>
            <a:p>
              <a:endParaRPr lang="nb-NO"/>
            </a:p>
          </p:txBody>
        </p:sp>
        <p:sp>
          <p:nvSpPr>
            <p:cNvPr id="8" name="Frihåndsform: figur 7">
              <a:extLst>
                <a:ext uri="{FF2B5EF4-FFF2-40B4-BE49-F238E27FC236}">
                  <a16:creationId xmlns:a16="http://schemas.microsoft.com/office/drawing/2014/main" id="{26C1976D-A5B7-4A67-A8DC-7240413EA1F9}"/>
                </a:ext>
              </a:extLst>
            </p:cNvPr>
            <p:cNvSpPr/>
            <p:nvPr/>
          </p:nvSpPr>
          <p:spPr>
            <a:xfrm>
              <a:off x="10736021" y="4514229"/>
              <a:ext cx="944549" cy="944549"/>
            </a:xfrm>
            <a:custGeom>
              <a:avLst/>
              <a:gdLst>
                <a:gd name="connsiteX0" fmla="*/ 0 w 944549"/>
                <a:gd name="connsiteY0" fmla="*/ 0 h 944549"/>
                <a:gd name="connsiteX1" fmla="*/ 0 w 944549"/>
                <a:gd name="connsiteY1" fmla="*/ 314850 h 944549"/>
                <a:gd name="connsiteX2" fmla="*/ 104907 w 944549"/>
                <a:gd name="connsiteY2" fmla="*/ 314850 h 944549"/>
                <a:gd name="connsiteX3" fmla="*/ 104907 w 944549"/>
                <a:gd name="connsiteY3" fmla="*/ 629699 h 944549"/>
                <a:gd name="connsiteX4" fmla="*/ 0 w 944549"/>
                <a:gd name="connsiteY4" fmla="*/ 629699 h 944549"/>
                <a:gd name="connsiteX5" fmla="*/ 0 w 944549"/>
                <a:gd name="connsiteY5" fmla="*/ 944549 h 944549"/>
                <a:gd name="connsiteX6" fmla="*/ 944549 w 944549"/>
                <a:gd name="connsiteY6" fmla="*/ 944549 h 944549"/>
                <a:gd name="connsiteX7" fmla="*/ 944549 w 944549"/>
                <a:gd name="connsiteY7" fmla="*/ 629699 h 944549"/>
                <a:gd name="connsiteX8" fmla="*/ 787251 w 944549"/>
                <a:gd name="connsiteY8" fmla="*/ 472275 h 944549"/>
                <a:gd name="connsiteX9" fmla="*/ 944549 w 944549"/>
                <a:gd name="connsiteY9" fmla="*/ 314850 h 944549"/>
                <a:gd name="connsiteX10" fmla="*/ 944549 w 944549"/>
                <a:gd name="connsiteY10" fmla="*/ 0 h 944549"/>
                <a:gd name="connsiteX11" fmla="*/ 0 w 944549"/>
                <a:gd name="connsiteY11" fmla="*/ 0 h 94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549" h="944549">
                  <a:moveTo>
                    <a:pt x="0" y="0"/>
                  </a:moveTo>
                  <a:lnTo>
                    <a:pt x="0" y="314850"/>
                  </a:lnTo>
                  <a:lnTo>
                    <a:pt x="104907" y="314850"/>
                  </a:lnTo>
                  <a:lnTo>
                    <a:pt x="104907" y="629699"/>
                  </a:lnTo>
                  <a:lnTo>
                    <a:pt x="0" y="629699"/>
                  </a:lnTo>
                  <a:lnTo>
                    <a:pt x="0" y="944549"/>
                  </a:lnTo>
                  <a:lnTo>
                    <a:pt x="944549" y="944549"/>
                  </a:lnTo>
                  <a:lnTo>
                    <a:pt x="944549" y="629699"/>
                  </a:lnTo>
                  <a:lnTo>
                    <a:pt x="787251" y="472275"/>
                  </a:lnTo>
                  <a:lnTo>
                    <a:pt x="944549" y="314850"/>
                  </a:lnTo>
                  <a:lnTo>
                    <a:pt x="944549" y="0"/>
                  </a:lnTo>
                  <a:lnTo>
                    <a:pt x="0" y="0"/>
                  </a:lnTo>
                  <a:close/>
                </a:path>
              </a:pathLst>
            </a:custGeom>
            <a:solidFill>
              <a:srgbClr val="005E5D"/>
            </a:solidFill>
            <a:ln w="12670" cap="flat">
              <a:noFill/>
              <a:prstDash val="solid"/>
              <a:miter/>
            </a:ln>
          </p:spPr>
          <p:txBody>
            <a:bodyPr rtlCol="0" anchor="ctr"/>
            <a:lstStyle/>
            <a:p>
              <a:endParaRPr lang="nb-NO"/>
            </a:p>
          </p:txBody>
        </p:sp>
        <p:sp>
          <p:nvSpPr>
            <p:cNvPr id="10" name="Frihåndsform: figur 9">
              <a:extLst>
                <a:ext uri="{FF2B5EF4-FFF2-40B4-BE49-F238E27FC236}">
                  <a16:creationId xmlns:a16="http://schemas.microsoft.com/office/drawing/2014/main" id="{C2148998-1633-487A-8F61-672B94370C8A}"/>
                </a:ext>
              </a:extLst>
            </p:cNvPr>
            <p:cNvSpPr/>
            <p:nvPr/>
          </p:nvSpPr>
          <p:spPr>
            <a:xfrm>
              <a:off x="10736274" y="3484562"/>
              <a:ext cx="944295" cy="944295"/>
            </a:xfrm>
            <a:custGeom>
              <a:avLst/>
              <a:gdLst>
                <a:gd name="connsiteX0" fmla="*/ 629446 w 944295"/>
                <a:gd name="connsiteY0" fmla="*/ 0 h 944295"/>
                <a:gd name="connsiteX1" fmla="*/ 472148 w 944295"/>
                <a:gd name="connsiteY1" fmla="*/ 157298 h 944295"/>
                <a:gd name="connsiteX2" fmla="*/ 314850 w 944295"/>
                <a:gd name="connsiteY2" fmla="*/ 0 h 944295"/>
                <a:gd name="connsiteX3" fmla="*/ 0 w 944295"/>
                <a:gd name="connsiteY3" fmla="*/ 0 h 944295"/>
                <a:gd name="connsiteX4" fmla="*/ 0 w 944295"/>
                <a:gd name="connsiteY4" fmla="*/ 944296 h 944295"/>
                <a:gd name="connsiteX5" fmla="*/ 314850 w 944295"/>
                <a:gd name="connsiteY5" fmla="*/ 944296 h 944295"/>
                <a:gd name="connsiteX6" fmla="*/ 314850 w 944295"/>
                <a:gd name="connsiteY6" fmla="*/ 839388 h 944295"/>
                <a:gd name="connsiteX7" fmla="*/ 629573 w 944295"/>
                <a:gd name="connsiteY7" fmla="*/ 839388 h 944295"/>
                <a:gd name="connsiteX8" fmla="*/ 629573 w 944295"/>
                <a:gd name="connsiteY8" fmla="*/ 944296 h 944295"/>
                <a:gd name="connsiteX9" fmla="*/ 944296 w 944295"/>
                <a:gd name="connsiteY9" fmla="*/ 944296 h 944295"/>
                <a:gd name="connsiteX10" fmla="*/ 944296 w 944295"/>
                <a:gd name="connsiteY10" fmla="*/ 0 h 944295"/>
                <a:gd name="connsiteX11" fmla="*/ 629446 w 944295"/>
                <a:gd name="connsiteY11" fmla="*/ 0 h 94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295" h="944295">
                  <a:moveTo>
                    <a:pt x="629446" y="0"/>
                  </a:moveTo>
                  <a:lnTo>
                    <a:pt x="472148" y="157298"/>
                  </a:lnTo>
                  <a:lnTo>
                    <a:pt x="314850" y="0"/>
                  </a:lnTo>
                  <a:lnTo>
                    <a:pt x="0" y="0"/>
                  </a:lnTo>
                  <a:lnTo>
                    <a:pt x="0" y="944296"/>
                  </a:lnTo>
                  <a:lnTo>
                    <a:pt x="314850" y="944296"/>
                  </a:lnTo>
                  <a:lnTo>
                    <a:pt x="314850" y="839388"/>
                  </a:lnTo>
                  <a:lnTo>
                    <a:pt x="629573" y="839388"/>
                  </a:lnTo>
                  <a:lnTo>
                    <a:pt x="629573" y="944296"/>
                  </a:lnTo>
                  <a:lnTo>
                    <a:pt x="944296" y="944296"/>
                  </a:lnTo>
                  <a:lnTo>
                    <a:pt x="944296" y="0"/>
                  </a:lnTo>
                  <a:lnTo>
                    <a:pt x="629446" y="0"/>
                  </a:lnTo>
                  <a:close/>
                </a:path>
              </a:pathLst>
            </a:custGeom>
            <a:solidFill>
              <a:srgbClr val="005E5D"/>
            </a:solidFill>
            <a:ln w="12670" cap="flat">
              <a:noFill/>
              <a:prstDash val="solid"/>
              <a:miter/>
            </a:ln>
          </p:spPr>
          <p:txBody>
            <a:bodyPr rtlCol="0" anchor="ctr"/>
            <a:lstStyle/>
            <a:p>
              <a:endParaRPr lang="nb-NO"/>
            </a:p>
          </p:txBody>
        </p:sp>
        <p:sp>
          <p:nvSpPr>
            <p:cNvPr id="12" name="Frihåndsform: figur 11">
              <a:extLst>
                <a:ext uri="{FF2B5EF4-FFF2-40B4-BE49-F238E27FC236}">
                  <a16:creationId xmlns:a16="http://schemas.microsoft.com/office/drawing/2014/main" id="{57A4D55F-84BD-4444-B378-E44E0D9AAC20}"/>
                </a:ext>
              </a:extLst>
            </p:cNvPr>
            <p:cNvSpPr/>
            <p:nvPr/>
          </p:nvSpPr>
          <p:spPr>
            <a:xfrm>
              <a:off x="9705846" y="4519303"/>
              <a:ext cx="944675" cy="944675"/>
            </a:xfrm>
            <a:custGeom>
              <a:avLst/>
              <a:gdLst>
                <a:gd name="connsiteX0" fmla="*/ 629826 w 944675"/>
                <a:gd name="connsiteY0" fmla="*/ 944676 h 944675"/>
                <a:gd name="connsiteX1" fmla="*/ 629826 w 944675"/>
                <a:gd name="connsiteY1" fmla="*/ 839642 h 944675"/>
                <a:gd name="connsiteX2" fmla="*/ 314850 w 944675"/>
                <a:gd name="connsiteY2" fmla="*/ 839642 h 944675"/>
                <a:gd name="connsiteX3" fmla="*/ 314850 w 944675"/>
                <a:gd name="connsiteY3" fmla="*/ 944676 h 944675"/>
                <a:gd name="connsiteX4" fmla="*/ 0 w 944675"/>
                <a:gd name="connsiteY4" fmla="*/ 944676 h 944675"/>
                <a:gd name="connsiteX5" fmla="*/ 0 w 944675"/>
                <a:gd name="connsiteY5" fmla="*/ 0 h 944675"/>
                <a:gd name="connsiteX6" fmla="*/ 314977 w 944675"/>
                <a:gd name="connsiteY6" fmla="*/ 0 h 944675"/>
                <a:gd name="connsiteX7" fmla="*/ 472401 w 944675"/>
                <a:gd name="connsiteY7" fmla="*/ 157425 h 944675"/>
                <a:gd name="connsiteX8" fmla="*/ 629699 w 944675"/>
                <a:gd name="connsiteY8" fmla="*/ 0 h 944675"/>
                <a:gd name="connsiteX9" fmla="*/ 944676 w 944675"/>
                <a:gd name="connsiteY9" fmla="*/ 0 h 944675"/>
                <a:gd name="connsiteX10" fmla="*/ 944676 w 944675"/>
                <a:gd name="connsiteY10" fmla="*/ 944676 h 944675"/>
                <a:gd name="connsiteX11" fmla="*/ 629826 w 944675"/>
                <a:gd name="connsiteY11" fmla="*/ 944676 h 94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4675" h="944675">
                  <a:moveTo>
                    <a:pt x="629826" y="944676"/>
                  </a:moveTo>
                  <a:lnTo>
                    <a:pt x="629826" y="839642"/>
                  </a:lnTo>
                  <a:lnTo>
                    <a:pt x="314850" y="839642"/>
                  </a:lnTo>
                  <a:lnTo>
                    <a:pt x="314850" y="944676"/>
                  </a:lnTo>
                  <a:lnTo>
                    <a:pt x="0" y="944676"/>
                  </a:lnTo>
                  <a:lnTo>
                    <a:pt x="0" y="0"/>
                  </a:lnTo>
                  <a:lnTo>
                    <a:pt x="314977" y="0"/>
                  </a:lnTo>
                  <a:lnTo>
                    <a:pt x="472401" y="157425"/>
                  </a:lnTo>
                  <a:lnTo>
                    <a:pt x="629699" y="0"/>
                  </a:lnTo>
                  <a:lnTo>
                    <a:pt x="944676" y="0"/>
                  </a:lnTo>
                  <a:lnTo>
                    <a:pt x="944676" y="944676"/>
                  </a:lnTo>
                  <a:lnTo>
                    <a:pt x="629826" y="944676"/>
                  </a:lnTo>
                  <a:close/>
                </a:path>
              </a:pathLst>
            </a:custGeom>
            <a:solidFill>
              <a:srgbClr val="40C1AC"/>
            </a:solidFill>
            <a:ln w="12670" cap="flat">
              <a:noFill/>
              <a:prstDash val="solid"/>
              <a:miter/>
            </a:ln>
          </p:spPr>
          <p:txBody>
            <a:bodyPr rtlCol="0" anchor="ctr"/>
            <a:lstStyle/>
            <a:p>
              <a:endParaRPr lang="nb-NO"/>
            </a:p>
          </p:txBody>
        </p:sp>
      </p:grpSp>
    </p:spTree>
    <p:extLst>
      <p:ext uri="{BB962C8B-B14F-4D97-AF65-F5344CB8AC3E}">
        <p14:creationId xmlns:p14="http://schemas.microsoft.com/office/powerpoint/2010/main" val="1413218378"/>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mørk">
    <p:bg>
      <p:bgPr>
        <a:solidFill>
          <a:schemeClr val="tx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925569-0CFC-4203-9E6A-E0689A376308}"/>
              </a:ext>
            </a:extLst>
          </p:cNvPr>
          <p:cNvSpPr>
            <a:spLocks noGrp="1"/>
          </p:cNvSpPr>
          <p:nvPr>
            <p:ph type="title" hasCustomPrompt="1"/>
          </p:nvPr>
        </p:nvSpPr>
        <p:spPr>
          <a:xfrm>
            <a:off x="1316038" y="1619470"/>
            <a:ext cx="9558337" cy="551433"/>
          </a:xfrm>
        </p:spPr>
        <p:txBody>
          <a:bodyPr anchor="b" anchorCtr="0">
            <a:spAutoFit/>
          </a:bodyPr>
          <a:lstStyle>
            <a:lvl1pPr>
              <a:lnSpc>
                <a:spcPts val="4320"/>
              </a:lnSpc>
              <a:defRPr sz="3600">
                <a:solidFill>
                  <a:schemeClr val="bg1"/>
                </a:solidFill>
              </a:defRPr>
            </a:lvl1pPr>
          </a:lstStyle>
          <a:p>
            <a:r>
              <a:rPr lang="nb-NO"/>
              <a:t>Overskrift</a:t>
            </a:r>
          </a:p>
        </p:txBody>
      </p:sp>
      <p:sp>
        <p:nvSpPr>
          <p:cNvPr id="5" name="Plassholder for lysbildenummer 4">
            <a:extLst>
              <a:ext uri="{FF2B5EF4-FFF2-40B4-BE49-F238E27FC236}">
                <a16:creationId xmlns:a16="http://schemas.microsoft.com/office/drawing/2014/main" id="{4CA33ADE-8CF9-48B2-85C6-3B6A2FCEDA1F}"/>
              </a:ext>
            </a:extLst>
          </p:cNvPr>
          <p:cNvSpPr>
            <a:spLocks noGrp="1"/>
          </p:cNvSpPr>
          <p:nvPr>
            <p:ph type="sldNum" sz="quarter" idx="12"/>
          </p:nvPr>
        </p:nvSpPr>
        <p:spPr/>
        <p:txBody>
          <a:bodyPr/>
          <a:lstStyle>
            <a:lvl1pPr>
              <a:defRPr>
                <a:solidFill>
                  <a:schemeClr val="bg1"/>
                </a:solidFill>
              </a:defRPr>
            </a:lvl1pPr>
          </a:lstStyle>
          <a:p>
            <a:fld id="{33D61130-58D0-43D7-8061-E70424BE4C61}" type="slidenum">
              <a:rPr lang="nb-NO" smtClean="0"/>
              <a:pPr/>
              <a:t>‹#›</a:t>
            </a:fld>
            <a:endParaRPr lang="nb-NO"/>
          </a:p>
        </p:txBody>
      </p:sp>
      <p:sp>
        <p:nvSpPr>
          <p:cNvPr id="9" name="Plassholder for tekst 8">
            <a:extLst>
              <a:ext uri="{FF2B5EF4-FFF2-40B4-BE49-F238E27FC236}">
                <a16:creationId xmlns:a16="http://schemas.microsoft.com/office/drawing/2014/main" id="{68FAE8C0-6B48-404B-A812-2FCAD9AEB1AC}"/>
              </a:ext>
            </a:extLst>
          </p:cNvPr>
          <p:cNvSpPr>
            <a:spLocks noGrp="1"/>
          </p:cNvSpPr>
          <p:nvPr>
            <p:ph type="body" sz="quarter" idx="13"/>
          </p:nvPr>
        </p:nvSpPr>
        <p:spPr>
          <a:xfrm>
            <a:off x="1316038" y="2436020"/>
            <a:ext cx="9558337" cy="3710780"/>
          </a:xfrm>
        </p:spPr>
        <p:txBody>
          <a:bodyPr/>
          <a:lstStyle>
            <a:lvl1pPr marL="457200" indent="-457200">
              <a:spcBef>
                <a:spcPts val="500"/>
              </a:spcBef>
              <a:buFont typeface="+mj-lt"/>
              <a:buAutoNum type="arabicPeriod"/>
              <a:defRPr>
                <a:solidFill>
                  <a:schemeClr val="bg1"/>
                </a:solidFill>
              </a:defRPr>
            </a:lvl1pPr>
            <a:lvl2pPr marL="684000">
              <a:defRPr>
                <a:solidFill>
                  <a:schemeClr val="bg1"/>
                </a:solidFill>
              </a:defRPr>
            </a:lvl2pPr>
            <a:lvl3pPr marL="684000">
              <a:defRPr>
                <a:solidFill>
                  <a:schemeClr val="bg1"/>
                </a:solidFill>
              </a:defRPr>
            </a:lvl3pPr>
            <a:lvl4pPr marL="684000">
              <a:defRPr>
                <a:solidFill>
                  <a:schemeClr val="bg1"/>
                </a:solidFill>
              </a:defRPr>
            </a:lvl4pPr>
            <a:lvl5pPr marL="684000">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bunntekst 10">
            <a:extLst>
              <a:ext uri="{FF2B5EF4-FFF2-40B4-BE49-F238E27FC236}">
                <a16:creationId xmlns:a16="http://schemas.microsoft.com/office/drawing/2014/main" id="{AFE06230-C768-4024-99DD-15EFBC2DCA30}"/>
              </a:ext>
            </a:extLst>
          </p:cNvPr>
          <p:cNvSpPr>
            <a:spLocks noGrp="1"/>
          </p:cNvSpPr>
          <p:nvPr>
            <p:ph type="ftr" sz="quarter" idx="15"/>
          </p:nvPr>
        </p:nvSpPr>
        <p:spPr/>
        <p:txBody>
          <a:bodyPr/>
          <a:lstStyle>
            <a:lvl1pPr>
              <a:defRPr>
                <a:solidFill>
                  <a:schemeClr val="bg1"/>
                </a:solidFill>
              </a:defRPr>
            </a:lvl1pPr>
          </a:lstStyle>
          <a:p>
            <a:r>
              <a:rPr lang="nb-NO"/>
              <a:t>Miljødirektoratet | Bunntekst (og sidetall aktiveres ved behov)</a:t>
            </a:r>
          </a:p>
        </p:txBody>
      </p:sp>
      <p:pic>
        <p:nvPicPr>
          <p:cNvPr id="6" name="Symbol">
            <a:extLst>
              <a:ext uri="{FF2B5EF4-FFF2-40B4-BE49-F238E27FC236}">
                <a16:creationId xmlns:a16="http://schemas.microsoft.com/office/drawing/2014/main" id="{CEC1DC35-372E-4252-AF96-601AFBF061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357678" y="6181081"/>
            <a:ext cx="328704" cy="328704"/>
          </a:xfrm>
          <a:prstGeom prst="rect">
            <a:avLst/>
          </a:prstGeom>
        </p:spPr>
      </p:pic>
    </p:spTree>
    <p:extLst>
      <p:ext uri="{BB962C8B-B14F-4D97-AF65-F5344CB8AC3E}">
        <p14:creationId xmlns:p14="http://schemas.microsoft.com/office/powerpoint/2010/main" val="4243574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lys">
    <p:bg>
      <p:bgRef idx="1001">
        <a:schemeClr val="bg2"/>
      </p:bgRef>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925569-0CFC-4203-9E6A-E0689A376308}"/>
              </a:ext>
            </a:extLst>
          </p:cNvPr>
          <p:cNvSpPr>
            <a:spLocks noGrp="1"/>
          </p:cNvSpPr>
          <p:nvPr>
            <p:ph type="title" hasCustomPrompt="1"/>
          </p:nvPr>
        </p:nvSpPr>
        <p:spPr>
          <a:xfrm>
            <a:off x="1316038" y="1619470"/>
            <a:ext cx="9558337" cy="551433"/>
          </a:xfrm>
        </p:spPr>
        <p:txBody>
          <a:bodyPr anchor="b" anchorCtr="0">
            <a:spAutoFit/>
          </a:bodyPr>
          <a:lstStyle>
            <a:lvl1pPr>
              <a:lnSpc>
                <a:spcPts val="4320"/>
              </a:lnSpc>
              <a:defRPr sz="3600"/>
            </a:lvl1pPr>
          </a:lstStyle>
          <a:p>
            <a:r>
              <a:rPr lang="nb-NO"/>
              <a:t>Overskrift</a:t>
            </a:r>
          </a:p>
        </p:txBody>
      </p:sp>
      <p:sp>
        <p:nvSpPr>
          <p:cNvPr id="5" name="Plassholder for lysbildenummer 4">
            <a:extLst>
              <a:ext uri="{FF2B5EF4-FFF2-40B4-BE49-F238E27FC236}">
                <a16:creationId xmlns:a16="http://schemas.microsoft.com/office/drawing/2014/main" id="{4CA33ADE-8CF9-48B2-85C6-3B6A2FCEDA1F}"/>
              </a:ext>
            </a:extLst>
          </p:cNvPr>
          <p:cNvSpPr>
            <a:spLocks noGrp="1"/>
          </p:cNvSpPr>
          <p:nvPr>
            <p:ph type="sldNum" sz="quarter" idx="12"/>
          </p:nvPr>
        </p:nvSpPr>
        <p:spPr/>
        <p:txBody>
          <a:bodyPr/>
          <a:lstStyle/>
          <a:p>
            <a:fld id="{33D61130-58D0-43D7-8061-E70424BE4C61}" type="slidenum">
              <a:rPr lang="nb-NO" smtClean="0"/>
              <a:pPr/>
              <a:t>‹#›</a:t>
            </a:fld>
            <a:endParaRPr lang="nb-NO"/>
          </a:p>
        </p:txBody>
      </p:sp>
      <p:sp>
        <p:nvSpPr>
          <p:cNvPr id="9" name="Plassholder for tekst 8">
            <a:extLst>
              <a:ext uri="{FF2B5EF4-FFF2-40B4-BE49-F238E27FC236}">
                <a16:creationId xmlns:a16="http://schemas.microsoft.com/office/drawing/2014/main" id="{68FAE8C0-6B48-404B-A812-2FCAD9AEB1AC}"/>
              </a:ext>
            </a:extLst>
          </p:cNvPr>
          <p:cNvSpPr>
            <a:spLocks noGrp="1"/>
          </p:cNvSpPr>
          <p:nvPr>
            <p:ph type="body" sz="quarter" idx="13"/>
          </p:nvPr>
        </p:nvSpPr>
        <p:spPr>
          <a:xfrm>
            <a:off x="1316038" y="2436020"/>
            <a:ext cx="9558337" cy="3710780"/>
          </a:xfrm>
        </p:spPr>
        <p:txBody>
          <a:bodyPr/>
          <a:lstStyle>
            <a:lvl1pPr marL="457200" indent="-457200">
              <a:spcBef>
                <a:spcPts val="500"/>
              </a:spcBef>
              <a:buFont typeface="+mj-lt"/>
              <a:buAutoNum type="arabicPeriod"/>
              <a:defRPr/>
            </a:lvl1pPr>
            <a:lvl2pPr marL="684000">
              <a:defRPr/>
            </a:lvl2pPr>
            <a:lvl3pPr marL="684000">
              <a:defRPr/>
            </a:lvl3pPr>
            <a:lvl4pPr marL="684000">
              <a:defRPr/>
            </a:lvl4pPr>
            <a:lvl5pPr marL="684000">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bunntekst 10">
            <a:extLst>
              <a:ext uri="{FF2B5EF4-FFF2-40B4-BE49-F238E27FC236}">
                <a16:creationId xmlns:a16="http://schemas.microsoft.com/office/drawing/2014/main" id="{AFE06230-C768-4024-99DD-15EFBC2DCA30}"/>
              </a:ext>
            </a:extLst>
          </p:cNvPr>
          <p:cNvSpPr>
            <a:spLocks noGrp="1"/>
          </p:cNvSpPr>
          <p:nvPr>
            <p:ph type="ftr" sz="quarter" idx="15"/>
          </p:nvPr>
        </p:nvSpPr>
        <p:spPr/>
        <p:txBody>
          <a:bodyPr/>
          <a:lstStyle/>
          <a:p>
            <a:r>
              <a:rPr lang="nb-NO"/>
              <a:t>Miljødirektoratet | Bunntekst (og sidetall aktiveres ved behov)</a:t>
            </a:r>
          </a:p>
        </p:txBody>
      </p:sp>
    </p:spTree>
    <p:extLst>
      <p:ext uri="{BB962C8B-B14F-4D97-AF65-F5344CB8AC3E}">
        <p14:creationId xmlns:p14="http://schemas.microsoft.com/office/powerpoint/2010/main" val="412250494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ontakt">
    <p:bg>
      <p:bgPr>
        <a:solidFill>
          <a:schemeClr val="tx2"/>
        </a:solidFill>
        <a:effectLst/>
      </p:bgPr>
    </p:bg>
    <p:spTree>
      <p:nvGrpSpPr>
        <p:cNvPr id="1" name=""/>
        <p:cNvGrpSpPr/>
        <p:nvPr/>
      </p:nvGrpSpPr>
      <p:grpSpPr>
        <a:xfrm>
          <a:off x="0" y="0"/>
          <a:ext cx="0" cy="0"/>
          <a:chOff x="0" y="0"/>
          <a:chExt cx="0" cy="0"/>
        </a:xfrm>
      </p:grpSpPr>
      <p:sp>
        <p:nvSpPr>
          <p:cNvPr id="9" name="Plassholder for tekst 8">
            <a:extLst>
              <a:ext uri="{FF2B5EF4-FFF2-40B4-BE49-F238E27FC236}">
                <a16:creationId xmlns:a16="http://schemas.microsoft.com/office/drawing/2014/main" id="{08F12A97-E74E-47F5-9915-5AE6E28B6355}"/>
              </a:ext>
            </a:extLst>
          </p:cNvPr>
          <p:cNvSpPr>
            <a:spLocks noGrp="1"/>
          </p:cNvSpPr>
          <p:nvPr>
            <p:ph type="body" sz="quarter" idx="10" hasCustomPrompt="1"/>
          </p:nvPr>
        </p:nvSpPr>
        <p:spPr>
          <a:xfrm>
            <a:off x="1316038" y="2455073"/>
            <a:ext cx="4421187" cy="312738"/>
          </a:xfrm>
        </p:spPr>
        <p:txBody>
          <a:bodyPr anchor="b" anchorCtr="0">
            <a:spAutoFit/>
          </a:bodyPr>
          <a:lstStyle>
            <a:lvl1pPr marL="0" indent="0">
              <a:lnSpc>
                <a:spcPts val="2400"/>
              </a:lnSpc>
              <a:buNone/>
              <a:defRPr b="1">
                <a:solidFill>
                  <a:schemeClr val="bg1"/>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Navn</a:t>
            </a:r>
          </a:p>
        </p:txBody>
      </p:sp>
      <p:sp>
        <p:nvSpPr>
          <p:cNvPr id="10" name="Plassholder for tekst 8">
            <a:extLst>
              <a:ext uri="{FF2B5EF4-FFF2-40B4-BE49-F238E27FC236}">
                <a16:creationId xmlns:a16="http://schemas.microsoft.com/office/drawing/2014/main" id="{AE6262DA-83C4-4CF7-AC2E-6ABD187FDE97}"/>
              </a:ext>
            </a:extLst>
          </p:cNvPr>
          <p:cNvSpPr>
            <a:spLocks noGrp="1"/>
          </p:cNvSpPr>
          <p:nvPr>
            <p:ph type="body" sz="quarter" idx="11" hasCustomPrompt="1"/>
          </p:nvPr>
        </p:nvSpPr>
        <p:spPr>
          <a:xfrm>
            <a:off x="1316038" y="2770985"/>
            <a:ext cx="4421187" cy="312738"/>
          </a:xfrm>
        </p:spPr>
        <p:txBody>
          <a:bodyPr anchor="t" anchorCtr="0">
            <a:spAutoFit/>
          </a:bodyPr>
          <a:lstStyle>
            <a:lvl1pPr marL="0" indent="0">
              <a:lnSpc>
                <a:spcPts val="2400"/>
              </a:lnSpc>
              <a:buNone/>
              <a:defRPr b="0">
                <a:solidFill>
                  <a:schemeClr val="bg1"/>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stillingstittel, avdeling eller seksjon</a:t>
            </a:r>
          </a:p>
        </p:txBody>
      </p:sp>
      <p:sp>
        <p:nvSpPr>
          <p:cNvPr id="11" name="Plassholder for tekst 8">
            <a:extLst>
              <a:ext uri="{FF2B5EF4-FFF2-40B4-BE49-F238E27FC236}">
                <a16:creationId xmlns:a16="http://schemas.microsoft.com/office/drawing/2014/main" id="{143F7A50-9DFB-4293-ABD4-6B35837703F5}"/>
              </a:ext>
            </a:extLst>
          </p:cNvPr>
          <p:cNvSpPr>
            <a:spLocks noGrp="1"/>
          </p:cNvSpPr>
          <p:nvPr>
            <p:ph type="body" sz="quarter" idx="12" hasCustomPrompt="1"/>
          </p:nvPr>
        </p:nvSpPr>
        <p:spPr>
          <a:xfrm>
            <a:off x="1743075" y="3380589"/>
            <a:ext cx="3994150" cy="312738"/>
          </a:xfrm>
        </p:spPr>
        <p:txBody>
          <a:bodyPr wrap="square" anchor="t" anchorCtr="0">
            <a:spAutoFit/>
          </a:bodyPr>
          <a:lstStyle>
            <a:lvl1pPr marL="0" indent="0">
              <a:lnSpc>
                <a:spcPts val="2400"/>
              </a:lnSpc>
              <a:buNone/>
              <a:defRPr b="0">
                <a:solidFill>
                  <a:schemeClr val="bg1"/>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00 00 00 00 </a:t>
            </a:r>
          </a:p>
        </p:txBody>
      </p:sp>
      <p:sp>
        <p:nvSpPr>
          <p:cNvPr id="12" name="Plassholder for tekst 8">
            <a:extLst>
              <a:ext uri="{FF2B5EF4-FFF2-40B4-BE49-F238E27FC236}">
                <a16:creationId xmlns:a16="http://schemas.microsoft.com/office/drawing/2014/main" id="{91C1F1A5-1470-4D1B-A74E-8E55CF1695BE}"/>
              </a:ext>
            </a:extLst>
          </p:cNvPr>
          <p:cNvSpPr>
            <a:spLocks noGrp="1"/>
          </p:cNvSpPr>
          <p:nvPr>
            <p:ph type="body" sz="quarter" idx="13" hasCustomPrompt="1"/>
          </p:nvPr>
        </p:nvSpPr>
        <p:spPr>
          <a:xfrm>
            <a:off x="1316038" y="3686975"/>
            <a:ext cx="4459287" cy="312738"/>
          </a:xfrm>
        </p:spPr>
        <p:txBody>
          <a:bodyPr wrap="square" anchor="t" anchorCtr="0">
            <a:spAutoFit/>
          </a:bodyPr>
          <a:lstStyle>
            <a:lvl1pPr marL="0" indent="0">
              <a:lnSpc>
                <a:spcPts val="2400"/>
              </a:lnSpc>
              <a:buNone/>
              <a:defRPr b="0">
                <a:solidFill>
                  <a:schemeClr val="bg1"/>
                </a:solidFill>
              </a:defRPr>
            </a:lvl1pPr>
            <a:lvl2pPr marL="23760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err="1"/>
              <a:t>epostadresse</a:t>
            </a:r>
            <a:endParaRPr lang="nb-NO"/>
          </a:p>
        </p:txBody>
      </p:sp>
      <p:sp>
        <p:nvSpPr>
          <p:cNvPr id="13" name="TekstSylinder 12">
            <a:extLst>
              <a:ext uri="{FF2B5EF4-FFF2-40B4-BE49-F238E27FC236}">
                <a16:creationId xmlns:a16="http://schemas.microsoft.com/office/drawing/2014/main" id="{EDC4D63F-05B7-4CE7-B13B-DF4D2C02874B}"/>
              </a:ext>
            </a:extLst>
          </p:cNvPr>
          <p:cNvSpPr txBox="1"/>
          <p:nvPr userDrawn="1"/>
        </p:nvSpPr>
        <p:spPr>
          <a:xfrm>
            <a:off x="1316039" y="3379198"/>
            <a:ext cx="379412" cy="314129"/>
          </a:xfrm>
          <a:prstGeom prst="rect">
            <a:avLst/>
          </a:prstGeom>
          <a:noFill/>
        </p:spPr>
        <p:txBody>
          <a:bodyPr wrap="square" lIns="0" tIns="0" rIns="0" bIns="0" rtlCol="0">
            <a:noAutofit/>
          </a:bodyPr>
          <a:lstStyle/>
          <a:p>
            <a:pPr>
              <a:lnSpc>
                <a:spcPts val="2400"/>
              </a:lnSpc>
            </a:pPr>
            <a:r>
              <a:rPr lang="nb-NO" sz="2000" err="1">
                <a:solidFill>
                  <a:schemeClr val="bg1"/>
                </a:solidFill>
              </a:rPr>
              <a:t>Tlf</a:t>
            </a:r>
            <a:r>
              <a:rPr lang="nb-NO" sz="2000">
                <a:solidFill>
                  <a:schemeClr val="bg1"/>
                </a:solidFill>
              </a:rPr>
              <a:t>:</a:t>
            </a:r>
          </a:p>
        </p:txBody>
      </p:sp>
      <p:sp>
        <p:nvSpPr>
          <p:cNvPr id="14" name="TekstSylinder 13">
            <a:extLst>
              <a:ext uri="{FF2B5EF4-FFF2-40B4-BE49-F238E27FC236}">
                <a16:creationId xmlns:a16="http://schemas.microsoft.com/office/drawing/2014/main" id="{43006CE2-F936-469D-967E-3FCCE6743314}"/>
              </a:ext>
            </a:extLst>
          </p:cNvPr>
          <p:cNvSpPr txBox="1"/>
          <p:nvPr userDrawn="1"/>
        </p:nvSpPr>
        <p:spPr>
          <a:xfrm>
            <a:off x="6172199" y="2445346"/>
            <a:ext cx="2543175" cy="314129"/>
          </a:xfrm>
          <a:prstGeom prst="rect">
            <a:avLst/>
          </a:prstGeom>
          <a:noFill/>
        </p:spPr>
        <p:txBody>
          <a:bodyPr wrap="square" lIns="0" tIns="0" rIns="0" bIns="0" rtlCol="0">
            <a:noAutofit/>
          </a:bodyPr>
          <a:lstStyle/>
          <a:p>
            <a:pPr>
              <a:lnSpc>
                <a:spcPts val="2400"/>
              </a:lnSpc>
            </a:pPr>
            <a:r>
              <a:rPr lang="nb-NO" sz="2000" b="1" err="1">
                <a:solidFill>
                  <a:schemeClr val="bg1"/>
                </a:solidFill>
              </a:rPr>
              <a:t>Miljødirektoratet</a:t>
            </a:r>
            <a:endParaRPr lang="nb-NO" sz="2000" b="1">
              <a:solidFill>
                <a:schemeClr val="bg1"/>
              </a:solidFill>
            </a:endParaRPr>
          </a:p>
        </p:txBody>
      </p:sp>
      <p:sp>
        <p:nvSpPr>
          <p:cNvPr id="15" name="TekstSylinder 14">
            <a:extLst>
              <a:ext uri="{FF2B5EF4-FFF2-40B4-BE49-F238E27FC236}">
                <a16:creationId xmlns:a16="http://schemas.microsoft.com/office/drawing/2014/main" id="{A76C9838-F58D-4558-B12D-C97B2B42748C}"/>
              </a:ext>
            </a:extLst>
          </p:cNvPr>
          <p:cNvSpPr txBox="1"/>
          <p:nvPr userDrawn="1"/>
        </p:nvSpPr>
        <p:spPr>
          <a:xfrm>
            <a:off x="6172199" y="3055861"/>
            <a:ext cx="4559301" cy="1260233"/>
          </a:xfrm>
          <a:prstGeom prst="rect">
            <a:avLst/>
          </a:prstGeom>
          <a:noFill/>
        </p:spPr>
        <p:txBody>
          <a:bodyPr wrap="square" lIns="0" tIns="0" rIns="0" bIns="0" rtlCol="0">
            <a:noAutofit/>
          </a:bodyPr>
          <a:lstStyle/>
          <a:p>
            <a:pPr>
              <a:lnSpc>
                <a:spcPts val="2400"/>
              </a:lnSpc>
            </a:pPr>
            <a:r>
              <a:rPr lang="nb-NO" sz="2000" b="0">
                <a:solidFill>
                  <a:schemeClr val="bg1"/>
                </a:solidFill>
              </a:rPr>
              <a:t>Pb. 5672, </a:t>
            </a:r>
            <a:r>
              <a:rPr lang="nb-NO" sz="2000" b="0" err="1">
                <a:solidFill>
                  <a:schemeClr val="bg1"/>
                </a:solidFill>
              </a:rPr>
              <a:t>Torgarden</a:t>
            </a:r>
            <a:r>
              <a:rPr lang="nb-NO" sz="2000" b="0">
                <a:solidFill>
                  <a:schemeClr val="bg1"/>
                </a:solidFill>
              </a:rPr>
              <a:t>, 7485 Trondheim </a:t>
            </a:r>
          </a:p>
          <a:p>
            <a:pPr>
              <a:lnSpc>
                <a:spcPts val="2400"/>
              </a:lnSpc>
            </a:pPr>
            <a:r>
              <a:rPr lang="nb-NO" sz="2000" b="0">
                <a:solidFill>
                  <a:schemeClr val="bg1"/>
                </a:solidFill>
              </a:rPr>
              <a:t>miljodirektoratet.no | miljostatus.no </a:t>
            </a:r>
          </a:p>
          <a:p>
            <a:pPr>
              <a:lnSpc>
                <a:spcPts val="2400"/>
              </a:lnSpc>
            </a:pPr>
            <a:r>
              <a:rPr lang="nb-NO" sz="2000" b="0">
                <a:solidFill>
                  <a:schemeClr val="bg1"/>
                </a:solidFill>
              </a:rPr>
              <a:t>73 58 05 00 | post@miljodir.no</a:t>
            </a:r>
          </a:p>
        </p:txBody>
      </p:sp>
      <p:grpSp>
        <p:nvGrpSpPr>
          <p:cNvPr id="2" name="Mønster">
            <a:extLst>
              <a:ext uri="{FF2B5EF4-FFF2-40B4-BE49-F238E27FC236}">
                <a16:creationId xmlns:a16="http://schemas.microsoft.com/office/drawing/2014/main" id="{D1510BD6-8F5E-4BF1-9A4C-688750B75857}"/>
              </a:ext>
            </a:extLst>
          </p:cNvPr>
          <p:cNvGrpSpPr/>
          <p:nvPr/>
        </p:nvGrpSpPr>
        <p:grpSpPr>
          <a:xfrm>
            <a:off x="7643814" y="4515563"/>
            <a:ext cx="4043107" cy="1988367"/>
            <a:chOff x="7643814" y="4515563"/>
            <a:chExt cx="4043107" cy="1988367"/>
          </a:xfrm>
        </p:grpSpPr>
        <p:sp>
          <p:nvSpPr>
            <p:cNvPr id="3" name="Frihåndsform: figur 2">
              <a:extLst>
                <a:ext uri="{FF2B5EF4-FFF2-40B4-BE49-F238E27FC236}">
                  <a16:creationId xmlns:a16="http://schemas.microsoft.com/office/drawing/2014/main" id="{BBF7BAA2-03FB-4AD9-8F1A-3F5DEEBE651C}"/>
                </a:ext>
              </a:extLst>
            </p:cNvPr>
            <p:cNvSpPr/>
            <p:nvPr/>
          </p:nvSpPr>
          <p:spPr>
            <a:xfrm>
              <a:off x="10740164" y="5556665"/>
              <a:ext cx="946757" cy="946756"/>
            </a:xfrm>
            <a:custGeom>
              <a:avLst/>
              <a:gdLst>
                <a:gd name="connsiteX0" fmla="*/ 631171 w 946757"/>
                <a:gd name="connsiteY0" fmla="*/ 0 h 946756"/>
                <a:gd name="connsiteX1" fmla="*/ 631171 w 946757"/>
                <a:gd name="connsiteY1" fmla="*/ 105153 h 946756"/>
                <a:gd name="connsiteX2" fmla="*/ 315586 w 946757"/>
                <a:gd name="connsiteY2" fmla="*/ 105153 h 946756"/>
                <a:gd name="connsiteX3" fmla="*/ 315586 w 946757"/>
                <a:gd name="connsiteY3" fmla="*/ 0 h 946756"/>
                <a:gd name="connsiteX4" fmla="*/ 0 w 946757"/>
                <a:gd name="connsiteY4" fmla="*/ 0 h 946756"/>
                <a:gd name="connsiteX5" fmla="*/ 0 w 946757"/>
                <a:gd name="connsiteY5" fmla="*/ 946757 h 946756"/>
                <a:gd name="connsiteX6" fmla="*/ 315586 w 946757"/>
                <a:gd name="connsiteY6" fmla="*/ 946757 h 946756"/>
                <a:gd name="connsiteX7" fmla="*/ 473378 w 946757"/>
                <a:gd name="connsiteY7" fmla="*/ 789091 h 946756"/>
                <a:gd name="connsiteX8" fmla="*/ 631044 w 946757"/>
                <a:gd name="connsiteY8" fmla="*/ 946757 h 946756"/>
                <a:gd name="connsiteX9" fmla="*/ 946757 w 946757"/>
                <a:gd name="connsiteY9" fmla="*/ 946757 h 946756"/>
                <a:gd name="connsiteX10" fmla="*/ 946757 w 946757"/>
                <a:gd name="connsiteY10" fmla="*/ 0 h 946756"/>
                <a:gd name="connsiteX11" fmla="*/ 631171 w 946757"/>
                <a:gd name="connsiteY11" fmla="*/ 0 h 94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6757" h="946756">
                  <a:moveTo>
                    <a:pt x="631171" y="0"/>
                  </a:moveTo>
                  <a:lnTo>
                    <a:pt x="631171" y="105153"/>
                  </a:lnTo>
                  <a:lnTo>
                    <a:pt x="315586" y="105153"/>
                  </a:lnTo>
                  <a:lnTo>
                    <a:pt x="315586" y="0"/>
                  </a:lnTo>
                  <a:lnTo>
                    <a:pt x="0" y="0"/>
                  </a:lnTo>
                  <a:lnTo>
                    <a:pt x="0" y="946757"/>
                  </a:lnTo>
                  <a:lnTo>
                    <a:pt x="315586" y="946757"/>
                  </a:lnTo>
                  <a:lnTo>
                    <a:pt x="473378" y="789091"/>
                  </a:lnTo>
                  <a:lnTo>
                    <a:pt x="631044" y="946757"/>
                  </a:lnTo>
                  <a:lnTo>
                    <a:pt x="946757" y="946757"/>
                  </a:lnTo>
                  <a:lnTo>
                    <a:pt x="946757" y="0"/>
                  </a:lnTo>
                  <a:lnTo>
                    <a:pt x="631171" y="0"/>
                  </a:lnTo>
                  <a:close/>
                </a:path>
              </a:pathLst>
            </a:custGeom>
            <a:solidFill>
              <a:srgbClr val="337E7D"/>
            </a:solidFill>
            <a:ln w="12700" cap="flat">
              <a:noFill/>
              <a:prstDash val="solid"/>
              <a:miter/>
            </a:ln>
          </p:spPr>
          <p:txBody>
            <a:bodyPr rtlCol="0" anchor="ctr"/>
            <a:lstStyle/>
            <a:p>
              <a:endParaRPr lang="nb-NO"/>
            </a:p>
          </p:txBody>
        </p:sp>
        <p:sp>
          <p:nvSpPr>
            <p:cNvPr id="4" name="Frihåndsform: figur 3">
              <a:extLst>
                <a:ext uri="{FF2B5EF4-FFF2-40B4-BE49-F238E27FC236}">
                  <a16:creationId xmlns:a16="http://schemas.microsoft.com/office/drawing/2014/main" id="{051078EF-A889-426D-B2BB-5DA43F3669AF}"/>
                </a:ext>
              </a:extLst>
            </p:cNvPr>
            <p:cNvSpPr/>
            <p:nvPr/>
          </p:nvSpPr>
          <p:spPr>
            <a:xfrm>
              <a:off x="7643814" y="5557428"/>
              <a:ext cx="946502" cy="946502"/>
            </a:xfrm>
            <a:custGeom>
              <a:avLst/>
              <a:gdLst>
                <a:gd name="connsiteX0" fmla="*/ 0 w 946502"/>
                <a:gd name="connsiteY0" fmla="*/ 0 h 946502"/>
                <a:gd name="connsiteX1" fmla="*/ 0 w 946502"/>
                <a:gd name="connsiteY1" fmla="*/ 315586 h 946502"/>
                <a:gd name="connsiteX2" fmla="*/ 157666 w 946502"/>
                <a:gd name="connsiteY2" fmla="*/ 473251 h 946502"/>
                <a:gd name="connsiteX3" fmla="*/ 0 w 946502"/>
                <a:gd name="connsiteY3" fmla="*/ 630917 h 946502"/>
                <a:gd name="connsiteX4" fmla="*/ 0 w 946502"/>
                <a:gd name="connsiteY4" fmla="*/ 946503 h 946502"/>
                <a:gd name="connsiteX5" fmla="*/ 946503 w 946502"/>
                <a:gd name="connsiteY5" fmla="*/ 946503 h 946502"/>
                <a:gd name="connsiteX6" fmla="*/ 946503 w 946502"/>
                <a:gd name="connsiteY6" fmla="*/ 631044 h 946502"/>
                <a:gd name="connsiteX7" fmla="*/ 841350 w 946502"/>
                <a:gd name="connsiteY7" fmla="*/ 631044 h 946502"/>
                <a:gd name="connsiteX8" fmla="*/ 841350 w 946502"/>
                <a:gd name="connsiteY8" fmla="*/ 315458 h 946502"/>
                <a:gd name="connsiteX9" fmla="*/ 946503 w 946502"/>
                <a:gd name="connsiteY9" fmla="*/ 315458 h 946502"/>
                <a:gd name="connsiteX10" fmla="*/ 946503 w 946502"/>
                <a:gd name="connsiteY10" fmla="*/ 0 h 946502"/>
                <a:gd name="connsiteX11" fmla="*/ 0 w 946502"/>
                <a:gd name="connsiteY11" fmla="*/ 0 h 94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6502" h="946502">
                  <a:moveTo>
                    <a:pt x="0" y="0"/>
                  </a:moveTo>
                  <a:lnTo>
                    <a:pt x="0" y="315586"/>
                  </a:lnTo>
                  <a:lnTo>
                    <a:pt x="157666" y="473251"/>
                  </a:lnTo>
                  <a:lnTo>
                    <a:pt x="0" y="630917"/>
                  </a:lnTo>
                  <a:lnTo>
                    <a:pt x="0" y="946503"/>
                  </a:lnTo>
                  <a:lnTo>
                    <a:pt x="946503" y="946503"/>
                  </a:lnTo>
                  <a:lnTo>
                    <a:pt x="946503" y="631044"/>
                  </a:lnTo>
                  <a:lnTo>
                    <a:pt x="841350" y="631044"/>
                  </a:lnTo>
                  <a:lnTo>
                    <a:pt x="841350" y="315458"/>
                  </a:lnTo>
                  <a:lnTo>
                    <a:pt x="946503" y="315458"/>
                  </a:lnTo>
                  <a:lnTo>
                    <a:pt x="946503" y="0"/>
                  </a:lnTo>
                  <a:lnTo>
                    <a:pt x="0" y="0"/>
                  </a:lnTo>
                  <a:close/>
                </a:path>
              </a:pathLst>
            </a:custGeom>
            <a:solidFill>
              <a:srgbClr val="337E7D"/>
            </a:solidFill>
            <a:ln w="12700" cap="flat">
              <a:noFill/>
              <a:prstDash val="solid"/>
              <a:miter/>
            </a:ln>
          </p:spPr>
          <p:txBody>
            <a:bodyPr rtlCol="0" anchor="ctr"/>
            <a:lstStyle/>
            <a:p>
              <a:endParaRPr lang="nb-NO"/>
            </a:p>
          </p:txBody>
        </p:sp>
        <p:sp>
          <p:nvSpPr>
            <p:cNvPr id="5" name="Frihåndsform: figur 4">
              <a:extLst>
                <a:ext uri="{FF2B5EF4-FFF2-40B4-BE49-F238E27FC236}">
                  <a16:creationId xmlns:a16="http://schemas.microsoft.com/office/drawing/2014/main" id="{0F6B14C7-A021-4741-A171-CC709862FA1D}"/>
                </a:ext>
              </a:extLst>
            </p:cNvPr>
            <p:cNvSpPr/>
            <p:nvPr/>
          </p:nvSpPr>
          <p:spPr>
            <a:xfrm>
              <a:off x="8675761" y="5557428"/>
              <a:ext cx="946502" cy="946502"/>
            </a:xfrm>
            <a:custGeom>
              <a:avLst/>
              <a:gdLst>
                <a:gd name="connsiteX0" fmla="*/ 630917 w 946502"/>
                <a:gd name="connsiteY0" fmla="*/ 0 h 946502"/>
                <a:gd name="connsiteX1" fmla="*/ 473251 w 946502"/>
                <a:gd name="connsiteY1" fmla="*/ 157666 h 946502"/>
                <a:gd name="connsiteX2" fmla="*/ 315586 w 946502"/>
                <a:gd name="connsiteY2" fmla="*/ 0 h 946502"/>
                <a:gd name="connsiteX3" fmla="*/ 0 w 946502"/>
                <a:gd name="connsiteY3" fmla="*/ 0 h 946502"/>
                <a:gd name="connsiteX4" fmla="*/ 0 w 946502"/>
                <a:gd name="connsiteY4" fmla="*/ 946503 h 946502"/>
                <a:gd name="connsiteX5" fmla="*/ 315459 w 946502"/>
                <a:gd name="connsiteY5" fmla="*/ 946503 h 946502"/>
                <a:gd name="connsiteX6" fmla="*/ 315459 w 946502"/>
                <a:gd name="connsiteY6" fmla="*/ 841350 h 946502"/>
                <a:gd name="connsiteX7" fmla="*/ 630917 w 946502"/>
                <a:gd name="connsiteY7" fmla="*/ 841350 h 946502"/>
                <a:gd name="connsiteX8" fmla="*/ 630917 w 946502"/>
                <a:gd name="connsiteY8" fmla="*/ 946503 h 946502"/>
                <a:gd name="connsiteX9" fmla="*/ 946503 w 946502"/>
                <a:gd name="connsiteY9" fmla="*/ 946503 h 946502"/>
                <a:gd name="connsiteX10" fmla="*/ 946503 w 946502"/>
                <a:gd name="connsiteY10" fmla="*/ 0 h 946502"/>
                <a:gd name="connsiteX11" fmla="*/ 630917 w 946502"/>
                <a:gd name="connsiteY11" fmla="*/ 0 h 94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6502" h="946502">
                  <a:moveTo>
                    <a:pt x="630917" y="0"/>
                  </a:moveTo>
                  <a:lnTo>
                    <a:pt x="473251" y="157666"/>
                  </a:lnTo>
                  <a:lnTo>
                    <a:pt x="315586" y="0"/>
                  </a:lnTo>
                  <a:lnTo>
                    <a:pt x="0" y="0"/>
                  </a:lnTo>
                  <a:lnTo>
                    <a:pt x="0" y="946503"/>
                  </a:lnTo>
                  <a:lnTo>
                    <a:pt x="315459" y="946503"/>
                  </a:lnTo>
                  <a:lnTo>
                    <a:pt x="315459" y="841350"/>
                  </a:lnTo>
                  <a:lnTo>
                    <a:pt x="630917" y="841350"/>
                  </a:lnTo>
                  <a:lnTo>
                    <a:pt x="630917" y="946503"/>
                  </a:lnTo>
                  <a:lnTo>
                    <a:pt x="946503" y="946503"/>
                  </a:lnTo>
                  <a:lnTo>
                    <a:pt x="946503" y="0"/>
                  </a:lnTo>
                  <a:lnTo>
                    <a:pt x="630917" y="0"/>
                  </a:lnTo>
                  <a:close/>
                </a:path>
              </a:pathLst>
            </a:custGeom>
            <a:solidFill>
              <a:srgbClr val="40C1AC"/>
            </a:solidFill>
            <a:ln w="12700" cap="flat">
              <a:noFill/>
              <a:prstDash val="solid"/>
              <a:miter/>
            </a:ln>
          </p:spPr>
          <p:txBody>
            <a:bodyPr rtlCol="0" anchor="ctr"/>
            <a:lstStyle/>
            <a:p>
              <a:endParaRPr lang="nb-NO"/>
            </a:p>
          </p:txBody>
        </p:sp>
        <p:sp>
          <p:nvSpPr>
            <p:cNvPr id="6" name="Frihåndsform: figur 5">
              <a:extLst>
                <a:ext uri="{FF2B5EF4-FFF2-40B4-BE49-F238E27FC236}">
                  <a16:creationId xmlns:a16="http://schemas.microsoft.com/office/drawing/2014/main" id="{77DCE6E6-D587-451D-93AD-2896693D1DE4}"/>
                </a:ext>
              </a:extLst>
            </p:cNvPr>
            <p:cNvSpPr/>
            <p:nvPr/>
          </p:nvSpPr>
          <p:spPr>
            <a:xfrm>
              <a:off x="10740164" y="4515563"/>
              <a:ext cx="946757" cy="946756"/>
            </a:xfrm>
            <a:custGeom>
              <a:avLst/>
              <a:gdLst>
                <a:gd name="connsiteX0" fmla="*/ 0 w 946757"/>
                <a:gd name="connsiteY0" fmla="*/ 0 h 946756"/>
                <a:gd name="connsiteX1" fmla="*/ 0 w 946757"/>
                <a:gd name="connsiteY1" fmla="*/ 315586 h 946756"/>
                <a:gd name="connsiteX2" fmla="*/ 105153 w 946757"/>
                <a:gd name="connsiteY2" fmla="*/ 315586 h 946756"/>
                <a:gd name="connsiteX3" fmla="*/ 105153 w 946757"/>
                <a:gd name="connsiteY3" fmla="*/ 631171 h 946756"/>
                <a:gd name="connsiteX4" fmla="*/ 0 w 946757"/>
                <a:gd name="connsiteY4" fmla="*/ 631171 h 946756"/>
                <a:gd name="connsiteX5" fmla="*/ 0 w 946757"/>
                <a:gd name="connsiteY5" fmla="*/ 946757 h 946756"/>
                <a:gd name="connsiteX6" fmla="*/ 946757 w 946757"/>
                <a:gd name="connsiteY6" fmla="*/ 946757 h 946756"/>
                <a:gd name="connsiteX7" fmla="*/ 946757 w 946757"/>
                <a:gd name="connsiteY7" fmla="*/ 631171 h 946756"/>
                <a:gd name="connsiteX8" fmla="*/ 789091 w 946757"/>
                <a:gd name="connsiteY8" fmla="*/ 473379 h 946756"/>
                <a:gd name="connsiteX9" fmla="*/ 946757 w 946757"/>
                <a:gd name="connsiteY9" fmla="*/ 315713 h 946756"/>
                <a:gd name="connsiteX10" fmla="*/ 946757 w 946757"/>
                <a:gd name="connsiteY10" fmla="*/ 0 h 946756"/>
                <a:gd name="connsiteX11" fmla="*/ 0 w 946757"/>
                <a:gd name="connsiteY11" fmla="*/ 0 h 94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6757" h="946756">
                  <a:moveTo>
                    <a:pt x="0" y="0"/>
                  </a:moveTo>
                  <a:lnTo>
                    <a:pt x="0" y="315586"/>
                  </a:lnTo>
                  <a:lnTo>
                    <a:pt x="105153" y="315586"/>
                  </a:lnTo>
                  <a:lnTo>
                    <a:pt x="105153" y="631171"/>
                  </a:lnTo>
                  <a:lnTo>
                    <a:pt x="0" y="631171"/>
                  </a:lnTo>
                  <a:lnTo>
                    <a:pt x="0" y="946757"/>
                  </a:lnTo>
                  <a:lnTo>
                    <a:pt x="946757" y="946757"/>
                  </a:lnTo>
                  <a:lnTo>
                    <a:pt x="946757" y="631171"/>
                  </a:lnTo>
                  <a:lnTo>
                    <a:pt x="789091" y="473379"/>
                  </a:lnTo>
                  <a:lnTo>
                    <a:pt x="946757" y="315713"/>
                  </a:lnTo>
                  <a:lnTo>
                    <a:pt x="946757" y="0"/>
                  </a:lnTo>
                  <a:lnTo>
                    <a:pt x="0" y="0"/>
                  </a:lnTo>
                  <a:close/>
                </a:path>
              </a:pathLst>
            </a:custGeom>
            <a:solidFill>
              <a:srgbClr val="40C1AC"/>
            </a:solidFill>
            <a:ln w="12700" cap="flat">
              <a:noFill/>
              <a:prstDash val="solid"/>
              <a:miter/>
            </a:ln>
          </p:spPr>
          <p:txBody>
            <a:bodyPr rtlCol="0" anchor="ctr"/>
            <a:lstStyle/>
            <a:p>
              <a:endParaRPr lang="nb-NO"/>
            </a:p>
          </p:txBody>
        </p:sp>
        <p:sp>
          <p:nvSpPr>
            <p:cNvPr id="7" name="Frihåndsform: figur 6">
              <a:extLst>
                <a:ext uri="{FF2B5EF4-FFF2-40B4-BE49-F238E27FC236}">
                  <a16:creationId xmlns:a16="http://schemas.microsoft.com/office/drawing/2014/main" id="{E5A09C95-B034-43E5-BB66-FCDD5375CC74}"/>
                </a:ext>
              </a:extLst>
            </p:cNvPr>
            <p:cNvSpPr/>
            <p:nvPr/>
          </p:nvSpPr>
          <p:spPr>
            <a:xfrm>
              <a:off x="9707581" y="4520776"/>
              <a:ext cx="946884" cy="946757"/>
            </a:xfrm>
            <a:custGeom>
              <a:avLst/>
              <a:gdLst>
                <a:gd name="connsiteX0" fmla="*/ 631299 w 946884"/>
                <a:gd name="connsiteY0" fmla="*/ 946757 h 946757"/>
                <a:gd name="connsiteX1" fmla="*/ 631299 w 946884"/>
                <a:gd name="connsiteY1" fmla="*/ 841604 h 946757"/>
                <a:gd name="connsiteX2" fmla="*/ 315586 w 946884"/>
                <a:gd name="connsiteY2" fmla="*/ 841604 h 946757"/>
                <a:gd name="connsiteX3" fmla="*/ 315586 w 946884"/>
                <a:gd name="connsiteY3" fmla="*/ 946757 h 946757"/>
                <a:gd name="connsiteX4" fmla="*/ 0 w 946884"/>
                <a:gd name="connsiteY4" fmla="*/ 946757 h 946757"/>
                <a:gd name="connsiteX5" fmla="*/ 0 w 946884"/>
                <a:gd name="connsiteY5" fmla="*/ 0 h 946757"/>
                <a:gd name="connsiteX6" fmla="*/ 315713 w 946884"/>
                <a:gd name="connsiteY6" fmla="*/ 0 h 946757"/>
                <a:gd name="connsiteX7" fmla="*/ 473506 w 946884"/>
                <a:gd name="connsiteY7" fmla="*/ 157666 h 946757"/>
                <a:gd name="connsiteX8" fmla="*/ 631171 w 946884"/>
                <a:gd name="connsiteY8" fmla="*/ 0 h 946757"/>
                <a:gd name="connsiteX9" fmla="*/ 946884 w 946884"/>
                <a:gd name="connsiteY9" fmla="*/ 0 h 946757"/>
                <a:gd name="connsiteX10" fmla="*/ 946884 w 946884"/>
                <a:gd name="connsiteY10" fmla="*/ 946757 h 946757"/>
                <a:gd name="connsiteX11" fmla="*/ 631299 w 946884"/>
                <a:gd name="connsiteY11" fmla="*/ 946757 h 946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6884" h="946757">
                  <a:moveTo>
                    <a:pt x="631299" y="946757"/>
                  </a:moveTo>
                  <a:lnTo>
                    <a:pt x="631299" y="841604"/>
                  </a:lnTo>
                  <a:lnTo>
                    <a:pt x="315586" y="841604"/>
                  </a:lnTo>
                  <a:lnTo>
                    <a:pt x="315586" y="946757"/>
                  </a:lnTo>
                  <a:lnTo>
                    <a:pt x="0" y="946757"/>
                  </a:lnTo>
                  <a:lnTo>
                    <a:pt x="0" y="0"/>
                  </a:lnTo>
                  <a:lnTo>
                    <a:pt x="315713" y="0"/>
                  </a:lnTo>
                  <a:lnTo>
                    <a:pt x="473506" y="157666"/>
                  </a:lnTo>
                  <a:lnTo>
                    <a:pt x="631171" y="0"/>
                  </a:lnTo>
                  <a:lnTo>
                    <a:pt x="946884" y="0"/>
                  </a:lnTo>
                  <a:lnTo>
                    <a:pt x="946884" y="946757"/>
                  </a:lnTo>
                  <a:lnTo>
                    <a:pt x="631299" y="946757"/>
                  </a:lnTo>
                  <a:close/>
                </a:path>
              </a:pathLst>
            </a:custGeom>
            <a:solidFill>
              <a:srgbClr val="337E7D"/>
            </a:solidFill>
            <a:ln w="12700" cap="flat">
              <a:noFill/>
              <a:prstDash val="solid"/>
              <a:miter/>
            </a:ln>
          </p:spPr>
          <p:txBody>
            <a:bodyPr rtlCol="0" anchor="ctr"/>
            <a:lstStyle/>
            <a:p>
              <a:endParaRPr lang="nb-NO"/>
            </a:p>
          </p:txBody>
        </p:sp>
      </p:grpSp>
    </p:spTree>
    <p:extLst>
      <p:ext uri="{BB962C8B-B14F-4D97-AF65-F5344CB8AC3E}">
        <p14:creationId xmlns:p14="http://schemas.microsoft.com/office/powerpoint/2010/main" val="2722054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go lys">
    <p:bg>
      <p:bgRef idx="1001">
        <a:schemeClr val="bg2"/>
      </p:bgRef>
    </p:bg>
    <p:spTree>
      <p:nvGrpSpPr>
        <p:cNvPr id="1" name=""/>
        <p:cNvGrpSpPr/>
        <p:nvPr/>
      </p:nvGrpSpPr>
      <p:grpSpPr>
        <a:xfrm>
          <a:off x="0" y="0"/>
          <a:ext cx="0" cy="0"/>
          <a:chOff x="0" y="0"/>
          <a:chExt cx="0" cy="0"/>
        </a:xfrm>
      </p:grpSpPr>
      <p:pic>
        <p:nvPicPr>
          <p:cNvPr id="8" name="Logo">
            <a:extLst>
              <a:ext uri="{FF2B5EF4-FFF2-40B4-BE49-F238E27FC236}">
                <a16:creationId xmlns:a16="http://schemas.microsoft.com/office/drawing/2014/main" id="{2DE494A3-B823-4FC7-B481-FAA5AD4570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84432" y="2442010"/>
            <a:ext cx="4837268" cy="1983055"/>
          </a:xfrm>
          <a:prstGeom prst="rect">
            <a:avLst/>
          </a:prstGeom>
        </p:spPr>
      </p:pic>
    </p:spTree>
    <p:extLst>
      <p:ext uri="{BB962C8B-B14F-4D97-AF65-F5344CB8AC3E}">
        <p14:creationId xmlns:p14="http://schemas.microsoft.com/office/powerpoint/2010/main" val="345919381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Logo mørk">
    <p:bg>
      <p:bgPr>
        <a:solidFill>
          <a:schemeClr val="tx2"/>
        </a:solidFill>
        <a:effectLst/>
      </p:bgPr>
    </p:bg>
    <p:spTree>
      <p:nvGrpSpPr>
        <p:cNvPr id="1" name=""/>
        <p:cNvGrpSpPr/>
        <p:nvPr/>
      </p:nvGrpSpPr>
      <p:grpSpPr>
        <a:xfrm>
          <a:off x="0" y="0"/>
          <a:ext cx="0" cy="0"/>
          <a:chOff x="0" y="0"/>
          <a:chExt cx="0" cy="0"/>
        </a:xfrm>
      </p:grpSpPr>
      <p:pic>
        <p:nvPicPr>
          <p:cNvPr id="8" name="Logo">
            <a:extLst>
              <a:ext uri="{FF2B5EF4-FFF2-40B4-BE49-F238E27FC236}">
                <a16:creationId xmlns:a16="http://schemas.microsoft.com/office/drawing/2014/main" id="{2DE494A3-B823-4FC7-B481-FAA5AD4570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84433" y="2442011"/>
            <a:ext cx="4837265" cy="1983054"/>
          </a:xfrm>
          <a:prstGeom prst="rect">
            <a:avLst/>
          </a:prstGeom>
        </p:spPr>
      </p:pic>
    </p:spTree>
    <p:extLst>
      <p:ext uri="{BB962C8B-B14F-4D97-AF65-F5344CB8AC3E}">
        <p14:creationId xmlns:p14="http://schemas.microsoft.com/office/powerpoint/2010/main" val="3668609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nimasjon / avslutning">
    <p:spTree>
      <p:nvGrpSpPr>
        <p:cNvPr id="1" name=""/>
        <p:cNvGrpSpPr/>
        <p:nvPr/>
      </p:nvGrpSpPr>
      <p:grpSpPr>
        <a:xfrm>
          <a:off x="0" y="0"/>
          <a:ext cx="0" cy="0"/>
          <a:chOff x="0" y="0"/>
          <a:chExt cx="0" cy="0"/>
        </a:xfrm>
      </p:grpSpPr>
      <p:pic>
        <p:nvPicPr>
          <p:cNvPr id="6" name="mdir_2021_Logo1_16x9_01">
            <a:hlinkClick r:id="" action="ppaction://media"/>
            <a:extLst>
              <a:ext uri="{FF2B5EF4-FFF2-40B4-BE49-F238E27FC236}">
                <a16:creationId xmlns:a16="http://schemas.microsoft.com/office/drawing/2014/main" id="{F28001D5-496D-48FC-8964-9454E7A0B599}"/>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86209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3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oolsToo_Slide" descr="ToolsToo_Slide">
            <a:extLst>
              <a:ext uri="{FF2B5EF4-FFF2-40B4-BE49-F238E27FC236}">
                <a16:creationId xmlns:a16="http://schemas.microsoft.com/office/drawing/2014/main" id="{E3830DF3-A46B-4A8E-A76B-828EE4FEE453}"/>
              </a:ext>
            </a:extLst>
          </p:cNvPr>
          <p:cNvSpPr/>
          <p:nvPr userDrawn="1"/>
        </p:nvSpPr>
        <p:spPr>
          <a:xfrm>
            <a:off x="0" y="0"/>
            <a:ext cx="12192000" cy="68580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Plassholder for tittel 1">
            <a:extLst>
              <a:ext uri="{FF2B5EF4-FFF2-40B4-BE49-F238E27FC236}">
                <a16:creationId xmlns:a16="http://schemas.microsoft.com/office/drawing/2014/main" id="{2283CEF9-ACFD-4105-B88C-EA9E21869740}"/>
              </a:ext>
            </a:extLst>
          </p:cNvPr>
          <p:cNvSpPr>
            <a:spLocks noGrp="1"/>
          </p:cNvSpPr>
          <p:nvPr>
            <p:ph type="title"/>
          </p:nvPr>
        </p:nvSpPr>
        <p:spPr>
          <a:xfrm>
            <a:off x="1316038" y="748902"/>
            <a:ext cx="9558337" cy="1060242"/>
          </a:xfrm>
          <a:prstGeom prst="rect">
            <a:avLst/>
          </a:prstGeom>
        </p:spPr>
        <p:txBody>
          <a:bodyPr vert="horz" lIns="0" tIns="0" rIns="0" bIns="0" rtlCol="0" anchor="t" anchorCtr="0">
            <a:noAutofit/>
          </a:bodyPr>
          <a:lstStyle/>
          <a:p>
            <a:r>
              <a:rPr lang="nb-NO"/>
              <a:t>Klikk for å redigere tittelstil</a:t>
            </a:r>
          </a:p>
        </p:txBody>
      </p:sp>
      <p:sp>
        <p:nvSpPr>
          <p:cNvPr id="3" name="Plassholder for tekst 2">
            <a:extLst>
              <a:ext uri="{FF2B5EF4-FFF2-40B4-BE49-F238E27FC236}">
                <a16:creationId xmlns:a16="http://schemas.microsoft.com/office/drawing/2014/main" id="{5BDBF4C4-75EC-42F9-8BBB-64AFCC55A072}"/>
              </a:ext>
            </a:extLst>
          </p:cNvPr>
          <p:cNvSpPr>
            <a:spLocks noGrp="1"/>
          </p:cNvSpPr>
          <p:nvPr>
            <p:ph type="body" idx="1"/>
          </p:nvPr>
        </p:nvSpPr>
        <p:spPr>
          <a:xfrm>
            <a:off x="1316036" y="2269864"/>
            <a:ext cx="9558337" cy="3748745"/>
          </a:xfrm>
          <a:prstGeom prst="rect">
            <a:avLst/>
          </a:prstGeom>
        </p:spPr>
        <p:txBody>
          <a:bodyPr vert="horz" lIns="0" tIns="0" rIns="0" bIns="0" rtlCol="0">
            <a:noAutofit/>
          </a:bodyPr>
          <a:lstStyle/>
          <a:p>
            <a:pPr lvl="0"/>
            <a:r>
              <a:rPr lang="nb-NO"/>
              <a:t>Klikk for å redigere tekststiler i malen (Denne teksten kan være lang og gå over flere linjer</a:t>
            </a:r>
          </a:p>
          <a:p>
            <a:pPr lvl="1"/>
            <a:r>
              <a:rPr lang="nb-NO"/>
              <a:t>Andre nivå</a:t>
            </a:r>
          </a:p>
          <a:p>
            <a:pPr lvl="2"/>
            <a:r>
              <a:rPr lang="nb-NO"/>
              <a:t>Tredje nivå</a:t>
            </a:r>
          </a:p>
          <a:p>
            <a:pPr lvl="3"/>
            <a:r>
              <a:rPr lang="nb-NO"/>
              <a:t>Fjerde nivå</a:t>
            </a:r>
          </a:p>
          <a:p>
            <a:pPr lvl="4"/>
            <a:r>
              <a:rPr lang="nb-NO"/>
              <a:t>Femte nivå</a:t>
            </a:r>
          </a:p>
          <a:p>
            <a:pPr lvl="5"/>
            <a:r>
              <a:rPr lang="nb-NO"/>
              <a:t>Sjette nivå</a:t>
            </a:r>
          </a:p>
          <a:p>
            <a:pPr lvl="6"/>
            <a:r>
              <a:rPr lang="nb-NO"/>
              <a:t>Sjuende</a:t>
            </a:r>
          </a:p>
          <a:p>
            <a:pPr lvl="7"/>
            <a:r>
              <a:rPr lang="nb-NO"/>
              <a:t>Åttende</a:t>
            </a:r>
          </a:p>
          <a:p>
            <a:pPr lvl="8"/>
            <a:r>
              <a:rPr lang="nb-NO"/>
              <a:t>Niende</a:t>
            </a:r>
          </a:p>
          <a:p>
            <a:pPr lvl="8"/>
            <a:endParaRPr lang="nb-NO"/>
          </a:p>
        </p:txBody>
      </p:sp>
      <p:sp>
        <p:nvSpPr>
          <p:cNvPr id="4" name="Plassholder for dato 3">
            <a:extLst>
              <a:ext uri="{FF2B5EF4-FFF2-40B4-BE49-F238E27FC236}">
                <a16:creationId xmlns:a16="http://schemas.microsoft.com/office/drawing/2014/main" id="{7A3BEE60-1539-4A27-957B-B046C9631910}"/>
              </a:ext>
            </a:extLst>
          </p:cNvPr>
          <p:cNvSpPr>
            <a:spLocks noGrp="1"/>
          </p:cNvSpPr>
          <p:nvPr>
            <p:ph type="dt" sz="half" idx="2"/>
          </p:nvPr>
        </p:nvSpPr>
        <p:spPr>
          <a:xfrm>
            <a:off x="9808369" y="6339478"/>
            <a:ext cx="1066003" cy="184666"/>
          </a:xfrm>
          <a:prstGeom prst="rect">
            <a:avLst/>
          </a:prstGeom>
        </p:spPr>
        <p:txBody>
          <a:bodyPr vert="horz" lIns="0" tIns="0" rIns="0" bIns="0" rtlCol="0" anchor="t" anchorCtr="0">
            <a:noAutofit/>
          </a:bodyPr>
          <a:lstStyle>
            <a:lvl1pPr algn="r">
              <a:defRPr sz="1200">
                <a:solidFill>
                  <a:schemeClr val="tx2"/>
                </a:solidFill>
              </a:defRPr>
            </a:lvl1pPr>
          </a:lstStyle>
          <a:p>
            <a:endParaRPr lang="nb-NO"/>
          </a:p>
        </p:txBody>
      </p:sp>
      <p:sp>
        <p:nvSpPr>
          <p:cNvPr id="5" name="Plassholder for bunntekst 4">
            <a:extLst>
              <a:ext uri="{FF2B5EF4-FFF2-40B4-BE49-F238E27FC236}">
                <a16:creationId xmlns:a16="http://schemas.microsoft.com/office/drawing/2014/main" id="{DECC111E-ADA3-494F-9068-C3269936F60C}"/>
              </a:ext>
            </a:extLst>
          </p:cNvPr>
          <p:cNvSpPr>
            <a:spLocks noGrp="1"/>
          </p:cNvSpPr>
          <p:nvPr>
            <p:ph type="ftr" sz="quarter" idx="3"/>
          </p:nvPr>
        </p:nvSpPr>
        <p:spPr>
          <a:xfrm>
            <a:off x="1316035" y="6339478"/>
            <a:ext cx="6145200" cy="184666"/>
          </a:xfrm>
          <a:prstGeom prst="rect">
            <a:avLst/>
          </a:prstGeom>
        </p:spPr>
        <p:txBody>
          <a:bodyPr vert="horz" lIns="0" tIns="0" rIns="0" bIns="0" rtlCol="0" anchor="t" anchorCtr="0">
            <a:noAutofit/>
          </a:bodyPr>
          <a:lstStyle>
            <a:lvl1pPr algn="l">
              <a:defRPr sz="1200">
                <a:solidFill>
                  <a:schemeClr val="tx2"/>
                </a:solidFill>
              </a:defRPr>
            </a:lvl1pPr>
          </a:lstStyle>
          <a:p>
            <a:r>
              <a:rPr lang="nb-NO"/>
              <a:t>Miljødirektoratet | Bunntekst (og sidetall aktiveres ved behov)</a:t>
            </a:r>
          </a:p>
        </p:txBody>
      </p:sp>
      <p:sp>
        <p:nvSpPr>
          <p:cNvPr id="6" name="Plassholder for lysbildenummer 5">
            <a:extLst>
              <a:ext uri="{FF2B5EF4-FFF2-40B4-BE49-F238E27FC236}">
                <a16:creationId xmlns:a16="http://schemas.microsoft.com/office/drawing/2014/main" id="{60A7CBE6-A0BB-4DE3-84FC-48E3B46F1BD4}"/>
              </a:ext>
            </a:extLst>
          </p:cNvPr>
          <p:cNvSpPr>
            <a:spLocks noGrp="1"/>
          </p:cNvSpPr>
          <p:nvPr>
            <p:ph type="sldNum" sz="quarter" idx="4"/>
          </p:nvPr>
        </p:nvSpPr>
        <p:spPr>
          <a:xfrm>
            <a:off x="508000" y="6339478"/>
            <a:ext cx="655638" cy="184666"/>
          </a:xfrm>
          <a:prstGeom prst="rect">
            <a:avLst/>
          </a:prstGeom>
        </p:spPr>
        <p:txBody>
          <a:bodyPr vert="horz" lIns="0" tIns="0" rIns="0" bIns="0" rtlCol="0" anchor="t" anchorCtr="0">
            <a:noAutofit/>
          </a:bodyPr>
          <a:lstStyle>
            <a:lvl1pPr algn="l">
              <a:defRPr sz="1200">
                <a:solidFill>
                  <a:schemeClr val="tx2"/>
                </a:solidFill>
              </a:defRPr>
            </a:lvl1pPr>
          </a:lstStyle>
          <a:p>
            <a:fld id="{33D61130-58D0-43D7-8061-E70424BE4C61}" type="slidenum">
              <a:rPr lang="nb-NO" smtClean="0"/>
              <a:pPr/>
              <a:t>‹#›</a:t>
            </a:fld>
            <a:endParaRPr lang="nb-NO"/>
          </a:p>
        </p:txBody>
      </p:sp>
      <p:pic>
        <p:nvPicPr>
          <p:cNvPr id="12" name="Symbol">
            <a:extLst>
              <a:ext uri="{FF2B5EF4-FFF2-40B4-BE49-F238E27FC236}">
                <a16:creationId xmlns:a16="http://schemas.microsoft.com/office/drawing/2014/main" id="{3720D3CD-69C6-4E02-831C-DC924E83278C}"/>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11357678" y="6181081"/>
            <a:ext cx="328704" cy="328704"/>
          </a:xfrm>
          <a:prstGeom prst="rect">
            <a:avLst/>
          </a:prstGeom>
        </p:spPr>
      </p:pic>
    </p:spTree>
    <p:extLst>
      <p:ext uri="{BB962C8B-B14F-4D97-AF65-F5344CB8AC3E}">
        <p14:creationId xmlns:p14="http://schemas.microsoft.com/office/powerpoint/2010/main" val="556016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2" r:id="rId4"/>
    <p:sldLayoutId id="2147483656" r:id="rId5"/>
    <p:sldLayoutId id="2147483657" r:id="rId6"/>
    <p:sldLayoutId id="2147483658" r:id="rId7"/>
    <p:sldLayoutId id="2147483659" r:id="rId8"/>
    <p:sldLayoutId id="2147483660" r:id="rId9"/>
    <p:sldLayoutId id="2147483654" r:id="rId10"/>
    <p:sldLayoutId id="2147483655" r:id="rId11"/>
    <p:sldLayoutId id="2147483667" r:id="rId12"/>
    <p:sldLayoutId id="2147483668" r:id="rId13"/>
    <p:sldLayoutId id="2147483663" r:id="rId14"/>
    <p:sldLayoutId id="2147483664" r:id="rId15"/>
    <p:sldLayoutId id="2147483666" r:id="rId16"/>
    <p:sldLayoutId id="2147483665" r:id="rId17"/>
    <p:sldLayoutId id="2147483669" r:id="rId18"/>
    <p:sldLayoutId id="2147483670" r:id="rId19"/>
    <p:sldLayoutId id="2147483671" r:id="rId20"/>
    <p:sldLayoutId id="2147483672" r:id="rId21"/>
  </p:sldLayoutIdLst>
  <p:hf sldNum="0" hdr="0" ftr="0" dt="0"/>
  <p:txStyles>
    <p:titleStyle>
      <a:lvl1pPr algn="l" defTabSz="914400" rtl="0" eaLnBrk="1" latinLnBrk="0" hangingPunct="1">
        <a:lnSpc>
          <a:spcPts val="46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ts val="3000"/>
        </a:lnSpc>
        <a:spcBef>
          <a:spcPts val="2000"/>
        </a:spcBef>
        <a:buFont typeface="Arial" panose="020B0604020202020204" pitchFamily="34" charset="0"/>
        <a:buChar char="•"/>
        <a:defRPr sz="2400" kern="1200">
          <a:solidFill>
            <a:schemeClr val="tx2"/>
          </a:solidFill>
          <a:latin typeface="+mn-lt"/>
          <a:ea typeface="+mn-ea"/>
          <a:cs typeface="+mn-cs"/>
        </a:defRPr>
      </a:lvl1pPr>
      <a:lvl2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2pPr>
      <a:lvl3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3pPr>
      <a:lvl4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4pPr>
      <a:lvl5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5pPr>
      <a:lvl6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6pPr>
      <a:lvl7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7pPr>
      <a:lvl8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8pPr>
      <a:lvl9pPr marL="442800" indent="-205200" algn="l" defTabSz="914400" rtl="0" eaLnBrk="1" latinLnBrk="0" hangingPunct="1">
        <a:lnSpc>
          <a:spcPts val="3000"/>
        </a:lnSpc>
        <a:spcBef>
          <a:spcPts val="0"/>
        </a:spcBef>
        <a:buFont typeface="Arial" panose="020B0604020202020204" pitchFamily="34" charset="0"/>
        <a:buChar char="•"/>
        <a:defRPr sz="2000" kern="1200">
          <a:solidFill>
            <a:schemeClr val="tx2"/>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0" userDrawn="1">
          <p15:clr>
            <a:srgbClr val="F26B43"/>
          </p15:clr>
        </p15:guide>
        <p15:guide id="2" pos="320" userDrawn="1">
          <p15:clr>
            <a:srgbClr val="F26B43"/>
          </p15:clr>
        </p15:guide>
        <p15:guide id="3" pos="7358" userDrawn="1">
          <p15:clr>
            <a:srgbClr val="F26B43"/>
          </p15:clr>
        </p15:guide>
        <p15:guide id="4" orient="horz" pos="3998" userDrawn="1">
          <p15:clr>
            <a:srgbClr val="F26B43"/>
          </p15:clr>
        </p15:guide>
        <p15:guide id="6" pos="3888" userDrawn="1">
          <p15:clr>
            <a:srgbClr val="F26B43"/>
          </p15:clr>
        </p15:guide>
        <p15:guide id="7" orient="horz" pos="2111" userDrawn="1">
          <p15:clr>
            <a:srgbClr val="F26B43"/>
          </p15:clr>
        </p15:guide>
        <p15:guide id="8" orient="horz" pos="2207" userDrawn="1">
          <p15:clr>
            <a:srgbClr val="F26B43"/>
          </p15:clr>
        </p15:guide>
        <p15:guide id="9" pos="3791" userDrawn="1">
          <p15:clr>
            <a:srgbClr val="F26B43"/>
          </p15:clr>
        </p15:guide>
        <p15:guide id="10" pos="733" userDrawn="1">
          <p15:clr>
            <a:srgbClr val="C35EA4"/>
          </p15:clr>
        </p15:guide>
        <p15:guide id="11" pos="829" userDrawn="1">
          <p15:clr>
            <a:srgbClr val="C35EA4"/>
          </p15:clr>
        </p15:guide>
        <p15:guide id="12" pos="1242" userDrawn="1">
          <p15:clr>
            <a:srgbClr val="C35EA4"/>
          </p15:clr>
        </p15:guide>
        <p15:guide id="13" pos="1338" userDrawn="1">
          <p15:clr>
            <a:srgbClr val="C35EA4"/>
          </p15:clr>
        </p15:guide>
        <p15:guide id="14" pos="1753" userDrawn="1">
          <p15:clr>
            <a:srgbClr val="C35EA4"/>
          </p15:clr>
        </p15:guide>
        <p15:guide id="15" pos="1849" userDrawn="1">
          <p15:clr>
            <a:srgbClr val="C35EA4"/>
          </p15:clr>
        </p15:guide>
        <p15:guide id="16" pos="2263" userDrawn="1">
          <p15:clr>
            <a:srgbClr val="C35EA4"/>
          </p15:clr>
        </p15:guide>
        <p15:guide id="17" pos="2359" userDrawn="1">
          <p15:clr>
            <a:srgbClr val="C35EA4"/>
          </p15:clr>
        </p15:guide>
        <p15:guide id="18" pos="2771" userDrawn="1">
          <p15:clr>
            <a:srgbClr val="C35EA4"/>
          </p15:clr>
        </p15:guide>
        <p15:guide id="19" pos="2867" userDrawn="1">
          <p15:clr>
            <a:srgbClr val="C35EA4"/>
          </p15:clr>
        </p15:guide>
        <p15:guide id="20" pos="3284" userDrawn="1">
          <p15:clr>
            <a:srgbClr val="C35EA4"/>
          </p15:clr>
        </p15:guide>
        <p15:guide id="21" pos="3378" userDrawn="1">
          <p15:clr>
            <a:srgbClr val="C35EA4"/>
          </p15:clr>
        </p15:guide>
        <p15:guide id="22" pos="4300" userDrawn="1">
          <p15:clr>
            <a:srgbClr val="C35EA4"/>
          </p15:clr>
        </p15:guide>
        <p15:guide id="23" pos="4396" userDrawn="1">
          <p15:clr>
            <a:srgbClr val="C35EA4"/>
          </p15:clr>
        </p15:guide>
        <p15:guide id="24" pos="4811" userDrawn="1">
          <p15:clr>
            <a:srgbClr val="C35EA4"/>
          </p15:clr>
        </p15:guide>
        <p15:guide id="25" pos="4907" userDrawn="1">
          <p15:clr>
            <a:srgbClr val="C35EA4"/>
          </p15:clr>
        </p15:guide>
        <p15:guide id="26" pos="5319" userDrawn="1">
          <p15:clr>
            <a:srgbClr val="C35EA4"/>
          </p15:clr>
        </p15:guide>
        <p15:guide id="27" pos="5416" userDrawn="1">
          <p15:clr>
            <a:srgbClr val="C35EA4"/>
          </p15:clr>
        </p15:guide>
        <p15:guide id="28" pos="5830" userDrawn="1">
          <p15:clr>
            <a:srgbClr val="C35EA4"/>
          </p15:clr>
        </p15:guide>
        <p15:guide id="29" pos="5926" userDrawn="1">
          <p15:clr>
            <a:srgbClr val="C35EA4"/>
          </p15:clr>
        </p15:guide>
        <p15:guide id="30" pos="6339" userDrawn="1">
          <p15:clr>
            <a:srgbClr val="C35EA4"/>
          </p15:clr>
        </p15:guide>
        <p15:guide id="31" pos="6435" userDrawn="1">
          <p15:clr>
            <a:srgbClr val="C35EA4"/>
          </p15:clr>
        </p15:guide>
        <p15:guide id="32" pos="6850" userDrawn="1">
          <p15:clr>
            <a:srgbClr val="C35EA4"/>
          </p15:clr>
        </p15:guide>
        <p15:guide id="33" pos="6946" userDrawn="1">
          <p15:clr>
            <a:srgbClr val="C35EA4"/>
          </p15:clr>
        </p15:guide>
        <p15:guide id="34" orient="horz" pos="697" userDrawn="1">
          <p15:clr>
            <a:srgbClr val="C35EA4"/>
          </p15:clr>
        </p15:guide>
        <p15:guide id="35" orient="horz" pos="599" userDrawn="1">
          <p15:clr>
            <a:srgbClr val="C35EA4"/>
          </p15:clr>
        </p15:guide>
        <p15:guide id="36" orient="horz" pos="979" userDrawn="1">
          <p15:clr>
            <a:srgbClr val="C35EA4"/>
          </p15:clr>
        </p15:guide>
        <p15:guide id="37" orient="horz" pos="1074" userDrawn="1">
          <p15:clr>
            <a:srgbClr val="C35EA4"/>
          </p15:clr>
        </p15:guide>
        <p15:guide id="38" orient="horz" pos="1357" userDrawn="1">
          <p15:clr>
            <a:srgbClr val="C35EA4"/>
          </p15:clr>
        </p15:guide>
        <p15:guide id="39" orient="horz" pos="1453" userDrawn="1">
          <p15:clr>
            <a:srgbClr val="C35EA4"/>
          </p15:clr>
        </p15:guide>
        <p15:guide id="40" orient="horz" pos="1733" userDrawn="1">
          <p15:clr>
            <a:srgbClr val="C35EA4"/>
          </p15:clr>
        </p15:guide>
        <p15:guide id="41" orient="horz" pos="1829" userDrawn="1">
          <p15:clr>
            <a:srgbClr val="C35EA4"/>
          </p15:clr>
        </p15:guide>
        <p15:guide id="42" orient="horz" pos="2489" userDrawn="1">
          <p15:clr>
            <a:srgbClr val="C35EA4"/>
          </p15:clr>
        </p15:guide>
        <p15:guide id="43" orient="horz" pos="2585" userDrawn="1">
          <p15:clr>
            <a:srgbClr val="C35EA4"/>
          </p15:clr>
        </p15:guide>
        <p15:guide id="44" orient="horz" pos="2866" userDrawn="1">
          <p15:clr>
            <a:srgbClr val="C35EA4"/>
          </p15:clr>
        </p15:guide>
        <p15:guide id="45" orient="horz" pos="2961" userDrawn="1">
          <p15:clr>
            <a:srgbClr val="C35EA4"/>
          </p15:clr>
        </p15:guide>
        <p15:guide id="46" orient="horz" pos="3244" userDrawn="1">
          <p15:clr>
            <a:srgbClr val="C35EA4"/>
          </p15:clr>
        </p15:guide>
        <p15:guide id="47" orient="horz" pos="3340" userDrawn="1">
          <p15:clr>
            <a:srgbClr val="C35EA4"/>
          </p15:clr>
        </p15:guide>
        <p15:guide id="48" orient="horz" pos="3622" userDrawn="1">
          <p15:clr>
            <a:srgbClr val="C35EA4"/>
          </p15:clr>
        </p15:guide>
        <p15:guide id="49" orient="horz" pos="3718"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regjeringen.no/contentassets/76ba044f8515433c93c259e7e86420f4/t-1554.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iljodirektoratet.no/aktuelt/fagmeldinger/2025/oktober/ny-frist-sok-om-tilskudd-til-naturprosjekter/"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www.miljodirektoratet.no/ansvarsomrader/overvaking-arealplanlegging/arealplanlegging/kommunedelplaner-for-naturmangfold/" TargetMode="External"/><Relationship Id="rId3" Type="http://schemas.openxmlformats.org/officeDocument/2006/relationships/hyperlink" Target="https://www.miljodirektoratet.no/ansvarsomrader/overvaking-arealplanlegging/arealplanlegging/miljohensyn-i-arealplanlegging/kunnskapsarena-for-klima-og-natur-i-planlegging/" TargetMode="External"/><Relationship Id="rId7" Type="http://schemas.openxmlformats.org/officeDocument/2006/relationships/hyperlink" Target="https://www.miljodirektoratet.no/ansvarsomrader/overvaking-arealplanlegging/naturkartlegging/myndigheter/kartlegging-av-naturtyper-pa-land/"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regjeringen.no/no/dokumenter/miljoforvaltningens-innsigelsespraksis/id2504971/" TargetMode="External"/><Relationship Id="rId5" Type="http://schemas.openxmlformats.org/officeDocument/2006/relationships/hyperlink" Target="https://www.miljodirektoratet.no/ansvarsomrader/overvaking-arealplanlegging/arealplanlegging/miljohensyn-arealplanlegging/" TargetMode="External"/><Relationship Id="rId4" Type="http://schemas.openxmlformats.org/officeDocument/2006/relationships/hyperlink" Target="https://www.miljodirektoratet.no/konsekvensutredninger" TargetMode="External"/><Relationship Id="rId9"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76DD648C-2CA8-40A6-A55A-086ED24E3E32}"/>
              </a:ext>
            </a:extLst>
          </p:cNvPr>
          <p:cNvSpPr>
            <a:spLocks noGrp="1"/>
          </p:cNvSpPr>
          <p:nvPr>
            <p:ph type="ctrTitle"/>
          </p:nvPr>
        </p:nvSpPr>
        <p:spPr/>
        <p:txBody>
          <a:bodyPr/>
          <a:lstStyle/>
          <a:p>
            <a:r>
              <a:rPr lang="nb-NO" dirty="0"/>
              <a:t>Kunnskap om naturmangfold – hva og hvordan </a:t>
            </a:r>
          </a:p>
        </p:txBody>
      </p:sp>
      <p:sp>
        <p:nvSpPr>
          <p:cNvPr id="10" name="Plassholder for tekst 9">
            <a:extLst>
              <a:ext uri="{FF2B5EF4-FFF2-40B4-BE49-F238E27FC236}">
                <a16:creationId xmlns:a16="http://schemas.microsoft.com/office/drawing/2014/main" id="{A090680B-E5BC-4DB7-BD4C-2D028257D38F}"/>
              </a:ext>
            </a:extLst>
          </p:cNvPr>
          <p:cNvSpPr>
            <a:spLocks noGrp="1"/>
          </p:cNvSpPr>
          <p:nvPr>
            <p:ph type="body" sz="quarter" idx="10"/>
          </p:nvPr>
        </p:nvSpPr>
        <p:spPr>
          <a:xfrm>
            <a:off x="1316038" y="6010835"/>
            <a:ext cx="9428162" cy="389175"/>
          </a:xfrm>
        </p:spPr>
        <p:txBody>
          <a:bodyPr/>
          <a:lstStyle/>
          <a:p>
            <a:r>
              <a:rPr lang="nb-NO" dirty="0"/>
              <a:t>Toril Grønningsæter, 9. oktober 2025, Plan- og byggesakskonferansen 2025 for Troms og Finnmark </a:t>
            </a:r>
          </a:p>
        </p:txBody>
      </p:sp>
    </p:spTree>
    <p:extLst>
      <p:ext uri="{BB962C8B-B14F-4D97-AF65-F5344CB8AC3E}">
        <p14:creationId xmlns:p14="http://schemas.microsoft.com/office/powerpoint/2010/main" val="342807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52B137-38BC-EF9A-66FC-9E0F590A086C}"/>
              </a:ext>
            </a:extLst>
          </p:cNvPr>
          <p:cNvSpPr>
            <a:spLocks noGrp="1"/>
          </p:cNvSpPr>
          <p:nvPr>
            <p:ph type="title"/>
          </p:nvPr>
        </p:nvSpPr>
        <p:spPr>
          <a:xfrm>
            <a:off x="824927" y="706662"/>
            <a:ext cx="10861964" cy="1043612"/>
          </a:xfrm>
        </p:spPr>
        <p:txBody>
          <a:bodyPr/>
          <a:lstStyle/>
          <a:p>
            <a:r>
              <a:rPr lang="nb-NO" dirty="0"/>
              <a:t>Kommunens nøkkelrolle i naturforvaltningen</a:t>
            </a:r>
          </a:p>
        </p:txBody>
      </p:sp>
      <p:pic>
        <p:nvPicPr>
          <p:cNvPr id="7" name="Plassholder for innhold 6" descr="Et bilde som inneholder Øyestikkere og vannymfer, Nettvinger, utendørs, leddyr&#10;&#10;Automatisk generert beskrivelse">
            <a:extLst>
              <a:ext uri="{FF2B5EF4-FFF2-40B4-BE49-F238E27FC236}">
                <a16:creationId xmlns:a16="http://schemas.microsoft.com/office/drawing/2014/main" id="{FC35F995-7DAF-0035-D8D1-3EC05AE757A3}"/>
              </a:ext>
            </a:extLst>
          </p:cNvPr>
          <p:cNvPicPr>
            <a:picLocks noGrp="1" noChangeAspect="1"/>
          </p:cNvPicPr>
          <p:nvPr>
            <p:ph idx="13"/>
          </p:nvPr>
        </p:nvPicPr>
        <p:blipFill>
          <a:blip r:embed="rId3">
            <a:extLst>
              <a:ext uri="{28A0092B-C50C-407E-A947-70E740481C1C}">
                <a14:useLocalDpi xmlns:a14="http://schemas.microsoft.com/office/drawing/2010/main" val="0"/>
              </a:ext>
            </a:extLst>
          </a:blip>
          <a:stretch>
            <a:fillRect/>
          </a:stretch>
        </p:blipFill>
        <p:spPr>
          <a:xfrm>
            <a:off x="7658211" y="1837790"/>
            <a:ext cx="4028680" cy="4020927"/>
          </a:xfrm>
          <a:effectLst>
            <a:softEdge rad="63500"/>
          </a:effectLst>
        </p:spPr>
      </p:pic>
      <p:sp>
        <p:nvSpPr>
          <p:cNvPr id="5" name="Plassholder for tekst 4">
            <a:extLst>
              <a:ext uri="{FF2B5EF4-FFF2-40B4-BE49-F238E27FC236}">
                <a16:creationId xmlns:a16="http://schemas.microsoft.com/office/drawing/2014/main" id="{BAE05189-BBA3-4753-8C62-14CE77658986}"/>
              </a:ext>
            </a:extLst>
          </p:cNvPr>
          <p:cNvSpPr>
            <a:spLocks noGrp="1"/>
          </p:cNvSpPr>
          <p:nvPr>
            <p:ph type="body" sz="quarter" idx="14"/>
          </p:nvPr>
        </p:nvSpPr>
        <p:spPr>
          <a:xfrm>
            <a:off x="6824808" y="5586535"/>
            <a:ext cx="4702174" cy="184666"/>
          </a:xfrm>
        </p:spPr>
        <p:txBody>
          <a:bodyPr/>
          <a:lstStyle/>
          <a:p>
            <a:r>
              <a:rPr lang="nb-NO" dirty="0">
                <a:solidFill>
                  <a:schemeClr val="bg1"/>
                </a:solidFill>
              </a:rPr>
              <a:t>Foto: Toril Grønningsæter</a:t>
            </a:r>
          </a:p>
        </p:txBody>
      </p:sp>
      <p:sp>
        <p:nvSpPr>
          <p:cNvPr id="6" name="Plassholder for tekst 5">
            <a:extLst>
              <a:ext uri="{FF2B5EF4-FFF2-40B4-BE49-F238E27FC236}">
                <a16:creationId xmlns:a16="http://schemas.microsoft.com/office/drawing/2014/main" id="{2F7ADA07-EEA8-4F25-3ED9-97C6EF04CE39}"/>
              </a:ext>
            </a:extLst>
          </p:cNvPr>
          <p:cNvSpPr>
            <a:spLocks noGrp="1"/>
          </p:cNvSpPr>
          <p:nvPr>
            <p:ph type="body" sz="quarter" idx="15"/>
          </p:nvPr>
        </p:nvSpPr>
        <p:spPr>
          <a:xfrm>
            <a:off x="665018" y="1837790"/>
            <a:ext cx="6513022" cy="3748745"/>
          </a:xfrm>
        </p:spPr>
        <p:txBody>
          <a:bodyPr/>
          <a:lstStyle/>
          <a:p>
            <a:r>
              <a:rPr lang="nb-NO" dirty="0"/>
              <a:t>Forvalter over 83 % av landet gjennom </a:t>
            </a:r>
            <a:r>
              <a:rPr lang="nb-NO" dirty="0" err="1"/>
              <a:t>pbl</a:t>
            </a:r>
            <a:endParaRPr lang="nb-NO" dirty="0"/>
          </a:p>
          <a:p>
            <a:r>
              <a:rPr lang="nb-NO" dirty="0"/>
              <a:t>Skal ivareta lokale mål og hensyn innenfor rammene av nasjonale føringer</a:t>
            </a:r>
          </a:p>
          <a:p>
            <a:pPr marL="228600" marR="0" lvl="0" indent="-228600" algn="l" defTabSz="914400" rtl="0" eaLnBrk="1" fontAlgn="auto" latinLnBrk="0" hangingPunct="1">
              <a:lnSpc>
                <a:spcPts val="3000"/>
              </a:lnSpc>
              <a:spcBef>
                <a:spcPts val="2000"/>
              </a:spcBef>
              <a:spcAft>
                <a:spcPts val="0"/>
              </a:spcAft>
              <a:buClrTx/>
              <a:buSzTx/>
              <a:buFont typeface="Arial" panose="020B0604020202020204" pitchFamily="34" charset="0"/>
              <a:buChar char="•"/>
              <a:tabLst/>
              <a:defRPr/>
            </a:pPr>
            <a:r>
              <a:rPr lang="nb-NO" dirty="0"/>
              <a:t>Skal avveie og ta </a:t>
            </a:r>
            <a:r>
              <a:rPr lang="nb-NO" dirty="0">
                <a:solidFill>
                  <a:srgbClr val="005E5D"/>
                </a:solidFill>
                <a:latin typeface="Open Sans"/>
              </a:rPr>
              <a:t>k</a:t>
            </a:r>
            <a:r>
              <a:rPr kumimoji="0" lang="nb-NO" sz="2400" b="0" i="0" u="none" strike="noStrike" kern="1200" cap="none" spc="0" normalizeH="0" baseline="0" noProof="0" dirty="0" err="1">
                <a:ln>
                  <a:noFill/>
                </a:ln>
                <a:solidFill>
                  <a:srgbClr val="005E5D"/>
                </a:solidFill>
                <a:effectLst/>
                <a:uLnTx/>
                <a:uFillTx/>
                <a:latin typeface="Open Sans"/>
                <a:ea typeface="+mn-ea"/>
                <a:cs typeface="+mn-cs"/>
              </a:rPr>
              <a:t>unnskapsbaserte</a:t>
            </a:r>
            <a:r>
              <a:rPr kumimoji="0" lang="nb-NO" sz="2400" b="0" i="0" u="none" strike="noStrike" kern="1200" cap="none" spc="0" normalizeH="0" baseline="0" noProof="0" dirty="0">
                <a:ln>
                  <a:noFill/>
                </a:ln>
                <a:solidFill>
                  <a:srgbClr val="005E5D"/>
                </a:solidFill>
                <a:effectLst/>
                <a:uLnTx/>
                <a:uFillTx/>
                <a:latin typeface="Open Sans"/>
                <a:ea typeface="+mn-ea"/>
                <a:cs typeface="+mn-cs"/>
              </a:rPr>
              <a:t> beslutninger </a:t>
            </a:r>
          </a:p>
          <a:p>
            <a:pPr marL="228600" marR="0" lvl="0" indent="-228600" algn="l" defTabSz="914400" rtl="0" eaLnBrk="1" fontAlgn="auto" latinLnBrk="0" hangingPunct="1">
              <a:lnSpc>
                <a:spcPts val="3000"/>
              </a:lnSpc>
              <a:spcBef>
                <a:spcPts val="2000"/>
              </a:spcBef>
              <a:spcAft>
                <a:spcPts val="0"/>
              </a:spcAft>
              <a:buClrTx/>
              <a:buSzTx/>
              <a:buFont typeface="Arial" panose="020B0604020202020204" pitchFamily="34" charset="0"/>
              <a:buChar char="•"/>
              <a:tabLst/>
              <a:defRPr/>
            </a:pPr>
            <a:r>
              <a:rPr lang="nb-NO" dirty="0">
                <a:solidFill>
                  <a:srgbClr val="005E5D"/>
                </a:solidFill>
                <a:latin typeface="Open Sans"/>
              </a:rPr>
              <a:t>Politisk vilje er avgjørende for gode beslutninger for naturen</a:t>
            </a:r>
            <a:endParaRPr kumimoji="0" lang="nb-NO" sz="2400" b="0" i="0" u="none" strike="noStrike" kern="1200" cap="none" spc="0" normalizeH="0" baseline="0" noProof="0" dirty="0">
              <a:ln>
                <a:noFill/>
              </a:ln>
              <a:solidFill>
                <a:srgbClr val="005E5D"/>
              </a:solidFill>
              <a:effectLst/>
              <a:uLnTx/>
              <a:uFillTx/>
              <a:latin typeface="Open Sans"/>
              <a:ea typeface="+mn-ea"/>
              <a:cs typeface="+mn-cs"/>
            </a:endParaRPr>
          </a:p>
          <a:p>
            <a:endParaRPr lang="nb-NO" dirty="0"/>
          </a:p>
          <a:p>
            <a:endParaRPr lang="nb-NO" dirty="0"/>
          </a:p>
        </p:txBody>
      </p:sp>
    </p:spTree>
    <p:extLst>
      <p:ext uri="{BB962C8B-B14F-4D97-AF65-F5344CB8AC3E}">
        <p14:creationId xmlns:p14="http://schemas.microsoft.com/office/powerpoint/2010/main" val="410596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FBD180-8814-AE85-24D9-B6233D600B42}"/>
              </a:ext>
            </a:extLst>
          </p:cNvPr>
          <p:cNvSpPr>
            <a:spLocks noGrp="1"/>
          </p:cNvSpPr>
          <p:nvPr>
            <p:ph type="title"/>
          </p:nvPr>
        </p:nvSpPr>
        <p:spPr>
          <a:xfrm>
            <a:off x="1316036" y="502758"/>
            <a:ext cx="9558337" cy="1060243"/>
          </a:xfrm>
        </p:spPr>
        <p:txBody>
          <a:bodyPr/>
          <a:lstStyle/>
          <a:p>
            <a:r>
              <a:rPr lang="nb-NO" dirty="0"/>
              <a:t>Tydelige føringer om å ivareta natur</a:t>
            </a:r>
          </a:p>
        </p:txBody>
      </p:sp>
      <p:sp>
        <p:nvSpPr>
          <p:cNvPr id="3" name="Plassholder for innhold 2">
            <a:extLst>
              <a:ext uri="{FF2B5EF4-FFF2-40B4-BE49-F238E27FC236}">
                <a16:creationId xmlns:a16="http://schemas.microsoft.com/office/drawing/2014/main" id="{548C1555-44DF-FE7A-7A1B-F4A092EB2AF3}"/>
              </a:ext>
            </a:extLst>
          </p:cNvPr>
          <p:cNvSpPr>
            <a:spLocks noGrp="1"/>
          </p:cNvSpPr>
          <p:nvPr>
            <p:ph idx="1"/>
          </p:nvPr>
        </p:nvSpPr>
        <p:spPr>
          <a:xfrm>
            <a:off x="1316035" y="1396364"/>
            <a:ext cx="9558337" cy="4800600"/>
          </a:xfrm>
        </p:spPr>
        <p:txBody>
          <a:bodyPr/>
          <a:lstStyle/>
          <a:p>
            <a:pPr marL="0" indent="0">
              <a:buNone/>
            </a:pPr>
            <a:r>
              <a:rPr lang="nb-NO" b="1" dirty="0"/>
              <a:t>Nasjonale forventninger til regional og kommunal planlegging</a:t>
            </a:r>
            <a:r>
              <a:rPr lang="nb-NO" dirty="0"/>
              <a:t>:</a:t>
            </a:r>
          </a:p>
          <a:p>
            <a:pPr marL="0" indent="0">
              <a:buNone/>
            </a:pPr>
            <a:r>
              <a:rPr lang="nb-NO" dirty="0"/>
              <a:t>53. </a:t>
            </a:r>
            <a:r>
              <a:rPr lang="nb-NO" b="1" dirty="0"/>
              <a:t>Viktig naturmangfold</a:t>
            </a:r>
            <a:r>
              <a:rPr lang="nb-NO" dirty="0"/>
              <a:t>, jordbruksareal, vannmiljø, friluftslivsområder, overordnet grønnstruktur, kulturmiljø og landskap </a:t>
            </a:r>
            <a:r>
              <a:rPr lang="nb-NO" b="1" dirty="0"/>
              <a:t>kartlegges og sikres i planleggingen. Samlede virkninger av eksisterende og planlagt arealbruk vektlegges</a:t>
            </a:r>
          </a:p>
          <a:p>
            <a:pPr marL="0" indent="0">
              <a:buNone/>
            </a:pPr>
            <a:r>
              <a:rPr lang="nb-NO" b="1" dirty="0"/>
              <a:t>SPR Arealbruk og mobilitet:</a:t>
            </a:r>
          </a:p>
          <a:p>
            <a:pPr marL="0" indent="0">
              <a:buNone/>
            </a:pPr>
            <a:r>
              <a:rPr lang="nb-NO" dirty="0"/>
              <a:t>3.10 </a:t>
            </a:r>
            <a:r>
              <a:rPr lang="nb-NO" i="1" dirty="0"/>
              <a:t>Klima, naturmangfold og friluftsliv:</a:t>
            </a:r>
            <a:r>
              <a:rPr lang="nb-NO" dirty="0"/>
              <a:t> Det skal tas hensyn til viktige arealer for friluftsliv og naturmangfold, samt karbonrike arealer, slik at disse arealenes kvalitet og evne til økosystemtjenester, karbonlagring og klimatilpasning opprettholdes. …</a:t>
            </a:r>
          </a:p>
        </p:txBody>
      </p:sp>
    </p:spTree>
    <p:extLst>
      <p:ext uri="{BB962C8B-B14F-4D97-AF65-F5344CB8AC3E}">
        <p14:creationId xmlns:p14="http://schemas.microsoft.com/office/powerpoint/2010/main" val="373600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Bilde 2">
            <a:extLst>
              <a:ext uri="{FF2B5EF4-FFF2-40B4-BE49-F238E27FC236}">
                <a16:creationId xmlns:a16="http://schemas.microsoft.com/office/drawing/2014/main" id="{4320FA6C-D1CB-DE4E-92D5-1225FE41C1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4528" y="1583306"/>
            <a:ext cx="6088667" cy="430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tel 5">
            <a:extLst>
              <a:ext uri="{FF2B5EF4-FFF2-40B4-BE49-F238E27FC236}">
                <a16:creationId xmlns:a16="http://schemas.microsoft.com/office/drawing/2014/main" id="{4EBBD9F4-544A-6DC8-3DB0-E96C6D25E223}"/>
              </a:ext>
            </a:extLst>
          </p:cNvPr>
          <p:cNvSpPr>
            <a:spLocks noGrp="1"/>
          </p:cNvSpPr>
          <p:nvPr>
            <p:ph type="title"/>
          </p:nvPr>
        </p:nvSpPr>
        <p:spPr>
          <a:xfrm>
            <a:off x="611201" y="535681"/>
            <a:ext cx="10794736" cy="1047625"/>
          </a:xfrm>
        </p:spPr>
        <p:txBody>
          <a:bodyPr/>
          <a:lstStyle/>
          <a:p>
            <a:r>
              <a:rPr lang="nb-NO" dirty="0"/>
              <a:t>T-2/16 definerer hva som er viktig natur</a:t>
            </a:r>
          </a:p>
        </p:txBody>
      </p:sp>
      <p:sp>
        <p:nvSpPr>
          <p:cNvPr id="7" name="Plassholder for tekst 6">
            <a:extLst>
              <a:ext uri="{FF2B5EF4-FFF2-40B4-BE49-F238E27FC236}">
                <a16:creationId xmlns:a16="http://schemas.microsoft.com/office/drawing/2014/main" id="{6CFD9FBA-EF97-6014-9DCF-608CE99E3891}"/>
              </a:ext>
            </a:extLst>
          </p:cNvPr>
          <p:cNvSpPr>
            <a:spLocks noGrp="1"/>
          </p:cNvSpPr>
          <p:nvPr>
            <p:ph type="body" sz="quarter" idx="14"/>
          </p:nvPr>
        </p:nvSpPr>
        <p:spPr>
          <a:xfrm>
            <a:off x="611201" y="1583306"/>
            <a:ext cx="4702177" cy="4826730"/>
          </a:xfrm>
        </p:spPr>
        <p:txBody>
          <a:bodyPr/>
          <a:lstStyle/>
          <a:p>
            <a:pPr marL="0" indent="0" fontAlgn="base">
              <a:buNone/>
            </a:pPr>
            <a:r>
              <a:rPr lang="nb-NO" i="1" dirty="0"/>
              <a:t>Samtidig er det viktig at kommunene merker seg hvilke klima- og miljøinteresser som er av nasjonal og vesentlig regional interesse. De må være seg bevisst ansvaret de har for å ta vare på disse fellesgodene i arealbruken lokalt</a:t>
            </a:r>
            <a:r>
              <a:rPr lang="nb-NO" dirty="0"/>
              <a:t>, sier klima- og miljøministeren.</a:t>
            </a:r>
          </a:p>
          <a:p>
            <a:pPr marL="0" indent="0" fontAlgn="base">
              <a:buNone/>
            </a:pPr>
            <a:r>
              <a:rPr lang="nb-NO" sz="2000" dirty="0"/>
              <a:t>(fra </a:t>
            </a:r>
            <a:r>
              <a:rPr lang="nb-NO" sz="2000" dirty="0" err="1"/>
              <a:t>KLDs</a:t>
            </a:r>
            <a:r>
              <a:rPr lang="nb-NO" sz="2000" dirty="0"/>
              <a:t> nyhetsmeldingen om T-2/16)</a:t>
            </a:r>
          </a:p>
        </p:txBody>
      </p:sp>
      <p:sp>
        <p:nvSpPr>
          <p:cNvPr id="8" name="Plassholder for tekst 7">
            <a:extLst>
              <a:ext uri="{FF2B5EF4-FFF2-40B4-BE49-F238E27FC236}">
                <a16:creationId xmlns:a16="http://schemas.microsoft.com/office/drawing/2014/main" id="{B84F21E3-F87B-D3F6-5A00-DE8CCCEC1613}"/>
              </a:ext>
            </a:extLst>
          </p:cNvPr>
          <p:cNvSpPr>
            <a:spLocks noGrp="1"/>
          </p:cNvSpPr>
          <p:nvPr>
            <p:ph type="body" sz="quarter" idx="15"/>
          </p:nvPr>
        </p:nvSpPr>
        <p:spPr>
          <a:xfrm>
            <a:off x="5783073" y="5844744"/>
            <a:ext cx="4702177" cy="264355"/>
          </a:xfrm>
        </p:spPr>
        <p:txBody>
          <a:bodyPr/>
          <a:lstStyle/>
          <a:p>
            <a:pPr marL="0" indent="0">
              <a:buNone/>
            </a:pPr>
            <a:r>
              <a:rPr lang="nb-NO" sz="1000" dirty="0"/>
              <a:t>Fra Nordreisa kommunes dokument Arealstatus</a:t>
            </a:r>
          </a:p>
        </p:txBody>
      </p:sp>
    </p:spTree>
    <p:extLst>
      <p:ext uri="{BB962C8B-B14F-4D97-AF65-F5344CB8AC3E}">
        <p14:creationId xmlns:p14="http://schemas.microsoft.com/office/powerpoint/2010/main" val="727237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D82D03-CE75-4F70-E804-EECD0BE69B83}"/>
              </a:ext>
            </a:extLst>
          </p:cNvPr>
          <p:cNvSpPr>
            <a:spLocks noGrp="1"/>
          </p:cNvSpPr>
          <p:nvPr>
            <p:ph type="title"/>
          </p:nvPr>
        </p:nvSpPr>
        <p:spPr>
          <a:xfrm>
            <a:off x="1316038" y="748901"/>
            <a:ext cx="9558337" cy="1047625"/>
          </a:xfrm>
        </p:spPr>
        <p:txBody>
          <a:bodyPr anchor="t">
            <a:normAutofit fontScale="90000"/>
          </a:bodyPr>
          <a:lstStyle/>
          <a:p>
            <a:r>
              <a:rPr lang="nb-NO" dirty="0"/>
              <a:t>Hvilke naturmangfoldtema inngår i T-2/16?</a:t>
            </a:r>
          </a:p>
        </p:txBody>
      </p:sp>
      <p:sp>
        <p:nvSpPr>
          <p:cNvPr id="3" name="Plassholder for innhold 2">
            <a:extLst>
              <a:ext uri="{FF2B5EF4-FFF2-40B4-BE49-F238E27FC236}">
                <a16:creationId xmlns:a16="http://schemas.microsoft.com/office/drawing/2014/main" id="{FF84080F-FD42-1041-F9EE-34609F67F205}"/>
              </a:ext>
            </a:extLst>
          </p:cNvPr>
          <p:cNvSpPr>
            <a:spLocks noGrp="1"/>
          </p:cNvSpPr>
          <p:nvPr>
            <p:ph type="body" sz="quarter" idx="14"/>
          </p:nvPr>
        </p:nvSpPr>
        <p:spPr>
          <a:xfrm>
            <a:off x="1393029" y="1657415"/>
            <a:ext cx="5264445" cy="3893153"/>
          </a:xfrm>
        </p:spPr>
        <p:txBody>
          <a:bodyPr>
            <a:normAutofit/>
          </a:bodyPr>
          <a:lstStyle/>
          <a:p>
            <a:r>
              <a:rPr lang="nb-NO" dirty="0"/>
              <a:t>Verneområder </a:t>
            </a:r>
          </a:p>
          <a:p>
            <a:r>
              <a:rPr lang="nb-NO" dirty="0"/>
              <a:t>Naturtyper</a:t>
            </a:r>
          </a:p>
          <a:p>
            <a:r>
              <a:rPr lang="nb-NO" dirty="0"/>
              <a:t>Arter og økologiske funksjonsområder</a:t>
            </a:r>
          </a:p>
          <a:p>
            <a:r>
              <a:rPr lang="nb-NO" dirty="0"/>
              <a:t>Sammenhengende naturområder med urørt preg</a:t>
            </a:r>
          </a:p>
          <a:p>
            <a:r>
              <a:rPr lang="nb-NO" dirty="0"/>
              <a:t>Geologisk mangfold</a:t>
            </a:r>
          </a:p>
        </p:txBody>
      </p:sp>
      <p:pic>
        <p:nvPicPr>
          <p:cNvPr id="8" name="Bilde 7" descr="Et bilde som inneholder Nattsommerfugler og sommerfugler, insekt, virvelløse dyr, pollinator&#10;&#10;KI-generert innhold kan være feil.">
            <a:extLst>
              <a:ext uri="{FF2B5EF4-FFF2-40B4-BE49-F238E27FC236}">
                <a16:creationId xmlns:a16="http://schemas.microsoft.com/office/drawing/2014/main" id="{5594525A-2FA9-2A92-C10D-25F880D1BE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828" y="1657415"/>
            <a:ext cx="3853532" cy="3893153"/>
          </a:xfrm>
          <a:prstGeom prst="rect">
            <a:avLst/>
          </a:prstGeom>
          <a:effectLst>
            <a:softEdge rad="63500"/>
          </a:effectLst>
        </p:spPr>
      </p:pic>
      <p:sp>
        <p:nvSpPr>
          <p:cNvPr id="14" name="TekstSylinder 13">
            <a:extLst>
              <a:ext uri="{FF2B5EF4-FFF2-40B4-BE49-F238E27FC236}">
                <a16:creationId xmlns:a16="http://schemas.microsoft.com/office/drawing/2014/main" id="{2692B23B-70E2-2FC4-E66F-35385A46FF36}"/>
              </a:ext>
            </a:extLst>
          </p:cNvPr>
          <p:cNvSpPr txBox="1"/>
          <p:nvPr/>
        </p:nvSpPr>
        <p:spPr>
          <a:xfrm>
            <a:off x="9463459" y="5200585"/>
            <a:ext cx="1926435" cy="230832"/>
          </a:xfrm>
          <a:prstGeom prst="rect">
            <a:avLst/>
          </a:prstGeom>
          <a:noFill/>
        </p:spPr>
        <p:txBody>
          <a:bodyPr wrap="square">
            <a:spAutoFit/>
          </a:bodyPr>
          <a:lstStyle/>
          <a:p>
            <a:r>
              <a:rPr lang="nb-NO" sz="900" dirty="0">
                <a:solidFill>
                  <a:schemeClr val="bg1"/>
                </a:solidFill>
              </a:rPr>
              <a:t>Foto: Toril Grønningsæter</a:t>
            </a:r>
          </a:p>
        </p:txBody>
      </p:sp>
    </p:spTree>
    <p:extLst>
      <p:ext uri="{BB962C8B-B14F-4D97-AF65-F5344CB8AC3E}">
        <p14:creationId xmlns:p14="http://schemas.microsoft.com/office/powerpoint/2010/main" val="385524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3A8ADAB-C953-E56B-F37E-9BE3E4040088}"/>
              </a:ext>
            </a:extLst>
          </p:cNvPr>
          <p:cNvSpPr>
            <a:spLocks noGrp="1"/>
          </p:cNvSpPr>
          <p:nvPr>
            <p:ph type="ctrTitle"/>
          </p:nvPr>
        </p:nvSpPr>
        <p:spPr/>
        <p:txBody>
          <a:bodyPr/>
          <a:lstStyle/>
          <a:p>
            <a:r>
              <a:rPr lang="nb-NO" dirty="0"/>
              <a:t>Naturmangfoldloven som hjelpemiddel</a:t>
            </a:r>
          </a:p>
        </p:txBody>
      </p:sp>
    </p:spTree>
    <p:extLst>
      <p:ext uri="{BB962C8B-B14F-4D97-AF65-F5344CB8AC3E}">
        <p14:creationId xmlns:p14="http://schemas.microsoft.com/office/powerpoint/2010/main" val="1809749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7CE570-DB1D-5509-0BAE-AF59D89675D2}"/>
              </a:ext>
            </a:extLst>
          </p:cNvPr>
          <p:cNvSpPr>
            <a:spLocks noGrp="1"/>
          </p:cNvSpPr>
          <p:nvPr>
            <p:ph type="title"/>
          </p:nvPr>
        </p:nvSpPr>
        <p:spPr/>
        <p:txBody>
          <a:bodyPr anchor="ctr">
            <a:normAutofit/>
          </a:bodyPr>
          <a:lstStyle/>
          <a:p>
            <a:r>
              <a:rPr lang="nb-NO"/>
              <a:t>Godt kunnskapsgrunnlag er et lovkrav</a:t>
            </a:r>
            <a:endParaRPr lang="nb-NO" dirty="0"/>
          </a:p>
        </p:txBody>
      </p:sp>
      <p:sp>
        <p:nvSpPr>
          <p:cNvPr id="6" name="Plassholder for innhold 5">
            <a:extLst>
              <a:ext uri="{FF2B5EF4-FFF2-40B4-BE49-F238E27FC236}">
                <a16:creationId xmlns:a16="http://schemas.microsoft.com/office/drawing/2014/main" id="{50FC5113-A685-B53A-D8C3-45A50ABE6080}"/>
              </a:ext>
            </a:extLst>
          </p:cNvPr>
          <p:cNvSpPr>
            <a:spLocks noGrp="1"/>
          </p:cNvSpPr>
          <p:nvPr>
            <p:ph idx="1"/>
          </p:nvPr>
        </p:nvSpPr>
        <p:spPr>
          <a:xfrm>
            <a:off x="1480436" y="2103120"/>
            <a:ext cx="7150217" cy="4005979"/>
          </a:xfrm>
        </p:spPr>
        <p:txBody>
          <a:bodyPr>
            <a:normAutofit/>
          </a:bodyPr>
          <a:lstStyle/>
          <a:p>
            <a:r>
              <a:rPr lang="nb-NO" sz="2200" dirty="0"/>
              <a:t>Plan- og bygningsloven § 4-2 har krav om </a:t>
            </a:r>
            <a:r>
              <a:rPr lang="nb-NO" sz="2200" i="1" dirty="0"/>
              <a:t>planbeskrivelse og KU</a:t>
            </a:r>
          </a:p>
          <a:p>
            <a:r>
              <a:rPr lang="nb-NO" sz="2200" dirty="0"/>
              <a:t>Forskrift om konsekvensutredning, kapittel 5</a:t>
            </a:r>
            <a:r>
              <a:rPr lang="nb-NO" sz="2200" i="1" dirty="0"/>
              <a:t> om innholdet i konsekvensutredningen</a:t>
            </a:r>
          </a:p>
          <a:p>
            <a:r>
              <a:rPr lang="nb-NO" sz="2200" dirty="0"/>
              <a:t>Naturmangfoldloven § 8 om </a:t>
            </a:r>
            <a:r>
              <a:rPr lang="nb-NO" sz="2200" i="1" dirty="0"/>
              <a:t>kunnskapsgrunnlaget</a:t>
            </a:r>
          </a:p>
          <a:p>
            <a:r>
              <a:rPr lang="nb-NO" sz="2200" dirty="0"/>
              <a:t>Forvaltningsloven § 17 om </a:t>
            </a:r>
            <a:r>
              <a:rPr lang="nb-NO" sz="2200" i="1" dirty="0"/>
              <a:t>forvaltningsorganets utrednings- og informasjonsplikt</a:t>
            </a:r>
          </a:p>
        </p:txBody>
      </p:sp>
      <p:pic>
        <p:nvPicPr>
          <p:cNvPr id="7" name="Bilde 6" descr="Et bilde som inneholder blomster, plante, tistel, lilla&#10;&#10;KI-generert innhold kan være feil.">
            <a:extLst>
              <a:ext uri="{FF2B5EF4-FFF2-40B4-BE49-F238E27FC236}">
                <a16:creationId xmlns:a16="http://schemas.microsoft.com/office/drawing/2014/main" id="{537CB659-0EF2-2144-1333-A38CD337E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9621" y="2103120"/>
            <a:ext cx="3195620" cy="3429000"/>
          </a:xfrm>
          <a:prstGeom prst="rect">
            <a:avLst/>
          </a:prstGeom>
        </p:spPr>
      </p:pic>
    </p:spTree>
    <p:extLst>
      <p:ext uri="{BB962C8B-B14F-4D97-AF65-F5344CB8AC3E}">
        <p14:creationId xmlns:p14="http://schemas.microsoft.com/office/powerpoint/2010/main" val="2704974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3C4F9272-4AD5-CF30-9065-9E2AFB156831}"/>
              </a:ext>
            </a:extLst>
          </p:cNvPr>
          <p:cNvSpPr>
            <a:spLocks noGrp="1"/>
          </p:cNvSpPr>
          <p:nvPr>
            <p:ph type="title"/>
          </p:nvPr>
        </p:nvSpPr>
        <p:spPr>
          <a:xfrm>
            <a:off x="7566525" y="444102"/>
            <a:ext cx="4494426" cy="1047624"/>
          </a:xfrm>
        </p:spPr>
        <p:txBody>
          <a:bodyPr/>
          <a:lstStyle/>
          <a:p>
            <a:pPr>
              <a:lnSpc>
                <a:spcPct val="100000"/>
              </a:lnSpc>
            </a:pPr>
            <a:r>
              <a:rPr lang="nb-NO" sz="3200" dirty="0"/>
              <a:t>Naturmangfoldloven gir hjelp</a:t>
            </a:r>
          </a:p>
        </p:txBody>
      </p:sp>
      <p:sp>
        <p:nvSpPr>
          <p:cNvPr id="8" name="Plassholder for tekst 7">
            <a:extLst>
              <a:ext uri="{FF2B5EF4-FFF2-40B4-BE49-F238E27FC236}">
                <a16:creationId xmlns:a16="http://schemas.microsoft.com/office/drawing/2014/main" id="{82621FB0-537F-052F-F5AF-B3DD8307D2BA}"/>
              </a:ext>
            </a:extLst>
          </p:cNvPr>
          <p:cNvSpPr>
            <a:spLocks noGrp="1"/>
          </p:cNvSpPr>
          <p:nvPr>
            <p:ph type="body" sz="quarter" idx="16"/>
          </p:nvPr>
        </p:nvSpPr>
        <p:spPr>
          <a:xfrm>
            <a:off x="7566525" y="1838109"/>
            <a:ext cx="4317499" cy="4368847"/>
          </a:xfrm>
        </p:spPr>
        <p:txBody>
          <a:bodyPr/>
          <a:lstStyle/>
          <a:p>
            <a:r>
              <a:rPr lang="nb-NO" dirty="0"/>
              <a:t>Bruk prinsippene for å strukturere omtalen av naturmangfold</a:t>
            </a:r>
          </a:p>
          <a:p>
            <a:r>
              <a:rPr lang="nb-NO" dirty="0"/>
              <a:t>Kunnskap om nåværende status og påvirkning fra planlagt tiltak må omtales</a:t>
            </a:r>
          </a:p>
          <a:p>
            <a:r>
              <a:rPr lang="nb-NO" dirty="0"/>
              <a:t>Påvirkning vurderes i en større sammenheng</a:t>
            </a:r>
          </a:p>
        </p:txBody>
      </p:sp>
      <p:pic>
        <p:nvPicPr>
          <p:cNvPr id="12" name="Bilde 11">
            <a:extLst>
              <a:ext uri="{FF2B5EF4-FFF2-40B4-BE49-F238E27FC236}">
                <a16:creationId xmlns:a16="http://schemas.microsoft.com/office/drawing/2014/main" id="{8F1A4A77-2192-5BC3-FE85-307A5956332F}"/>
              </a:ext>
            </a:extLst>
          </p:cNvPr>
          <p:cNvPicPr>
            <a:picLocks noChangeAspect="1"/>
          </p:cNvPicPr>
          <p:nvPr/>
        </p:nvPicPr>
        <p:blipFill>
          <a:blip r:embed="rId3"/>
          <a:stretch>
            <a:fillRect/>
          </a:stretch>
        </p:blipFill>
        <p:spPr>
          <a:xfrm>
            <a:off x="131049" y="352171"/>
            <a:ext cx="7156592" cy="6267865"/>
          </a:xfrm>
          <a:custGeom>
            <a:avLst/>
            <a:gdLst>
              <a:gd name="connsiteX0" fmla="*/ 0 w 7156592"/>
              <a:gd name="connsiteY0" fmla="*/ 0 h 6267865"/>
              <a:gd name="connsiteX1" fmla="*/ 524817 w 7156592"/>
              <a:gd name="connsiteY1" fmla="*/ 0 h 6267865"/>
              <a:gd name="connsiteX2" fmla="*/ 1121199 w 7156592"/>
              <a:gd name="connsiteY2" fmla="*/ 0 h 6267865"/>
              <a:gd name="connsiteX3" fmla="*/ 1789148 w 7156592"/>
              <a:gd name="connsiteY3" fmla="*/ 0 h 6267865"/>
              <a:gd name="connsiteX4" fmla="*/ 2457097 w 7156592"/>
              <a:gd name="connsiteY4" fmla="*/ 0 h 6267865"/>
              <a:gd name="connsiteX5" fmla="*/ 3125045 w 7156592"/>
              <a:gd name="connsiteY5" fmla="*/ 0 h 6267865"/>
              <a:gd name="connsiteX6" fmla="*/ 3864560 w 7156592"/>
              <a:gd name="connsiteY6" fmla="*/ 0 h 6267865"/>
              <a:gd name="connsiteX7" fmla="*/ 4460942 w 7156592"/>
              <a:gd name="connsiteY7" fmla="*/ 0 h 6267865"/>
              <a:gd name="connsiteX8" fmla="*/ 5128891 w 7156592"/>
              <a:gd name="connsiteY8" fmla="*/ 0 h 6267865"/>
              <a:gd name="connsiteX9" fmla="*/ 5725274 w 7156592"/>
              <a:gd name="connsiteY9" fmla="*/ 0 h 6267865"/>
              <a:gd name="connsiteX10" fmla="*/ 6321656 w 7156592"/>
              <a:gd name="connsiteY10" fmla="*/ 0 h 6267865"/>
              <a:gd name="connsiteX11" fmla="*/ 7156592 w 7156592"/>
              <a:gd name="connsiteY11" fmla="*/ 0 h 6267865"/>
              <a:gd name="connsiteX12" fmla="*/ 7156592 w 7156592"/>
              <a:gd name="connsiteY12" fmla="*/ 381770 h 6267865"/>
              <a:gd name="connsiteX13" fmla="*/ 7156592 w 7156592"/>
              <a:gd name="connsiteY13" fmla="*/ 1014255 h 6267865"/>
              <a:gd name="connsiteX14" fmla="*/ 7156592 w 7156592"/>
              <a:gd name="connsiteY14" fmla="*/ 1458703 h 6267865"/>
              <a:gd name="connsiteX15" fmla="*/ 7156592 w 7156592"/>
              <a:gd name="connsiteY15" fmla="*/ 2091188 h 6267865"/>
              <a:gd name="connsiteX16" fmla="*/ 7156592 w 7156592"/>
              <a:gd name="connsiteY16" fmla="*/ 2598315 h 6267865"/>
              <a:gd name="connsiteX17" fmla="*/ 7156592 w 7156592"/>
              <a:gd name="connsiteY17" fmla="*/ 3042764 h 6267865"/>
              <a:gd name="connsiteX18" fmla="*/ 7156592 w 7156592"/>
              <a:gd name="connsiteY18" fmla="*/ 3424534 h 6267865"/>
              <a:gd name="connsiteX19" fmla="*/ 7156592 w 7156592"/>
              <a:gd name="connsiteY19" fmla="*/ 3868982 h 6267865"/>
              <a:gd name="connsiteX20" fmla="*/ 7156592 w 7156592"/>
              <a:gd name="connsiteY20" fmla="*/ 4313431 h 6267865"/>
              <a:gd name="connsiteX21" fmla="*/ 7156592 w 7156592"/>
              <a:gd name="connsiteY21" fmla="*/ 4883237 h 6267865"/>
              <a:gd name="connsiteX22" fmla="*/ 7156592 w 7156592"/>
              <a:gd name="connsiteY22" fmla="*/ 5453043 h 6267865"/>
              <a:gd name="connsiteX23" fmla="*/ 7156592 w 7156592"/>
              <a:gd name="connsiteY23" fmla="*/ 6267865 h 6267865"/>
              <a:gd name="connsiteX24" fmla="*/ 6417077 w 7156592"/>
              <a:gd name="connsiteY24" fmla="*/ 6267865 h 6267865"/>
              <a:gd name="connsiteX25" fmla="*/ 5677563 w 7156592"/>
              <a:gd name="connsiteY25" fmla="*/ 6267865 h 6267865"/>
              <a:gd name="connsiteX26" fmla="*/ 5081180 w 7156592"/>
              <a:gd name="connsiteY26" fmla="*/ 6267865 h 6267865"/>
              <a:gd name="connsiteX27" fmla="*/ 4413232 w 7156592"/>
              <a:gd name="connsiteY27" fmla="*/ 6267865 h 6267865"/>
              <a:gd name="connsiteX28" fmla="*/ 4031547 w 7156592"/>
              <a:gd name="connsiteY28" fmla="*/ 6267865 h 6267865"/>
              <a:gd name="connsiteX29" fmla="*/ 3292032 w 7156592"/>
              <a:gd name="connsiteY29" fmla="*/ 6267865 h 6267865"/>
              <a:gd name="connsiteX30" fmla="*/ 2767216 w 7156592"/>
              <a:gd name="connsiteY30" fmla="*/ 6267865 h 6267865"/>
              <a:gd name="connsiteX31" fmla="*/ 2099267 w 7156592"/>
              <a:gd name="connsiteY31" fmla="*/ 6267865 h 6267865"/>
              <a:gd name="connsiteX32" fmla="*/ 1717582 w 7156592"/>
              <a:gd name="connsiteY32" fmla="*/ 6267865 h 6267865"/>
              <a:gd name="connsiteX33" fmla="*/ 978068 w 7156592"/>
              <a:gd name="connsiteY33" fmla="*/ 6267865 h 6267865"/>
              <a:gd name="connsiteX34" fmla="*/ 0 w 7156592"/>
              <a:gd name="connsiteY34" fmla="*/ 6267865 h 6267865"/>
              <a:gd name="connsiteX35" fmla="*/ 0 w 7156592"/>
              <a:gd name="connsiteY35" fmla="*/ 5698059 h 6267865"/>
              <a:gd name="connsiteX36" fmla="*/ 0 w 7156592"/>
              <a:gd name="connsiteY36" fmla="*/ 5316289 h 6267865"/>
              <a:gd name="connsiteX37" fmla="*/ 0 w 7156592"/>
              <a:gd name="connsiteY37" fmla="*/ 4621126 h 6267865"/>
              <a:gd name="connsiteX38" fmla="*/ 0 w 7156592"/>
              <a:gd name="connsiteY38" fmla="*/ 4239356 h 6267865"/>
              <a:gd name="connsiteX39" fmla="*/ 0 w 7156592"/>
              <a:gd name="connsiteY39" fmla="*/ 3669550 h 6267865"/>
              <a:gd name="connsiteX40" fmla="*/ 0 w 7156592"/>
              <a:gd name="connsiteY40" fmla="*/ 3287780 h 6267865"/>
              <a:gd name="connsiteX41" fmla="*/ 0 w 7156592"/>
              <a:gd name="connsiteY41" fmla="*/ 2655296 h 6267865"/>
              <a:gd name="connsiteX42" fmla="*/ 0 w 7156592"/>
              <a:gd name="connsiteY42" fmla="*/ 2085490 h 6267865"/>
              <a:gd name="connsiteX43" fmla="*/ 0 w 7156592"/>
              <a:gd name="connsiteY43" fmla="*/ 1453005 h 6267865"/>
              <a:gd name="connsiteX44" fmla="*/ 0 w 7156592"/>
              <a:gd name="connsiteY44" fmla="*/ 883199 h 6267865"/>
              <a:gd name="connsiteX45" fmla="*/ 0 w 7156592"/>
              <a:gd name="connsiteY45" fmla="*/ 0 h 6267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156592" h="6267865" fill="none" extrusionOk="0">
                <a:moveTo>
                  <a:pt x="0" y="0"/>
                </a:moveTo>
                <a:cubicBezTo>
                  <a:pt x="163068" y="-43367"/>
                  <a:pt x="379385" y="58197"/>
                  <a:pt x="524817" y="0"/>
                </a:cubicBezTo>
                <a:cubicBezTo>
                  <a:pt x="670249" y="-58197"/>
                  <a:pt x="826673" y="10110"/>
                  <a:pt x="1121199" y="0"/>
                </a:cubicBezTo>
                <a:cubicBezTo>
                  <a:pt x="1415725" y="-10110"/>
                  <a:pt x="1626808" y="13747"/>
                  <a:pt x="1789148" y="0"/>
                </a:cubicBezTo>
                <a:cubicBezTo>
                  <a:pt x="1951488" y="-13747"/>
                  <a:pt x="2225827" y="72152"/>
                  <a:pt x="2457097" y="0"/>
                </a:cubicBezTo>
                <a:cubicBezTo>
                  <a:pt x="2688367" y="-72152"/>
                  <a:pt x="2902114" y="70687"/>
                  <a:pt x="3125045" y="0"/>
                </a:cubicBezTo>
                <a:cubicBezTo>
                  <a:pt x="3347976" y="-70687"/>
                  <a:pt x="3530044" y="62311"/>
                  <a:pt x="3864560" y="0"/>
                </a:cubicBezTo>
                <a:cubicBezTo>
                  <a:pt x="4199077" y="-62311"/>
                  <a:pt x="4291098" y="58405"/>
                  <a:pt x="4460942" y="0"/>
                </a:cubicBezTo>
                <a:cubicBezTo>
                  <a:pt x="4630786" y="-58405"/>
                  <a:pt x="4960792" y="35699"/>
                  <a:pt x="5128891" y="0"/>
                </a:cubicBezTo>
                <a:cubicBezTo>
                  <a:pt x="5296990" y="-35699"/>
                  <a:pt x="5536685" y="52012"/>
                  <a:pt x="5725274" y="0"/>
                </a:cubicBezTo>
                <a:cubicBezTo>
                  <a:pt x="5913863" y="-52012"/>
                  <a:pt x="6081602" y="6088"/>
                  <a:pt x="6321656" y="0"/>
                </a:cubicBezTo>
                <a:cubicBezTo>
                  <a:pt x="6561710" y="-6088"/>
                  <a:pt x="6810548" y="91493"/>
                  <a:pt x="7156592" y="0"/>
                </a:cubicBezTo>
                <a:cubicBezTo>
                  <a:pt x="7158273" y="103123"/>
                  <a:pt x="7131905" y="265333"/>
                  <a:pt x="7156592" y="381770"/>
                </a:cubicBezTo>
                <a:cubicBezTo>
                  <a:pt x="7181279" y="498207"/>
                  <a:pt x="7124825" y="863821"/>
                  <a:pt x="7156592" y="1014255"/>
                </a:cubicBezTo>
                <a:cubicBezTo>
                  <a:pt x="7188359" y="1164689"/>
                  <a:pt x="7152735" y="1314048"/>
                  <a:pt x="7156592" y="1458703"/>
                </a:cubicBezTo>
                <a:cubicBezTo>
                  <a:pt x="7160449" y="1603358"/>
                  <a:pt x="7113995" y="1854090"/>
                  <a:pt x="7156592" y="2091188"/>
                </a:cubicBezTo>
                <a:cubicBezTo>
                  <a:pt x="7199189" y="2328286"/>
                  <a:pt x="7117381" y="2402510"/>
                  <a:pt x="7156592" y="2598315"/>
                </a:cubicBezTo>
                <a:cubicBezTo>
                  <a:pt x="7195803" y="2794120"/>
                  <a:pt x="7136064" y="2900746"/>
                  <a:pt x="7156592" y="3042764"/>
                </a:cubicBezTo>
                <a:cubicBezTo>
                  <a:pt x="7177120" y="3184782"/>
                  <a:pt x="7116988" y="3283583"/>
                  <a:pt x="7156592" y="3424534"/>
                </a:cubicBezTo>
                <a:cubicBezTo>
                  <a:pt x="7196196" y="3565485"/>
                  <a:pt x="7151007" y="3652615"/>
                  <a:pt x="7156592" y="3868982"/>
                </a:cubicBezTo>
                <a:cubicBezTo>
                  <a:pt x="7162177" y="4085349"/>
                  <a:pt x="7154207" y="4118118"/>
                  <a:pt x="7156592" y="4313431"/>
                </a:cubicBezTo>
                <a:cubicBezTo>
                  <a:pt x="7158977" y="4508744"/>
                  <a:pt x="7120573" y="4617205"/>
                  <a:pt x="7156592" y="4883237"/>
                </a:cubicBezTo>
                <a:cubicBezTo>
                  <a:pt x="7192611" y="5149269"/>
                  <a:pt x="7088395" y="5260569"/>
                  <a:pt x="7156592" y="5453043"/>
                </a:cubicBezTo>
                <a:cubicBezTo>
                  <a:pt x="7224789" y="5645517"/>
                  <a:pt x="7107032" y="6085088"/>
                  <a:pt x="7156592" y="6267865"/>
                </a:cubicBezTo>
                <a:cubicBezTo>
                  <a:pt x="6834003" y="6281454"/>
                  <a:pt x="6650188" y="6259129"/>
                  <a:pt x="6417077" y="6267865"/>
                </a:cubicBezTo>
                <a:cubicBezTo>
                  <a:pt x="6183966" y="6276601"/>
                  <a:pt x="5945694" y="6181117"/>
                  <a:pt x="5677563" y="6267865"/>
                </a:cubicBezTo>
                <a:cubicBezTo>
                  <a:pt x="5409432" y="6354613"/>
                  <a:pt x="5251446" y="6218756"/>
                  <a:pt x="5081180" y="6267865"/>
                </a:cubicBezTo>
                <a:cubicBezTo>
                  <a:pt x="4910914" y="6316974"/>
                  <a:pt x="4690111" y="6226652"/>
                  <a:pt x="4413232" y="6267865"/>
                </a:cubicBezTo>
                <a:cubicBezTo>
                  <a:pt x="4136353" y="6309078"/>
                  <a:pt x="4184714" y="6243776"/>
                  <a:pt x="4031547" y="6267865"/>
                </a:cubicBezTo>
                <a:cubicBezTo>
                  <a:pt x="3878380" y="6291954"/>
                  <a:pt x="3650610" y="6250389"/>
                  <a:pt x="3292032" y="6267865"/>
                </a:cubicBezTo>
                <a:cubicBezTo>
                  <a:pt x="2933454" y="6285341"/>
                  <a:pt x="3001400" y="6258870"/>
                  <a:pt x="2767216" y="6267865"/>
                </a:cubicBezTo>
                <a:cubicBezTo>
                  <a:pt x="2533032" y="6276860"/>
                  <a:pt x="2266787" y="6217619"/>
                  <a:pt x="2099267" y="6267865"/>
                </a:cubicBezTo>
                <a:cubicBezTo>
                  <a:pt x="1931747" y="6318111"/>
                  <a:pt x="1896886" y="6251438"/>
                  <a:pt x="1717582" y="6267865"/>
                </a:cubicBezTo>
                <a:cubicBezTo>
                  <a:pt x="1538279" y="6284292"/>
                  <a:pt x="1322872" y="6229140"/>
                  <a:pt x="978068" y="6267865"/>
                </a:cubicBezTo>
                <a:cubicBezTo>
                  <a:pt x="633264" y="6306590"/>
                  <a:pt x="381656" y="6216900"/>
                  <a:pt x="0" y="6267865"/>
                </a:cubicBezTo>
                <a:cubicBezTo>
                  <a:pt x="-66491" y="6069052"/>
                  <a:pt x="56587" y="5882839"/>
                  <a:pt x="0" y="5698059"/>
                </a:cubicBezTo>
                <a:cubicBezTo>
                  <a:pt x="-56587" y="5513279"/>
                  <a:pt x="26965" y="5395854"/>
                  <a:pt x="0" y="5316289"/>
                </a:cubicBezTo>
                <a:cubicBezTo>
                  <a:pt x="-26965" y="5236724"/>
                  <a:pt x="22371" y="4787802"/>
                  <a:pt x="0" y="4621126"/>
                </a:cubicBezTo>
                <a:cubicBezTo>
                  <a:pt x="-22371" y="4454450"/>
                  <a:pt x="19103" y="4426751"/>
                  <a:pt x="0" y="4239356"/>
                </a:cubicBezTo>
                <a:cubicBezTo>
                  <a:pt x="-19103" y="4051961"/>
                  <a:pt x="63334" y="3798520"/>
                  <a:pt x="0" y="3669550"/>
                </a:cubicBezTo>
                <a:cubicBezTo>
                  <a:pt x="-63334" y="3540580"/>
                  <a:pt x="45138" y="3408860"/>
                  <a:pt x="0" y="3287780"/>
                </a:cubicBezTo>
                <a:cubicBezTo>
                  <a:pt x="-45138" y="3166700"/>
                  <a:pt x="75669" y="2809077"/>
                  <a:pt x="0" y="2655296"/>
                </a:cubicBezTo>
                <a:cubicBezTo>
                  <a:pt x="-75669" y="2501515"/>
                  <a:pt x="32702" y="2224015"/>
                  <a:pt x="0" y="2085490"/>
                </a:cubicBezTo>
                <a:cubicBezTo>
                  <a:pt x="-32702" y="1946965"/>
                  <a:pt x="25948" y="1720296"/>
                  <a:pt x="0" y="1453005"/>
                </a:cubicBezTo>
                <a:cubicBezTo>
                  <a:pt x="-25948" y="1185715"/>
                  <a:pt x="48510" y="1167243"/>
                  <a:pt x="0" y="883199"/>
                </a:cubicBezTo>
                <a:cubicBezTo>
                  <a:pt x="-48510" y="599155"/>
                  <a:pt x="63860" y="228627"/>
                  <a:pt x="0" y="0"/>
                </a:cubicBezTo>
                <a:close/>
              </a:path>
              <a:path w="7156592" h="6267865" stroke="0" extrusionOk="0">
                <a:moveTo>
                  <a:pt x="0" y="0"/>
                </a:moveTo>
                <a:cubicBezTo>
                  <a:pt x="250712" y="-44126"/>
                  <a:pt x="377405" y="5425"/>
                  <a:pt x="524817" y="0"/>
                </a:cubicBezTo>
                <a:cubicBezTo>
                  <a:pt x="672229" y="-5425"/>
                  <a:pt x="779008" y="7063"/>
                  <a:pt x="906502" y="0"/>
                </a:cubicBezTo>
                <a:cubicBezTo>
                  <a:pt x="1033996" y="-7063"/>
                  <a:pt x="1412634" y="58711"/>
                  <a:pt x="1646016" y="0"/>
                </a:cubicBezTo>
                <a:cubicBezTo>
                  <a:pt x="1879398" y="-58711"/>
                  <a:pt x="1997886" y="46524"/>
                  <a:pt x="2170833" y="0"/>
                </a:cubicBezTo>
                <a:cubicBezTo>
                  <a:pt x="2343780" y="-46524"/>
                  <a:pt x="2457911" y="38092"/>
                  <a:pt x="2695650" y="0"/>
                </a:cubicBezTo>
                <a:cubicBezTo>
                  <a:pt x="2933389" y="-38092"/>
                  <a:pt x="3160345" y="55909"/>
                  <a:pt x="3435164" y="0"/>
                </a:cubicBezTo>
                <a:cubicBezTo>
                  <a:pt x="3709983" y="-55909"/>
                  <a:pt x="3749132" y="10903"/>
                  <a:pt x="3888415" y="0"/>
                </a:cubicBezTo>
                <a:cubicBezTo>
                  <a:pt x="4027698" y="-10903"/>
                  <a:pt x="4433561" y="6725"/>
                  <a:pt x="4627929" y="0"/>
                </a:cubicBezTo>
                <a:cubicBezTo>
                  <a:pt x="4822297" y="-6725"/>
                  <a:pt x="5161972" y="60534"/>
                  <a:pt x="5367444" y="0"/>
                </a:cubicBezTo>
                <a:cubicBezTo>
                  <a:pt x="5572916" y="-60534"/>
                  <a:pt x="5722177" y="8539"/>
                  <a:pt x="5963827" y="0"/>
                </a:cubicBezTo>
                <a:cubicBezTo>
                  <a:pt x="6205477" y="-8539"/>
                  <a:pt x="6778514" y="114742"/>
                  <a:pt x="7156592" y="0"/>
                </a:cubicBezTo>
                <a:cubicBezTo>
                  <a:pt x="7177726" y="134956"/>
                  <a:pt x="7139361" y="362425"/>
                  <a:pt x="7156592" y="507127"/>
                </a:cubicBezTo>
                <a:cubicBezTo>
                  <a:pt x="7173823" y="651829"/>
                  <a:pt x="7132415" y="805578"/>
                  <a:pt x="7156592" y="888897"/>
                </a:cubicBezTo>
                <a:cubicBezTo>
                  <a:pt x="7180769" y="972216"/>
                  <a:pt x="7118103" y="1312228"/>
                  <a:pt x="7156592" y="1458703"/>
                </a:cubicBezTo>
                <a:cubicBezTo>
                  <a:pt x="7195081" y="1605178"/>
                  <a:pt x="7142952" y="1860692"/>
                  <a:pt x="7156592" y="2028509"/>
                </a:cubicBezTo>
                <a:cubicBezTo>
                  <a:pt x="7170232" y="2196326"/>
                  <a:pt x="7126152" y="2472717"/>
                  <a:pt x="7156592" y="2598315"/>
                </a:cubicBezTo>
                <a:cubicBezTo>
                  <a:pt x="7187032" y="2723913"/>
                  <a:pt x="7151008" y="3042955"/>
                  <a:pt x="7156592" y="3230800"/>
                </a:cubicBezTo>
                <a:cubicBezTo>
                  <a:pt x="7162176" y="3418645"/>
                  <a:pt x="7091026" y="3729023"/>
                  <a:pt x="7156592" y="3863284"/>
                </a:cubicBezTo>
                <a:cubicBezTo>
                  <a:pt x="7222158" y="3997545"/>
                  <a:pt x="7088731" y="4283482"/>
                  <a:pt x="7156592" y="4495769"/>
                </a:cubicBezTo>
                <a:cubicBezTo>
                  <a:pt x="7224453" y="4708056"/>
                  <a:pt x="7119734" y="4776769"/>
                  <a:pt x="7156592" y="4877539"/>
                </a:cubicBezTo>
                <a:cubicBezTo>
                  <a:pt x="7193450" y="4978309"/>
                  <a:pt x="7105134" y="5114295"/>
                  <a:pt x="7156592" y="5321987"/>
                </a:cubicBezTo>
                <a:cubicBezTo>
                  <a:pt x="7208050" y="5529679"/>
                  <a:pt x="7144628" y="5877204"/>
                  <a:pt x="7156592" y="6267865"/>
                </a:cubicBezTo>
                <a:cubicBezTo>
                  <a:pt x="7028943" y="6306543"/>
                  <a:pt x="6752131" y="6244755"/>
                  <a:pt x="6631775" y="6267865"/>
                </a:cubicBezTo>
                <a:cubicBezTo>
                  <a:pt x="6511419" y="6290975"/>
                  <a:pt x="6257703" y="6224669"/>
                  <a:pt x="6035393" y="6267865"/>
                </a:cubicBezTo>
                <a:cubicBezTo>
                  <a:pt x="5813083" y="6311061"/>
                  <a:pt x="5836129" y="6244337"/>
                  <a:pt x="5653708" y="6267865"/>
                </a:cubicBezTo>
                <a:cubicBezTo>
                  <a:pt x="5471287" y="6291393"/>
                  <a:pt x="5404651" y="6253641"/>
                  <a:pt x="5272023" y="6267865"/>
                </a:cubicBezTo>
                <a:cubicBezTo>
                  <a:pt x="5139395" y="6282089"/>
                  <a:pt x="4939203" y="6229025"/>
                  <a:pt x="4675640" y="6267865"/>
                </a:cubicBezTo>
                <a:cubicBezTo>
                  <a:pt x="4412077" y="6306705"/>
                  <a:pt x="4406360" y="6245529"/>
                  <a:pt x="4222389" y="6267865"/>
                </a:cubicBezTo>
                <a:cubicBezTo>
                  <a:pt x="4038418" y="6290201"/>
                  <a:pt x="3797859" y="6258631"/>
                  <a:pt x="3554441" y="6267865"/>
                </a:cubicBezTo>
                <a:cubicBezTo>
                  <a:pt x="3311023" y="6277099"/>
                  <a:pt x="3256131" y="6228298"/>
                  <a:pt x="3101190" y="6267865"/>
                </a:cubicBezTo>
                <a:cubicBezTo>
                  <a:pt x="2946249" y="6307432"/>
                  <a:pt x="2738809" y="6194870"/>
                  <a:pt x="2433241" y="6267865"/>
                </a:cubicBezTo>
                <a:cubicBezTo>
                  <a:pt x="2127673" y="6340860"/>
                  <a:pt x="2241224" y="6251495"/>
                  <a:pt x="2051556" y="6267865"/>
                </a:cubicBezTo>
                <a:cubicBezTo>
                  <a:pt x="1861889" y="6284235"/>
                  <a:pt x="1623233" y="6238370"/>
                  <a:pt x="1383608" y="6267865"/>
                </a:cubicBezTo>
                <a:cubicBezTo>
                  <a:pt x="1143983" y="6297360"/>
                  <a:pt x="1076166" y="6254499"/>
                  <a:pt x="930357" y="6267865"/>
                </a:cubicBezTo>
                <a:cubicBezTo>
                  <a:pt x="784548" y="6281231"/>
                  <a:pt x="699343" y="6240817"/>
                  <a:pt x="548672" y="6267865"/>
                </a:cubicBezTo>
                <a:cubicBezTo>
                  <a:pt x="398001" y="6294913"/>
                  <a:pt x="172623" y="6264262"/>
                  <a:pt x="0" y="6267865"/>
                </a:cubicBezTo>
                <a:cubicBezTo>
                  <a:pt x="-29252" y="6065197"/>
                  <a:pt x="43610" y="5883483"/>
                  <a:pt x="0" y="5635380"/>
                </a:cubicBezTo>
                <a:cubicBezTo>
                  <a:pt x="-43610" y="5387278"/>
                  <a:pt x="31418" y="5305688"/>
                  <a:pt x="0" y="5190932"/>
                </a:cubicBezTo>
                <a:cubicBezTo>
                  <a:pt x="-31418" y="5076176"/>
                  <a:pt x="10451" y="4996716"/>
                  <a:pt x="0" y="4809162"/>
                </a:cubicBezTo>
                <a:cubicBezTo>
                  <a:pt x="-10451" y="4621608"/>
                  <a:pt x="41366" y="4569939"/>
                  <a:pt x="0" y="4427392"/>
                </a:cubicBezTo>
                <a:cubicBezTo>
                  <a:pt x="-41366" y="4284845"/>
                  <a:pt x="59270" y="4064488"/>
                  <a:pt x="0" y="3794907"/>
                </a:cubicBezTo>
                <a:cubicBezTo>
                  <a:pt x="-59270" y="3525326"/>
                  <a:pt x="32891" y="3491937"/>
                  <a:pt x="0" y="3413137"/>
                </a:cubicBezTo>
                <a:cubicBezTo>
                  <a:pt x="-32891" y="3334337"/>
                  <a:pt x="6403" y="3092441"/>
                  <a:pt x="0" y="2843331"/>
                </a:cubicBezTo>
                <a:cubicBezTo>
                  <a:pt x="-6403" y="2594221"/>
                  <a:pt x="24200" y="2614183"/>
                  <a:pt x="0" y="2398883"/>
                </a:cubicBezTo>
                <a:cubicBezTo>
                  <a:pt x="-24200" y="2183583"/>
                  <a:pt x="66172" y="2095121"/>
                  <a:pt x="0" y="1829077"/>
                </a:cubicBezTo>
                <a:cubicBezTo>
                  <a:pt x="-66172" y="1563033"/>
                  <a:pt x="28580" y="1521354"/>
                  <a:pt x="0" y="1259271"/>
                </a:cubicBezTo>
                <a:cubicBezTo>
                  <a:pt x="-28580" y="997188"/>
                  <a:pt x="22374" y="926350"/>
                  <a:pt x="0" y="689465"/>
                </a:cubicBezTo>
                <a:cubicBezTo>
                  <a:pt x="-22374" y="452580"/>
                  <a:pt x="22358" y="190589"/>
                  <a:pt x="0" y="0"/>
                </a:cubicBezTo>
                <a:close/>
              </a:path>
            </a:pathLst>
          </a:custGeom>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
        <p:nvSpPr>
          <p:cNvPr id="3" name="TekstSylinder 2">
            <a:extLst>
              <a:ext uri="{FF2B5EF4-FFF2-40B4-BE49-F238E27FC236}">
                <a16:creationId xmlns:a16="http://schemas.microsoft.com/office/drawing/2014/main" id="{FF0420FE-653A-8B14-9A33-83616E11F38D}"/>
              </a:ext>
            </a:extLst>
          </p:cNvPr>
          <p:cNvSpPr txBox="1"/>
          <p:nvPr/>
        </p:nvSpPr>
        <p:spPr>
          <a:xfrm>
            <a:off x="7684169" y="5710062"/>
            <a:ext cx="3769895" cy="646331"/>
          </a:xfrm>
          <a:prstGeom prst="rect">
            <a:avLst/>
          </a:prstGeom>
          <a:noFill/>
        </p:spPr>
        <p:txBody>
          <a:bodyPr wrap="square">
            <a:spAutoFit/>
          </a:bodyPr>
          <a:lstStyle/>
          <a:p>
            <a:r>
              <a:rPr lang="nb-NO" dirty="0">
                <a:hlinkClick r:id="rId4"/>
              </a:rPr>
              <a:t>Veileder Naturmangfoldloven kapittel II</a:t>
            </a:r>
            <a:r>
              <a:rPr lang="nb-NO" dirty="0"/>
              <a:t> (litt gammel)</a:t>
            </a:r>
          </a:p>
        </p:txBody>
      </p:sp>
    </p:spTree>
    <p:extLst>
      <p:ext uri="{BB962C8B-B14F-4D97-AF65-F5344CB8AC3E}">
        <p14:creationId xmlns:p14="http://schemas.microsoft.com/office/powerpoint/2010/main" val="4053009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C6A9-3949-B69F-6E20-E466225E31BB}"/>
            </a:ext>
          </a:extLst>
        </p:cNvPr>
        <p:cNvGrpSpPr/>
        <p:nvPr/>
      </p:nvGrpSpPr>
      <p:grpSpPr>
        <a:xfrm>
          <a:off x="0" y="0"/>
          <a:ext cx="0" cy="0"/>
          <a:chOff x="0" y="0"/>
          <a:chExt cx="0" cy="0"/>
        </a:xfrm>
      </p:grpSpPr>
      <p:sp>
        <p:nvSpPr>
          <p:cNvPr id="6" name="Tittel 5">
            <a:extLst>
              <a:ext uri="{FF2B5EF4-FFF2-40B4-BE49-F238E27FC236}">
                <a16:creationId xmlns:a16="http://schemas.microsoft.com/office/drawing/2014/main" id="{447B6FED-002C-D7EC-A283-FD3262A27A51}"/>
              </a:ext>
            </a:extLst>
          </p:cNvPr>
          <p:cNvSpPr>
            <a:spLocks noGrp="1"/>
          </p:cNvSpPr>
          <p:nvPr>
            <p:ph type="title"/>
          </p:nvPr>
        </p:nvSpPr>
        <p:spPr/>
        <p:txBody>
          <a:bodyPr/>
          <a:lstStyle/>
          <a:p>
            <a:r>
              <a:rPr lang="nb-NO" dirty="0"/>
              <a:t>Eksempel § 8- og 9-vurdering</a:t>
            </a:r>
          </a:p>
        </p:txBody>
      </p:sp>
      <p:sp>
        <p:nvSpPr>
          <p:cNvPr id="5" name="Plassholder for tekst 4">
            <a:extLst>
              <a:ext uri="{FF2B5EF4-FFF2-40B4-BE49-F238E27FC236}">
                <a16:creationId xmlns:a16="http://schemas.microsoft.com/office/drawing/2014/main" id="{69F45BD1-1E2C-1FAD-F773-AE22AE20ED85}"/>
              </a:ext>
            </a:extLst>
          </p:cNvPr>
          <p:cNvSpPr>
            <a:spLocks noGrp="1"/>
          </p:cNvSpPr>
          <p:nvPr>
            <p:ph idx="1"/>
          </p:nvPr>
        </p:nvSpPr>
        <p:spPr>
          <a:xfrm>
            <a:off x="1316038" y="1554627"/>
            <a:ext cx="9558337" cy="3748745"/>
          </a:xfrm>
        </p:spPr>
        <p:txBody>
          <a:bodyPr/>
          <a:lstStyle/>
          <a:p>
            <a:pPr marL="0" indent="0">
              <a:buNone/>
            </a:pPr>
            <a:r>
              <a:rPr lang="nb-NO" dirty="0"/>
              <a:t>Miljødirektoratet mener at det foreligger et godt kunnskapsgrunnlag, jf. naturmangfoldloven § 8, om hubro i dette området og </a:t>
            </a:r>
            <a:r>
              <a:rPr lang="nb-NO" b="1" dirty="0"/>
              <a:t>konsekvenser av eventuell utbygging på hubroens bruk av området</a:t>
            </a:r>
            <a:r>
              <a:rPr lang="nb-NO" dirty="0"/>
              <a:t>. Kartlegging av hubro er krevende siden den er sky og nattaktiv. Mer detaljert kunnskap om hubroens bruk av Si-10 ville krevd bruk av radiosender på hubroen. Dette er Mattilsynet negativ til, og det er ikke gitt tillatelser til bruk av radiosender på hubro de senere år. </a:t>
            </a:r>
            <a:r>
              <a:rPr lang="nb-NO" b="1" dirty="0"/>
              <a:t>Eksakt kunnskap om hubroens bruk av området er derfor vanskelig å framskaffe, og vi mener derfor at føre-var-prinsippet i naturmangfoldloven § 9 må tillegges noe vekt</a:t>
            </a:r>
            <a:r>
              <a:rPr lang="nb-NO" dirty="0"/>
              <a:t>. </a:t>
            </a:r>
          </a:p>
          <a:p>
            <a:pPr marL="0" indent="0">
              <a:buNone/>
            </a:pPr>
            <a:endParaRPr lang="nb-NO" dirty="0"/>
          </a:p>
          <a:p>
            <a:pPr marL="0" indent="0">
              <a:buNone/>
            </a:pPr>
            <a:endParaRPr lang="nb-NO" dirty="0"/>
          </a:p>
        </p:txBody>
      </p:sp>
    </p:spTree>
    <p:extLst>
      <p:ext uri="{BB962C8B-B14F-4D97-AF65-F5344CB8AC3E}">
        <p14:creationId xmlns:p14="http://schemas.microsoft.com/office/powerpoint/2010/main" val="355744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2616F7D-3F59-061B-93B3-F034C1E98D2B}"/>
              </a:ext>
            </a:extLst>
          </p:cNvPr>
          <p:cNvSpPr>
            <a:spLocks noGrp="1"/>
          </p:cNvSpPr>
          <p:nvPr>
            <p:ph type="title"/>
          </p:nvPr>
        </p:nvSpPr>
        <p:spPr/>
        <p:txBody>
          <a:bodyPr/>
          <a:lstStyle/>
          <a:p>
            <a:r>
              <a:rPr lang="nb-NO" dirty="0"/>
              <a:t>§ 10 om samlet belastning</a:t>
            </a:r>
          </a:p>
        </p:txBody>
      </p:sp>
      <p:sp>
        <p:nvSpPr>
          <p:cNvPr id="7" name="Plassholder for innhold 6">
            <a:extLst>
              <a:ext uri="{FF2B5EF4-FFF2-40B4-BE49-F238E27FC236}">
                <a16:creationId xmlns:a16="http://schemas.microsoft.com/office/drawing/2014/main" id="{C8CCA618-447E-8839-F51F-BFF3FBDEC45D}"/>
              </a:ext>
            </a:extLst>
          </p:cNvPr>
          <p:cNvSpPr>
            <a:spLocks noGrp="1"/>
          </p:cNvSpPr>
          <p:nvPr>
            <p:ph idx="1"/>
          </p:nvPr>
        </p:nvSpPr>
        <p:spPr>
          <a:xfrm>
            <a:off x="1316037" y="1809144"/>
            <a:ext cx="9558337" cy="3748745"/>
          </a:xfrm>
        </p:spPr>
        <p:txBody>
          <a:bodyPr/>
          <a:lstStyle/>
          <a:p>
            <a:pPr marL="0" indent="0">
              <a:buNone/>
            </a:pPr>
            <a:r>
              <a:rPr lang="nb-NO" dirty="0"/>
              <a:t>Rapportene viser til at hubrobestanden har hatt en negativ bestandsutvikling, og </a:t>
            </a:r>
            <a:r>
              <a:rPr lang="nb-NO" b="1" dirty="0"/>
              <a:t>både nasjonalt, regionalt i «fylket» og lokalt i «kommune» er hubroen utsatt for en stor samlet belastning, jf. naturmangfoldloven § 10. </a:t>
            </a:r>
            <a:r>
              <a:rPr lang="nb-NO" dirty="0"/>
              <a:t>Rapportene omtalt over konkluderer med at belastningen for hubroterritorium XX allerede er så stor at en ytterligere nedbygging kan medføre at området ikke vil være stort nok til å fostre opp unger. </a:t>
            </a:r>
            <a:r>
              <a:rPr lang="nb-NO" b="1" dirty="0"/>
              <a:t>En ytterligere bestandsnedgang i kommunen og fylket vil kunne gjøre det vanskeligere å nå bestandsmålene fastsatt i naturmangfoldloven § 5.</a:t>
            </a:r>
          </a:p>
          <a:p>
            <a:pPr marL="0" indent="0">
              <a:buNone/>
            </a:pPr>
            <a:endParaRPr lang="nb-NO" dirty="0"/>
          </a:p>
        </p:txBody>
      </p:sp>
    </p:spTree>
    <p:extLst>
      <p:ext uri="{BB962C8B-B14F-4D97-AF65-F5344CB8AC3E}">
        <p14:creationId xmlns:p14="http://schemas.microsoft.com/office/powerpoint/2010/main" val="1637577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DD0534-C4ED-59E6-04F5-2DF1E9CAFD55}"/>
              </a:ext>
            </a:extLst>
          </p:cNvPr>
          <p:cNvSpPr>
            <a:spLocks noGrp="1"/>
          </p:cNvSpPr>
          <p:nvPr>
            <p:ph type="title"/>
          </p:nvPr>
        </p:nvSpPr>
        <p:spPr>
          <a:xfrm>
            <a:off x="752354" y="411026"/>
            <a:ext cx="9558337" cy="1060243"/>
          </a:xfrm>
        </p:spPr>
        <p:txBody>
          <a:bodyPr/>
          <a:lstStyle/>
          <a:p>
            <a:r>
              <a:rPr lang="nb-NO" sz="2800" dirty="0"/>
              <a:t>§ 12 miljøforsvarlige teknikker og driftsmetoder</a:t>
            </a:r>
          </a:p>
        </p:txBody>
      </p:sp>
      <p:sp>
        <p:nvSpPr>
          <p:cNvPr id="10" name="Plassholder for innhold 9">
            <a:extLst>
              <a:ext uri="{FF2B5EF4-FFF2-40B4-BE49-F238E27FC236}">
                <a16:creationId xmlns:a16="http://schemas.microsoft.com/office/drawing/2014/main" id="{D762BAFE-A0E2-D8C3-5AFE-0F5D9187E0FC}"/>
              </a:ext>
            </a:extLst>
          </p:cNvPr>
          <p:cNvSpPr>
            <a:spLocks noGrp="1"/>
          </p:cNvSpPr>
          <p:nvPr>
            <p:ph idx="1"/>
          </p:nvPr>
        </p:nvSpPr>
        <p:spPr>
          <a:xfrm>
            <a:off x="752354" y="1311433"/>
            <a:ext cx="10532962" cy="5135541"/>
          </a:xfrm>
        </p:spPr>
        <p:txBody>
          <a:bodyPr/>
          <a:lstStyle/>
          <a:p>
            <a:pPr marL="0" indent="0">
              <a:buNone/>
            </a:pPr>
            <a:r>
              <a:rPr lang="nb-NO" dirty="0"/>
              <a:t>Klima- og miljødepartementet har forståelse for at kommune ønsker fritidsboliger som bidrar til verdiskapning og næringslivet lokalt. </a:t>
            </a:r>
            <a:r>
              <a:rPr lang="nb-NO" b="1" dirty="0"/>
              <a:t>Etter vår vurdering kan imidlertid ikke utbyggers og kommunenes ønske om areal til fritidsboliger veie tyngre enn hensynet til et viktig territorium for en sterkt truet art i denne saken. </a:t>
            </a:r>
            <a:r>
              <a:rPr lang="nb-NO" dirty="0"/>
              <a:t>Vi viser også til en </a:t>
            </a:r>
            <a:r>
              <a:rPr lang="nb-NO" b="1" dirty="0"/>
              <a:t>betydelig tomtereserve for fritidsboliger </a:t>
            </a:r>
            <a:r>
              <a:rPr lang="nb-NO" dirty="0"/>
              <a:t>i kommunen. Disse områdene må vurderes tatt i bruk i stedet for områder i konflikt med miljøverdier av nasjonal og vesentlig regional betydning. Etter vår vurdering er </a:t>
            </a:r>
            <a:r>
              <a:rPr lang="nb-NO" b="1" dirty="0"/>
              <a:t>lokalisering av nye byggeområder for fritidsbebyggelse i et viktig område for den sterkt truede hubroen ikke forenlig med naturmangfoldloven § 12. </a:t>
            </a:r>
            <a:r>
              <a:rPr lang="nb-NO" dirty="0"/>
              <a:t>Vi viser også til den samlede høye belastningen på arten, jf. naturmangfoldloven § 10</a:t>
            </a:r>
            <a:r>
              <a:rPr lang="nb-NO" sz="2000" dirty="0"/>
              <a:t>.</a:t>
            </a:r>
            <a:endParaRPr lang="nb-NO" dirty="0"/>
          </a:p>
        </p:txBody>
      </p:sp>
    </p:spTree>
    <p:extLst>
      <p:ext uri="{BB962C8B-B14F-4D97-AF65-F5344CB8AC3E}">
        <p14:creationId xmlns:p14="http://schemas.microsoft.com/office/powerpoint/2010/main" val="1280188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069F5640-3B2D-C1DE-EF81-7397AB59F9C6}"/>
              </a:ext>
            </a:extLst>
          </p:cNvPr>
          <p:cNvSpPr>
            <a:spLocks noGrp="1"/>
          </p:cNvSpPr>
          <p:nvPr>
            <p:ph type="ctrTitle"/>
          </p:nvPr>
        </p:nvSpPr>
        <p:spPr/>
        <p:txBody>
          <a:bodyPr/>
          <a:lstStyle/>
          <a:p>
            <a:r>
              <a:rPr lang="nb-NO" dirty="0"/>
              <a:t>Hvor finner vi kunnskapen?</a:t>
            </a:r>
          </a:p>
        </p:txBody>
      </p:sp>
    </p:spTree>
    <p:extLst>
      <p:ext uri="{BB962C8B-B14F-4D97-AF65-F5344CB8AC3E}">
        <p14:creationId xmlns:p14="http://schemas.microsoft.com/office/powerpoint/2010/main" val="3160917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C6EF04E-68E0-282D-BD49-7E165CFFAD06}"/>
              </a:ext>
            </a:extLst>
          </p:cNvPr>
          <p:cNvPicPr>
            <a:picLocks noChangeAspect="1"/>
          </p:cNvPicPr>
          <p:nvPr/>
        </p:nvPicPr>
        <p:blipFill>
          <a:blip r:embed="rId3"/>
          <a:stretch>
            <a:fillRect/>
          </a:stretch>
        </p:blipFill>
        <p:spPr>
          <a:xfrm>
            <a:off x="669264" y="730176"/>
            <a:ext cx="9697894" cy="6127823"/>
          </a:xfrm>
          <a:prstGeom prst="rect">
            <a:avLst/>
          </a:prstGeom>
        </p:spPr>
      </p:pic>
      <p:sp>
        <p:nvSpPr>
          <p:cNvPr id="9" name="Tittel 8">
            <a:extLst>
              <a:ext uri="{FF2B5EF4-FFF2-40B4-BE49-F238E27FC236}">
                <a16:creationId xmlns:a16="http://schemas.microsoft.com/office/drawing/2014/main" id="{CA37D932-79F6-4572-AC78-01AF8318E132}"/>
              </a:ext>
            </a:extLst>
          </p:cNvPr>
          <p:cNvSpPr>
            <a:spLocks noGrp="1"/>
          </p:cNvSpPr>
          <p:nvPr>
            <p:ph type="title"/>
          </p:nvPr>
        </p:nvSpPr>
        <p:spPr>
          <a:xfrm>
            <a:off x="669264" y="184848"/>
            <a:ext cx="9558337" cy="1090656"/>
          </a:xfrm>
        </p:spPr>
        <p:txBody>
          <a:bodyPr/>
          <a:lstStyle/>
          <a:p>
            <a:r>
              <a:rPr lang="nb-NO"/>
              <a:t>Kunnskapsgrunnlaget</a:t>
            </a:r>
          </a:p>
        </p:txBody>
      </p:sp>
    </p:spTree>
    <p:extLst>
      <p:ext uri="{BB962C8B-B14F-4D97-AF65-F5344CB8AC3E}">
        <p14:creationId xmlns:p14="http://schemas.microsoft.com/office/powerpoint/2010/main" val="105355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bilde 6">
            <a:extLst>
              <a:ext uri="{FF2B5EF4-FFF2-40B4-BE49-F238E27FC236}">
                <a16:creationId xmlns:a16="http://schemas.microsoft.com/office/drawing/2014/main" id="{67F99BA0-E63F-DEE3-0BBC-E70620B2A753}"/>
              </a:ext>
            </a:extLst>
          </p:cNvPr>
          <p:cNvPicPr>
            <a:picLocks noChangeAspect="1"/>
          </p:cNvPicPr>
          <p:nvPr/>
        </p:nvPicPr>
        <p:blipFill>
          <a:blip r:embed="rId3"/>
          <a:srcRect l="13895" t="7542" r="13895" b="15258"/>
          <a:stretch>
            <a:fillRect/>
          </a:stretch>
        </p:blipFill>
        <p:spPr>
          <a:xfrm>
            <a:off x="730828" y="0"/>
            <a:ext cx="7883783" cy="6749760"/>
          </a:xfrm>
          <a:prstGeom prst="rect">
            <a:avLst/>
          </a:prstGeom>
          <a:pattFill prst="wdUpDiag">
            <a:fgClr>
              <a:srgbClr val="FFFFFF">
                <a:lumMod val="95000"/>
              </a:srgbClr>
            </a:fgClr>
            <a:bgClr>
              <a:srgbClr val="FFFFFF">
                <a:lumMod val="85000"/>
              </a:srgbClr>
            </a:bgClr>
          </a:pattFill>
        </p:spPr>
      </p:pic>
    </p:spTree>
    <p:extLst>
      <p:ext uri="{BB962C8B-B14F-4D97-AF65-F5344CB8AC3E}">
        <p14:creationId xmlns:p14="http://schemas.microsoft.com/office/powerpoint/2010/main" val="3495010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BF34F79-8F0B-1212-B218-A871044FD5BF}"/>
              </a:ext>
            </a:extLst>
          </p:cNvPr>
          <p:cNvPicPr>
            <a:picLocks noChangeAspect="1"/>
          </p:cNvPicPr>
          <p:nvPr/>
        </p:nvPicPr>
        <p:blipFill>
          <a:blip r:embed="rId3"/>
          <a:stretch>
            <a:fillRect/>
          </a:stretch>
        </p:blipFill>
        <p:spPr>
          <a:xfrm>
            <a:off x="2488573" y="292198"/>
            <a:ext cx="7157424" cy="5372332"/>
          </a:xfrm>
          <a:prstGeom prst="rect">
            <a:avLst/>
          </a:prstGeom>
        </p:spPr>
      </p:pic>
      <p:sp>
        <p:nvSpPr>
          <p:cNvPr id="11" name="TekstSylinder 10">
            <a:extLst>
              <a:ext uri="{FF2B5EF4-FFF2-40B4-BE49-F238E27FC236}">
                <a16:creationId xmlns:a16="http://schemas.microsoft.com/office/drawing/2014/main" id="{8AC475E4-9138-CB13-7220-FC1D322EF6B9}"/>
              </a:ext>
            </a:extLst>
          </p:cNvPr>
          <p:cNvSpPr txBox="1"/>
          <p:nvPr/>
        </p:nvSpPr>
        <p:spPr>
          <a:xfrm>
            <a:off x="9891219" y="1957585"/>
            <a:ext cx="2158314" cy="1384995"/>
          </a:xfrm>
          <a:prstGeom prst="rect">
            <a:avLst/>
          </a:prstGeom>
          <a:noFill/>
        </p:spPr>
        <p:txBody>
          <a:bodyPr wrap="square" rtlCol="0">
            <a:spAutoFit/>
          </a:bodyPr>
          <a:lstStyle>
            <a:defPPr>
              <a:defRPr lang="nb-NO"/>
            </a:defPPr>
            <a:lvl1pPr>
              <a:defRPr sz="1050">
                <a:solidFill>
                  <a:schemeClr val="bg1">
                    <a:lumMod val="50000"/>
                  </a:schemeClr>
                </a:solidFill>
              </a:defRPr>
            </a:lvl1pPr>
          </a:lstStyle>
          <a:p>
            <a:r>
              <a:rPr lang="nb-NO">
                <a:solidFill>
                  <a:schemeClr val="tx1"/>
                </a:solidFill>
              </a:rPr>
              <a:t>Veiledning til å lage plan- og utredningsprogram</a:t>
            </a:r>
          </a:p>
          <a:p>
            <a:endParaRPr lang="nb-NO">
              <a:solidFill>
                <a:schemeClr val="tx1"/>
              </a:solidFill>
            </a:endParaRPr>
          </a:p>
          <a:p>
            <a:r>
              <a:rPr lang="nb-NO">
                <a:solidFill>
                  <a:schemeClr val="tx1"/>
                </a:solidFill>
              </a:rPr>
              <a:t>Lag en god «bestilling» til kartlegging og utredning</a:t>
            </a:r>
          </a:p>
          <a:p>
            <a:endParaRPr lang="nb-NO">
              <a:solidFill>
                <a:schemeClr val="tx1"/>
              </a:solidFill>
            </a:endParaRPr>
          </a:p>
          <a:p>
            <a:r>
              <a:rPr lang="nb-NO">
                <a:solidFill>
                  <a:schemeClr val="tx1"/>
                </a:solidFill>
              </a:rPr>
              <a:t>Viktig for forutsigbarhet i prosessen</a:t>
            </a:r>
          </a:p>
        </p:txBody>
      </p:sp>
      <p:sp>
        <p:nvSpPr>
          <p:cNvPr id="13" name="Pil: femkant 12">
            <a:extLst>
              <a:ext uri="{FF2B5EF4-FFF2-40B4-BE49-F238E27FC236}">
                <a16:creationId xmlns:a16="http://schemas.microsoft.com/office/drawing/2014/main" id="{6B06801C-3C9C-8032-9690-7AF110D1F881}"/>
              </a:ext>
            </a:extLst>
          </p:cNvPr>
          <p:cNvSpPr/>
          <p:nvPr/>
        </p:nvSpPr>
        <p:spPr>
          <a:xfrm rot="10800000">
            <a:off x="9526709" y="1863159"/>
            <a:ext cx="2522824" cy="1548716"/>
          </a:xfrm>
          <a:prstGeom prst="homePlate">
            <a:avLst>
              <a:gd name="adj" fmla="val 2178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D4BE905E-29EB-9FCE-1D5E-21C3FB15D023}"/>
              </a:ext>
            </a:extLst>
          </p:cNvPr>
          <p:cNvSpPr txBox="1"/>
          <p:nvPr/>
        </p:nvSpPr>
        <p:spPr>
          <a:xfrm>
            <a:off x="365640" y="2119168"/>
            <a:ext cx="2158314" cy="1223412"/>
          </a:xfrm>
          <a:prstGeom prst="rect">
            <a:avLst/>
          </a:prstGeom>
          <a:noFill/>
        </p:spPr>
        <p:txBody>
          <a:bodyPr wrap="square" rtlCol="0">
            <a:spAutoFit/>
          </a:bodyPr>
          <a:lstStyle/>
          <a:p>
            <a:r>
              <a:rPr lang="nb-NO" sz="1050"/>
              <a:t>Kort informasjon om KU-prosessen</a:t>
            </a:r>
          </a:p>
          <a:p>
            <a:endParaRPr lang="nb-NO" sz="1050"/>
          </a:p>
          <a:p>
            <a:r>
              <a:rPr lang="nb-NO" sz="1050"/>
              <a:t>Når er det krav til KU?</a:t>
            </a:r>
          </a:p>
          <a:p>
            <a:endParaRPr lang="nb-NO" sz="1050"/>
          </a:p>
          <a:p>
            <a:r>
              <a:rPr lang="nb-NO" sz="1050"/>
              <a:t>Veiledning og sjekklister for myndighet og høringsparter</a:t>
            </a:r>
          </a:p>
        </p:txBody>
      </p:sp>
      <p:sp>
        <p:nvSpPr>
          <p:cNvPr id="15" name="Pil: femkant 14">
            <a:extLst>
              <a:ext uri="{FF2B5EF4-FFF2-40B4-BE49-F238E27FC236}">
                <a16:creationId xmlns:a16="http://schemas.microsoft.com/office/drawing/2014/main" id="{E7C3AE14-16CA-9B17-BCC7-37D575ABEE16}"/>
              </a:ext>
            </a:extLst>
          </p:cNvPr>
          <p:cNvSpPr/>
          <p:nvPr/>
        </p:nvSpPr>
        <p:spPr>
          <a:xfrm>
            <a:off x="142467" y="1880286"/>
            <a:ext cx="2522824" cy="1548714"/>
          </a:xfrm>
          <a:prstGeom prst="homePlate">
            <a:avLst>
              <a:gd name="adj" fmla="val 2178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il: femkant 15">
            <a:extLst>
              <a:ext uri="{FF2B5EF4-FFF2-40B4-BE49-F238E27FC236}">
                <a16:creationId xmlns:a16="http://schemas.microsoft.com/office/drawing/2014/main" id="{003D3E6C-9E67-B2A6-A4BA-47310AC4EDD4}"/>
              </a:ext>
            </a:extLst>
          </p:cNvPr>
          <p:cNvSpPr/>
          <p:nvPr/>
        </p:nvSpPr>
        <p:spPr>
          <a:xfrm rot="10800000">
            <a:off x="9490885" y="3652268"/>
            <a:ext cx="2522824" cy="1548716"/>
          </a:xfrm>
          <a:prstGeom prst="homePlate">
            <a:avLst>
              <a:gd name="adj" fmla="val 2178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il: femkant 16">
            <a:extLst>
              <a:ext uri="{FF2B5EF4-FFF2-40B4-BE49-F238E27FC236}">
                <a16:creationId xmlns:a16="http://schemas.microsoft.com/office/drawing/2014/main" id="{C5DF7F78-ED25-0F20-4BD4-1611D0ACC45E}"/>
              </a:ext>
            </a:extLst>
          </p:cNvPr>
          <p:cNvSpPr/>
          <p:nvPr/>
        </p:nvSpPr>
        <p:spPr>
          <a:xfrm>
            <a:off x="142467" y="3804558"/>
            <a:ext cx="2522824" cy="1548716"/>
          </a:xfrm>
          <a:prstGeom prst="homePlate">
            <a:avLst>
              <a:gd name="adj" fmla="val 21782"/>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kstSylinder 17">
            <a:extLst>
              <a:ext uri="{FF2B5EF4-FFF2-40B4-BE49-F238E27FC236}">
                <a16:creationId xmlns:a16="http://schemas.microsoft.com/office/drawing/2014/main" id="{6DDFA23C-8229-09EB-0423-452CAE3ADFB7}"/>
              </a:ext>
            </a:extLst>
          </p:cNvPr>
          <p:cNvSpPr txBox="1"/>
          <p:nvPr/>
        </p:nvSpPr>
        <p:spPr>
          <a:xfrm>
            <a:off x="347950" y="3806697"/>
            <a:ext cx="2158314" cy="1546577"/>
          </a:xfrm>
          <a:prstGeom prst="rect">
            <a:avLst/>
          </a:prstGeom>
          <a:noFill/>
        </p:spPr>
        <p:txBody>
          <a:bodyPr wrap="square" rtlCol="0">
            <a:spAutoFit/>
          </a:bodyPr>
          <a:lstStyle>
            <a:defPPr>
              <a:defRPr lang="nb-NO"/>
            </a:defPPr>
            <a:lvl1pPr>
              <a:defRPr sz="1050"/>
            </a:lvl1pPr>
          </a:lstStyle>
          <a:p>
            <a:r>
              <a:rPr lang="nb-NO"/>
              <a:t>Anerkjent metodikk for klima- og miljøtema</a:t>
            </a:r>
          </a:p>
          <a:p>
            <a:endParaRPr lang="nb-NO"/>
          </a:p>
          <a:p>
            <a:r>
              <a:rPr lang="nb-NO"/>
              <a:t>Metode for kartlegging og utredning av alle våre fag</a:t>
            </a:r>
          </a:p>
          <a:p>
            <a:endParaRPr lang="nb-NO"/>
          </a:p>
          <a:p>
            <a:r>
              <a:rPr lang="nb-NO"/>
              <a:t>Trinn-for-trinn-veiledning til å gjennomføre utredning</a:t>
            </a:r>
          </a:p>
          <a:p>
            <a:endParaRPr lang="nb-NO"/>
          </a:p>
        </p:txBody>
      </p:sp>
      <p:sp>
        <p:nvSpPr>
          <p:cNvPr id="19" name="TekstSylinder 18">
            <a:extLst>
              <a:ext uri="{FF2B5EF4-FFF2-40B4-BE49-F238E27FC236}">
                <a16:creationId xmlns:a16="http://schemas.microsoft.com/office/drawing/2014/main" id="{E32EF740-064C-B18C-971F-B3F4E799A176}"/>
              </a:ext>
            </a:extLst>
          </p:cNvPr>
          <p:cNvSpPr txBox="1"/>
          <p:nvPr/>
        </p:nvSpPr>
        <p:spPr>
          <a:xfrm>
            <a:off x="9891219" y="3730114"/>
            <a:ext cx="2158314" cy="1708160"/>
          </a:xfrm>
          <a:prstGeom prst="rect">
            <a:avLst/>
          </a:prstGeom>
          <a:noFill/>
        </p:spPr>
        <p:txBody>
          <a:bodyPr wrap="square" rtlCol="0">
            <a:spAutoFit/>
          </a:bodyPr>
          <a:lstStyle/>
          <a:p>
            <a:r>
              <a:rPr lang="nb-NO" sz="1050"/>
              <a:t>Tabeller og figurer til bruk i en utredning</a:t>
            </a:r>
          </a:p>
          <a:p>
            <a:endParaRPr lang="nb-NO" sz="1050"/>
          </a:p>
          <a:p>
            <a:r>
              <a:rPr lang="nb-NO" sz="1050"/>
              <a:t>Mal for plan- og utredningsprogram</a:t>
            </a:r>
          </a:p>
          <a:p>
            <a:endParaRPr lang="nb-NO" sz="1050"/>
          </a:p>
          <a:p>
            <a:r>
              <a:rPr lang="nb-NO" sz="1050"/>
              <a:t>Maler for utredning av ulike fagtema</a:t>
            </a:r>
          </a:p>
          <a:p>
            <a:endParaRPr lang="nb-NO" sz="1050"/>
          </a:p>
          <a:p>
            <a:endParaRPr lang="nb-NO" sz="1050">
              <a:solidFill>
                <a:schemeClr val="bg1">
                  <a:lumMod val="50000"/>
                </a:schemeClr>
              </a:solidFill>
            </a:endParaRPr>
          </a:p>
        </p:txBody>
      </p:sp>
    </p:spTree>
    <p:extLst>
      <p:ext uri="{BB962C8B-B14F-4D97-AF65-F5344CB8AC3E}">
        <p14:creationId xmlns:p14="http://schemas.microsoft.com/office/powerpoint/2010/main" val="2687696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15668C5D-7514-304B-C330-5FE6133A6464}"/>
              </a:ext>
            </a:extLst>
          </p:cNvPr>
          <p:cNvSpPr>
            <a:spLocks noGrp="1"/>
          </p:cNvSpPr>
          <p:nvPr>
            <p:ph type="title"/>
          </p:nvPr>
        </p:nvSpPr>
        <p:spPr>
          <a:xfrm>
            <a:off x="700643" y="416392"/>
            <a:ext cx="10687793" cy="1060243"/>
          </a:xfrm>
        </p:spPr>
        <p:txBody>
          <a:bodyPr/>
          <a:lstStyle/>
          <a:p>
            <a:r>
              <a:rPr lang="nb-NO" dirty="0"/>
              <a:t>Natursats – 2025</a:t>
            </a:r>
          </a:p>
        </p:txBody>
      </p:sp>
      <p:graphicFrame>
        <p:nvGraphicFramePr>
          <p:cNvPr id="2" name="Plassholder for innhold 1">
            <a:extLst>
              <a:ext uri="{FF2B5EF4-FFF2-40B4-BE49-F238E27FC236}">
                <a16:creationId xmlns:a16="http://schemas.microsoft.com/office/drawing/2014/main" id="{74AF1E09-3727-BABA-72D4-07E124C32F7D}"/>
              </a:ext>
            </a:extLst>
          </p:cNvPr>
          <p:cNvGraphicFramePr>
            <a:graphicFrameLocks noGrp="1"/>
          </p:cNvGraphicFramePr>
          <p:nvPr>
            <p:ph idx="1"/>
            <p:extLst>
              <p:ext uri="{D42A27DB-BD31-4B8C-83A1-F6EECF244321}">
                <p14:modId xmlns:p14="http://schemas.microsoft.com/office/powerpoint/2010/main" val="727832354"/>
              </p:ext>
            </p:extLst>
          </p:nvPr>
        </p:nvGraphicFramePr>
        <p:xfrm>
          <a:off x="742207" y="1242294"/>
          <a:ext cx="10604664" cy="4373412"/>
        </p:xfrm>
        <a:graphic>
          <a:graphicData uri="http://schemas.openxmlformats.org/drawingml/2006/table">
            <a:tbl>
              <a:tblPr firstRow="1" firstCol="1" bandRow="1">
                <a:tableStyleId>{F2DE63D5-997A-4646-A377-4702673A728D}</a:tableStyleId>
              </a:tblPr>
              <a:tblGrid>
                <a:gridCol w="5790997">
                  <a:extLst>
                    <a:ext uri="{9D8B030D-6E8A-4147-A177-3AD203B41FA5}">
                      <a16:colId xmlns:a16="http://schemas.microsoft.com/office/drawing/2014/main" val="1705162134"/>
                    </a:ext>
                  </a:extLst>
                </a:gridCol>
                <a:gridCol w="2571180">
                  <a:extLst>
                    <a:ext uri="{9D8B030D-6E8A-4147-A177-3AD203B41FA5}">
                      <a16:colId xmlns:a16="http://schemas.microsoft.com/office/drawing/2014/main" val="1788251067"/>
                    </a:ext>
                  </a:extLst>
                </a:gridCol>
                <a:gridCol w="2242487">
                  <a:extLst>
                    <a:ext uri="{9D8B030D-6E8A-4147-A177-3AD203B41FA5}">
                      <a16:colId xmlns:a16="http://schemas.microsoft.com/office/drawing/2014/main" val="3375344661"/>
                    </a:ext>
                  </a:extLst>
                </a:gridCol>
              </a:tblGrid>
              <a:tr h="386539">
                <a:tc>
                  <a:txBody>
                    <a:bodyPr/>
                    <a:lstStyle/>
                    <a:p>
                      <a:r>
                        <a:rPr lang="nb-NO" sz="2000" b="0">
                          <a:solidFill>
                            <a:schemeClr val="tx1"/>
                          </a:solidFill>
                          <a:effectLst/>
                        </a:rPr>
                        <a:t>Tiltak </a:t>
                      </a:r>
                      <a:endParaRPr lang="nb-NO" sz="2000" b="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Antall </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Sum </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extLst>
                  <a:ext uri="{0D108BD9-81ED-4DB2-BD59-A6C34878D82A}">
                    <a16:rowId xmlns:a16="http://schemas.microsoft.com/office/drawing/2014/main" val="3938772140"/>
                  </a:ext>
                </a:extLst>
              </a:tr>
              <a:tr h="733635">
                <a:tc>
                  <a:txBody>
                    <a:bodyPr/>
                    <a:lstStyle/>
                    <a:p>
                      <a:r>
                        <a:rPr lang="nb-NO" sz="2000" b="0" dirty="0">
                          <a:solidFill>
                            <a:schemeClr val="tx1"/>
                          </a:solidFill>
                          <a:effectLst/>
                        </a:rPr>
                        <a:t>Kommunedelplan for naturmangfold</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32</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12 440 000</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extLst>
                  <a:ext uri="{0D108BD9-81ED-4DB2-BD59-A6C34878D82A}">
                    <a16:rowId xmlns:a16="http://schemas.microsoft.com/office/drawing/2014/main" val="3835695366"/>
                  </a:ext>
                </a:extLst>
              </a:tr>
              <a:tr h="1052333">
                <a:tc>
                  <a:txBody>
                    <a:bodyPr/>
                    <a:lstStyle/>
                    <a:p>
                      <a:r>
                        <a:rPr lang="nb-NO" sz="2000" b="0" dirty="0">
                          <a:solidFill>
                            <a:schemeClr val="tx1"/>
                          </a:solidFill>
                          <a:effectLst/>
                        </a:rPr>
                        <a:t>Revisjon av tidligere vedtatt kommunedelplan  </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3</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2 500 000</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extLst>
                  <a:ext uri="{0D108BD9-81ED-4DB2-BD59-A6C34878D82A}">
                    <a16:rowId xmlns:a16="http://schemas.microsoft.com/office/drawing/2014/main" val="3945479716"/>
                  </a:ext>
                </a:extLst>
              </a:tr>
              <a:tr h="733635">
                <a:tc>
                  <a:txBody>
                    <a:bodyPr/>
                    <a:lstStyle/>
                    <a:p>
                      <a:r>
                        <a:rPr lang="nb-NO" sz="2000" b="0" dirty="0">
                          <a:solidFill>
                            <a:schemeClr val="tx1"/>
                          </a:solidFill>
                          <a:effectLst/>
                        </a:rPr>
                        <a:t>Gjennomgang av eldre arealplaner/Planvask</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42</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25 773 000</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extLst>
                  <a:ext uri="{0D108BD9-81ED-4DB2-BD59-A6C34878D82A}">
                    <a16:rowId xmlns:a16="http://schemas.microsoft.com/office/drawing/2014/main" val="1734623003"/>
                  </a:ext>
                </a:extLst>
              </a:tr>
              <a:tr h="1080731">
                <a:tc>
                  <a:txBody>
                    <a:bodyPr/>
                    <a:lstStyle/>
                    <a:p>
                      <a:r>
                        <a:rPr lang="nb-NO" sz="2000" b="0" dirty="0">
                          <a:solidFill>
                            <a:schemeClr val="tx1"/>
                          </a:solidFill>
                          <a:effectLst/>
                        </a:rPr>
                        <a:t>Lokale tiltak for å ivareta naturmangfold</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169</a:t>
                      </a:r>
                    </a:p>
                    <a:p>
                      <a:pPr algn="ctr"/>
                      <a:endParaRPr lang="nb-NO" sz="2000" b="0" dirty="0">
                        <a:solidFill>
                          <a:schemeClr val="tx1"/>
                        </a:solidFill>
                        <a:effectLst/>
                      </a:endParaRPr>
                    </a:p>
                    <a:p>
                      <a:pPr algn="ct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algn="ctr"/>
                      <a:r>
                        <a:rPr lang="nb-NO" sz="2000" b="0" dirty="0">
                          <a:solidFill>
                            <a:schemeClr val="tx1"/>
                          </a:solidFill>
                          <a:effectLst/>
                        </a:rPr>
                        <a:t>65 805 396</a:t>
                      </a:r>
                      <a:endParaRPr lang="nb-NO" sz="2000" b="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extLst>
                  <a:ext uri="{0D108BD9-81ED-4DB2-BD59-A6C34878D82A}">
                    <a16:rowId xmlns:a16="http://schemas.microsoft.com/office/drawing/2014/main" val="3002414876"/>
                  </a:ext>
                </a:extLst>
              </a:tr>
              <a:tr h="386539">
                <a:tc>
                  <a:txBody>
                    <a:bodyPr/>
                    <a:lstStyle/>
                    <a:p>
                      <a:r>
                        <a:rPr lang="nb-NO" sz="2000" b="0">
                          <a:solidFill>
                            <a:schemeClr val="tx1"/>
                          </a:solidFill>
                          <a:effectLst/>
                        </a:rPr>
                        <a:t>SUM </a:t>
                      </a:r>
                      <a:endParaRPr lang="nb-NO" sz="2000" b="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r>
                        <a:rPr lang="nb-NO" sz="2000" b="0">
                          <a:solidFill>
                            <a:schemeClr val="tx1"/>
                          </a:solidFill>
                          <a:effectLst/>
                        </a:rPr>
                        <a:t> </a:t>
                      </a:r>
                      <a:endParaRPr lang="nb-NO" sz="2000" b="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tc>
                <a:tc>
                  <a:txBody>
                    <a:bodyPr/>
                    <a:lstStyle/>
                    <a:p>
                      <a:pPr marL="0" algn="ctr" defTabSz="914400" rtl="0" eaLnBrk="1" latinLnBrk="0" hangingPunct="1"/>
                      <a:r>
                        <a:rPr lang="nb-NO" sz="2000" b="0" kern="1200" dirty="0">
                          <a:solidFill>
                            <a:schemeClr val="tx1"/>
                          </a:solidFill>
                          <a:effectLst/>
                          <a:latin typeface="+mn-lt"/>
                          <a:ea typeface="+mn-ea"/>
                          <a:cs typeface="+mn-cs"/>
                        </a:rPr>
                        <a:t>106 518 396</a:t>
                      </a:r>
                    </a:p>
                  </a:txBody>
                  <a:tcPr marL="9525" marR="9525" marT="9525" marB="9525"/>
                </a:tc>
                <a:extLst>
                  <a:ext uri="{0D108BD9-81ED-4DB2-BD59-A6C34878D82A}">
                    <a16:rowId xmlns:a16="http://schemas.microsoft.com/office/drawing/2014/main" val="479271871"/>
                  </a:ext>
                </a:extLst>
              </a:tr>
            </a:tbl>
          </a:graphicData>
        </a:graphic>
      </p:graphicFrame>
      <p:sp>
        <p:nvSpPr>
          <p:cNvPr id="4" name="TekstSylinder 3">
            <a:extLst>
              <a:ext uri="{FF2B5EF4-FFF2-40B4-BE49-F238E27FC236}">
                <a16:creationId xmlns:a16="http://schemas.microsoft.com/office/drawing/2014/main" id="{D883B813-ED71-FAA6-082A-C989E8D6E17F}"/>
              </a:ext>
            </a:extLst>
          </p:cNvPr>
          <p:cNvSpPr txBox="1"/>
          <p:nvPr/>
        </p:nvSpPr>
        <p:spPr>
          <a:xfrm>
            <a:off x="700643" y="5945748"/>
            <a:ext cx="8292886" cy="369332"/>
          </a:xfrm>
          <a:prstGeom prst="rect">
            <a:avLst/>
          </a:prstGeom>
          <a:noFill/>
        </p:spPr>
        <p:txBody>
          <a:bodyPr wrap="square">
            <a:spAutoFit/>
          </a:bodyPr>
          <a:lstStyle/>
          <a:p>
            <a:r>
              <a:rPr lang="nb-NO" dirty="0">
                <a:hlinkClick r:id="rId3"/>
              </a:rPr>
              <a:t>Ny frist: Søk om tilskudd til naturprosjekter - miljodirektoratet.no</a:t>
            </a:r>
            <a:r>
              <a:rPr lang="nb-NO" dirty="0"/>
              <a:t> 15. januar</a:t>
            </a:r>
          </a:p>
        </p:txBody>
      </p:sp>
    </p:spTree>
    <p:extLst>
      <p:ext uri="{BB962C8B-B14F-4D97-AF65-F5344CB8AC3E}">
        <p14:creationId xmlns:p14="http://schemas.microsoft.com/office/powerpoint/2010/main" val="3890842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825AF1F0-F98E-AB29-2C65-7C09B7C85FF7}"/>
              </a:ext>
            </a:extLst>
          </p:cNvPr>
          <p:cNvSpPr>
            <a:spLocks noGrp="1"/>
          </p:cNvSpPr>
          <p:nvPr>
            <p:ph type="body" sz="quarter" idx="16"/>
          </p:nvPr>
        </p:nvSpPr>
        <p:spPr>
          <a:xfrm>
            <a:off x="4964536" y="182301"/>
            <a:ext cx="7073135" cy="6493397"/>
          </a:xfrm>
        </p:spPr>
        <p:txBody>
          <a:bodyPr/>
          <a:lstStyle/>
          <a:p>
            <a:pPr marL="0" indent="0">
              <a:buNone/>
            </a:pPr>
            <a:r>
              <a:rPr lang="nb-NO" dirty="0">
                <a:hlinkClick r:id="rId3"/>
              </a:rPr>
              <a:t>Kunnskapsarena for klima og natur for planleggere i kommunene – miljodirektoratet.no</a:t>
            </a:r>
            <a:endParaRPr lang="nb-NO" dirty="0"/>
          </a:p>
          <a:p>
            <a:pPr marL="0" indent="0">
              <a:buNone/>
            </a:pPr>
            <a:r>
              <a:rPr lang="nb-NO" dirty="0">
                <a:hlinkClick r:id="rId4"/>
              </a:rPr>
              <a:t>Konsekvensutredning av klima og miljø | KU veileder - miljodirektoratet.no</a:t>
            </a:r>
            <a:endParaRPr lang="nb-NO" dirty="0"/>
          </a:p>
          <a:p>
            <a:pPr marL="0" indent="0">
              <a:buNone/>
            </a:pPr>
            <a:r>
              <a:rPr lang="nb-NO" dirty="0">
                <a:hlinkClick r:id="rId5"/>
              </a:rPr>
              <a:t>Veileder: Hvordan ta hensyn til klima og natur i arealplanlegging? - miljodirektoratet.no</a:t>
            </a:r>
            <a:endParaRPr lang="nb-NO" dirty="0"/>
          </a:p>
          <a:p>
            <a:pPr marL="0" indent="0">
              <a:buNone/>
            </a:pPr>
            <a:r>
              <a:rPr lang="nb-NO" dirty="0">
                <a:hlinkClick r:id="rId6"/>
              </a:rPr>
              <a:t>Miljøforvaltningens innsigelsespraksis - regjeringen.no</a:t>
            </a:r>
            <a:endParaRPr lang="nb-NO" dirty="0"/>
          </a:p>
          <a:p>
            <a:pPr marL="0" indent="0">
              <a:buNone/>
            </a:pPr>
            <a:r>
              <a:rPr lang="nb-NO" dirty="0">
                <a:hlinkClick r:id="rId7"/>
              </a:rPr>
              <a:t>Kartlegging av naturtyper på land - miljodirektoratet.no</a:t>
            </a:r>
            <a:endParaRPr lang="nb-NO" dirty="0"/>
          </a:p>
          <a:p>
            <a:pPr marL="0" indent="0">
              <a:buNone/>
            </a:pPr>
            <a:r>
              <a:rPr lang="nb-NO" dirty="0">
                <a:hlinkClick r:id="rId8"/>
              </a:rPr>
              <a:t>Kommunedelplaner for naturmangfold - miljodirektoratet.no</a:t>
            </a:r>
            <a:endParaRPr lang="nb-NO" dirty="0"/>
          </a:p>
          <a:p>
            <a:pPr marL="0" indent="0">
              <a:buNone/>
            </a:pPr>
            <a:endParaRPr lang="nb-NO" dirty="0"/>
          </a:p>
        </p:txBody>
      </p:sp>
      <p:pic>
        <p:nvPicPr>
          <p:cNvPr id="8" name="Bilde 7">
            <a:extLst>
              <a:ext uri="{FF2B5EF4-FFF2-40B4-BE49-F238E27FC236}">
                <a16:creationId xmlns:a16="http://schemas.microsoft.com/office/drawing/2014/main" id="{DE987ADF-4235-A63F-394B-61A2D1553F26}"/>
              </a:ext>
            </a:extLst>
          </p:cNvPr>
          <p:cNvPicPr>
            <a:picLocks noChangeAspect="1"/>
          </p:cNvPicPr>
          <p:nvPr/>
        </p:nvPicPr>
        <p:blipFill>
          <a:blip r:embed="rId9"/>
          <a:stretch>
            <a:fillRect/>
          </a:stretch>
        </p:blipFill>
        <p:spPr>
          <a:xfrm>
            <a:off x="0" y="0"/>
            <a:ext cx="4779341" cy="6858000"/>
          </a:xfrm>
          <a:prstGeom prst="rect">
            <a:avLst/>
          </a:prstGeom>
        </p:spPr>
      </p:pic>
    </p:spTree>
    <p:extLst>
      <p:ext uri="{BB962C8B-B14F-4D97-AF65-F5344CB8AC3E}">
        <p14:creationId xmlns:p14="http://schemas.microsoft.com/office/powerpoint/2010/main" val="3519247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e 13" descr="Et bilde som inneholder utendørs, himmel, maling, sky&#10;&#10;KI-generert innhold kan være feil.">
            <a:extLst>
              <a:ext uri="{FF2B5EF4-FFF2-40B4-BE49-F238E27FC236}">
                <a16:creationId xmlns:a16="http://schemas.microsoft.com/office/drawing/2014/main" id="{0BE18926-8103-5B5F-7069-FA7415F00C3B}"/>
              </a:ext>
            </a:extLst>
          </p:cNvPr>
          <p:cNvPicPr>
            <a:picLocks noChangeAspect="1"/>
          </p:cNvPicPr>
          <p:nvPr/>
        </p:nvPicPr>
        <p:blipFill>
          <a:blip r:embed="rId3">
            <a:extLst>
              <a:ext uri="{28A0092B-C50C-407E-A947-70E740481C1C}">
                <a14:useLocalDpi xmlns:a14="http://schemas.microsoft.com/office/drawing/2010/main" val="0"/>
              </a:ext>
            </a:extLst>
          </a:blip>
          <a:srcRect t="12500" b="12500"/>
          <a:stretch>
            <a:fillRect/>
          </a:stretch>
        </p:blipFill>
        <p:spPr>
          <a:xfrm>
            <a:off x="0" y="0"/>
            <a:ext cx="12192000" cy="6858000"/>
          </a:xfrm>
          <a:prstGeom prst="rect">
            <a:avLst/>
          </a:prstGeom>
        </p:spPr>
      </p:pic>
      <p:sp>
        <p:nvSpPr>
          <p:cNvPr id="15" name="TekstSylinder 14">
            <a:extLst>
              <a:ext uri="{FF2B5EF4-FFF2-40B4-BE49-F238E27FC236}">
                <a16:creationId xmlns:a16="http://schemas.microsoft.com/office/drawing/2014/main" id="{3D9D0F75-B428-E1E9-CC55-29C85166C396}"/>
              </a:ext>
            </a:extLst>
          </p:cNvPr>
          <p:cNvSpPr txBox="1"/>
          <p:nvPr/>
        </p:nvSpPr>
        <p:spPr>
          <a:xfrm>
            <a:off x="737937" y="497305"/>
            <a:ext cx="5502442" cy="1015663"/>
          </a:xfrm>
          <a:prstGeom prst="rect">
            <a:avLst/>
          </a:prstGeom>
          <a:noFill/>
        </p:spPr>
        <p:txBody>
          <a:bodyPr wrap="square" rtlCol="0">
            <a:spAutoFit/>
          </a:bodyPr>
          <a:lstStyle/>
          <a:p>
            <a:r>
              <a:rPr lang="nb-NO" sz="6000" dirty="0">
                <a:latin typeface="Baguet Script" panose="00000500000000000000" pitchFamily="2" charset="0"/>
              </a:rPr>
              <a:t>Takk for meg</a:t>
            </a:r>
          </a:p>
        </p:txBody>
      </p:sp>
    </p:spTree>
    <p:extLst>
      <p:ext uri="{BB962C8B-B14F-4D97-AF65-F5344CB8AC3E}">
        <p14:creationId xmlns:p14="http://schemas.microsoft.com/office/powerpoint/2010/main" val="2347386134"/>
      </p:ext>
    </p:extLst>
  </p:cSld>
  <p:clrMapOvr>
    <a:masterClrMapping/>
  </p:clrMapOvr>
</p:sld>
</file>

<file path=ppt/theme/theme1.xml><?xml version="1.0" encoding="utf-8"?>
<a:theme xmlns:a="http://schemas.openxmlformats.org/drawingml/2006/main" name="Miljødirektoratet">
  <a:themeElements>
    <a:clrScheme name="Miljødirektoratet">
      <a:dk1>
        <a:srgbClr val="000000"/>
      </a:dk1>
      <a:lt1>
        <a:srgbClr val="FFFFFF"/>
      </a:lt1>
      <a:dk2>
        <a:srgbClr val="005E5D"/>
      </a:dk2>
      <a:lt2>
        <a:srgbClr val="FCFAF6"/>
      </a:lt2>
      <a:accent1>
        <a:srgbClr val="005E5D"/>
      </a:accent1>
      <a:accent2>
        <a:srgbClr val="337E7D"/>
      </a:accent2>
      <a:accent3>
        <a:srgbClr val="40C1AC"/>
      </a:accent3>
      <a:accent4>
        <a:srgbClr val="D86018"/>
      </a:accent4>
      <a:accent5>
        <a:srgbClr val="EFBE7D"/>
      </a:accent5>
      <a:accent6>
        <a:srgbClr val="F5F1E5"/>
      </a:accent6>
      <a:hlink>
        <a:srgbClr val="0072CE"/>
      </a:hlink>
      <a:folHlink>
        <a:srgbClr val="B9D9EB"/>
      </a:folHlink>
    </a:clrScheme>
    <a:fontScheme name="Open 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05-18_Mdir_presentasjonsmal.potx" id="{314092C7-6A5A-422C-94EE-926394A98A7F}" vid="{4D25291B-3ACB-4B73-A061-5D543ECC0E4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E9941009DF2CA46B1219BA485909B33" ma:contentTypeVersion="23" ma:contentTypeDescription="Opprett et nytt dokument." ma:contentTypeScope="" ma:versionID="f40b9d05eaa4304c17d476ac290cfb4e">
  <xsd:schema xmlns:xsd="http://www.w3.org/2001/XMLSchema" xmlns:xs="http://www.w3.org/2001/XMLSchema" xmlns:p="http://schemas.microsoft.com/office/2006/metadata/properties" xmlns:ns2="69d1de89-48f9-4faa-be42-4e74e6e2204b" xmlns:ns3="e52da10d-b8ec-446b-8f64-9ea1712bf5d0" targetNamespace="http://schemas.microsoft.com/office/2006/metadata/properties" ma:root="true" ma:fieldsID="5911199db7676f68f896a72e45410d04" ns2:_="" ns3:_="">
    <xsd:import namespace="69d1de89-48f9-4faa-be42-4e74e6e2204b"/>
    <xsd:import namespace="e52da10d-b8ec-446b-8f64-9ea1712bf5d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3:Archived" minOccurs="0"/>
                <xsd:element ref="ns3:ArchivedBy" minOccurs="0"/>
                <xsd:element ref="ns3:ArchivedTo" minOccurs="0"/>
                <xsd:element ref="ns2:lcf76f155ced4ddcb4097134ff3c332f" minOccurs="0"/>
                <xsd:element ref="ns3:TaxCatchAll" minOccurs="0"/>
                <xsd:element ref="ns2:MediaServiceObjectDetectorVersions" minOccurs="0"/>
                <xsd:element ref="ns2:MediaServiceSearchProperties" minOccurs="0"/>
                <xsd:element ref="ns2:ArchivedToRegistryEntry"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d1de89-48f9-4faa-be42-4e74e6e220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28870869-08ee-44b2-a422-d221b67675f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ArchivedToRegistryEntry" ma:index="29" nillable="true" ma:displayName="Arkivert til journalpost" ma:internalName="ArchivedToRegistryEntry">
      <xsd:complexType>
        <xsd:complexContent>
          <xsd:extension base="dms:URL">
            <xsd:sequence>
              <xsd:element name="Url" type="dms:ValidUrl" minOccurs="0" nillable="true"/>
              <xsd:element name="Description" type="xsd:string" nillable="true"/>
            </xsd:sequence>
          </xsd:extension>
        </xsd:complexContent>
      </xsd:complex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2da10d-b8ec-446b-8f64-9ea1712bf5d0"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Archived" ma:index="21" nillable="true" ma:displayName="Arkivert" ma:format="DateTime" ma:internalName="Archived">
      <xsd:simpleType>
        <xsd:restriction base="dms:DateTime"/>
      </xsd:simpleType>
    </xsd:element>
    <xsd:element name="ArchivedBy" ma:index="22" nillable="true" ma:displayName="Arkivert av" ma:internalName="ArchivedBy">
      <xsd:simpleType>
        <xsd:restriction base="dms:Text"/>
      </xsd:simpleType>
    </xsd:element>
    <xsd:element name="ArchivedTo" ma:index="23" nillable="true" ma:displayName="Arkivert til sak" ma:format="Hyperlink" ma:internalName="ArchivedTo">
      <xsd:complexType>
        <xsd:complexContent>
          <xsd:extension base="dms:URL">
            <xsd:sequence>
              <xsd:element name="Url" type="dms:ValidUrl" minOccurs="0" nillable="true"/>
              <xsd:element name="Description" type="xsd:string" nillable="true"/>
            </xsd:sequence>
          </xsd:extension>
        </xsd:complexContent>
      </xsd:complexType>
    </xsd:element>
    <xsd:element name="TaxCatchAll" ma:index="26" nillable="true" ma:displayName="Taxonomy Catch All Column" ma:hidden="true" ma:list="{259b4068-5daa-473d-8c10-6831084b51b4}" ma:internalName="TaxCatchAll" ma:showField="CatchAllData" ma:web="e52da10d-b8ec-446b-8f64-9ea1712bf5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rchivedBy xmlns="e52da10d-b8ec-446b-8f64-9ea1712bf5d0" xsi:nil="true"/>
    <Archived xmlns="e52da10d-b8ec-446b-8f64-9ea1712bf5d0" xsi:nil="true"/>
    <ArchivedTo xmlns="e52da10d-b8ec-446b-8f64-9ea1712bf5d0">
      <Url xsi:nil="true"/>
      <Description xsi:nil="true"/>
    </ArchivedTo>
    <TaxCatchAll xmlns="e52da10d-b8ec-446b-8f64-9ea1712bf5d0" xsi:nil="true"/>
    <ArchivedToRegistryEntry xmlns="69d1de89-48f9-4faa-be42-4e74e6e2204b">
      <Url xsi:nil="true"/>
      <Description xsi:nil="true"/>
    </ArchivedToRegistryEntry>
    <lcf76f155ced4ddcb4097134ff3c332f xmlns="69d1de89-48f9-4faa-be42-4e74e6e2204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D014B2-84B0-4EBD-AC65-D20256AA7D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d1de89-48f9-4faa-be42-4e74e6e2204b"/>
    <ds:schemaRef ds:uri="e52da10d-b8ec-446b-8f64-9ea1712bf5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E63962-6A6C-4EBB-9D9B-F3CC1A68624D}">
  <ds:schemaRefs>
    <ds:schemaRef ds:uri="69d1de89-48f9-4faa-be42-4e74e6e2204b"/>
    <ds:schemaRef ds:uri="b3f80bbc-1ed7-4a80-8ef6-1c80717c3c5d"/>
    <ds:schemaRef ds:uri="e52da10d-b8ec-446b-8f64-9ea1712bf5d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49674F5-229A-45F2-97C5-8A1B706C2F0C}">
  <ds:schemaRefs>
    <ds:schemaRef ds:uri="http://schemas.microsoft.com/sharepoint/v3/contenttype/forms"/>
  </ds:schemaRefs>
</ds:datastoreItem>
</file>

<file path=docMetadata/LabelInfo.xml><?xml version="1.0" encoding="utf-8"?>
<clbl:labelList xmlns:clbl="http://schemas.microsoft.com/office/2020/mipLabelMetadata">
  <clbl:label id="{f999e2e9-5aa8-467f-9eca-df0d6c4eaf13}" enabled="0" method="" siteId="{f999e2e9-5aa8-467f-9eca-df0d6c4eaf13}" removed="1"/>
</clbl:labelList>
</file>

<file path=docProps/app.xml><?xml version="1.0" encoding="utf-8"?>
<Properties xmlns="http://schemas.openxmlformats.org/officeDocument/2006/extended-properties" xmlns:vt="http://schemas.openxmlformats.org/officeDocument/2006/docPropsVTypes">
  <Template>Miljødirektoratet (norsk)</Template>
  <TotalTime>956</TotalTime>
  <Words>2660</Words>
  <Application>Microsoft Office PowerPoint</Application>
  <PresentationFormat>Widescreen</PresentationFormat>
  <Paragraphs>204</Paragraphs>
  <Slides>18</Slides>
  <Notes>18</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18</vt:i4>
      </vt:variant>
    </vt:vector>
  </HeadingPairs>
  <TitlesOfParts>
    <vt:vector size="25" baseType="lpstr">
      <vt:lpstr>Aptos</vt:lpstr>
      <vt:lpstr>Arial</vt:lpstr>
      <vt:lpstr>Baguet Script</vt:lpstr>
      <vt:lpstr>Calibri</vt:lpstr>
      <vt:lpstr>Helvetica Neue</vt:lpstr>
      <vt:lpstr>Open Sans</vt:lpstr>
      <vt:lpstr>Miljødirektoratet</vt:lpstr>
      <vt:lpstr>Kunnskap om naturmangfold – hva og hvordan </vt:lpstr>
      <vt:lpstr>Kommunens nøkkelrolle i naturforvaltningen</vt:lpstr>
      <vt:lpstr>Tydelige føringer om å ivareta natur</vt:lpstr>
      <vt:lpstr>T-2/16 definerer hva som er viktig natur</vt:lpstr>
      <vt:lpstr>Hvilke naturmangfoldtema inngår i T-2/16?</vt:lpstr>
      <vt:lpstr>Naturmangfoldloven som hjelpemiddel</vt:lpstr>
      <vt:lpstr>Godt kunnskapsgrunnlag er et lovkrav</vt:lpstr>
      <vt:lpstr>Naturmangfoldloven gir hjelp</vt:lpstr>
      <vt:lpstr>Eksempel § 8- og 9-vurdering</vt:lpstr>
      <vt:lpstr>§ 10 om samlet belastning</vt:lpstr>
      <vt:lpstr>§ 12 miljøforsvarlige teknikker og driftsmetoder</vt:lpstr>
      <vt:lpstr>Hvor finner vi kunnskapen?</vt:lpstr>
      <vt:lpstr>Kunnskapsgrunnlaget</vt:lpstr>
      <vt:lpstr>PowerPoint-presentasjon</vt:lpstr>
      <vt:lpstr>PowerPoint-presentasjon</vt:lpstr>
      <vt:lpstr>Natursats – 2025</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Toril Grønningsæter</dc:creator>
  <cp:lastModifiedBy>Toril Grønningsæter</cp:lastModifiedBy>
  <cp:revision>3</cp:revision>
  <dcterms:created xsi:type="dcterms:W3CDTF">2024-10-17T12:05:44Z</dcterms:created>
  <dcterms:modified xsi:type="dcterms:W3CDTF">2025-10-08T08:33:45Z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0x0101005E9941009DF2CA46B1219BA485909B33</vt:lpwstr>
  </property>
  <property fmtid="{D5CDD505-2E9C-101B-9397-08002B2CF9AE}" pid="3" name="MediaServiceImageTags">
    <vt:lpwstr/>
  </property>
</Properties>
</file>