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77" r:id="rId4"/>
    <p:sldId id="357" r:id="rId5"/>
    <p:sldId id="276" r:id="rId6"/>
    <p:sldId id="291" r:id="rId7"/>
    <p:sldId id="353" r:id="rId8"/>
    <p:sldId id="293" r:id="rId9"/>
    <p:sldId id="354" r:id="rId10"/>
    <p:sldId id="355" r:id="rId11"/>
    <p:sldId id="294" r:id="rId12"/>
    <p:sldId id="292" r:id="rId13"/>
    <p:sldId id="343" r:id="rId14"/>
    <p:sldId id="344" r:id="rId15"/>
    <p:sldId id="345" r:id="rId16"/>
    <p:sldId id="346" r:id="rId17"/>
    <p:sldId id="347" r:id="rId18"/>
    <p:sldId id="350" r:id="rId19"/>
    <p:sldId id="348" r:id="rId20"/>
    <p:sldId id="356" r:id="rId21"/>
    <p:sldId id="349" r:id="rId22"/>
    <p:sldId id="351" r:id="rId23"/>
    <p:sldId id="289" r:id="rId24"/>
    <p:sldId id="352" r:id="rId25"/>
    <p:sldId id="284" r:id="rId26"/>
  </p:sldIdLst>
  <p:sldSz cx="12192000" cy="6858000"/>
  <p:notesSz cx="6797675" cy="9926638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44E"/>
    <a:srgbClr val="00ADBA"/>
    <a:srgbClr val="000000"/>
    <a:srgbClr val="7A942F"/>
    <a:srgbClr val="DBEB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05" autoAdjust="0"/>
    <p:restoredTop sz="69722" autoAdjust="0"/>
  </p:normalViewPr>
  <p:slideViewPr>
    <p:cSldViewPr snapToGrid="0">
      <p:cViewPr varScale="1">
        <p:scale>
          <a:sx n="90" d="100"/>
          <a:sy n="90" d="100"/>
        </p:scale>
        <p:origin x="1218" y="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3C1E4C4-B272-4B2A-A062-EBF2975652ED}" type="doc">
      <dgm:prSet loTypeId="urn:microsoft.com/office/officeart/2005/8/layout/cycle4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nb-NO"/>
        </a:p>
      </dgm:t>
    </dgm:pt>
    <dgm:pt modelId="{C73D8ADA-94EC-4673-8AF6-39627AF1EBD7}">
      <dgm:prSet phldrT="[Tekst]"/>
      <dgm:spPr/>
      <dgm:t>
        <a:bodyPr/>
        <a:lstStyle/>
        <a:p>
          <a:r>
            <a:rPr lang="nb-NO" dirty="0"/>
            <a:t>Brannslukking</a:t>
          </a:r>
        </a:p>
      </dgm:t>
    </dgm:pt>
    <dgm:pt modelId="{639DE226-B897-4B53-94F6-9FAD65E6D3FD}" type="parTrans" cxnId="{FCDE6AB2-066A-44DB-BC06-7FDC6A42F0E9}">
      <dgm:prSet/>
      <dgm:spPr/>
      <dgm:t>
        <a:bodyPr/>
        <a:lstStyle/>
        <a:p>
          <a:endParaRPr lang="nb-NO"/>
        </a:p>
      </dgm:t>
    </dgm:pt>
    <dgm:pt modelId="{9999E0C8-4F33-455D-AF5D-13C5AA9B38B7}" type="sibTrans" cxnId="{FCDE6AB2-066A-44DB-BC06-7FDC6A42F0E9}">
      <dgm:prSet/>
      <dgm:spPr/>
      <dgm:t>
        <a:bodyPr/>
        <a:lstStyle/>
        <a:p>
          <a:endParaRPr lang="nb-NO"/>
        </a:p>
      </dgm:t>
    </dgm:pt>
    <dgm:pt modelId="{FE87E613-20EC-4743-8BC2-94BB1A28B80B}">
      <dgm:prSet phldrT="[Tekst]"/>
      <dgm:spPr/>
      <dgm:t>
        <a:bodyPr/>
        <a:lstStyle/>
        <a:p>
          <a:r>
            <a:rPr lang="nb-NO" dirty="0"/>
            <a:t>Plan</a:t>
          </a:r>
        </a:p>
      </dgm:t>
    </dgm:pt>
    <dgm:pt modelId="{504700F0-E24F-4C84-A131-4B64EF1C801A}" type="parTrans" cxnId="{BD9A4F42-A6E4-475F-BE7C-57904FFD6B9D}">
      <dgm:prSet/>
      <dgm:spPr/>
      <dgm:t>
        <a:bodyPr/>
        <a:lstStyle/>
        <a:p>
          <a:endParaRPr lang="nb-NO"/>
        </a:p>
      </dgm:t>
    </dgm:pt>
    <dgm:pt modelId="{16D55F2F-98D4-4FD5-B4DD-836BAA9D3ACC}" type="sibTrans" cxnId="{BD9A4F42-A6E4-475F-BE7C-57904FFD6B9D}">
      <dgm:prSet/>
      <dgm:spPr/>
      <dgm:t>
        <a:bodyPr/>
        <a:lstStyle/>
        <a:p>
          <a:endParaRPr lang="nb-NO"/>
        </a:p>
      </dgm:t>
    </dgm:pt>
    <dgm:pt modelId="{F2284C93-56AF-4B4E-A8E4-A26CBD3C262B}">
      <dgm:prSet phldrT="[Tekst]"/>
      <dgm:spPr/>
      <dgm:t>
        <a:bodyPr/>
        <a:lstStyle/>
        <a:p>
          <a:r>
            <a:rPr lang="nb-NO" dirty="0"/>
            <a:t>Utføring</a:t>
          </a:r>
        </a:p>
      </dgm:t>
    </dgm:pt>
    <dgm:pt modelId="{7F50A165-201A-4205-B8EA-EB758236AF4D}" type="parTrans" cxnId="{1159C730-7EB5-462D-B3A6-049185170FB6}">
      <dgm:prSet/>
      <dgm:spPr/>
      <dgm:t>
        <a:bodyPr/>
        <a:lstStyle/>
        <a:p>
          <a:endParaRPr lang="nb-NO"/>
        </a:p>
      </dgm:t>
    </dgm:pt>
    <dgm:pt modelId="{A84482B3-38AF-4A2E-ADF0-D8FE6D6D5CA8}" type="sibTrans" cxnId="{1159C730-7EB5-462D-B3A6-049185170FB6}">
      <dgm:prSet/>
      <dgm:spPr/>
      <dgm:t>
        <a:bodyPr/>
        <a:lstStyle/>
        <a:p>
          <a:endParaRPr lang="nb-NO"/>
        </a:p>
      </dgm:t>
    </dgm:pt>
    <dgm:pt modelId="{E8C5705E-D165-4C90-83AD-ADA5B68F8A61}">
      <dgm:prSet phldrT="[Tekst]"/>
      <dgm:spPr/>
      <dgm:t>
        <a:bodyPr/>
        <a:lstStyle/>
        <a:p>
          <a:r>
            <a:rPr lang="nb-NO" dirty="0"/>
            <a:t>Evaluering/</a:t>
          </a:r>
        </a:p>
        <a:p>
          <a:r>
            <a:rPr lang="nb-NO" dirty="0"/>
            <a:t>kontroll</a:t>
          </a:r>
        </a:p>
      </dgm:t>
    </dgm:pt>
    <dgm:pt modelId="{5730B525-7C5C-4667-B9C4-174A6F2F96A6}" type="parTrans" cxnId="{C9C87A79-5453-42EC-A9EF-DEB6E380EC39}">
      <dgm:prSet/>
      <dgm:spPr/>
      <dgm:t>
        <a:bodyPr/>
        <a:lstStyle/>
        <a:p>
          <a:endParaRPr lang="nb-NO"/>
        </a:p>
      </dgm:t>
    </dgm:pt>
    <dgm:pt modelId="{9F8E1441-5A9C-4CC1-8A00-22EC427DCADA}" type="sibTrans" cxnId="{C9C87A79-5453-42EC-A9EF-DEB6E380EC39}">
      <dgm:prSet/>
      <dgm:spPr/>
      <dgm:t>
        <a:bodyPr/>
        <a:lstStyle/>
        <a:p>
          <a:endParaRPr lang="nb-NO"/>
        </a:p>
      </dgm:t>
    </dgm:pt>
    <dgm:pt modelId="{844502DD-9C57-4BE4-8812-31918E079006}" type="pres">
      <dgm:prSet presAssocID="{E3C1E4C4-B272-4B2A-A062-EBF2975652ED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</dgm:pt>
    <dgm:pt modelId="{4E0B527E-683B-49D5-9C45-7AC7985F3F3B}" type="pres">
      <dgm:prSet presAssocID="{E3C1E4C4-B272-4B2A-A062-EBF2975652ED}" presName="children" presStyleCnt="0"/>
      <dgm:spPr/>
    </dgm:pt>
    <dgm:pt modelId="{BF7C3EDA-369D-4E0F-A0D1-D3DD5DF13370}" type="pres">
      <dgm:prSet presAssocID="{E3C1E4C4-B272-4B2A-A062-EBF2975652ED}" presName="childPlaceholder" presStyleCnt="0"/>
      <dgm:spPr/>
    </dgm:pt>
    <dgm:pt modelId="{CEDDD6BA-9600-4511-B40C-5DEBACF1C1E6}" type="pres">
      <dgm:prSet presAssocID="{E3C1E4C4-B272-4B2A-A062-EBF2975652ED}" presName="circle" presStyleCnt="0"/>
      <dgm:spPr/>
    </dgm:pt>
    <dgm:pt modelId="{924673B2-F533-4CEB-BEE1-462BFAF79F13}" type="pres">
      <dgm:prSet presAssocID="{E3C1E4C4-B272-4B2A-A062-EBF2975652ED}" presName="quadrant1" presStyleLbl="node1" presStyleIdx="0" presStyleCnt="4" custScaleX="100814" custScaleY="115378" custLinFactNeighborX="8067" custLinFactNeighborY="-11540">
        <dgm:presLayoutVars>
          <dgm:chMax val="1"/>
          <dgm:bulletEnabled val="1"/>
        </dgm:presLayoutVars>
      </dgm:prSet>
      <dgm:spPr/>
    </dgm:pt>
    <dgm:pt modelId="{8EB60029-A1A5-4C45-A09C-02E2244C7A8A}" type="pres">
      <dgm:prSet presAssocID="{E3C1E4C4-B272-4B2A-A062-EBF2975652ED}" presName="quadrant2" presStyleLbl="node1" presStyleIdx="1" presStyleCnt="4" custScaleY="70289" custLinFactNeighborX="7198" custLinFactNeighborY="9441">
        <dgm:presLayoutVars>
          <dgm:chMax val="1"/>
          <dgm:bulletEnabled val="1"/>
        </dgm:presLayoutVars>
      </dgm:prSet>
      <dgm:spPr/>
    </dgm:pt>
    <dgm:pt modelId="{4D783822-498D-46F1-88AD-2609077B3D6A}" type="pres">
      <dgm:prSet presAssocID="{E3C1E4C4-B272-4B2A-A062-EBF2975652ED}" presName="quadrant3" presStyleLbl="node1" presStyleIdx="2" presStyleCnt="4" custScaleX="99620" custScaleY="87498" custLinFactNeighborX="8044" custLinFactNeighborY="-10377">
        <dgm:presLayoutVars>
          <dgm:chMax val="1"/>
          <dgm:bulletEnabled val="1"/>
        </dgm:presLayoutVars>
      </dgm:prSet>
      <dgm:spPr/>
    </dgm:pt>
    <dgm:pt modelId="{3AB6E264-6424-4527-98C5-9BF1AF84870E}" type="pres">
      <dgm:prSet presAssocID="{E3C1E4C4-B272-4B2A-A062-EBF2975652ED}" presName="quadrant4" presStyleLbl="node1" presStyleIdx="3" presStyleCnt="4" custScaleX="53609" custScaleY="62439" custLinFactNeighborX="28893" custLinFactNeighborY="-21522">
        <dgm:presLayoutVars>
          <dgm:chMax val="1"/>
          <dgm:bulletEnabled val="1"/>
        </dgm:presLayoutVars>
      </dgm:prSet>
      <dgm:spPr/>
    </dgm:pt>
    <dgm:pt modelId="{208B8158-8E17-4C92-AA3D-0496D551281F}" type="pres">
      <dgm:prSet presAssocID="{E3C1E4C4-B272-4B2A-A062-EBF2975652ED}" presName="quadrantPlaceholder" presStyleCnt="0"/>
      <dgm:spPr/>
    </dgm:pt>
    <dgm:pt modelId="{25E69707-03A2-43B2-A244-2D88B67D61DF}" type="pres">
      <dgm:prSet presAssocID="{E3C1E4C4-B272-4B2A-A062-EBF2975652ED}" presName="center1" presStyleLbl="fgShp" presStyleIdx="0" presStyleCnt="2" custLinFactNeighborX="22949" custLinFactNeighborY="-9198"/>
      <dgm:spPr/>
    </dgm:pt>
    <dgm:pt modelId="{7D5F7C43-527B-4EE0-B4E1-1BEE72A2FB88}" type="pres">
      <dgm:prSet presAssocID="{E3C1E4C4-B272-4B2A-A062-EBF2975652ED}" presName="center2" presStyleLbl="fgShp" presStyleIdx="1" presStyleCnt="2" custScaleX="114543" custScaleY="100337" custLinFactNeighborX="32605" custLinFactNeighborY="14331"/>
      <dgm:spPr/>
    </dgm:pt>
  </dgm:ptLst>
  <dgm:cxnLst>
    <dgm:cxn modelId="{A26B0701-2CC4-499C-A717-3EB3C092C1E2}" type="presOf" srcId="{E3C1E4C4-B272-4B2A-A062-EBF2975652ED}" destId="{844502DD-9C57-4BE4-8812-31918E079006}" srcOrd="0" destOrd="0" presId="urn:microsoft.com/office/officeart/2005/8/layout/cycle4"/>
    <dgm:cxn modelId="{1159C730-7EB5-462D-B3A6-049185170FB6}" srcId="{E3C1E4C4-B272-4B2A-A062-EBF2975652ED}" destId="{F2284C93-56AF-4B4E-A8E4-A26CBD3C262B}" srcOrd="2" destOrd="0" parTransId="{7F50A165-201A-4205-B8EA-EB758236AF4D}" sibTransId="{A84482B3-38AF-4A2E-ADF0-D8FE6D6D5CA8}"/>
    <dgm:cxn modelId="{BD9A4F42-A6E4-475F-BE7C-57904FFD6B9D}" srcId="{E3C1E4C4-B272-4B2A-A062-EBF2975652ED}" destId="{FE87E613-20EC-4743-8BC2-94BB1A28B80B}" srcOrd="1" destOrd="0" parTransId="{504700F0-E24F-4C84-A131-4B64EF1C801A}" sibTransId="{16D55F2F-98D4-4FD5-B4DD-836BAA9D3ACC}"/>
    <dgm:cxn modelId="{C9C87A79-5453-42EC-A9EF-DEB6E380EC39}" srcId="{E3C1E4C4-B272-4B2A-A062-EBF2975652ED}" destId="{E8C5705E-D165-4C90-83AD-ADA5B68F8A61}" srcOrd="3" destOrd="0" parTransId="{5730B525-7C5C-4667-B9C4-174A6F2F96A6}" sibTransId="{9F8E1441-5A9C-4CC1-8A00-22EC427DCADA}"/>
    <dgm:cxn modelId="{D05D1A98-1032-4290-AE3D-EAC6BD8F7D50}" type="presOf" srcId="{C73D8ADA-94EC-4673-8AF6-39627AF1EBD7}" destId="{924673B2-F533-4CEB-BEE1-462BFAF79F13}" srcOrd="0" destOrd="0" presId="urn:microsoft.com/office/officeart/2005/8/layout/cycle4"/>
    <dgm:cxn modelId="{B112F3A9-E462-459E-A8F6-9206A427A1B8}" type="presOf" srcId="{FE87E613-20EC-4743-8BC2-94BB1A28B80B}" destId="{8EB60029-A1A5-4C45-A09C-02E2244C7A8A}" srcOrd="0" destOrd="0" presId="urn:microsoft.com/office/officeart/2005/8/layout/cycle4"/>
    <dgm:cxn modelId="{FCDE6AB2-066A-44DB-BC06-7FDC6A42F0E9}" srcId="{E3C1E4C4-B272-4B2A-A062-EBF2975652ED}" destId="{C73D8ADA-94EC-4673-8AF6-39627AF1EBD7}" srcOrd="0" destOrd="0" parTransId="{639DE226-B897-4B53-94F6-9FAD65E6D3FD}" sibTransId="{9999E0C8-4F33-455D-AF5D-13C5AA9B38B7}"/>
    <dgm:cxn modelId="{4AC2DDDE-5CDE-4B5F-88AF-EB5982F2A42B}" type="presOf" srcId="{F2284C93-56AF-4B4E-A8E4-A26CBD3C262B}" destId="{4D783822-498D-46F1-88AD-2609077B3D6A}" srcOrd="0" destOrd="0" presId="urn:microsoft.com/office/officeart/2005/8/layout/cycle4"/>
    <dgm:cxn modelId="{58D187F1-8C55-4EE2-A823-F39CDF8C3E51}" type="presOf" srcId="{E8C5705E-D165-4C90-83AD-ADA5B68F8A61}" destId="{3AB6E264-6424-4527-98C5-9BF1AF84870E}" srcOrd="0" destOrd="0" presId="urn:microsoft.com/office/officeart/2005/8/layout/cycle4"/>
    <dgm:cxn modelId="{5F5BEA40-863F-481B-BEE1-31CB45508A09}" type="presParOf" srcId="{844502DD-9C57-4BE4-8812-31918E079006}" destId="{4E0B527E-683B-49D5-9C45-7AC7985F3F3B}" srcOrd="0" destOrd="0" presId="urn:microsoft.com/office/officeart/2005/8/layout/cycle4"/>
    <dgm:cxn modelId="{99E1B866-0490-4640-A53A-1F7AF99724EB}" type="presParOf" srcId="{4E0B527E-683B-49D5-9C45-7AC7985F3F3B}" destId="{BF7C3EDA-369D-4E0F-A0D1-D3DD5DF13370}" srcOrd="0" destOrd="0" presId="urn:microsoft.com/office/officeart/2005/8/layout/cycle4"/>
    <dgm:cxn modelId="{479E9683-C01F-41AD-992C-B1778D497811}" type="presParOf" srcId="{844502DD-9C57-4BE4-8812-31918E079006}" destId="{CEDDD6BA-9600-4511-B40C-5DEBACF1C1E6}" srcOrd="1" destOrd="0" presId="urn:microsoft.com/office/officeart/2005/8/layout/cycle4"/>
    <dgm:cxn modelId="{A72187A5-CE85-4C33-91FA-92B4423E5C4D}" type="presParOf" srcId="{CEDDD6BA-9600-4511-B40C-5DEBACF1C1E6}" destId="{924673B2-F533-4CEB-BEE1-462BFAF79F13}" srcOrd="0" destOrd="0" presId="urn:microsoft.com/office/officeart/2005/8/layout/cycle4"/>
    <dgm:cxn modelId="{3D9F2725-B161-4E92-93D3-7D4089D37339}" type="presParOf" srcId="{CEDDD6BA-9600-4511-B40C-5DEBACF1C1E6}" destId="{8EB60029-A1A5-4C45-A09C-02E2244C7A8A}" srcOrd="1" destOrd="0" presId="urn:microsoft.com/office/officeart/2005/8/layout/cycle4"/>
    <dgm:cxn modelId="{315B3C20-1374-4AC5-AAC9-F6E47F54369B}" type="presParOf" srcId="{CEDDD6BA-9600-4511-B40C-5DEBACF1C1E6}" destId="{4D783822-498D-46F1-88AD-2609077B3D6A}" srcOrd="2" destOrd="0" presId="urn:microsoft.com/office/officeart/2005/8/layout/cycle4"/>
    <dgm:cxn modelId="{09FB61B3-8FDA-4F1D-A1D1-E38E2D3B9003}" type="presParOf" srcId="{CEDDD6BA-9600-4511-B40C-5DEBACF1C1E6}" destId="{3AB6E264-6424-4527-98C5-9BF1AF84870E}" srcOrd="3" destOrd="0" presId="urn:microsoft.com/office/officeart/2005/8/layout/cycle4"/>
    <dgm:cxn modelId="{72F90572-D05E-4809-BFB6-72EAA4D56F0F}" type="presParOf" srcId="{CEDDD6BA-9600-4511-B40C-5DEBACF1C1E6}" destId="{208B8158-8E17-4C92-AA3D-0496D551281F}" srcOrd="4" destOrd="0" presId="urn:microsoft.com/office/officeart/2005/8/layout/cycle4"/>
    <dgm:cxn modelId="{94678735-490A-45DD-A546-987EE0824261}" type="presParOf" srcId="{844502DD-9C57-4BE4-8812-31918E079006}" destId="{25E69707-03A2-43B2-A244-2D88B67D61DF}" srcOrd="2" destOrd="0" presId="urn:microsoft.com/office/officeart/2005/8/layout/cycle4"/>
    <dgm:cxn modelId="{B6DD1979-D59A-4173-8BCD-AD304A043BED}" type="presParOf" srcId="{844502DD-9C57-4BE4-8812-31918E079006}" destId="{7D5F7C43-527B-4EE0-B4E1-1BEE72A2FB88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4673B2-F533-4CEB-BEE1-462BFAF79F13}">
      <dsp:nvSpPr>
        <dsp:cNvPr id="0" name=""/>
        <dsp:cNvSpPr/>
      </dsp:nvSpPr>
      <dsp:spPr>
        <a:xfrm>
          <a:off x="1244656" y="386582"/>
          <a:ext cx="2262264" cy="2589080"/>
        </a:xfrm>
        <a:prstGeom prst="pieWedg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00" kern="1200" dirty="0"/>
            <a:t>Brannslukking</a:t>
          </a:r>
        </a:p>
      </dsp:txBody>
      <dsp:txXfrm>
        <a:off x="1907258" y="1144906"/>
        <a:ext cx="1599662" cy="1830756"/>
      </dsp:txXfrm>
    </dsp:sp>
    <dsp:sp modelId="{8EB60029-A1A5-4C45-A09C-02E2244C7A8A}">
      <dsp:nvSpPr>
        <dsp:cNvPr id="0" name=""/>
        <dsp:cNvSpPr/>
      </dsp:nvSpPr>
      <dsp:spPr>
        <a:xfrm rot="5400000">
          <a:off x="3915293" y="1029936"/>
          <a:ext cx="1577284" cy="2243998"/>
        </a:xfrm>
        <a:prstGeom prst="pieWedge">
          <a:avLst/>
        </a:prstGeom>
        <a:solidFill>
          <a:schemeClr val="accent5">
            <a:hueOff val="-3414046"/>
            <a:satOff val="-18512"/>
            <a:lumOff val="7777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00" kern="1200" dirty="0"/>
            <a:t>Plan</a:t>
          </a:r>
        </a:p>
      </dsp:txBody>
      <dsp:txXfrm rot="-5400000">
        <a:off x="3581936" y="1825269"/>
        <a:ext cx="1586746" cy="1115308"/>
      </dsp:txXfrm>
    </dsp:sp>
    <dsp:sp modelId="{4D783822-498D-46F1-88AD-2609077B3D6A}">
      <dsp:nvSpPr>
        <dsp:cNvPr id="0" name=""/>
        <dsp:cNvSpPr/>
      </dsp:nvSpPr>
      <dsp:spPr>
        <a:xfrm rot="10800000">
          <a:off x="3605184" y="3073140"/>
          <a:ext cx="2235471" cy="1963453"/>
        </a:xfrm>
        <a:prstGeom prst="pieWedge">
          <a:avLst/>
        </a:prstGeom>
        <a:solidFill>
          <a:schemeClr val="accent5">
            <a:hueOff val="-6828093"/>
            <a:satOff val="-37023"/>
            <a:lumOff val="15554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00" kern="1200" dirty="0"/>
            <a:t>Utføring</a:t>
          </a:r>
        </a:p>
      </dsp:txBody>
      <dsp:txXfrm rot="10800000">
        <a:off x="3605184" y="3073140"/>
        <a:ext cx="1580717" cy="1388371"/>
      </dsp:txXfrm>
    </dsp:sp>
    <dsp:sp modelId="{3AB6E264-6424-4527-98C5-9BF1AF84870E}">
      <dsp:nvSpPr>
        <dsp:cNvPr id="0" name=""/>
        <dsp:cNvSpPr/>
      </dsp:nvSpPr>
      <dsp:spPr>
        <a:xfrm rot="16200000">
          <a:off x="2142558" y="3203281"/>
          <a:ext cx="1401130" cy="1202985"/>
        </a:xfrm>
        <a:prstGeom prst="pieWedge">
          <a:avLst/>
        </a:prstGeom>
        <a:solidFill>
          <a:schemeClr val="accent5">
            <a:hueOff val="-10242139"/>
            <a:satOff val="-55535"/>
            <a:lumOff val="23331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00" kern="1200" dirty="0"/>
            <a:t>Evaluering/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00" kern="1200" dirty="0"/>
            <a:t>kontroll</a:t>
          </a:r>
        </a:p>
      </dsp:txBody>
      <dsp:txXfrm rot="5400000">
        <a:off x="2593977" y="3104209"/>
        <a:ext cx="850639" cy="990749"/>
      </dsp:txXfrm>
    </dsp:sp>
    <dsp:sp modelId="{25E69707-03A2-43B2-A244-2D88B67D61DF}">
      <dsp:nvSpPr>
        <dsp:cNvPr id="0" name=""/>
        <dsp:cNvSpPr/>
      </dsp:nvSpPr>
      <dsp:spPr>
        <a:xfrm>
          <a:off x="3159004" y="2585514"/>
          <a:ext cx="774775" cy="673717"/>
        </a:xfrm>
        <a:prstGeom prst="circular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5F7C43-527B-4EE0-B4E1-1BEE72A2FB88}">
      <dsp:nvSpPr>
        <dsp:cNvPr id="0" name=""/>
        <dsp:cNvSpPr/>
      </dsp:nvSpPr>
      <dsp:spPr>
        <a:xfrm rot="10800000">
          <a:off x="3177479" y="3002020"/>
          <a:ext cx="887451" cy="675988"/>
        </a:xfrm>
        <a:prstGeom prst="circular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4B0CA8-D4C0-4EDF-983C-013F20071413}" type="datetimeFigureOut">
              <a:rPr lang="nb-NO" smtClean="0"/>
              <a:t>04.12.2019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E4FB80-D5CD-4F8B-B310-9170DDB9079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752884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Tilsynsteamet har bestått av fire fra Helse- og omsorgsavd. Og to fra Oppvekst- og velferdsavd.</a:t>
            </a:r>
          </a:p>
          <a:p>
            <a:r>
              <a:rPr lang="nb-NO" dirty="0"/>
              <a:t>Sigbjørn Holst </a:t>
            </a:r>
          </a:p>
          <a:p>
            <a:r>
              <a:rPr lang="nb-NO" dirty="0"/>
              <a:t>Marit D. Kverkild</a:t>
            </a:r>
          </a:p>
          <a:p>
            <a:r>
              <a:rPr lang="nb-NO" dirty="0"/>
              <a:t>Grethe Lindseth </a:t>
            </a:r>
          </a:p>
          <a:p>
            <a:r>
              <a:rPr lang="nb-NO" dirty="0"/>
              <a:t>Anne-Lise Mathisen</a:t>
            </a:r>
          </a:p>
          <a:p>
            <a:r>
              <a:rPr lang="nb-NO" dirty="0"/>
              <a:t>Renate Nygård og meg.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529631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nb-NO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dirty="0"/>
          </a:p>
          <a:p>
            <a:pPr marL="0" indent="0">
              <a:buFont typeface="Arial" panose="020B0604020202020204" pitchFamily="34" charset="0"/>
              <a:buNone/>
            </a:pPr>
            <a:endParaRPr lang="nb-NO" u="sng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11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608752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12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439687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Varslet i brev i 26. april 2019 – purret på e-post x 3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13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390214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48 kommuner i Trøndelag (blir 38)</a:t>
            </a:r>
          </a:p>
          <a:p>
            <a:endParaRPr lang="nb-NO" dirty="0"/>
          </a:p>
          <a:p>
            <a:r>
              <a:rPr lang="nb-NO" dirty="0"/>
              <a:t>Varslet i brev i 26. april 2019 – purret på e-post x 3</a:t>
            </a:r>
          </a:p>
          <a:p>
            <a:endParaRPr lang="nb-NO" dirty="0"/>
          </a:p>
          <a:p>
            <a:r>
              <a:rPr lang="nb-NO" dirty="0"/>
              <a:t>Hva betyr ingen svakheter? Er disse perfekt? </a:t>
            </a:r>
          </a:p>
          <a:p>
            <a:r>
              <a:rPr lang="nb-NO" dirty="0"/>
              <a:t>36 kommuner har avdekket svakheter – 13 har sendt plan for å rette opp. Hva med de øvrige 23?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14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215645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dirty="0"/>
              <a:t>Sum av ja/nei-svar</a:t>
            </a: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15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0397983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17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1125164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Store forskjeller mellom i hvilket arbeid som er lagt ned i tilsynet. Noen har brukt egenmeldingstilsynet for det det er verd. </a:t>
            </a:r>
          </a:p>
          <a:p>
            <a:r>
              <a:rPr lang="nb-NO" dirty="0"/>
              <a:t>Flere kommuner har svart bare med egenvurderingsskjema og ikke benyttet dette til forbedringsarbeid i kommunen – dvs ikke laget en konkret plan for forbedring.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18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8261445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dirty="0"/>
              <a:t>Brukermedvirkning på systemnivå er hjemlet i helse- og omsorgstjenesteloven § 3-10 – skjer gjennom brukerutvalg, møter , høringer og deltagelse i prosjekter.</a:t>
            </a:r>
            <a:r>
              <a:rPr lang="nb-NO" dirty="0">
                <a:solidFill>
                  <a:srgbClr val="FF0000"/>
                </a:solidFill>
              </a:rPr>
              <a:t> </a:t>
            </a: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19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6972887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dirty="0">
                <a:solidFill>
                  <a:srgbClr val="FF0000"/>
                </a:solidFill>
              </a:rPr>
              <a:t>Erfaringen tilsier at IP ikke blir «solgt inn» – har ansvarsgrupper</a:t>
            </a: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20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5013851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Demmings sirkel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23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489032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Mangler svar fra tre kommuner</a:t>
            </a:r>
          </a:p>
          <a:p>
            <a:r>
              <a:rPr lang="nb-NO" dirty="0"/>
              <a:t>Rapporter fra de stedlige tilsynene finnes på Helsetilsynet sine hjemmesider</a:t>
            </a:r>
          </a:p>
          <a:p>
            <a:endParaRPr lang="nb-NO" dirty="0"/>
          </a:p>
          <a:p>
            <a:r>
              <a:rPr lang="nb-NO" dirty="0"/>
              <a:t>Denne tilbakemeldingen vil begrense seg til de tilsynene som er gjennomført i kommunene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2077086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Samlerapport fra Trøndelag ligger også på hjemmeside til helsetilsynet og </a:t>
            </a:r>
            <a:r>
              <a:rPr lang="nb-NO" dirty="0" err="1"/>
              <a:t>fmtl</a:t>
            </a:r>
            <a:r>
              <a:rPr lang="nb-NO" dirty="0"/>
              <a:t>.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25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02404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125738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939091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80445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906712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l"/>
            <a:r>
              <a:rPr lang="nb-NO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2012: ROP-retningslinjen: Nasjonal faglig retningslinje for utredning, behandling og oppfølging av personer med samtidig ruslidelse og psykiske lidelser–ROP-lidelser</a:t>
            </a:r>
          </a:p>
          <a:p>
            <a:pPr lvl="0" algn="l"/>
            <a:endParaRPr lang="nb-NO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nb-NO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2016: Nasjonal faglig retningslinje for behandling og rehabilitering av rusmiddelproblemer og avhengighet</a:t>
            </a:r>
          </a:p>
          <a:p>
            <a:pPr lvl="0"/>
            <a:endParaRPr lang="nb-NO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nb-NO" i="0" dirty="0"/>
              <a:t>Sammen om mestring – veileder i lokalt psykisk helsearbeid og rusarbeid for voksne – Et verktøy for kommuner og spesialisthelsetjenesten. 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942582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l"/>
            <a:r>
              <a:rPr lang="nb-NO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2012: ROP-retningslinjen: Nasjonal faglig retningslinje for utredning, behandling og oppfølging av personer med samtidig ruslidelse og psykiske lidelser–ROP-lidelser</a:t>
            </a:r>
          </a:p>
          <a:p>
            <a:pPr lvl="0" algn="l"/>
            <a:endParaRPr lang="nb-NO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nb-NO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2016: Nasjonal faglig retningslinje for behandling og rehabilitering av rusmiddelproblemer og avhengighet – </a:t>
            </a:r>
            <a:r>
              <a:rPr lang="nb-NO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EuropAsi</a:t>
            </a:r>
            <a:r>
              <a:rPr lang="nb-NO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tatt med og vist til som et anbefalt verktøy for å avdekke rusmiddelbrukens omfang</a:t>
            </a:r>
          </a:p>
          <a:p>
            <a:pPr lvl="0"/>
            <a:endParaRPr lang="nb-NO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nb-NO" i="0" dirty="0"/>
              <a:t>Sammen om mestring – veileder i lokalt psykisk helsearbeid og rusarbeid for voksne – Et verktøy for kommuner og spesialisthelsetjenesten. 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607824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nb-NO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dirty="0"/>
          </a:p>
          <a:p>
            <a:pPr marL="0" indent="0">
              <a:buFont typeface="Arial" panose="020B0604020202020204" pitchFamily="34" charset="0"/>
              <a:buNone/>
            </a:pPr>
            <a:endParaRPr lang="nb-NO" u="sng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10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776260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(mønster 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138C16EE-710F-4022-B0C5-EA9C5CDBBD65}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5" name="Bilde 14">
            <a:extLst>
              <a:ext uri="{FF2B5EF4-FFF2-40B4-BE49-F238E27FC236}">
                <a16:creationId xmlns:a16="http://schemas.microsoft.com/office/drawing/2014/main" id="{8360EE4D-DFF5-4E20-B16B-DE5A691E1F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812"/>
          <a:stretch/>
        </p:blipFill>
        <p:spPr>
          <a:xfrm>
            <a:off x="8867838" y="2759103"/>
            <a:ext cx="3324162" cy="3371354"/>
          </a:xfrm>
          <a:prstGeom prst="rect">
            <a:avLst/>
          </a:prstGeom>
        </p:spPr>
      </p:pic>
      <p:sp>
        <p:nvSpPr>
          <p:cNvPr id="19" name="Plassholder for dato 3">
            <a:extLst>
              <a:ext uri="{FF2B5EF4-FFF2-40B4-BE49-F238E27FC236}">
                <a16:creationId xmlns:a16="http://schemas.microsoft.com/office/drawing/2014/main" id="{801C13F1-45C0-4244-B9C6-4EFBC66F6D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04.12.2019</a:t>
            </a:fld>
            <a:endParaRPr lang="nb-NO"/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EA6A4735-2CFC-41E4-A5FE-C807F850157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7593" y="958645"/>
            <a:ext cx="8258026" cy="2576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39000"/>
              </a:prstClr>
            </a:outerShdw>
          </a:effectLst>
        </p:spPr>
        <p:txBody>
          <a:bodyPr anchor="b"/>
          <a:lstStyle>
            <a:lvl1pPr marL="0" indent="0">
              <a:buNone/>
              <a:defRPr sz="5400" baseline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b-NO" dirty="0"/>
              <a:t>Erfaringer fra ROP-tilsyn ang. bolig og </a:t>
            </a:r>
            <a:r>
              <a:rPr lang="nb-NO" dirty="0" err="1"/>
              <a:t>bomestring</a:t>
            </a:r>
            <a:r>
              <a:rPr lang="nb-NO" dirty="0"/>
              <a:t> </a:t>
            </a:r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A9FF001B-633E-41C9-B008-C3077FC6836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52086"/>
            <a:ext cx="5136285" cy="103666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aseline="0">
                <a:solidFill>
                  <a:schemeClr val="accent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Anne Lise Mathisen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79FEB085-0190-4AD4-B146-7E11A3CED72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753" y="4988753"/>
            <a:ext cx="5397131" cy="1635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80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 og innhold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B7A5C0EF-D6AE-4DC0-9C4A-98CACCE3F362}"/>
              </a:ext>
            </a:extLst>
          </p:cNvPr>
          <p:cNvSpPr/>
          <p:nvPr userDrawn="1"/>
        </p:nvSpPr>
        <p:spPr>
          <a:xfrm>
            <a:off x="0" y="-101600"/>
            <a:ext cx="12192000" cy="211567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Plassholder for tittel 1">
            <a:extLst>
              <a:ext uri="{FF2B5EF4-FFF2-40B4-BE49-F238E27FC236}">
                <a16:creationId xmlns:a16="http://schemas.microsoft.com/office/drawing/2014/main" id="{AD94DBB0-AC01-486F-9645-C50E40CF46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>
            <a:outerShdw blurRad="25400" dist="38100" dir="2700000" algn="tl" rotWithShape="0">
              <a:prstClr val="black">
                <a:alpha val="7000"/>
              </a:prstClr>
            </a:outerShdw>
          </a:effectLst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accent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nb-NO" dirty="0"/>
              <a:t>Overskriften (pkt. 36) bør være kort og tydelig</a:t>
            </a:r>
          </a:p>
        </p:txBody>
      </p:sp>
      <p:sp>
        <p:nvSpPr>
          <p:cNvPr id="17" name="Plassholder for lysbildenummer 5">
            <a:extLst>
              <a:ext uri="{FF2B5EF4-FFF2-40B4-BE49-F238E27FC236}">
                <a16:creationId xmlns:a16="http://schemas.microsoft.com/office/drawing/2014/main" id="{0E22CC3F-B1E4-439E-AD2C-365EB63BD0D5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nb-NO" sz="9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9" name="Plassholder for tekst 37">
            <a:extLst>
              <a:ext uri="{FF2B5EF4-FFF2-40B4-BE49-F238E27FC236}">
                <a16:creationId xmlns:a16="http://schemas.microsoft.com/office/drawing/2014/main" id="{579AAE86-25D6-4547-B61E-07621E68054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57541" y="2164988"/>
            <a:ext cx="10078772" cy="414425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stikkordsform, ikke i setninger.</a:t>
            </a:r>
            <a:br>
              <a:rPr lang="nb-NO" dirty="0"/>
            </a:br>
            <a:r>
              <a:rPr lang="nb-NO" dirty="0"/>
              <a:t>Publikum bør slippe å lese alt som blir sagt.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146E3D18-B3A6-4ABF-92D3-234B19B8113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9188" y="372849"/>
            <a:ext cx="504825" cy="50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1788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+ faktabo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ktangel 24">
            <a:extLst>
              <a:ext uri="{FF2B5EF4-FFF2-40B4-BE49-F238E27FC236}">
                <a16:creationId xmlns:a16="http://schemas.microsoft.com/office/drawing/2014/main" id="{61072EAD-B1BE-40B7-88CE-9948D7487840}"/>
              </a:ext>
            </a:extLst>
          </p:cNvPr>
          <p:cNvSpPr/>
          <p:nvPr userDrawn="1"/>
        </p:nvSpPr>
        <p:spPr>
          <a:xfrm>
            <a:off x="7492621" y="2164467"/>
            <a:ext cx="3643689" cy="4144258"/>
          </a:xfrm>
          <a:prstGeom prst="rect">
            <a:avLst/>
          </a:prstGeom>
          <a:solidFill>
            <a:srgbClr val="00244E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1" name="Plassholder for tekst 8">
            <a:extLst>
              <a:ext uri="{FF2B5EF4-FFF2-40B4-BE49-F238E27FC236}">
                <a16:creationId xmlns:a16="http://schemas.microsoft.com/office/drawing/2014/main" id="{E142A945-ADFA-478D-B158-7C6367B4CC4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788275" y="2468281"/>
            <a:ext cx="3044826" cy="3516593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I </a:t>
            </a:r>
            <a:r>
              <a:rPr lang="nb-NO" dirty="0" err="1"/>
              <a:t>faktaboksen</a:t>
            </a:r>
            <a:r>
              <a:rPr lang="nb-NO" dirty="0"/>
              <a:t> kan du skrive viktig informasjon som hører til tema du snakker om. </a:t>
            </a:r>
            <a:br>
              <a:rPr lang="nb-NO" dirty="0"/>
            </a:br>
            <a:r>
              <a:rPr lang="nb-NO" dirty="0"/>
              <a:t>For eksempel en lovparagraf, statistikk eller en huskeliste med nyttige tips.</a:t>
            </a:r>
            <a:br>
              <a:rPr lang="nb-NO" dirty="0"/>
            </a:br>
            <a:r>
              <a:rPr lang="nb-NO" dirty="0"/>
              <a:t>Bruk stor bokstav og punktum i dersom det er hele setninger i hvert punkt.</a:t>
            </a:r>
            <a:br>
              <a:rPr lang="nb-NO" dirty="0"/>
            </a:br>
            <a:r>
              <a:rPr lang="nb-NO" dirty="0"/>
              <a:t>Skriv gjerne inn kilde for fakta, som for eksempel SSB.no.</a:t>
            </a:r>
          </a:p>
        </p:txBody>
      </p:sp>
      <p:sp>
        <p:nvSpPr>
          <p:cNvPr id="15" name="Plassholder for tittel 1">
            <a:extLst>
              <a:ext uri="{FF2B5EF4-FFF2-40B4-BE49-F238E27FC236}">
                <a16:creationId xmlns:a16="http://schemas.microsoft.com/office/drawing/2014/main" id="{86BEE725-2BED-4954-90BD-F58FC2EC92B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2" y="873126"/>
            <a:ext cx="10080626" cy="1077208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nb-NO" dirty="0"/>
              <a:t>Overskrift (pkt. 36) bør være kort og tydelig</a:t>
            </a:r>
          </a:p>
        </p:txBody>
      </p:sp>
      <p:sp>
        <p:nvSpPr>
          <p:cNvPr id="11" name="Plassholder for tekst 37">
            <a:extLst>
              <a:ext uri="{FF2B5EF4-FFF2-40B4-BE49-F238E27FC236}">
                <a16:creationId xmlns:a16="http://schemas.microsoft.com/office/drawing/2014/main" id="{709C256E-3453-444E-9DA4-926896843E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55688" y="2164467"/>
            <a:ext cx="6150591" cy="414425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stikkordsform, ikke i setninger. </a:t>
            </a:r>
            <a:br>
              <a:rPr lang="nb-NO" dirty="0"/>
            </a:br>
            <a:r>
              <a:rPr lang="nb-NO" dirty="0"/>
              <a:t>Publikum bør slippe å lese alt som blir sagt.</a:t>
            </a:r>
          </a:p>
          <a:p>
            <a:pPr lvl="0"/>
            <a:endParaRPr lang="nb-NO" dirty="0"/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A92FA234-1C3D-4926-B19D-B4FC10AC74E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6164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vside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ssholder for tekst 37">
            <a:extLst>
              <a:ext uri="{FF2B5EF4-FFF2-40B4-BE49-F238E27FC236}">
                <a16:creationId xmlns:a16="http://schemas.microsoft.com/office/drawing/2014/main" id="{28A9B5C1-F52C-441A-8485-F27ECF0FDD5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0" y="2695388"/>
            <a:ext cx="5040306" cy="361333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stikkordsform. </a:t>
            </a:r>
            <a:br>
              <a:rPr lang="nb-NO" dirty="0"/>
            </a:br>
            <a:r>
              <a:rPr lang="nb-NO" dirty="0"/>
              <a:t>Publikum bør slippe å lese alt som blir sagt.</a:t>
            </a:r>
            <a:br>
              <a:rPr lang="nb-NO" dirty="0"/>
            </a:br>
            <a:r>
              <a:rPr lang="nb-NO" dirty="0"/>
              <a:t>Mye tekst vil gjøre at publikum bruker mer tid på å lese, og mindre til på å lytte.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E7F180ED-A548-427E-925E-6EEE263121E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-1"/>
            <a:ext cx="5552141" cy="680012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>
              <a:buNone/>
              <a:defRPr/>
            </a:lvl1pPr>
          </a:lstStyle>
          <a:p>
            <a:r>
              <a:rPr lang="nb-NO"/>
              <a:t>Klikk på ikonet for å sette inn bilde som passer til det du skal snakke om. </a:t>
            </a:r>
            <a:br>
              <a:rPr lang="nb-NO"/>
            </a:br>
            <a:br>
              <a:rPr lang="nb-NO"/>
            </a:br>
            <a:br>
              <a:rPr lang="nb-NO"/>
            </a:br>
            <a:r>
              <a:rPr lang="nb-NO"/>
              <a:t>Har du ikke bilde som passer til tema, kan du bruke en </a:t>
            </a:r>
            <a:r>
              <a:rPr lang="nb-NO" err="1"/>
              <a:t>malside</a:t>
            </a:r>
            <a:r>
              <a:rPr lang="nb-NO"/>
              <a:t> uten bilde. </a:t>
            </a:r>
          </a:p>
          <a:p>
            <a:endParaRPr lang="nb-NO"/>
          </a:p>
        </p:txBody>
      </p:sp>
      <p:sp>
        <p:nvSpPr>
          <p:cNvPr id="28" name="Plassholder for tittel 1">
            <a:extLst>
              <a:ext uri="{FF2B5EF4-FFF2-40B4-BE49-F238E27FC236}">
                <a16:creationId xmlns:a16="http://schemas.microsoft.com/office/drawing/2014/main" id="{DF760073-D89F-4E2D-BB60-670348A69E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1426144"/>
            <a:ext cx="5040306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b-NO" dirty="0"/>
              <a:t>Overskrift (pkt. 36) bør være kort og tydelig</a:t>
            </a:r>
          </a:p>
        </p:txBody>
      </p:sp>
      <p:sp>
        <p:nvSpPr>
          <p:cNvPr id="19" name="TekstSylinder 18">
            <a:extLst>
              <a:ext uri="{FF2B5EF4-FFF2-40B4-BE49-F238E27FC236}">
                <a16:creationId xmlns:a16="http://schemas.microsoft.com/office/drawing/2014/main" id="{7602988D-E292-4CF2-9D58-3DFB70E57FD5}"/>
              </a:ext>
            </a:extLst>
          </p:cNvPr>
          <p:cNvSpPr txBox="1"/>
          <p:nvPr userDrawn="1"/>
        </p:nvSpPr>
        <p:spPr>
          <a:xfrm>
            <a:off x="5899150" y="6587312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21" name="Plassholder for tekst 3">
            <a:extLst>
              <a:ext uri="{FF2B5EF4-FFF2-40B4-BE49-F238E27FC236}">
                <a16:creationId xmlns:a16="http://schemas.microsoft.com/office/drawing/2014/main" id="{2FA60F08-6BD9-4C46-909F-CA25100A039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139148" y="6590875"/>
            <a:ext cx="3868452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 og/eller eier av bildet.</a:t>
            </a: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BD42D404-3A7D-4C6D-8B57-8F5A1BA61A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5581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- innhold - 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127220EE-6706-4B19-8467-546429809DF9}"/>
              </a:ext>
            </a:extLst>
          </p:cNvPr>
          <p:cNvSpPr/>
          <p:nvPr userDrawn="1"/>
        </p:nvSpPr>
        <p:spPr>
          <a:xfrm>
            <a:off x="1055688" y="2164466"/>
            <a:ext cx="10225087" cy="414425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Plassholder for tekst 37">
            <a:extLst>
              <a:ext uri="{FF2B5EF4-FFF2-40B4-BE49-F238E27FC236}">
                <a16:creationId xmlns:a16="http://schemas.microsoft.com/office/drawing/2014/main" id="{28A9B5C1-F52C-441A-8485-F27ECF0FDD5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19813" y="2486213"/>
            <a:ext cx="6400800" cy="3585882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b-NO" dirty="0"/>
              <a:t>Skriv i stikkordsform. </a:t>
            </a:r>
            <a:br>
              <a:rPr lang="nb-NO" dirty="0"/>
            </a:br>
            <a:r>
              <a:rPr lang="nb-NO" dirty="0"/>
              <a:t>Publikum bør slippe å lese alt som blir sagt. </a:t>
            </a:r>
            <a:br>
              <a:rPr lang="nb-NO" dirty="0"/>
            </a:br>
            <a:r>
              <a:rPr lang="nb-NO" dirty="0"/>
              <a:t>Mye tekst vil gjøre at publikum leser, og ikke hører etter.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E7F180ED-A548-427E-925E-6EEE263121E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55687" y="2164466"/>
            <a:ext cx="3348037" cy="414425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på ikonet for å sette inn bilde som passer til tema. </a:t>
            </a:r>
            <a:br>
              <a:rPr lang="nb-NO"/>
            </a:br>
            <a:br>
              <a:rPr lang="nb-NO"/>
            </a:br>
            <a:r>
              <a:rPr lang="nb-NO"/>
              <a:t>Har du ikke relevant bilde, kan du bruke en </a:t>
            </a:r>
            <a:r>
              <a:rPr lang="nb-NO" err="1"/>
              <a:t>malside</a:t>
            </a:r>
            <a:r>
              <a:rPr lang="nb-NO"/>
              <a:t> uten bilde.</a:t>
            </a:r>
          </a:p>
        </p:txBody>
      </p:sp>
      <p:sp>
        <p:nvSpPr>
          <p:cNvPr id="28" name="Plassholder for tittel 1">
            <a:extLst>
              <a:ext uri="{FF2B5EF4-FFF2-40B4-BE49-F238E27FC236}">
                <a16:creationId xmlns:a16="http://schemas.microsoft.com/office/drawing/2014/main" id="{DF760073-D89F-4E2D-BB60-670348A69E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8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b-NO" dirty="0"/>
              <a:t>Overskrift (pkt. 36) bør være kort og tydelig</a:t>
            </a:r>
          </a:p>
        </p:txBody>
      </p:sp>
      <p:sp>
        <p:nvSpPr>
          <p:cNvPr id="32" name="TekstSylinder 31">
            <a:extLst>
              <a:ext uri="{FF2B5EF4-FFF2-40B4-BE49-F238E27FC236}">
                <a16:creationId xmlns:a16="http://schemas.microsoft.com/office/drawing/2014/main" id="{76A8F77B-E6E8-4B54-AF9C-4B35207FDC65}"/>
              </a:ext>
            </a:extLst>
          </p:cNvPr>
          <p:cNvSpPr txBox="1"/>
          <p:nvPr userDrawn="1"/>
        </p:nvSpPr>
        <p:spPr>
          <a:xfrm>
            <a:off x="1055687" y="6398168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33" name="Plassholder for tekst 3">
            <a:extLst>
              <a:ext uri="{FF2B5EF4-FFF2-40B4-BE49-F238E27FC236}">
                <a16:creationId xmlns:a16="http://schemas.microsoft.com/office/drawing/2014/main" id="{5B4DAC38-A400-459F-BAF5-D2AC04BCCDC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95685" y="6401731"/>
            <a:ext cx="3868452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 og/eller eier av bildet.</a:t>
            </a:r>
          </a:p>
        </p:txBody>
      </p:sp>
      <p:pic>
        <p:nvPicPr>
          <p:cNvPr id="16" name="Bilde 15">
            <a:extLst>
              <a:ext uri="{FF2B5EF4-FFF2-40B4-BE49-F238E27FC236}">
                <a16:creationId xmlns:a16="http://schemas.microsoft.com/office/drawing/2014/main" id="{29F86442-67F8-4A18-AC07-0C59FEB11E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427" t="9539" r="78245" b="18819"/>
          <a:stretch/>
        </p:blipFill>
        <p:spPr>
          <a:xfrm>
            <a:off x="8663812" y="2164466"/>
            <a:ext cx="2616963" cy="4144259"/>
          </a:xfrm>
          <a:prstGeom prst="rect">
            <a:avLst/>
          </a:prstGeom>
        </p:spPr>
      </p:pic>
      <p:pic>
        <p:nvPicPr>
          <p:cNvPr id="13" name="Bilde 12">
            <a:extLst>
              <a:ext uri="{FF2B5EF4-FFF2-40B4-BE49-F238E27FC236}">
                <a16:creationId xmlns:a16="http://schemas.microsoft.com/office/drawing/2014/main" id="{D8434520-EF28-4BC6-8818-60978268EC1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2391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t/Mellomtit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127220EE-6706-4B19-8467-546429809DF9}"/>
              </a:ext>
            </a:extLst>
          </p:cNvPr>
          <p:cNvSpPr/>
          <p:nvPr userDrawn="1"/>
        </p:nvSpPr>
        <p:spPr>
          <a:xfrm>
            <a:off x="1055687" y="1244436"/>
            <a:ext cx="10080626" cy="4680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E33C9673-3931-4FE0-A4BD-4B8121B83A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94" t="17808" b="1715"/>
          <a:stretch/>
        </p:blipFill>
        <p:spPr>
          <a:xfrm>
            <a:off x="1065520" y="1256505"/>
            <a:ext cx="6370602" cy="4655325"/>
          </a:xfrm>
          <a:prstGeom prst="rect">
            <a:avLst/>
          </a:prstGeom>
        </p:spPr>
      </p:pic>
      <p:sp>
        <p:nvSpPr>
          <p:cNvPr id="17" name="Plassholder for tekst 37">
            <a:extLst>
              <a:ext uri="{FF2B5EF4-FFF2-40B4-BE49-F238E27FC236}">
                <a16:creationId xmlns:a16="http://schemas.microsoft.com/office/drawing/2014/main" id="{28A9B5C1-F52C-441A-8485-F27ECF0FDD5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518834" y="1859796"/>
            <a:ext cx="8880528" cy="3448373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lang="da-DK" sz="3200" dirty="0" smtClean="0">
                <a:latin typeface="+mn-lt"/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b-NO" dirty="0"/>
              <a:t>Uthevet tekst (pkt. 32) til for eksempel sitat, viktig poeng du vil vektlegge, </a:t>
            </a:r>
            <a:r>
              <a:rPr lang="nb-NO" dirty="0" err="1"/>
              <a:t>kapitteldeler</a:t>
            </a:r>
            <a:r>
              <a:rPr lang="nb-NO" dirty="0"/>
              <a:t> eller oppgavetekst.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A6F6885A-585D-4728-96A3-6A74DFDE378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0456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t + 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127220EE-6706-4B19-8467-546429809DF9}"/>
              </a:ext>
            </a:extLst>
          </p:cNvPr>
          <p:cNvSpPr/>
          <p:nvPr userDrawn="1"/>
        </p:nvSpPr>
        <p:spPr>
          <a:xfrm>
            <a:off x="1055687" y="1244436"/>
            <a:ext cx="10080626" cy="4680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2" name="TekstSylinder 31">
            <a:extLst>
              <a:ext uri="{FF2B5EF4-FFF2-40B4-BE49-F238E27FC236}">
                <a16:creationId xmlns:a16="http://schemas.microsoft.com/office/drawing/2014/main" id="{76A8F77B-E6E8-4B54-AF9C-4B35207FDC65}"/>
              </a:ext>
            </a:extLst>
          </p:cNvPr>
          <p:cNvSpPr txBox="1"/>
          <p:nvPr userDrawn="1"/>
        </p:nvSpPr>
        <p:spPr>
          <a:xfrm>
            <a:off x="7178112" y="6042242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33" name="Plassholder for tekst 3">
            <a:extLst>
              <a:ext uri="{FF2B5EF4-FFF2-40B4-BE49-F238E27FC236}">
                <a16:creationId xmlns:a16="http://schemas.microsoft.com/office/drawing/2014/main" id="{5B4DAC38-A400-459F-BAF5-D2AC04BCCDC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418110" y="6045805"/>
            <a:ext cx="3718203" cy="150325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 og/eller eier av bildet.</a:t>
            </a: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1AF51B00-46F1-43BA-97E0-DC752D5D07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06" t="-26237" r="-1446" b="51249"/>
          <a:stretch/>
        </p:blipFill>
        <p:spPr>
          <a:xfrm>
            <a:off x="1055688" y="1586611"/>
            <a:ext cx="6935787" cy="4337825"/>
          </a:xfrm>
          <a:prstGeom prst="rect">
            <a:avLst/>
          </a:prstGeom>
        </p:spPr>
      </p:pic>
      <p:sp>
        <p:nvSpPr>
          <p:cNvPr id="13" name="Plassholder for tekst 37">
            <a:extLst>
              <a:ext uri="{FF2B5EF4-FFF2-40B4-BE49-F238E27FC236}">
                <a16:creationId xmlns:a16="http://schemas.microsoft.com/office/drawing/2014/main" id="{F8806A24-CB5B-4200-91AE-ACD183E19F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419120" y="1693386"/>
            <a:ext cx="5158129" cy="371532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2800">
                <a:solidFill>
                  <a:schemeClr val="tx1"/>
                </a:solidFill>
                <a:latin typeface="+mn-lt"/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b-NO" dirty="0"/>
              <a:t>Uthevet tekst (pkt. 28) til for eksempel sitat eller viktig poeng du vil vektlegge.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E7F180ED-A548-427E-925E-6EEE263121E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176313" y="1244436"/>
            <a:ext cx="3960000" cy="4680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på ikonet for å sette inn bilde som passer til tema. </a:t>
            </a:r>
            <a:br>
              <a:rPr lang="nb-NO"/>
            </a:br>
            <a:br>
              <a:rPr lang="nb-NO"/>
            </a:br>
            <a:r>
              <a:rPr lang="nb-NO"/>
              <a:t>Har du ikke relevant bilde, kan du bruke en </a:t>
            </a:r>
            <a:r>
              <a:rPr lang="nb-NO" err="1"/>
              <a:t>malside</a:t>
            </a:r>
            <a:r>
              <a:rPr lang="nb-NO"/>
              <a:t> uten bilde.</a:t>
            </a:r>
          </a:p>
        </p:txBody>
      </p:sp>
      <p:pic>
        <p:nvPicPr>
          <p:cNvPr id="14" name="Bilde 13">
            <a:extLst>
              <a:ext uri="{FF2B5EF4-FFF2-40B4-BE49-F238E27FC236}">
                <a16:creationId xmlns:a16="http://schemas.microsoft.com/office/drawing/2014/main" id="{9EED7040-0B63-4900-BC21-A44A2553541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5328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kning x 2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DA7F82D5-170E-47A6-9910-FE84E32FE544}"/>
              </a:ext>
            </a:extLst>
          </p:cNvPr>
          <p:cNvSpPr/>
          <p:nvPr userDrawn="1"/>
        </p:nvSpPr>
        <p:spPr>
          <a:xfrm>
            <a:off x="1055687" y="5029201"/>
            <a:ext cx="4845928" cy="1066311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D636CE05-AD56-498E-A359-08ACE0E6B54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80358" y="5219700"/>
            <a:ext cx="4409242" cy="70484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Klikk her for å redigere tekst. Her kan du skrive noe som tilføyer informasjon til bildet. Denne siden kan brukes til å sammenlikne noe.</a:t>
            </a:r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61072EAD-B1BE-40B7-88CE-9948D7487840}"/>
              </a:ext>
            </a:extLst>
          </p:cNvPr>
          <p:cNvSpPr/>
          <p:nvPr userDrawn="1"/>
        </p:nvSpPr>
        <p:spPr>
          <a:xfrm>
            <a:off x="6290383" y="5029201"/>
            <a:ext cx="4845929" cy="1058263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6" name="Plassholder for tekst 4">
            <a:extLst>
              <a:ext uri="{FF2B5EF4-FFF2-40B4-BE49-F238E27FC236}">
                <a16:creationId xmlns:a16="http://schemas.microsoft.com/office/drawing/2014/main" id="{A203DE09-43A6-4A48-AC04-09D613D14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58492" y="873125"/>
            <a:ext cx="10077821" cy="1077208"/>
          </a:xfrm>
          <a:prstGeom prst="rect">
            <a:avLst/>
          </a:prstGeom>
        </p:spPr>
        <p:txBody>
          <a:bodyPr numCol="1" anchor="b">
            <a:normAutofit/>
          </a:bodyPr>
          <a:lstStyle>
            <a:lvl1pPr marL="0" indent="0">
              <a:buNone/>
              <a:defRPr sz="3600">
                <a:latin typeface="+mn-lt"/>
              </a:defRPr>
            </a:lvl1pPr>
          </a:lstStyle>
          <a:p>
            <a:pPr lvl="0"/>
            <a:r>
              <a:rPr lang="nb-NO" dirty="0"/>
              <a:t>Overskrift (pkt. 36) for to bilder med tekst</a:t>
            </a:r>
          </a:p>
        </p:txBody>
      </p:sp>
      <p:sp>
        <p:nvSpPr>
          <p:cNvPr id="14" name="Plassholder for bilde 21">
            <a:extLst>
              <a:ext uri="{FF2B5EF4-FFF2-40B4-BE49-F238E27FC236}">
                <a16:creationId xmlns:a16="http://schemas.microsoft.com/office/drawing/2014/main" id="{E6852382-D128-4FD8-991D-769F1638745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55688" y="2112866"/>
            <a:ext cx="4845927" cy="272583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/>
              <a:t>Klikk for på ikonet for å sette inn bilde 1</a:t>
            </a:r>
          </a:p>
        </p:txBody>
      </p:sp>
      <p:sp>
        <p:nvSpPr>
          <p:cNvPr id="34" name="Plassholder for bilde 21">
            <a:extLst>
              <a:ext uri="{FF2B5EF4-FFF2-40B4-BE49-F238E27FC236}">
                <a16:creationId xmlns:a16="http://schemas.microsoft.com/office/drawing/2014/main" id="{6F608E0E-4EAB-457C-A166-7D2B95128771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284034" y="2112866"/>
            <a:ext cx="4845928" cy="272583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/>
              <a:t>Klikk på ikonet for å sette inn bilde 2</a:t>
            </a:r>
          </a:p>
        </p:txBody>
      </p:sp>
      <p:sp>
        <p:nvSpPr>
          <p:cNvPr id="35" name="Plassholder for tekst 8">
            <a:extLst>
              <a:ext uri="{FF2B5EF4-FFF2-40B4-BE49-F238E27FC236}">
                <a16:creationId xmlns:a16="http://schemas.microsoft.com/office/drawing/2014/main" id="{39DF0B6E-B830-4C7D-A84C-DCEE2F4AB72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02377" y="5213350"/>
            <a:ext cx="4409242" cy="70484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Klikk her for å redigere tekst. Her kan du skrive noe som tilføyer informasjon til bildet. Denne siden kan brukes til å sammenlikne noe.</a:t>
            </a:r>
          </a:p>
        </p:txBody>
      </p:sp>
      <p:sp>
        <p:nvSpPr>
          <p:cNvPr id="36" name="TekstSylinder 35">
            <a:extLst>
              <a:ext uri="{FF2B5EF4-FFF2-40B4-BE49-F238E27FC236}">
                <a16:creationId xmlns:a16="http://schemas.microsoft.com/office/drawing/2014/main" id="{7316ECC6-698F-4C07-84A4-867F79EF57B8}"/>
              </a:ext>
            </a:extLst>
          </p:cNvPr>
          <p:cNvSpPr txBox="1"/>
          <p:nvPr userDrawn="1"/>
        </p:nvSpPr>
        <p:spPr>
          <a:xfrm>
            <a:off x="1055688" y="6588581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37" name="Plassholder for tekst 3">
            <a:extLst>
              <a:ext uri="{FF2B5EF4-FFF2-40B4-BE49-F238E27FC236}">
                <a16:creationId xmlns:a16="http://schemas.microsoft.com/office/drawing/2014/main" id="{5D73572D-EBD9-4707-BB21-25F1FDB05D1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95686" y="6592144"/>
            <a:ext cx="6165564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bildene.</a:t>
            </a:r>
          </a:p>
        </p:txBody>
      </p:sp>
      <p:pic>
        <p:nvPicPr>
          <p:cNvPr id="15" name="Bilde 14">
            <a:extLst>
              <a:ext uri="{FF2B5EF4-FFF2-40B4-BE49-F238E27FC236}">
                <a16:creationId xmlns:a16="http://schemas.microsoft.com/office/drawing/2014/main" id="{31A793CB-45EB-40DA-98ED-FFE0BC3AEEE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6565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366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kning x 3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DA7F82D5-170E-47A6-9910-FE84E32FE544}"/>
              </a:ext>
            </a:extLst>
          </p:cNvPr>
          <p:cNvSpPr/>
          <p:nvPr userDrawn="1"/>
        </p:nvSpPr>
        <p:spPr>
          <a:xfrm>
            <a:off x="1055687" y="4265903"/>
            <a:ext cx="3168000" cy="1829609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D636CE05-AD56-498E-A359-08ACE0E6B54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80358" y="4439670"/>
            <a:ext cx="2686050" cy="14248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Bildene og faktaboksene på denne </a:t>
            </a:r>
            <a:r>
              <a:rPr lang="nb-NO" dirty="0" err="1"/>
              <a:t>malsiden</a:t>
            </a:r>
            <a:r>
              <a:rPr lang="nb-NO" dirty="0"/>
              <a:t> kan brukes for å sammenlikne noe.</a:t>
            </a:r>
            <a:br>
              <a:rPr lang="nb-NO" dirty="0"/>
            </a:br>
            <a:r>
              <a:rPr lang="nb-NO" dirty="0"/>
              <a:t>For eksempel hvis du har tre bilder som viser en utvikling.</a:t>
            </a:r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77289ADD-6E2E-464C-9359-38C11C947409}"/>
              </a:ext>
            </a:extLst>
          </p:cNvPr>
          <p:cNvSpPr/>
          <p:nvPr userDrawn="1"/>
        </p:nvSpPr>
        <p:spPr>
          <a:xfrm>
            <a:off x="4512000" y="4273951"/>
            <a:ext cx="3168000" cy="1821561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3" name="Plassholder for tekst 8">
            <a:extLst>
              <a:ext uri="{FF2B5EF4-FFF2-40B4-BE49-F238E27FC236}">
                <a16:creationId xmlns:a16="http://schemas.microsoft.com/office/drawing/2014/main" id="{57A9DC82-D582-434C-9880-CC53EFF8C09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752975" y="4447716"/>
            <a:ext cx="2686050" cy="142486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Bildene kan brukes til å illustrere tre viktige poeng.</a:t>
            </a:r>
            <a:br>
              <a:rPr lang="nb-NO" dirty="0"/>
            </a:br>
            <a:r>
              <a:rPr lang="nb-NO" dirty="0"/>
              <a:t>Kart, bilder og illustrasjoner kan settes inn og brukes for å sammenlikne noe innen alle fagfelt. </a:t>
            </a:r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61072EAD-B1BE-40B7-88CE-9948D7487840}"/>
              </a:ext>
            </a:extLst>
          </p:cNvPr>
          <p:cNvSpPr/>
          <p:nvPr userDrawn="1"/>
        </p:nvSpPr>
        <p:spPr>
          <a:xfrm>
            <a:off x="7968313" y="4265903"/>
            <a:ext cx="3168000" cy="1821561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1" name="Plassholder for tekst 8">
            <a:extLst>
              <a:ext uri="{FF2B5EF4-FFF2-40B4-BE49-F238E27FC236}">
                <a16:creationId xmlns:a16="http://schemas.microsoft.com/office/drawing/2014/main" id="{E142A945-ADFA-478D-B158-7C6367B4CC4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209288" y="4439668"/>
            <a:ext cx="2686050" cy="142486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Eksempler kan være naturtyper, arter, byer, brukergrupper, kommuner, områder, personer og så videre.</a:t>
            </a:r>
          </a:p>
        </p:txBody>
      </p:sp>
      <p:sp>
        <p:nvSpPr>
          <p:cNvPr id="16" name="Plassholder for tekst 4">
            <a:extLst>
              <a:ext uri="{FF2B5EF4-FFF2-40B4-BE49-F238E27FC236}">
                <a16:creationId xmlns:a16="http://schemas.microsoft.com/office/drawing/2014/main" id="{A203DE09-43A6-4A48-AC04-09D613D14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58492" y="873125"/>
            <a:ext cx="10077821" cy="1077208"/>
          </a:xfrm>
          <a:prstGeom prst="rect">
            <a:avLst/>
          </a:prstGeom>
        </p:spPr>
        <p:txBody>
          <a:bodyPr numCol="1" anchor="b">
            <a:noAutofit/>
          </a:bodyPr>
          <a:lstStyle>
            <a:lvl1pPr marL="0" indent="0">
              <a:buNone/>
              <a:defRPr sz="3600">
                <a:latin typeface="+mn-lt"/>
              </a:defRPr>
            </a:lvl1pPr>
          </a:lstStyle>
          <a:p>
            <a:pPr lvl="0"/>
            <a:r>
              <a:rPr lang="nb-NO" dirty="0"/>
              <a:t>Overskrift (pkt. 36) for tre bilder + </a:t>
            </a:r>
            <a:r>
              <a:rPr lang="nb-NO" dirty="0" err="1"/>
              <a:t>faktabokser</a:t>
            </a:r>
            <a:endParaRPr lang="nb-NO" dirty="0"/>
          </a:p>
        </p:txBody>
      </p:sp>
      <p:sp>
        <p:nvSpPr>
          <p:cNvPr id="14" name="Plassholder for bilde 21">
            <a:extLst>
              <a:ext uri="{FF2B5EF4-FFF2-40B4-BE49-F238E27FC236}">
                <a16:creationId xmlns:a16="http://schemas.microsoft.com/office/drawing/2014/main" id="{E6852382-D128-4FD8-991D-769F1638745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55688" y="2112868"/>
            <a:ext cx="3168000" cy="1980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/>
              <a:t>Klikk på ikonet for å sette</a:t>
            </a:r>
            <a:br>
              <a:rPr lang="nb-NO"/>
            </a:br>
            <a:r>
              <a:rPr lang="nb-NO"/>
              <a:t>inn bilde 1</a:t>
            </a:r>
          </a:p>
        </p:txBody>
      </p:sp>
      <p:sp>
        <p:nvSpPr>
          <p:cNvPr id="18" name="Plassholder for bilde 21">
            <a:extLst>
              <a:ext uri="{FF2B5EF4-FFF2-40B4-BE49-F238E27FC236}">
                <a16:creationId xmlns:a16="http://schemas.microsoft.com/office/drawing/2014/main" id="{021DA3E9-E13E-4C25-BA5D-6652BA1F0080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4512000" y="2112868"/>
            <a:ext cx="3168000" cy="1980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/>
              <a:t>Klikk på ikonet for å sette</a:t>
            </a:r>
            <a:br>
              <a:rPr lang="nb-NO"/>
            </a:br>
            <a:r>
              <a:rPr lang="nb-NO"/>
              <a:t>inn bilde 2</a:t>
            </a:r>
          </a:p>
        </p:txBody>
      </p:sp>
      <p:sp>
        <p:nvSpPr>
          <p:cNvPr id="19" name="Plassholder for bilde 21">
            <a:extLst>
              <a:ext uri="{FF2B5EF4-FFF2-40B4-BE49-F238E27FC236}">
                <a16:creationId xmlns:a16="http://schemas.microsoft.com/office/drawing/2014/main" id="{C0F341BD-FA74-49C6-B4D5-F0BAC35B78CD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7949946" y="2112868"/>
            <a:ext cx="3168000" cy="1980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/>
              <a:t>Klikk på ikonet for å sette</a:t>
            </a:r>
            <a:br>
              <a:rPr lang="nb-NO"/>
            </a:br>
            <a:r>
              <a:rPr lang="nb-NO"/>
              <a:t>inn bilde 3</a:t>
            </a:r>
          </a:p>
        </p:txBody>
      </p:sp>
      <p:sp>
        <p:nvSpPr>
          <p:cNvPr id="40" name="TekstSylinder 39">
            <a:extLst>
              <a:ext uri="{FF2B5EF4-FFF2-40B4-BE49-F238E27FC236}">
                <a16:creationId xmlns:a16="http://schemas.microsoft.com/office/drawing/2014/main" id="{ED5FD058-A83F-40A1-AB19-9459FCA3852E}"/>
              </a:ext>
            </a:extLst>
          </p:cNvPr>
          <p:cNvSpPr txBox="1"/>
          <p:nvPr userDrawn="1"/>
        </p:nvSpPr>
        <p:spPr>
          <a:xfrm>
            <a:off x="1055688" y="6588581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41" name="Plassholder for tekst 3">
            <a:extLst>
              <a:ext uri="{FF2B5EF4-FFF2-40B4-BE49-F238E27FC236}">
                <a16:creationId xmlns:a16="http://schemas.microsoft.com/office/drawing/2014/main" id="{37B15E49-CE91-415B-989E-461A9908C91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95686" y="6592144"/>
            <a:ext cx="6165564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bildene.</a:t>
            </a:r>
          </a:p>
        </p:txBody>
      </p:sp>
      <p:pic>
        <p:nvPicPr>
          <p:cNvPr id="21" name="Bilde 20">
            <a:extLst>
              <a:ext uri="{FF2B5EF4-FFF2-40B4-BE49-F238E27FC236}">
                <a16:creationId xmlns:a16="http://schemas.microsoft.com/office/drawing/2014/main" id="{198B4524-8164-42F2-A2DD-F74BF0073DC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47562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366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KTABOKS x 3 felles tittel"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e 11">
            <a:extLst>
              <a:ext uri="{FF2B5EF4-FFF2-40B4-BE49-F238E27FC236}">
                <a16:creationId xmlns:a16="http://schemas.microsoft.com/office/drawing/2014/main" id="{292FB4A1-6110-4C3C-B391-BA8B33CB07F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54" t="13140" r="-19292" b="13775"/>
          <a:stretch/>
        </p:blipFill>
        <p:spPr>
          <a:xfrm>
            <a:off x="0" y="-7374"/>
            <a:ext cx="2411361" cy="679900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DA7F82D5-170E-47A6-9910-FE84E32FE544}"/>
              </a:ext>
            </a:extLst>
          </p:cNvPr>
          <p:cNvSpPr/>
          <p:nvPr userDrawn="1"/>
        </p:nvSpPr>
        <p:spPr>
          <a:xfrm>
            <a:off x="1055688" y="2211295"/>
            <a:ext cx="3201671" cy="4106808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D636CE05-AD56-498E-A359-08ACE0E6B54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357262" y="2500828"/>
            <a:ext cx="2605138" cy="35071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Faktaboksene kan brukes for å sammenlikne noe.</a:t>
            </a:r>
            <a:br>
              <a:rPr lang="nb-NO" dirty="0"/>
            </a:br>
            <a:r>
              <a:rPr lang="nb-NO" dirty="0"/>
              <a:t>For eksempel hvis du vil du sammenlikne tre paragrafer eller lovverk.</a:t>
            </a:r>
            <a:br>
              <a:rPr lang="nb-NO" dirty="0"/>
            </a:br>
            <a:r>
              <a:rPr lang="nb-NO" dirty="0"/>
              <a:t>Eller hvis du skal forklare gangen i en prosess eller et tilsyn som består av tre deler.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dirty="0"/>
          </a:p>
          <a:p>
            <a:pPr lvl="0"/>
            <a:endParaRPr lang="nb-NO" dirty="0"/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77289ADD-6E2E-464C-9359-38C11C947409}"/>
              </a:ext>
            </a:extLst>
          </p:cNvPr>
          <p:cNvSpPr/>
          <p:nvPr userDrawn="1"/>
        </p:nvSpPr>
        <p:spPr>
          <a:xfrm>
            <a:off x="4495164" y="2220673"/>
            <a:ext cx="3240000" cy="409743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3" name="Plassholder for tekst 8">
            <a:extLst>
              <a:ext uri="{FF2B5EF4-FFF2-40B4-BE49-F238E27FC236}">
                <a16:creationId xmlns:a16="http://schemas.microsoft.com/office/drawing/2014/main" id="{57A9DC82-D582-434C-9880-CC53EFF8C09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793130" y="2510205"/>
            <a:ext cx="2599766" cy="3497774"/>
          </a:xfrm>
          <a:prstGeom prst="rect">
            <a:avLst/>
          </a:prstGeo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Når punktene er hele setninger, skal det være stor bokstav i hvert punkt.</a:t>
            </a:r>
            <a:br>
              <a:rPr lang="nb-NO" dirty="0"/>
            </a:br>
            <a:r>
              <a:rPr lang="nb-NO" dirty="0"/>
              <a:t>Gi alle punktene samme form og struktur.</a:t>
            </a:r>
          </a:p>
          <a:p>
            <a:pPr lvl="0"/>
            <a:endParaRPr lang="nb-NO" dirty="0"/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61072EAD-B1BE-40B7-88CE-9948D7487840}"/>
              </a:ext>
            </a:extLst>
          </p:cNvPr>
          <p:cNvSpPr/>
          <p:nvPr userDrawn="1"/>
        </p:nvSpPr>
        <p:spPr>
          <a:xfrm>
            <a:off x="7934642" y="2211296"/>
            <a:ext cx="3201671" cy="409743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1" name="Plassholder for tekst 8">
            <a:extLst>
              <a:ext uri="{FF2B5EF4-FFF2-40B4-BE49-F238E27FC236}">
                <a16:creationId xmlns:a16="http://schemas.microsoft.com/office/drawing/2014/main" id="{E142A945-ADFA-478D-B158-7C6367B4CC4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233153" y="2500828"/>
            <a:ext cx="2601585" cy="3518366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Les mer om punktoppstillinger på Språkrådet.no.</a:t>
            </a:r>
          </a:p>
          <a:p>
            <a:pPr lvl="0"/>
            <a:endParaRPr lang="nb-NO" dirty="0"/>
          </a:p>
        </p:txBody>
      </p:sp>
      <p:sp>
        <p:nvSpPr>
          <p:cNvPr id="17" name="Plassholder for tekst 4">
            <a:extLst>
              <a:ext uri="{FF2B5EF4-FFF2-40B4-BE49-F238E27FC236}">
                <a16:creationId xmlns:a16="http://schemas.microsoft.com/office/drawing/2014/main" id="{037073BD-E598-4E5F-B1EE-F55681A71E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58492" y="873125"/>
            <a:ext cx="10077821" cy="1077208"/>
          </a:xfrm>
          <a:prstGeom prst="rect">
            <a:avLst/>
          </a:prstGeom>
        </p:spPr>
        <p:txBody>
          <a:bodyPr numCol="1" anchor="b">
            <a:normAutofit/>
          </a:bodyPr>
          <a:lstStyle>
            <a:lvl1pPr marL="0" indent="0">
              <a:buNone/>
              <a:defRPr sz="3600">
                <a:latin typeface="+mn-lt"/>
              </a:defRPr>
            </a:lvl1pPr>
          </a:lstStyle>
          <a:p>
            <a:pPr lvl="0"/>
            <a:r>
              <a:rPr lang="nb-NO" dirty="0"/>
              <a:t>Felles overskrift (pkt. 36) for tre </a:t>
            </a:r>
            <a:r>
              <a:rPr lang="nb-NO" dirty="0" err="1"/>
              <a:t>faktabokser</a:t>
            </a:r>
            <a:endParaRPr lang="nb-NO" dirty="0"/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951C16E4-6BB9-4C56-8466-324319806EC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7478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KTABOKS x 3 egne titler"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>
            <a:extLst>
              <a:ext uri="{FF2B5EF4-FFF2-40B4-BE49-F238E27FC236}">
                <a16:creationId xmlns:a16="http://schemas.microsoft.com/office/drawing/2014/main" id="{5281FB71-5236-44BA-B16C-62F0FCCE37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98" t="28312" r="-1664" b="-957"/>
          <a:stretch/>
        </p:blipFill>
        <p:spPr>
          <a:xfrm>
            <a:off x="0" y="0"/>
            <a:ext cx="2359272" cy="6758071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DA7F82D5-170E-47A6-9910-FE84E32FE544}"/>
              </a:ext>
            </a:extLst>
          </p:cNvPr>
          <p:cNvSpPr/>
          <p:nvPr userDrawn="1"/>
        </p:nvSpPr>
        <p:spPr>
          <a:xfrm>
            <a:off x="1055688" y="1104900"/>
            <a:ext cx="3201671" cy="5203825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77289ADD-6E2E-464C-9359-38C11C947409}"/>
              </a:ext>
            </a:extLst>
          </p:cNvPr>
          <p:cNvSpPr/>
          <p:nvPr userDrawn="1"/>
        </p:nvSpPr>
        <p:spPr>
          <a:xfrm>
            <a:off x="4496330" y="1104899"/>
            <a:ext cx="3201671" cy="5203826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61072EAD-B1BE-40B7-88CE-9948D7487840}"/>
              </a:ext>
            </a:extLst>
          </p:cNvPr>
          <p:cNvSpPr/>
          <p:nvPr userDrawn="1"/>
        </p:nvSpPr>
        <p:spPr>
          <a:xfrm>
            <a:off x="7936973" y="1104899"/>
            <a:ext cx="3201671" cy="5203826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8932D5A4-F404-48C4-93C4-712FCC6A162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357262" y="1397001"/>
            <a:ext cx="2605138" cy="109365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 dirty="0"/>
              <a:t>Overskrift (pkt. 20) for faktaboks 1</a:t>
            </a:r>
          </a:p>
        </p:txBody>
      </p:sp>
      <p:sp>
        <p:nvSpPr>
          <p:cNvPr id="15" name="Plassholder for tekst 2">
            <a:extLst>
              <a:ext uri="{FF2B5EF4-FFF2-40B4-BE49-F238E27FC236}">
                <a16:creationId xmlns:a16="http://schemas.microsoft.com/office/drawing/2014/main" id="{7092F267-7936-4D7E-AB24-A3C4C0705E5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796116" y="1397002"/>
            <a:ext cx="2599767" cy="109365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 dirty="0"/>
              <a:t>Overskrift (pkt. 20) for faktaboks 2</a:t>
            </a:r>
          </a:p>
        </p:txBody>
      </p:sp>
      <p:sp>
        <p:nvSpPr>
          <p:cNvPr id="17" name="Plassholder for tekst 2">
            <a:extLst>
              <a:ext uri="{FF2B5EF4-FFF2-40B4-BE49-F238E27FC236}">
                <a16:creationId xmlns:a16="http://schemas.microsoft.com/office/drawing/2014/main" id="{836D24B0-CE4C-45E9-88BA-428E6F489B6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233152" y="1397001"/>
            <a:ext cx="2601585" cy="1093651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 dirty="0"/>
              <a:t>Overskrift (pkt. 20) for faktaboks 3</a:t>
            </a:r>
          </a:p>
        </p:txBody>
      </p:sp>
      <p:sp>
        <p:nvSpPr>
          <p:cNvPr id="19" name="Plassholder for lysbildenummer 5">
            <a:extLst>
              <a:ext uri="{FF2B5EF4-FFF2-40B4-BE49-F238E27FC236}">
                <a16:creationId xmlns:a16="http://schemas.microsoft.com/office/drawing/2014/main" id="{1E3CFF66-C480-411E-8A1B-3508A0501D88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nb-NO" sz="9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7" name="Plassholder for tekst 8">
            <a:extLst>
              <a:ext uri="{FF2B5EF4-FFF2-40B4-BE49-F238E27FC236}">
                <a16:creationId xmlns:a16="http://schemas.microsoft.com/office/drawing/2014/main" id="{8EE39E4B-F344-4198-AF1B-CF3EDBD9825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357262" y="2725784"/>
            <a:ext cx="2605138" cy="3282194"/>
          </a:xfrm>
          <a:prstGeom prst="rect">
            <a:avLst/>
          </a:prstGeo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Faktaboksene kan brukes for å sammenlikne noe. </a:t>
            </a:r>
            <a:br>
              <a:rPr lang="nb-NO" dirty="0"/>
            </a:br>
            <a:r>
              <a:rPr lang="nb-NO" dirty="0"/>
              <a:t>For eksempel hvis du vil du sammenlikne tre paragrafer eller lovverk.</a:t>
            </a:r>
            <a:br>
              <a:rPr lang="nb-NO" dirty="0"/>
            </a:br>
            <a:r>
              <a:rPr lang="nb-NO" dirty="0"/>
              <a:t>Eller hvis du skal forklare gangen i en prosess eller et tilsyn som består av tre deler.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dirty="0"/>
          </a:p>
          <a:p>
            <a:pPr lvl="0"/>
            <a:endParaRPr lang="nb-NO" dirty="0"/>
          </a:p>
        </p:txBody>
      </p:sp>
      <p:sp>
        <p:nvSpPr>
          <p:cNvPr id="28" name="Plassholder for tekst 8">
            <a:extLst>
              <a:ext uri="{FF2B5EF4-FFF2-40B4-BE49-F238E27FC236}">
                <a16:creationId xmlns:a16="http://schemas.microsoft.com/office/drawing/2014/main" id="{C8765A32-4890-4C82-9997-A3C76276CF5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793130" y="2725785"/>
            <a:ext cx="2599766" cy="3282194"/>
          </a:xfrm>
          <a:prstGeom prst="rect">
            <a:avLst/>
          </a:prstGeo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Når punktene er hele setninger, skal det være stor bokstav i hvert punkt. </a:t>
            </a:r>
            <a:br>
              <a:rPr lang="nb-NO" dirty="0"/>
            </a:br>
            <a:r>
              <a:rPr lang="nb-NO" dirty="0"/>
              <a:t>Gi alle punktene samme form og struktur.</a:t>
            </a:r>
          </a:p>
          <a:p>
            <a:pPr lvl="0"/>
            <a:endParaRPr lang="nb-NO" dirty="0"/>
          </a:p>
        </p:txBody>
      </p:sp>
      <p:sp>
        <p:nvSpPr>
          <p:cNvPr id="29" name="Plassholder for tekst 8">
            <a:extLst>
              <a:ext uri="{FF2B5EF4-FFF2-40B4-BE49-F238E27FC236}">
                <a16:creationId xmlns:a16="http://schemas.microsoft.com/office/drawing/2014/main" id="{DB84BA7C-C40C-4A30-8F56-CA34FC964BE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233153" y="2725784"/>
            <a:ext cx="2601585" cy="3293409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Les mer om punktoppstillinger på Språkrådet.no.</a:t>
            </a:r>
          </a:p>
          <a:p>
            <a:pPr lvl="0"/>
            <a:endParaRPr lang="nb-NO" dirty="0"/>
          </a:p>
        </p:txBody>
      </p:sp>
      <p:pic>
        <p:nvPicPr>
          <p:cNvPr id="18" name="Bilde 17">
            <a:extLst>
              <a:ext uri="{FF2B5EF4-FFF2-40B4-BE49-F238E27FC236}">
                <a16:creationId xmlns:a16="http://schemas.microsoft.com/office/drawing/2014/main" id="{4D718755-CF9E-4429-B5B0-AD6F0FED92F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5074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(mønster9) turk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20423A4E-76FC-4E24-A6E7-5F6F8037AB1B}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8" name="Bilde 17">
            <a:extLst>
              <a:ext uri="{FF2B5EF4-FFF2-40B4-BE49-F238E27FC236}">
                <a16:creationId xmlns:a16="http://schemas.microsoft.com/office/drawing/2014/main" id="{783E95BF-0C76-4910-AB5A-AAAE3C045E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287"/>
          <a:stretch/>
        </p:blipFill>
        <p:spPr>
          <a:xfrm>
            <a:off x="8811521" y="2835798"/>
            <a:ext cx="3380479" cy="3326296"/>
          </a:xfrm>
          <a:prstGeom prst="rect">
            <a:avLst/>
          </a:prstGeom>
          <a:noFill/>
        </p:spPr>
      </p:pic>
      <p:sp>
        <p:nvSpPr>
          <p:cNvPr id="22" name="Plassholder for dato 3">
            <a:extLst>
              <a:ext uri="{FF2B5EF4-FFF2-40B4-BE49-F238E27FC236}">
                <a16:creationId xmlns:a16="http://schemas.microsoft.com/office/drawing/2014/main" id="{E61A0069-77CB-4CBE-BA7B-A3D685364F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04.12.2019</a:t>
            </a:fld>
            <a:endParaRPr lang="nb-NO"/>
          </a:p>
        </p:txBody>
      </p:sp>
      <p:sp>
        <p:nvSpPr>
          <p:cNvPr id="9" name="Plassholder for tekst 4">
            <a:extLst>
              <a:ext uri="{FF2B5EF4-FFF2-40B4-BE49-F238E27FC236}">
                <a16:creationId xmlns:a16="http://schemas.microsoft.com/office/drawing/2014/main" id="{F90A31C9-3E58-4011-9698-C055090CCAA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7593" y="958645"/>
            <a:ext cx="8258026" cy="2576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1000"/>
              </a:prstClr>
            </a:outerShdw>
          </a:effectLst>
        </p:spPr>
        <p:txBody>
          <a:bodyPr anchor="b"/>
          <a:lstStyle>
            <a:lvl1pPr marL="0" indent="0">
              <a:buNone/>
              <a:defRPr sz="5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uten bilde</a:t>
            </a:r>
          </a:p>
        </p:txBody>
      </p:sp>
      <p:sp>
        <p:nvSpPr>
          <p:cNvPr id="10" name="Plassholder for tekst 6">
            <a:extLst>
              <a:ext uri="{FF2B5EF4-FFF2-40B4-BE49-F238E27FC236}">
                <a16:creationId xmlns:a16="http://schemas.microsoft.com/office/drawing/2014/main" id="{95B3425A-F007-457E-823B-2A49C81FA90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52084"/>
            <a:ext cx="5136285" cy="103666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11" name="Bilde 10">
            <a:extLst>
              <a:ext uri="{FF2B5EF4-FFF2-40B4-BE49-F238E27FC236}">
                <a16:creationId xmlns:a16="http://schemas.microsoft.com/office/drawing/2014/main" id="{20DCFF89-A1B9-492B-88E1-30000BFDAD6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753" y="4988753"/>
            <a:ext cx="5397131" cy="1635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0558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side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E62D7BC0-0959-4646-A1B9-535C1C27A2AA}"/>
              </a:ext>
            </a:extLst>
          </p:cNvPr>
          <p:cNvSpPr/>
          <p:nvPr userDrawn="1"/>
        </p:nvSpPr>
        <p:spPr>
          <a:xfrm>
            <a:off x="0" y="6609508"/>
            <a:ext cx="12192000" cy="260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" name="Plassholder for bilde 3">
            <a:extLst>
              <a:ext uri="{FF2B5EF4-FFF2-40B4-BE49-F238E27FC236}">
                <a16:creationId xmlns:a16="http://schemas.microsoft.com/office/drawing/2014/main" id="{936C18CF-6F5C-443F-A261-D0FE0777743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-14492"/>
            <a:ext cx="12192000" cy="662400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bilde som dekker hele skjermen.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 og/eller eier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65313A6B-DA5B-4674-A4E2-6AC10DC3ABC6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6" name="Plassholder for tekst 3">
            <a:extLst>
              <a:ext uri="{FF2B5EF4-FFF2-40B4-BE49-F238E27FC236}">
                <a16:creationId xmlns:a16="http://schemas.microsoft.com/office/drawing/2014/main" id="{AF976744-8491-41EA-A553-6C0E2BAFA9F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986" y="6684946"/>
            <a:ext cx="5448014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 og/eller eier av bildet.</a:t>
            </a:r>
          </a:p>
        </p:txBody>
      </p:sp>
    </p:spTree>
    <p:extLst>
      <p:ext uri="{BB962C8B-B14F-4D97-AF65-F5344CB8AC3E}">
        <p14:creationId xmlns:p14="http://schemas.microsoft.com/office/powerpoint/2010/main" val="33422779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x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bilde 3">
            <a:extLst>
              <a:ext uri="{FF2B5EF4-FFF2-40B4-BE49-F238E27FC236}">
                <a16:creationId xmlns:a16="http://schemas.microsoft.com/office/drawing/2014/main" id="{A094F4C5-7718-434E-BB74-22546C52C31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6096000" cy="6624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stående bilde 1.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3" name="Plassholder for bilde 3">
            <a:extLst>
              <a:ext uri="{FF2B5EF4-FFF2-40B4-BE49-F238E27FC236}">
                <a16:creationId xmlns:a16="http://schemas.microsoft.com/office/drawing/2014/main" id="{FAE01CCF-5656-4C51-9B8F-17B85B5040C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096000" y="0"/>
            <a:ext cx="6096000" cy="6624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stående bilde 2.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74E7BE4E-EAD6-492B-B113-71C0E078FEEB}"/>
              </a:ext>
            </a:extLst>
          </p:cNvPr>
          <p:cNvSpPr/>
          <p:nvPr userDrawn="1"/>
        </p:nvSpPr>
        <p:spPr>
          <a:xfrm>
            <a:off x="0" y="6609508"/>
            <a:ext cx="12192000" cy="260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TekstSylinder 13">
            <a:extLst>
              <a:ext uri="{FF2B5EF4-FFF2-40B4-BE49-F238E27FC236}">
                <a16:creationId xmlns:a16="http://schemas.microsoft.com/office/drawing/2014/main" id="{FEE4EEDD-8338-4EB5-93FE-708D1B1BECE5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15" name="Plassholder for tekst 3">
            <a:extLst>
              <a:ext uri="{FF2B5EF4-FFF2-40B4-BE49-F238E27FC236}">
                <a16:creationId xmlns:a16="http://schemas.microsoft.com/office/drawing/2014/main" id="{85C68640-E0DE-4C9F-B22C-ECC94420924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985" y="6684946"/>
            <a:ext cx="8155355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bildene.</a:t>
            </a:r>
          </a:p>
        </p:txBody>
      </p:sp>
      <p:sp>
        <p:nvSpPr>
          <p:cNvPr id="16" name="Plassholder for lysbildenummer 5">
            <a:extLst>
              <a:ext uri="{FF2B5EF4-FFF2-40B4-BE49-F238E27FC236}">
                <a16:creationId xmlns:a16="http://schemas.microsoft.com/office/drawing/2014/main" id="{E1820537-7188-44C7-AA4F-4F92BF8BCC39}"/>
              </a:ext>
            </a:extLst>
          </p:cNvPr>
          <p:cNvSpPr txBox="1">
            <a:spLocks/>
          </p:cNvSpPr>
          <p:nvPr userDrawn="1"/>
        </p:nvSpPr>
        <p:spPr>
          <a:xfrm>
            <a:off x="11540562" y="662134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nb-NO" sz="900" dirty="0">
              <a:solidFill>
                <a:schemeClr val="bg1"/>
              </a:solidFill>
              <a:latin typeface="+mn-lt"/>
            </a:endParaRPr>
          </a:p>
          <a:p>
            <a:pPr algn="r"/>
            <a:endParaRPr lang="nb-NO" sz="90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812829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x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bilde 3">
            <a:extLst>
              <a:ext uri="{FF2B5EF4-FFF2-40B4-BE49-F238E27FC236}">
                <a16:creationId xmlns:a16="http://schemas.microsoft.com/office/drawing/2014/main" id="{936C18CF-6F5C-443F-A261-D0FE0777743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1680" y="0"/>
            <a:ext cx="6096000" cy="3393652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1.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1" name="Plassholder for bilde 3">
            <a:extLst>
              <a:ext uri="{FF2B5EF4-FFF2-40B4-BE49-F238E27FC236}">
                <a16:creationId xmlns:a16="http://schemas.microsoft.com/office/drawing/2014/main" id="{48FD7EA8-B8FA-491A-ADCE-CC85114557A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3393651"/>
            <a:ext cx="6096000" cy="3221775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2.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 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2" name="Plassholder for bilde 3">
            <a:extLst>
              <a:ext uri="{FF2B5EF4-FFF2-40B4-BE49-F238E27FC236}">
                <a16:creationId xmlns:a16="http://schemas.microsoft.com/office/drawing/2014/main" id="{A094F4C5-7718-434E-BB74-22546C52C31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6096000" cy="6624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stående bilde.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5DAED793-F6DF-4393-B5B7-00BD9C67A0D7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6BB90A15-C6FD-4F5E-819D-6BE960B48C80}"/>
              </a:ext>
            </a:extLst>
          </p:cNvPr>
          <p:cNvSpPr/>
          <p:nvPr userDrawn="1"/>
        </p:nvSpPr>
        <p:spPr>
          <a:xfrm>
            <a:off x="0" y="6609508"/>
            <a:ext cx="12192000" cy="260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6E1C8271-B83B-4C8C-8EBE-CA752B6270A7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16" name="Plassholder for tekst 3">
            <a:extLst>
              <a:ext uri="{FF2B5EF4-FFF2-40B4-BE49-F238E27FC236}">
                <a16:creationId xmlns:a16="http://schemas.microsoft.com/office/drawing/2014/main" id="{83F8A895-256D-4B52-B4C1-DF95A52888B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985" y="6684946"/>
            <a:ext cx="8358556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bildene.</a:t>
            </a:r>
          </a:p>
        </p:txBody>
      </p:sp>
    </p:spTree>
    <p:extLst>
      <p:ext uri="{BB962C8B-B14F-4D97-AF65-F5344CB8AC3E}">
        <p14:creationId xmlns:p14="http://schemas.microsoft.com/office/powerpoint/2010/main" val="9433239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x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ssholder for bilde 3">
            <a:extLst>
              <a:ext uri="{FF2B5EF4-FFF2-40B4-BE49-F238E27FC236}">
                <a16:creationId xmlns:a16="http://schemas.microsoft.com/office/drawing/2014/main" id="{597491D4-E5C2-4A3A-B7A7-D5E62BAAD7E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1"/>
            <a:ext cx="6096000" cy="33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1.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4" name="Plassholder for bilde 3">
            <a:extLst>
              <a:ext uri="{FF2B5EF4-FFF2-40B4-BE49-F238E27FC236}">
                <a16:creationId xmlns:a16="http://schemas.microsoft.com/office/drawing/2014/main" id="{329942B5-7A94-4D27-9BF2-43A757EA223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3308440"/>
            <a:ext cx="6096000" cy="33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3.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063328CC-F328-4150-9BA4-2367AC2BA0A8}"/>
              </a:ext>
            </a:extLst>
          </p:cNvPr>
          <p:cNvSpPr/>
          <p:nvPr userDrawn="1"/>
        </p:nvSpPr>
        <p:spPr>
          <a:xfrm>
            <a:off x="0" y="6609508"/>
            <a:ext cx="12192000" cy="260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01A36E7F-ACC5-459A-91F0-51736B28EE66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85CE1348-486B-40A4-B506-EC579770109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985" y="6684946"/>
            <a:ext cx="8304767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bildene).</a:t>
            </a:r>
          </a:p>
        </p:txBody>
      </p:sp>
      <p:sp>
        <p:nvSpPr>
          <p:cNvPr id="21" name="Plassholder for bilde 3">
            <a:extLst>
              <a:ext uri="{FF2B5EF4-FFF2-40B4-BE49-F238E27FC236}">
                <a16:creationId xmlns:a16="http://schemas.microsoft.com/office/drawing/2014/main" id="{BB250A6E-8148-4714-866F-E5BB2DA40558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096000" y="-3560"/>
            <a:ext cx="6096000" cy="33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2.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22" name="Plassholder for bilde 3">
            <a:extLst>
              <a:ext uri="{FF2B5EF4-FFF2-40B4-BE49-F238E27FC236}">
                <a16:creationId xmlns:a16="http://schemas.microsoft.com/office/drawing/2014/main" id="{2F9E4AE3-E1A0-448B-AE65-725785A17519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096000" y="3304879"/>
            <a:ext cx="6096000" cy="33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4.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098536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media 6">
            <a:extLst>
              <a:ext uri="{FF2B5EF4-FFF2-40B4-BE49-F238E27FC236}">
                <a16:creationId xmlns:a16="http://schemas.microsoft.com/office/drawing/2014/main" id="{135B5083-9455-45F9-A33C-53405C67A856}"/>
              </a:ext>
            </a:extLst>
          </p:cNvPr>
          <p:cNvSpPr>
            <a:spLocks noGrp="1"/>
          </p:cNvSpPr>
          <p:nvPr>
            <p:ph type="media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b="0"/>
            </a:lvl1pPr>
          </a:lstStyle>
          <a:p>
            <a:r>
              <a:rPr lang="nb-NO" dirty="0"/>
              <a:t>Klikk på ikonet for å sette inn video som ligger lagret på datamaskinen.</a:t>
            </a:r>
            <a:br>
              <a:rPr lang="nb-NO" dirty="0"/>
            </a:br>
            <a:r>
              <a:rPr lang="nb-NO" dirty="0"/>
              <a:t>Videoer fra nettet kan ikke settes inn.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NB. Når du setter inn video i presentasjon, blir filstørrelsen veldig stor.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Det er lurt at både presentasjon og videofil ligger lagret på samme datamaskin</a:t>
            </a:r>
            <a:br>
              <a:rPr lang="nb-NO" dirty="0"/>
            </a:br>
            <a:r>
              <a:rPr lang="nb-NO" dirty="0"/>
              <a:t> som presentasjonen spilles av på.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Last eventuelt presentasjonen over fra minnepinne til maskin.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Hvis ikke kan avspillingen gå veldig tregt eller hakke.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43778776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sasjonskart uten seksjo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e 10">
            <a:extLst>
              <a:ext uri="{FF2B5EF4-FFF2-40B4-BE49-F238E27FC236}">
                <a16:creationId xmlns:a16="http://schemas.microsoft.com/office/drawing/2014/main" id="{72EF0751-2B5B-4284-833D-CA315BECB4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0" b="17283"/>
          <a:stretch/>
        </p:blipFill>
        <p:spPr>
          <a:xfrm>
            <a:off x="0" y="3615079"/>
            <a:ext cx="7425160" cy="3178737"/>
          </a:xfrm>
          <a:prstGeom prst="rect">
            <a:avLst/>
          </a:prstGeom>
        </p:spPr>
      </p:pic>
      <p:pic>
        <p:nvPicPr>
          <p:cNvPr id="8" name="Bilde 7">
            <a:extLst>
              <a:ext uri="{FF2B5EF4-FFF2-40B4-BE49-F238E27FC236}">
                <a16:creationId xmlns:a16="http://schemas.microsoft.com/office/drawing/2014/main" id="{8DE97E4E-7214-4621-A6CE-34EFB48D56B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03962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(mønster18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1"/>
            <a:ext cx="12192000" cy="67992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Plassholder for tekst 3">
            <a:extLst>
              <a:ext uri="{FF2B5EF4-FFF2-40B4-BE49-F238E27FC236}">
                <a16:creationId xmlns:a16="http://schemas.microsoft.com/office/drawing/2014/main" id="{E70143AF-2558-4FEB-AF3E-6C88B371485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833" y="3733923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accent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  <p:sp>
        <p:nvSpPr>
          <p:cNvPr id="17" name="Plassholder for tekst 3">
            <a:extLst>
              <a:ext uri="{FF2B5EF4-FFF2-40B4-BE49-F238E27FC236}">
                <a16:creationId xmlns:a16="http://schemas.microsoft.com/office/drawing/2014/main" id="{A62F7FAD-99C7-4359-96AB-324677440D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832" y="4035747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e-postadresse(r) her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7224D097-B02F-40B5-BE7A-C234A9C366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9829" y="4186660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ett eller flere telefonnummer</a:t>
            </a:r>
          </a:p>
        </p:txBody>
      </p:sp>
      <p:sp>
        <p:nvSpPr>
          <p:cNvPr id="20" name="Plassholder for tekst 3">
            <a:extLst>
              <a:ext uri="{FF2B5EF4-FFF2-40B4-BE49-F238E27FC236}">
                <a16:creationId xmlns:a16="http://schemas.microsoft.com/office/drawing/2014/main" id="{83A10224-0C9E-49D9-8C00-D3413A8BD8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9834" y="3884835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27" name="Plassholder for tekst 26">
            <a:extLst>
              <a:ext uri="{FF2B5EF4-FFF2-40B4-BE49-F238E27FC236}">
                <a16:creationId xmlns:a16="http://schemas.microsoft.com/office/drawing/2014/main" id="{97509EE8-C1C3-4919-B331-CA5F186927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5689" y="873125"/>
            <a:ext cx="3348034" cy="2320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Klikk her for å sette inn en avsluttende tekst.</a:t>
            </a:r>
            <a:br>
              <a:rPr lang="nb-NO" dirty="0"/>
            </a:br>
            <a:r>
              <a:rPr lang="nb-NO" dirty="0"/>
              <a:t> </a:t>
            </a:r>
            <a:br>
              <a:rPr lang="nb-NO" dirty="0"/>
            </a:br>
            <a:r>
              <a:rPr lang="nb-NO" dirty="0"/>
              <a:t>For eksempel en kort oppsummering, nyttige lenker, huskeliste eller neste møtedato.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487B7658-DA41-4D1E-81F6-F489F6F010C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53" r="6209" b="15925"/>
          <a:stretch/>
        </p:blipFill>
        <p:spPr>
          <a:xfrm>
            <a:off x="4961603" y="-1"/>
            <a:ext cx="7230397" cy="6858001"/>
          </a:xfrm>
          <a:prstGeom prst="rect">
            <a:avLst/>
          </a:prstGeom>
        </p:spPr>
      </p:pic>
      <p:sp>
        <p:nvSpPr>
          <p:cNvPr id="19" name="TekstSylinder 18">
            <a:extLst>
              <a:ext uri="{FF2B5EF4-FFF2-40B4-BE49-F238E27FC236}">
                <a16:creationId xmlns:a16="http://schemas.microsoft.com/office/drawing/2014/main" id="{386F416E-DCDD-D943-A517-E77ED9881F89}"/>
              </a:ext>
            </a:extLst>
          </p:cNvPr>
          <p:cNvSpPr txBox="1"/>
          <p:nvPr userDrawn="1"/>
        </p:nvSpPr>
        <p:spPr>
          <a:xfrm>
            <a:off x="959829" y="5857083"/>
            <a:ext cx="2571094" cy="55399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nb-NO" sz="1000" i="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nb-NO" sz="1000" i="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Facebook</a:t>
            </a:r>
            <a:r>
              <a:rPr lang="nb-NO" sz="1000" i="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b-NO" sz="1000" i="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FylkesmannenTrondelag</a:t>
            </a:r>
            <a:endParaRPr lang="nb-NO" sz="1000" i="0" kern="1200" dirty="0">
              <a:solidFill>
                <a:schemeClr val="bg1"/>
              </a:solidFill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Nettside</a:t>
            </a:r>
            <a:r>
              <a:rPr lang="nb-NO" sz="1000" i="0" kern="12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fylkesmannen.no/</a:t>
            </a:r>
            <a:r>
              <a:rPr lang="nb-NO" sz="1000" i="0" kern="12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Trondelag</a:t>
            </a:r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500C3C50-FBE4-46EE-B152-E432740BFAE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975" y="4884084"/>
            <a:ext cx="4114801" cy="1246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27616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3612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906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(mønster15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1"/>
            <a:ext cx="12192000" cy="67992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Plassholder for tekst 3">
            <a:extLst>
              <a:ext uri="{FF2B5EF4-FFF2-40B4-BE49-F238E27FC236}">
                <a16:creationId xmlns:a16="http://schemas.microsoft.com/office/drawing/2014/main" id="{E70143AF-2558-4FEB-AF3E-6C88B371485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833" y="3733923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accent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  <p:sp>
        <p:nvSpPr>
          <p:cNvPr id="17" name="Plassholder for tekst 3">
            <a:extLst>
              <a:ext uri="{FF2B5EF4-FFF2-40B4-BE49-F238E27FC236}">
                <a16:creationId xmlns:a16="http://schemas.microsoft.com/office/drawing/2014/main" id="{A62F7FAD-99C7-4359-96AB-324677440D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832" y="4035747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e-postadresse(r) her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7224D097-B02F-40B5-BE7A-C234A9C366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9829" y="4186660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ett eller flere telefonnummer</a:t>
            </a:r>
          </a:p>
        </p:txBody>
      </p:sp>
      <p:sp>
        <p:nvSpPr>
          <p:cNvPr id="20" name="Plassholder for tekst 3">
            <a:extLst>
              <a:ext uri="{FF2B5EF4-FFF2-40B4-BE49-F238E27FC236}">
                <a16:creationId xmlns:a16="http://schemas.microsoft.com/office/drawing/2014/main" id="{83A10224-0C9E-49D9-8C00-D3413A8BD8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9834" y="3884835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27" name="Plassholder for tekst 26">
            <a:extLst>
              <a:ext uri="{FF2B5EF4-FFF2-40B4-BE49-F238E27FC236}">
                <a16:creationId xmlns:a16="http://schemas.microsoft.com/office/drawing/2014/main" id="{97509EE8-C1C3-4919-B331-CA5F186927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5689" y="873125"/>
            <a:ext cx="3348034" cy="2320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Klikk her for å sette inn en avsluttende tekst.</a:t>
            </a:r>
            <a:br>
              <a:rPr lang="nb-NO" dirty="0"/>
            </a:br>
            <a:r>
              <a:rPr lang="nb-NO" dirty="0"/>
              <a:t> </a:t>
            </a:r>
            <a:br>
              <a:rPr lang="nb-NO" dirty="0"/>
            </a:br>
            <a:r>
              <a:rPr lang="nb-NO" dirty="0"/>
              <a:t>For eksempel en kort oppsummering, nyttige lenker, huskeliste eller neste møtedato.</a:t>
            </a:r>
          </a:p>
        </p:txBody>
      </p:sp>
      <p:pic>
        <p:nvPicPr>
          <p:cNvPr id="21" name="Bilde 20">
            <a:extLst>
              <a:ext uri="{FF2B5EF4-FFF2-40B4-BE49-F238E27FC236}">
                <a16:creationId xmlns:a16="http://schemas.microsoft.com/office/drawing/2014/main" id="{60EAC154-F940-43C5-A5CE-3FE67FF8AA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69"/>
          <a:stretch/>
        </p:blipFill>
        <p:spPr>
          <a:xfrm>
            <a:off x="5043433" y="283407"/>
            <a:ext cx="7148568" cy="6412977"/>
          </a:xfrm>
          <a:prstGeom prst="rect">
            <a:avLst/>
          </a:prstGeom>
        </p:spPr>
      </p:pic>
      <p:sp>
        <p:nvSpPr>
          <p:cNvPr id="11" name="TekstSylinder 10">
            <a:extLst>
              <a:ext uri="{FF2B5EF4-FFF2-40B4-BE49-F238E27FC236}">
                <a16:creationId xmlns:a16="http://schemas.microsoft.com/office/drawing/2014/main" id="{3FA735B6-05A2-44CC-BDD4-5866E7A4EED0}"/>
              </a:ext>
            </a:extLst>
          </p:cNvPr>
          <p:cNvSpPr txBox="1"/>
          <p:nvPr userDrawn="1"/>
        </p:nvSpPr>
        <p:spPr>
          <a:xfrm>
            <a:off x="959829" y="5857083"/>
            <a:ext cx="2571094" cy="55399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nb-NO" sz="1000" i="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nb-NO" sz="1000" i="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Facebook</a:t>
            </a:r>
            <a:r>
              <a:rPr lang="nb-NO" sz="1000" i="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b-NO" sz="1000" i="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FylkesmannenTrondelag</a:t>
            </a:r>
            <a:endParaRPr lang="nb-NO" sz="1000" i="0" kern="1200" dirty="0">
              <a:solidFill>
                <a:schemeClr val="bg1"/>
              </a:solidFill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Nettside</a:t>
            </a:r>
            <a:r>
              <a:rPr lang="nb-NO" sz="1000" i="0" kern="12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fylkesmannen.no/</a:t>
            </a:r>
            <a:r>
              <a:rPr lang="nb-NO" sz="1000" i="0" kern="12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Trondelag</a:t>
            </a:r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5" name="Bilde 14">
            <a:extLst>
              <a:ext uri="{FF2B5EF4-FFF2-40B4-BE49-F238E27FC236}">
                <a16:creationId xmlns:a16="http://schemas.microsoft.com/office/drawing/2014/main" id="{20C5837D-520B-4868-BA06-253D8CD0754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975" y="4884084"/>
            <a:ext cx="4114801" cy="1246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8963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3612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906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halv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1"/>
            <a:ext cx="4876801" cy="67992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Plassholder for tekst 3">
            <a:extLst>
              <a:ext uri="{FF2B5EF4-FFF2-40B4-BE49-F238E27FC236}">
                <a16:creationId xmlns:a16="http://schemas.microsoft.com/office/drawing/2014/main" id="{E70143AF-2558-4FEB-AF3E-6C88B371485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833" y="3733923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accent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  <p:sp>
        <p:nvSpPr>
          <p:cNvPr id="17" name="Plassholder for tekst 3">
            <a:extLst>
              <a:ext uri="{FF2B5EF4-FFF2-40B4-BE49-F238E27FC236}">
                <a16:creationId xmlns:a16="http://schemas.microsoft.com/office/drawing/2014/main" id="{A62F7FAD-99C7-4359-96AB-324677440D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832" y="4035747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e-postadresse(r) her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7224D097-B02F-40B5-BE7A-C234A9C366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9829" y="4186660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ett eller flere telefonnummer</a:t>
            </a:r>
          </a:p>
        </p:txBody>
      </p:sp>
      <p:sp>
        <p:nvSpPr>
          <p:cNvPr id="20" name="Plassholder for tekst 3">
            <a:extLst>
              <a:ext uri="{FF2B5EF4-FFF2-40B4-BE49-F238E27FC236}">
                <a16:creationId xmlns:a16="http://schemas.microsoft.com/office/drawing/2014/main" id="{83A10224-0C9E-49D9-8C00-D3413A8BD8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9834" y="3884835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27" name="Plassholder for tekst 26">
            <a:extLst>
              <a:ext uri="{FF2B5EF4-FFF2-40B4-BE49-F238E27FC236}">
                <a16:creationId xmlns:a16="http://schemas.microsoft.com/office/drawing/2014/main" id="{97509EE8-C1C3-4919-B331-CA5F186927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5689" y="873125"/>
            <a:ext cx="3348034" cy="2320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Klikk her for å sette inn en avsluttende tekst.</a:t>
            </a:r>
            <a:br>
              <a:rPr lang="nb-NO" dirty="0"/>
            </a:br>
            <a:r>
              <a:rPr lang="nb-NO" dirty="0"/>
              <a:t> </a:t>
            </a:r>
            <a:br>
              <a:rPr lang="nb-NO" dirty="0"/>
            </a:br>
            <a:r>
              <a:rPr lang="nb-NO" dirty="0"/>
              <a:t>For eksempel en kort oppsummering, nyttige lenker, huskeliste eller neste møtedato.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1A63ECB9-4EC1-46DE-8ABB-66086258A46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876801" y="-58"/>
            <a:ext cx="7315200" cy="685805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Klikk på ikonet for å sette inn bilde som passer til den avsluttende siden din. </a:t>
            </a:r>
            <a:br>
              <a:rPr lang="nb-NO" dirty="0"/>
            </a:br>
            <a:br>
              <a:rPr lang="nb-NO" dirty="0"/>
            </a:br>
            <a:endParaRPr lang="nb-NO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nb-NO" dirty="0"/>
            </a:br>
            <a:r>
              <a:rPr lang="nb-NO" dirty="0"/>
              <a:t>Har du ikke bilde som passer til tema, kan du bruke en </a:t>
            </a:r>
            <a:r>
              <a:rPr lang="nb-NO" dirty="0" err="1"/>
              <a:t>malside</a:t>
            </a:r>
            <a:r>
              <a:rPr lang="nb-NO" dirty="0"/>
              <a:t> uten bilde. </a:t>
            </a:r>
          </a:p>
          <a:p>
            <a:endParaRPr lang="nb-NO" dirty="0"/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8E4FBD05-0A6D-4BD8-AE79-60648C6B13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48" t="11944" r="-1077" b="14626"/>
          <a:stretch/>
        </p:blipFill>
        <p:spPr>
          <a:xfrm>
            <a:off x="0" y="-57"/>
            <a:ext cx="1113338" cy="6858057"/>
          </a:xfrm>
          <a:prstGeom prst="rect">
            <a:avLst/>
          </a:prstGeom>
        </p:spPr>
      </p:pic>
      <p:sp>
        <p:nvSpPr>
          <p:cNvPr id="28" name="Plassholder for tekst 3">
            <a:extLst>
              <a:ext uri="{FF2B5EF4-FFF2-40B4-BE49-F238E27FC236}">
                <a16:creationId xmlns:a16="http://schemas.microsoft.com/office/drawing/2014/main" id="{57DB4D93-69C3-4C85-94B3-FB1CCCAD82C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534401" y="6578104"/>
            <a:ext cx="3345074" cy="181967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 algn="r">
              <a:buNone/>
              <a:defRPr sz="700">
                <a:solidFill>
                  <a:schemeClr val="bg1"/>
                </a:solidFill>
                <a:highlight>
                  <a:srgbClr val="00244E"/>
                </a:highlight>
                <a:latin typeface="+mn-lt"/>
              </a:defRPr>
            </a:lvl1pPr>
          </a:lstStyle>
          <a:p>
            <a:pPr lvl="0"/>
            <a:r>
              <a:rPr lang="nb-NO" dirty="0"/>
              <a:t>Foto: Her skriver du fotograf(ene) og/eller eier(ne) av bildene.</a:t>
            </a:r>
          </a:p>
        </p:txBody>
      </p:sp>
      <p:sp>
        <p:nvSpPr>
          <p:cNvPr id="13" name="TekstSylinder 12">
            <a:extLst>
              <a:ext uri="{FF2B5EF4-FFF2-40B4-BE49-F238E27FC236}">
                <a16:creationId xmlns:a16="http://schemas.microsoft.com/office/drawing/2014/main" id="{649FE12C-F871-4C7B-B61B-51B3EAA8293D}"/>
              </a:ext>
            </a:extLst>
          </p:cNvPr>
          <p:cNvSpPr txBox="1"/>
          <p:nvPr userDrawn="1"/>
        </p:nvSpPr>
        <p:spPr>
          <a:xfrm>
            <a:off x="959829" y="5857083"/>
            <a:ext cx="2571094" cy="55399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nb-NO" sz="1000" i="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nb-NO" sz="1000" i="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Facebook</a:t>
            </a:r>
            <a:r>
              <a:rPr lang="nb-NO" sz="1000" i="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b-NO" sz="1000" i="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FylkesmannenTrondelag</a:t>
            </a:r>
            <a:endParaRPr lang="nb-NO" sz="1000" i="0" kern="1200" dirty="0">
              <a:solidFill>
                <a:schemeClr val="bg1"/>
              </a:solidFill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Nettside</a:t>
            </a:r>
            <a:r>
              <a:rPr lang="nb-NO" sz="1000" i="0" kern="12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fylkesmannen.no/</a:t>
            </a:r>
            <a:r>
              <a:rPr lang="nb-NO" sz="1000" i="0" kern="12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Trondelag</a:t>
            </a:r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5" name="Bilde 14">
            <a:extLst>
              <a:ext uri="{FF2B5EF4-FFF2-40B4-BE49-F238E27FC236}">
                <a16:creationId xmlns:a16="http://schemas.microsoft.com/office/drawing/2014/main" id="{6F06218A-301C-4474-9121-5449FAE2D81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975" y="4884084"/>
            <a:ext cx="4114801" cy="1246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41459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3612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906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bakgrunn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5222119"/>
            <a:ext cx="12192000" cy="157708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lassholder for bilde 8">
            <a:extLst>
              <a:ext uri="{FF2B5EF4-FFF2-40B4-BE49-F238E27FC236}">
                <a16:creationId xmlns:a16="http://schemas.microsoft.com/office/drawing/2014/main" id="{A2E25528-2AA2-40E4-A95C-B0AE2228958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951" y="0"/>
            <a:ext cx="12192000" cy="52228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nb-NO" dirty="0"/>
              <a:t>Klikk på ikonet i midten for å sette inn et bilde på siste side i presentasjonen.</a:t>
            </a:r>
          </a:p>
        </p:txBody>
      </p:sp>
      <p:sp>
        <p:nvSpPr>
          <p:cNvPr id="22" name="Plassholder for tekst 9">
            <a:extLst>
              <a:ext uri="{FF2B5EF4-FFF2-40B4-BE49-F238E27FC236}">
                <a16:creationId xmlns:a16="http://schemas.microsoft.com/office/drawing/2014/main" id="{DFDAE691-7AD4-4AEA-BE0D-C69BCF1313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8651" y="1036321"/>
            <a:ext cx="3591125" cy="3206924"/>
          </a:xfrm>
          <a:prstGeom prst="rect">
            <a:avLst/>
          </a:prstGeom>
          <a:solidFill>
            <a:srgbClr val="00244E">
              <a:alpha val="80000"/>
            </a:srgbClr>
          </a:solidFill>
        </p:spPr>
        <p:txBody>
          <a:bodyPr wrap="square" lIns="324000" tIns="216000" rIns="252000" bIns="216000" anchor="ctr"/>
          <a:lstStyle>
            <a:lvl1pPr marL="0" indent="0">
              <a:buNone/>
              <a:defRPr sz="180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Klikk her for å sette inn en avsluttende tekst.</a:t>
            </a:r>
            <a:br>
              <a:rPr lang="nb-NO" dirty="0"/>
            </a:br>
            <a:r>
              <a:rPr lang="nb-NO" dirty="0"/>
              <a:t> </a:t>
            </a:r>
            <a:br>
              <a:rPr lang="nb-NO" dirty="0"/>
            </a:br>
            <a:r>
              <a:rPr lang="nb-NO" dirty="0"/>
              <a:t>For eksempel en kort oppsummering, nyttige lenker, huskeliste eller neste møtedato.</a:t>
            </a:r>
          </a:p>
        </p:txBody>
      </p:sp>
      <p:pic>
        <p:nvPicPr>
          <p:cNvPr id="19" name="Bilde 18">
            <a:extLst>
              <a:ext uri="{FF2B5EF4-FFF2-40B4-BE49-F238E27FC236}">
                <a16:creationId xmlns:a16="http://schemas.microsoft.com/office/drawing/2014/main" id="{69935EB5-EA56-40E3-885C-585EB177A2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083" t="29196" r="74740" b="29790"/>
          <a:stretch/>
        </p:blipFill>
        <p:spPr>
          <a:xfrm>
            <a:off x="10380617" y="5222119"/>
            <a:ext cx="1811383" cy="1633799"/>
          </a:xfrm>
          <a:prstGeom prst="rect">
            <a:avLst/>
          </a:prstGeom>
        </p:spPr>
      </p:pic>
      <p:sp>
        <p:nvSpPr>
          <p:cNvPr id="27" name="Plassholder for tekst 3">
            <a:extLst>
              <a:ext uri="{FF2B5EF4-FFF2-40B4-BE49-F238E27FC236}">
                <a16:creationId xmlns:a16="http://schemas.microsoft.com/office/drawing/2014/main" id="{8F07D5BA-48CD-4347-935E-32784EC97C3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81966" y="5749013"/>
            <a:ext cx="2772631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accent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  <p:sp>
        <p:nvSpPr>
          <p:cNvPr id="28" name="Plassholder for tekst 3">
            <a:extLst>
              <a:ext uri="{FF2B5EF4-FFF2-40B4-BE49-F238E27FC236}">
                <a16:creationId xmlns:a16="http://schemas.microsoft.com/office/drawing/2014/main" id="{4EE05753-9D49-4F8D-A32F-385E352349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81966" y="6050837"/>
            <a:ext cx="2772625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 her</a:t>
            </a:r>
          </a:p>
        </p:txBody>
      </p:sp>
      <p:sp>
        <p:nvSpPr>
          <p:cNvPr id="29" name="Plassholder for tekst 3">
            <a:extLst>
              <a:ext uri="{FF2B5EF4-FFF2-40B4-BE49-F238E27FC236}">
                <a16:creationId xmlns:a16="http://schemas.microsoft.com/office/drawing/2014/main" id="{08D8D5BA-DF3B-478D-823F-C82CE77B81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81963" y="6201750"/>
            <a:ext cx="2772631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telefonnummer</a:t>
            </a:r>
          </a:p>
        </p:txBody>
      </p:sp>
      <p:sp>
        <p:nvSpPr>
          <p:cNvPr id="30" name="Plassholder for tekst 3">
            <a:extLst>
              <a:ext uri="{FF2B5EF4-FFF2-40B4-BE49-F238E27FC236}">
                <a16:creationId xmlns:a16="http://schemas.microsoft.com/office/drawing/2014/main" id="{C6543016-07DA-41FD-8B8E-DF591F27FF9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81968" y="5899925"/>
            <a:ext cx="2772630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21" name="Plassholder for tekst 3">
            <a:extLst>
              <a:ext uri="{FF2B5EF4-FFF2-40B4-BE49-F238E27FC236}">
                <a16:creationId xmlns:a16="http://schemas.microsoft.com/office/drawing/2014/main" id="{975475F7-94A4-43AB-AFCC-48725A695B6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058650" y="5049866"/>
            <a:ext cx="3597487" cy="172253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highlight>
                  <a:srgbClr val="00244E"/>
                </a:highlight>
                <a:latin typeface="+mn-lt"/>
              </a:defRPr>
            </a:lvl1pPr>
          </a:lstStyle>
          <a:p>
            <a:pPr lvl="0"/>
            <a:r>
              <a:rPr lang="nb-NO" dirty="0"/>
              <a:t>Foto: Her skriver du fotograf(ene) og/eller eier(ne) av bildene.</a:t>
            </a: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69D4A491-9D7E-4D00-82ED-F7B6A546CCE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1697" y="5773492"/>
            <a:ext cx="138505" cy="138505"/>
          </a:xfrm>
          <a:prstGeom prst="rect">
            <a:avLst/>
          </a:prstGeom>
        </p:spPr>
      </p:pic>
      <p:sp>
        <p:nvSpPr>
          <p:cNvPr id="18" name="TekstSylinder 17">
            <a:extLst>
              <a:ext uri="{FF2B5EF4-FFF2-40B4-BE49-F238E27FC236}">
                <a16:creationId xmlns:a16="http://schemas.microsoft.com/office/drawing/2014/main" id="{DE8715DE-5416-9048-B462-7D91320F89F7}"/>
              </a:ext>
            </a:extLst>
          </p:cNvPr>
          <p:cNvSpPr txBox="1"/>
          <p:nvPr userDrawn="1"/>
        </p:nvSpPr>
        <p:spPr>
          <a:xfrm>
            <a:off x="8896396" y="5725022"/>
            <a:ext cx="2571094" cy="40011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nb-NO" sz="1000" i="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4" name="TekstSylinder 13">
            <a:extLst>
              <a:ext uri="{FF2B5EF4-FFF2-40B4-BE49-F238E27FC236}">
                <a16:creationId xmlns:a16="http://schemas.microsoft.com/office/drawing/2014/main" id="{AC2BD745-6029-4CEA-8846-93752FBA680D}"/>
              </a:ext>
            </a:extLst>
          </p:cNvPr>
          <p:cNvSpPr txBox="1"/>
          <p:nvPr userDrawn="1"/>
        </p:nvSpPr>
        <p:spPr>
          <a:xfrm>
            <a:off x="8896396" y="5802926"/>
            <a:ext cx="2571094" cy="55399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nb-NO" sz="1000" i="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nb-NO" sz="1000" i="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Facebook</a:t>
            </a:r>
            <a:r>
              <a:rPr lang="nb-NO" sz="1000" i="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b-NO" sz="1000" i="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FylkesmannenTrondelag</a:t>
            </a:r>
            <a:endParaRPr lang="nb-NO" sz="1000" i="0" kern="1200" dirty="0">
              <a:solidFill>
                <a:schemeClr val="bg1"/>
              </a:solidFill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Nettside</a:t>
            </a:r>
            <a:r>
              <a:rPr lang="nb-NO" sz="1000" i="0" kern="12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fylkesmannen.no/</a:t>
            </a:r>
            <a:r>
              <a:rPr lang="nb-NO" sz="1000" i="0" kern="12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Trondelag</a:t>
            </a:r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7" name="Bilde 16">
            <a:extLst>
              <a:ext uri="{FF2B5EF4-FFF2-40B4-BE49-F238E27FC236}">
                <a16:creationId xmlns:a16="http://schemas.microsoft.com/office/drawing/2014/main" id="{8D75634F-8BFE-4890-B40D-AA62743007C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97" y="5288605"/>
            <a:ext cx="4114801" cy="1246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06227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363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725" userDrawn="1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  <p15:guide id="6" pos="565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(mønster 1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A63243C1-A252-4053-8244-056467326F18}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6" name="Bilde 15">
            <a:extLst>
              <a:ext uri="{FF2B5EF4-FFF2-40B4-BE49-F238E27FC236}">
                <a16:creationId xmlns:a16="http://schemas.microsoft.com/office/drawing/2014/main" id="{05C17324-2AA0-4F49-99AF-369C8EC177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32249" b="11068"/>
          <a:stretch/>
        </p:blipFill>
        <p:spPr>
          <a:xfrm>
            <a:off x="8194355" y="1535030"/>
            <a:ext cx="3997640" cy="4747878"/>
          </a:xfrm>
          <a:prstGeom prst="rect">
            <a:avLst/>
          </a:prstGeom>
        </p:spPr>
      </p:pic>
      <p:sp>
        <p:nvSpPr>
          <p:cNvPr id="22" name="Plassholder for dato 3">
            <a:extLst>
              <a:ext uri="{FF2B5EF4-FFF2-40B4-BE49-F238E27FC236}">
                <a16:creationId xmlns:a16="http://schemas.microsoft.com/office/drawing/2014/main" id="{87775E6B-E9FA-4672-A269-6BDABEFA18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04.12.2019</a:t>
            </a:fld>
            <a:endParaRPr lang="nb-NO"/>
          </a:p>
        </p:txBody>
      </p:sp>
      <p:sp>
        <p:nvSpPr>
          <p:cNvPr id="10" name="Plassholder for tekst 4">
            <a:extLst>
              <a:ext uri="{FF2B5EF4-FFF2-40B4-BE49-F238E27FC236}">
                <a16:creationId xmlns:a16="http://schemas.microsoft.com/office/drawing/2014/main" id="{AED83DA5-01BC-4DC7-B616-8EEE237218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7593" y="958645"/>
            <a:ext cx="8258026" cy="2576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39000"/>
              </a:prstClr>
            </a:outerShdw>
          </a:effectLst>
        </p:spPr>
        <p:txBody>
          <a:bodyPr anchor="b"/>
          <a:lstStyle>
            <a:lvl1pPr marL="0" indent="0">
              <a:buNone/>
              <a:defRPr sz="5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uten bilde</a:t>
            </a:r>
          </a:p>
        </p:txBody>
      </p:sp>
      <p:sp>
        <p:nvSpPr>
          <p:cNvPr id="9" name="Plassholder for tekst 6">
            <a:extLst>
              <a:ext uri="{FF2B5EF4-FFF2-40B4-BE49-F238E27FC236}">
                <a16:creationId xmlns:a16="http://schemas.microsoft.com/office/drawing/2014/main" id="{DD524CBD-8441-4DA7-A7A5-36FDED7A2DC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31303"/>
            <a:ext cx="5136285" cy="103666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11" name="Bilde 10">
            <a:extLst>
              <a:ext uri="{FF2B5EF4-FFF2-40B4-BE49-F238E27FC236}">
                <a16:creationId xmlns:a16="http://schemas.microsoft.com/office/drawing/2014/main" id="{722CA871-1EAC-4243-8898-C04FF7F7871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753" y="4988753"/>
            <a:ext cx="5397131" cy="1635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35546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re tit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lysbildenummer 5">
            <a:extLst>
              <a:ext uri="{FF2B5EF4-FFF2-40B4-BE49-F238E27FC236}">
                <a16:creationId xmlns:a16="http://schemas.microsoft.com/office/drawing/2014/main" id="{90A1533D-7ABC-4411-A97E-1A111AB129BB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nb-NO" sz="9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8" name="Plassholder for tittel 1">
            <a:extLst>
              <a:ext uri="{FF2B5EF4-FFF2-40B4-BE49-F238E27FC236}">
                <a16:creationId xmlns:a16="http://schemas.microsoft.com/office/drawing/2014/main" id="{17806027-8FF1-4947-B5AA-FF62073576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Overskrift (pkt. 36) på </a:t>
            </a:r>
            <a:r>
              <a:rPr lang="nb-NO" dirty="0" err="1"/>
              <a:t>malside</a:t>
            </a:r>
            <a:r>
              <a:rPr lang="nb-NO" dirty="0"/>
              <a:t> med kun tittel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5946AF8A-2363-40D2-B33B-D3F3ACE373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2867" y="381948"/>
            <a:ext cx="497451" cy="48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2859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re tit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lysbildenummer 5">
            <a:extLst>
              <a:ext uri="{FF2B5EF4-FFF2-40B4-BE49-F238E27FC236}">
                <a16:creationId xmlns:a16="http://schemas.microsoft.com/office/drawing/2014/main" id="{90A1533D-7ABC-4411-A97E-1A111AB129BB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nb-NO" sz="9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8" name="Plassholder for tittel 1">
            <a:extLst>
              <a:ext uri="{FF2B5EF4-FFF2-40B4-BE49-F238E27FC236}">
                <a16:creationId xmlns:a16="http://schemas.microsoft.com/office/drawing/2014/main" id="{17806027-8FF1-4947-B5AA-FF62073576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Overskrift (pkt. 36) på </a:t>
            </a:r>
            <a:r>
              <a:rPr lang="nb-NO" dirty="0" err="1"/>
              <a:t>malside</a:t>
            </a:r>
            <a:r>
              <a:rPr lang="nb-NO" dirty="0"/>
              <a:t> med kun tittel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5946AF8A-2363-40D2-B33B-D3F3ACE373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2867" y="381948"/>
            <a:ext cx="497451" cy="488282"/>
          </a:xfrm>
          <a:prstGeom prst="rect">
            <a:avLst/>
          </a:prstGeom>
        </p:spPr>
      </p:pic>
      <p:sp>
        <p:nvSpPr>
          <p:cNvPr id="7" name="Plassholder for tekst 37">
            <a:extLst>
              <a:ext uri="{FF2B5EF4-FFF2-40B4-BE49-F238E27FC236}">
                <a16:creationId xmlns:a16="http://schemas.microsoft.com/office/drawing/2014/main" id="{AB8D1900-4B71-4D8A-81B5-9A6D2B0ABC9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57541" y="2164988"/>
            <a:ext cx="10155891" cy="414425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stikkordsform, ikke i setninger.</a:t>
            </a:r>
            <a:br>
              <a:rPr lang="nb-NO" dirty="0"/>
            </a:br>
            <a:r>
              <a:rPr lang="nb-NO" dirty="0"/>
              <a:t>Publikum bør slippe å lese alt som blir sagt.</a:t>
            </a:r>
          </a:p>
        </p:txBody>
      </p:sp>
    </p:spTree>
    <p:extLst>
      <p:ext uri="{BB962C8B-B14F-4D97-AF65-F5344CB8AC3E}">
        <p14:creationId xmlns:p14="http://schemas.microsoft.com/office/powerpoint/2010/main" val="42846399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lysbildenummer 5">
            <a:extLst>
              <a:ext uri="{FF2B5EF4-FFF2-40B4-BE49-F238E27FC236}">
                <a16:creationId xmlns:a16="http://schemas.microsoft.com/office/drawing/2014/main" id="{ACDE66F6-3636-4218-8D66-77005AFAE89D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DD6FCC2D-F7C0-4100-AD53-3AF8C3B2E29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2867" y="381948"/>
            <a:ext cx="497451" cy="48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8005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halv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C850DC3F-1BBD-4C39-8B6D-08E973453607}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" name="Tittel 1">
            <a:extLst>
              <a:ext uri="{FF2B5EF4-FFF2-40B4-BE49-F238E27FC236}">
                <a16:creationId xmlns:a16="http://schemas.microsoft.com/office/drawing/2014/main" id="{2EC5FF78-1CDE-4938-BB25-88A17EF655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68190" y="1122363"/>
            <a:ext cx="5127810" cy="2387600"/>
          </a:xfrm>
          <a:prstGeom prst="rect">
            <a:avLst/>
          </a:prstGeom>
          <a:effectLst>
            <a:glow rad="127000">
              <a:schemeClr val="accent1"/>
            </a:glow>
            <a:outerShdw blurRad="50800" dist="38100" dir="2700000" algn="tl" rotWithShape="0">
              <a:schemeClr val="bg2">
                <a:lumMod val="25000"/>
                <a:alpha val="40000"/>
              </a:schemeClr>
            </a:outerShdw>
          </a:effectLst>
        </p:spPr>
        <p:txBody>
          <a:bodyPr anchor="b">
            <a:noAutofit/>
          </a:bodyPr>
          <a:lstStyle>
            <a:lvl1pPr algn="l">
              <a:defRPr sz="4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nb-NO" dirty="0"/>
              <a:t>Overskrift (pkt. 44) på </a:t>
            </a:r>
            <a:r>
              <a:rPr lang="nb-NO" dirty="0" err="1"/>
              <a:t>forsidemal</a:t>
            </a:r>
            <a:r>
              <a:rPr lang="nb-NO" dirty="0"/>
              <a:t> med ett bilde</a:t>
            </a:r>
          </a:p>
        </p:txBody>
      </p:sp>
      <p:sp>
        <p:nvSpPr>
          <p:cNvPr id="11" name="Undertittel 2">
            <a:extLst>
              <a:ext uri="{FF2B5EF4-FFF2-40B4-BE49-F238E27FC236}">
                <a16:creationId xmlns:a16="http://schemas.microsoft.com/office/drawing/2014/main" id="{8BAAC390-F47B-47BD-8525-7B87AD441CD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55289" y="3945693"/>
            <a:ext cx="5152663" cy="898526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sp>
        <p:nvSpPr>
          <p:cNvPr id="12" name="Plassholder for bilde 2">
            <a:extLst>
              <a:ext uri="{FF2B5EF4-FFF2-40B4-BE49-F238E27FC236}">
                <a16:creationId xmlns:a16="http://schemas.microsoft.com/office/drawing/2014/main" id="{5F6A47D4-6B0A-4D0F-83C5-44F1B0DB5A36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561608" y="0"/>
            <a:ext cx="5630392" cy="522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i midten for å sette inn bilde som passer presentasjonens tema. </a:t>
            </a:r>
          </a:p>
          <a:p>
            <a:endParaRPr lang="nb-NO"/>
          </a:p>
          <a:p>
            <a:r>
              <a:rPr lang="nb-NO"/>
              <a:t>Hvis du ikke har et bilde som er relevant, kan du bruke en </a:t>
            </a:r>
            <a:r>
              <a:rPr lang="nb-NO" err="1"/>
              <a:t>forsidemal</a:t>
            </a:r>
            <a:r>
              <a:rPr lang="nb-NO"/>
              <a:t> uten bilde. </a:t>
            </a:r>
          </a:p>
        </p:txBody>
      </p:sp>
      <p:sp>
        <p:nvSpPr>
          <p:cNvPr id="14" name="Plassholder for dato 3">
            <a:extLst>
              <a:ext uri="{FF2B5EF4-FFF2-40B4-BE49-F238E27FC236}">
                <a16:creationId xmlns:a16="http://schemas.microsoft.com/office/drawing/2014/main" id="{598EFE57-85C1-47AC-901B-50FE5A8821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04.12.2019</a:t>
            </a:fld>
            <a:endParaRPr lang="nb-NO"/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E9EAED0C-2A6E-42D7-9B25-A273B08EBC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84" r="11084" b="38913"/>
          <a:stretch/>
        </p:blipFill>
        <p:spPr>
          <a:xfrm>
            <a:off x="8677334" y="5226049"/>
            <a:ext cx="3514666" cy="1568451"/>
          </a:xfrm>
          <a:prstGeom prst="rect">
            <a:avLst/>
          </a:prstGeom>
        </p:spPr>
      </p:pic>
      <p:pic>
        <p:nvPicPr>
          <p:cNvPr id="9" name="Bilde 8">
            <a:extLst>
              <a:ext uri="{FF2B5EF4-FFF2-40B4-BE49-F238E27FC236}">
                <a16:creationId xmlns:a16="http://schemas.microsoft.com/office/drawing/2014/main" id="{3A65D8C2-666F-4DAA-B072-B96964B5C24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753" y="4988753"/>
            <a:ext cx="5397131" cy="1635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6397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tre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C850DC3F-1BBD-4C39-8B6D-08E973453607}"/>
              </a:ext>
            </a:extLst>
          </p:cNvPr>
          <p:cNvSpPr/>
          <p:nvPr userDrawn="1"/>
        </p:nvSpPr>
        <p:spPr>
          <a:xfrm>
            <a:off x="0" y="2592000"/>
            <a:ext cx="12192000" cy="262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" name="Plassholder for bilde 2">
            <a:extLst>
              <a:ext uri="{FF2B5EF4-FFF2-40B4-BE49-F238E27FC236}">
                <a16:creationId xmlns:a16="http://schemas.microsoft.com/office/drawing/2014/main" id="{42806100-589A-4BF8-8707-38D3F5B24DD2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0" y="1"/>
            <a:ext cx="5352000" cy="2592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i midten for å sette</a:t>
            </a:r>
            <a:br>
              <a:rPr lang="nb-NO"/>
            </a:br>
            <a:r>
              <a:rPr lang="nb-NO"/>
              <a:t>inn et bilde i liggende format.</a:t>
            </a:r>
          </a:p>
          <a:p>
            <a:r>
              <a:rPr lang="nb-NO"/>
              <a:t>Denne forsidemalen må ha </a:t>
            </a:r>
            <a:br>
              <a:rPr lang="nb-NO"/>
            </a:br>
            <a:r>
              <a:rPr lang="nb-NO"/>
              <a:t>tre bilder, hvis ikke blir </a:t>
            </a:r>
            <a:br>
              <a:rPr lang="nb-NO"/>
            </a:br>
            <a:r>
              <a:rPr lang="nb-NO"/>
              <a:t>det tomrom.</a:t>
            </a:r>
          </a:p>
        </p:txBody>
      </p:sp>
      <p:sp>
        <p:nvSpPr>
          <p:cNvPr id="14" name="Plassholder for bilde 2">
            <a:extLst>
              <a:ext uri="{FF2B5EF4-FFF2-40B4-BE49-F238E27FC236}">
                <a16:creationId xmlns:a16="http://schemas.microsoft.com/office/drawing/2014/main" id="{D878FE25-CFBD-48C8-99CE-16AC2905ACA1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8772000" y="0"/>
            <a:ext cx="3420000" cy="2592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sette inn bilde 3</a:t>
            </a:r>
          </a:p>
        </p:txBody>
      </p:sp>
      <p:sp>
        <p:nvSpPr>
          <p:cNvPr id="15" name="Plassholder for bilde 2">
            <a:extLst>
              <a:ext uri="{FF2B5EF4-FFF2-40B4-BE49-F238E27FC236}">
                <a16:creationId xmlns:a16="http://schemas.microsoft.com/office/drawing/2014/main" id="{CCCC7427-8045-4B95-9170-92E6EF6EB33C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5352000" y="0"/>
            <a:ext cx="3420000" cy="2592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sette inn  bilde 2</a:t>
            </a:r>
          </a:p>
        </p:txBody>
      </p:sp>
      <p:sp>
        <p:nvSpPr>
          <p:cNvPr id="22" name="Plassholder for dato 3">
            <a:extLst>
              <a:ext uri="{FF2B5EF4-FFF2-40B4-BE49-F238E27FC236}">
                <a16:creationId xmlns:a16="http://schemas.microsoft.com/office/drawing/2014/main" id="{2A06B02A-E871-46C5-8669-758D95CFFC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04.12.2019</a:t>
            </a:fld>
            <a:endParaRPr lang="nb-NO"/>
          </a:p>
        </p:txBody>
      </p:sp>
      <p:sp>
        <p:nvSpPr>
          <p:cNvPr id="10" name="Plassholder for tekst 4">
            <a:extLst>
              <a:ext uri="{FF2B5EF4-FFF2-40B4-BE49-F238E27FC236}">
                <a16:creationId xmlns:a16="http://schemas.microsoft.com/office/drawing/2014/main" id="{DBC048E8-BE31-4C00-999A-87E1E8D9778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715" y="3173506"/>
            <a:ext cx="9847062" cy="13261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1000"/>
              </a:prstClr>
            </a:outerShdw>
          </a:effectLst>
        </p:spPr>
        <p:txBody>
          <a:bodyPr anchor="b"/>
          <a:lstStyle>
            <a:lvl1pPr marL="0" indent="0">
              <a:buNone/>
              <a:defRPr sz="4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b-NO" dirty="0"/>
              <a:t>Overskrift (pkt. 44) på </a:t>
            </a:r>
            <a:r>
              <a:rPr lang="nb-NO" dirty="0" err="1"/>
              <a:t>forsidemal</a:t>
            </a:r>
            <a:r>
              <a:rPr lang="nb-NO" dirty="0"/>
              <a:t> med tre bilder</a:t>
            </a:r>
          </a:p>
        </p:txBody>
      </p:sp>
      <p:sp>
        <p:nvSpPr>
          <p:cNvPr id="11" name="Undertittel 2">
            <a:extLst>
              <a:ext uri="{FF2B5EF4-FFF2-40B4-BE49-F238E27FC236}">
                <a16:creationId xmlns:a16="http://schemas.microsoft.com/office/drawing/2014/main" id="{F086707E-73C6-42D7-8341-430749AEADF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62216" y="4520658"/>
            <a:ext cx="6826059" cy="898526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avdeling.</a:t>
            </a:r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37C1F5E2-EAC2-40D9-8401-564CC1EA7F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84" r="11084" b="38913"/>
          <a:stretch/>
        </p:blipFill>
        <p:spPr>
          <a:xfrm>
            <a:off x="8677334" y="5226049"/>
            <a:ext cx="3514666" cy="1568451"/>
          </a:xfrm>
          <a:prstGeom prst="rect">
            <a:avLst/>
          </a:prstGeom>
        </p:spPr>
      </p:pic>
      <p:pic>
        <p:nvPicPr>
          <p:cNvPr id="16" name="Bilde 15">
            <a:extLst>
              <a:ext uri="{FF2B5EF4-FFF2-40B4-BE49-F238E27FC236}">
                <a16:creationId xmlns:a16="http://schemas.microsoft.com/office/drawing/2014/main" id="{EC0169C8-CD00-488C-AADD-B00619D9A4C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753" y="4988753"/>
            <a:ext cx="5397131" cy="1635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8352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bakgrunn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B25F000E-37A8-4940-9530-AC41E4F2980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5226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/>
              <a:t>Klikk ikonet for å legge til et bilde</a:t>
            </a:r>
          </a:p>
        </p:txBody>
      </p:sp>
      <p:sp>
        <p:nvSpPr>
          <p:cNvPr id="10" name="Tittel 1">
            <a:extLst>
              <a:ext uri="{FF2B5EF4-FFF2-40B4-BE49-F238E27FC236}">
                <a16:creationId xmlns:a16="http://schemas.microsoft.com/office/drawing/2014/main" id="{2EC5FF78-1CDE-4938-BB25-88A17EF655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01859" y="2728451"/>
            <a:ext cx="9904918" cy="927561"/>
          </a:xfrm>
          <a:prstGeom prst="rect">
            <a:avLst/>
          </a:prstGeom>
          <a:effectLst>
            <a:outerShdw blurRad="50800" dist="25400" dir="2700000" algn="tl" rotWithShape="0">
              <a:schemeClr val="tx1">
                <a:alpha val="40000"/>
              </a:schemeClr>
            </a:outerShdw>
          </a:effectLst>
        </p:spPr>
        <p:txBody>
          <a:bodyPr anchor="b"/>
          <a:lstStyle>
            <a:lvl1pPr algn="l">
              <a:defRPr sz="54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b-NO" dirty="0"/>
              <a:t>Overskrift (pkt. 54) </a:t>
            </a:r>
            <a:r>
              <a:rPr lang="nb-NO" dirty="0" err="1"/>
              <a:t>bildemal</a:t>
            </a:r>
            <a:endParaRPr lang="nb-NO" dirty="0"/>
          </a:p>
        </p:txBody>
      </p:sp>
      <p:sp>
        <p:nvSpPr>
          <p:cNvPr id="15" name="Plassholder for dato 3">
            <a:extLst>
              <a:ext uri="{FF2B5EF4-FFF2-40B4-BE49-F238E27FC236}">
                <a16:creationId xmlns:a16="http://schemas.microsoft.com/office/drawing/2014/main" id="{590A0205-A7E7-4285-AB08-6527F7C867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04.12.2019</a:t>
            </a:fld>
            <a:endParaRPr lang="nb-NO"/>
          </a:p>
        </p:txBody>
      </p:sp>
      <p:sp>
        <p:nvSpPr>
          <p:cNvPr id="9" name="Plassholder for tekst 6">
            <a:extLst>
              <a:ext uri="{FF2B5EF4-FFF2-40B4-BE49-F238E27FC236}">
                <a16:creationId xmlns:a16="http://schemas.microsoft.com/office/drawing/2014/main" id="{8BEBCF7A-C37A-4B02-B277-083E4CB6ADA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9" y="3952084"/>
            <a:ext cx="4941876" cy="103666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4000"/>
              </a:prstClr>
            </a:outerShdw>
          </a:effectLst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tx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56788206-D5AB-41F9-80E6-8340542FB7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84" r="11084" b="38913"/>
          <a:stretch/>
        </p:blipFill>
        <p:spPr>
          <a:xfrm>
            <a:off x="8677334" y="5226049"/>
            <a:ext cx="3514666" cy="1568451"/>
          </a:xfrm>
          <a:prstGeom prst="rect">
            <a:avLst/>
          </a:prstGeom>
        </p:spPr>
      </p:pic>
      <p:pic>
        <p:nvPicPr>
          <p:cNvPr id="11" name="Bilde 10">
            <a:extLst>
              <a:ext uri="{FF2B5EF4-FFF2-40B4-BE49-F238E27FC236}">
                <a16:creationId xmlns:a16="http://schemas.microsoft.com/office/drawing/2014/main" id="{E5B9E482-612A-4627-ABAB-54CA86C30C5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753" y="4988753"/>
            <a:ext cx="5397131" cy="1635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57363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ssholder for tekst 37">
            <a:extLst>
              <a:ext uri="{FF2B5EF4-FFF2-40B4-BE49-F238E27FC236}">
                <a16:creationId xmlns:a16="http://schemas.microsoft.com/office/drawing/2014/main" id="{64124C66-4136-4FC7-A6B5-B7D77C6ED1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57541" y="2164988"/>
            <a:ext cx="4889693" cy="414425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stikkordsform, ikke i setninger.</a:t>
            </a:r>
            <a:br>
              <a:rPr lang="nb-NO" dirty="0"/>
            </a:br>
            <a:r>
              <a:rPr lang="nb-NO" dirty="0"/>
              <a:t>Publikum bør slippe å lese alt som blir sagt.</a:t>
            </a:r>
          </a:p>
        </p:txBody>
      </p:sp>
      <p:sp>
        <p:nvSpPr>
          <p:cNvPr id="39" name="Plassholder for tekst 37">
            <a:extLst>
              <a:ext uri="{FF2B5EF4-FFF2-40B4-BE49-F238E27FC236}">
                <a16:creationId xmlns:a16="http://schemas.microsoft.com/office/drawing/2014/main" id="{2F115D20-C136-40E3-BA4F-92B43A3D707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44768" y="2158799"/>
            <a:ext cx="4881551" cy="414425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/>
            </a:lvl1pPr>
            <a:lvl2pPr marL="457200" indent="0">
              <a:lnSpc>
                <a:spcPct val="100000"/>
              </a:lnSpc>
              <a:buNone/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nb-NO" dirty="0"/>
              <a:t>Mye tekst vil gjøre at publikum bruker mer tid på å lese, og mindre til på å lytte.</a:t>
            </a:r>
          </a:p>
        </p:txBody>
      </p:sp>
      <p:sp>
        <p:nvSpPr>
          <p:cNvPr id="6" name="Plassholder for tittel 1">
            <a:extLst>
              <a:ext uri="{FF2B5EF4-FFF2-40B4-BE49-F238E27FC236}">
                <a16:creationId xmlns:a16="http://schemas.microsoft.com/office/drawing/2014/main" id="{AD94DBB0-AC01-486F-9645-C50E40CF46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Overskriften (pkt. 36) bør være kort og tydelig</a:t>
            </a:r>
          </a:p>
        </p:txBody>
      </p:sp>
      <p:sp>
        <p:nvSpPr>
          <p:cNvPr id="15" name="Plassholder for lysbildenummer 5">
            <a:extLst>
              <a:ext uri="{FF2B5EF4-FFF2-40B4-BE49-F238E27FC236}">
                <a16:creationId xmlns:a16="http://schemas.microsoft.com/office/drawing/2014/main" id="{8BB81CE8-4FDA-4E87-BF9F-E402616C5556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nb-NO" sz="9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0C0D72C6-BA62-4A34-B2AA-75A1C6B8624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7242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>
        <p15:guide id="1" pos="529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 og innhold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ssholder for tekst 37">
            <a:extLst>
              <a:ext uri="{FF2B5EF4-FFF2-40B4-BE49-F238E27FC236}">
                <a16:creationId xmlns:a16="http://schemas.microsoft.com/office/drawing/2014/main" id="{64124C66-4136-4FC7-A6B5-B7D77C6ED1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57541" y="2164988"/>
            <a:ext cx="10078772" cy="414425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stikkordsform, ikke i setninger.</a:t>
            </a:r>
            <a:br>
              <a:rPr lang="nb-NO" dirty="0"/>
            </a:br>
            <a:r>
              <a:rPr lang="nb-NO" dirty="0"/>
              <a:t>Publikum bør slippe å lese alt som blir sagt.</a:t>
            </a:r>
          </a:p>
        </p:txBody>
      </p:sp>
      <p:sp>
        <p:nvSpPr>
          <p:cNvPr id="6" name="Plassholder for tittel 1">
            <a:extLst>
              <a:ext uri="{FF2B5EF4-FFF2-40B4-BE49-F238E27FC236}">
                <a16:creationId xmlns:a16="http://schemas.microsoft.com/office/drawing/2014/main" id="{AD94DBB0-AC01-486F-9645-C50E40CF46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Overskriften (pkt. 36) bør være kort og tydelig</a:t>
            </a:r>
          </a:p>
        </p:txBody>
      </p:sp>
      <p:sp>
        <p:nvSpPr>
          <p:cNvPr id="15" name="Plassholder for lysbildenummer 5">
            <a:extLst>
              <a:ext uri="{FF2B5EF4-FFF2-40B4-BE49-F238E27FC236}">
                <a16:creationId xmlns:a16="http://schemas.microsoft.com/office/drawing/2014/main" id="{8BB81CE8-4FDA-4E87-BF9F-E402616C5556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nb-NO" sz="9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0C0D72C6-BA62-4A34-B2AA-75A1C6B8624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9229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B7A5C0EF-D6AE-4DC0-9C4A-98CACCE3F362}"/>
              </a:ext>
            </a:extLst>
          </p:cNvPr>
          <p:cNvSpPr/>
          <p:nvPr userDrawn="1"/>
        </p:nvSpPr>
        <p:spPr>
          <a:xfrm>
            <a:off x="0" y="-101600"/>
            <a:ext cx="12192000" cy="211567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Plassholder for tittel 1">
            <a:extLst>
              <a:ext uri="{FF2B5EF4-FFF2-40B4-BE49-F238E27FC236}">
                <a16:creationId xmlns:a16="http://schemas.microsoft.com/office/drawing/2014/main" id="{AD94DBB0-AC01-486F-9645-C50E40CF46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>
            <a:outerShdw blurRad="25400" dist="38100" dir="2700000" algn="tl" rotWithShape="0">
              <a:prstClr val="black">
                <a:alpha val="7000"/>
              </a:prstClr>
            </a:outerShdw>
          </a:effectLst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accent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nb-NO" dirty="0"/>
              <a:t>Overskriften (pkt. 36) bør være kort og tydelig</a:t>
            </a:r>
          </a:p>
        </p:txBody>
      </p:sp>
      <p:sp>
        <p:nvSpPr>
          <p:cNvPr id="17" name="Plassholder for lysbildenummer 5">
            <a:extLst>
              <a:ext uri="{FF2B5EF4-FFF2-40B4-BE49-F238E27FC236}">
                <a16:creationId xmlns:a16="http://schemas.microsoft.com/office/drawing/2014/main" id="{0E22CC3F-B1E4-439E-AD2C-365EB63BD0D5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nb-NO" sz="9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9" name="Plassholder for tekst 37">
            <a:extLst>
              <a:ext uri="{FF2B5EF4-FFF2-40B4-BE49-F238E27FC236}">
                <a16:creationId xmlns:a16="http://schemas.microsoft.com/office/drawing/2014/main" id="{579AAE86-25D6-4547-B61E-07621E68054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57541" y="2164988"/>
            <a:ext cx="4889693" cy="414425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stikkordsform, ikke i setninger.</a:t>
            </a:r>
            <a:br>
              <a:rPr lang="nb-NO" dirty="0"/>
            </a:br>
            <a:r>
              <a:rPr lang="nb-NO" dirty="0"/>
              <a:t>Publikum bør slippe å lese alt som blir sagt.</a:t>
            </a:r>
          </a:p>
        </p:txBody>
      </p:sp>
      <p:sp>
        <p:nvSpPr>
          <p:cNvPr id="12" name="Plassholder for tekst 37">
            <a:extLst>
              <a:ext uri="{FF2B5EF4-FFF2-40B4-BE49-F238E27FC236}">
                <a16:creationId xmlns:a16="http://schemas.microsoft.com/office/drawing/2014/main" id="{EE53005B-2098-4CDA-B68C-FAC23E6EDF7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44768" y="2158799"/>
            <a:ext cx="4881551" cy="414425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/>
            </a:lvl1pPr>
            <a:lvl2pPr marL="457200" indent="0">
              <a:lnSpc>
                <a:spcPct val="100000"/>
              </a:lnSpc>
              <a:buNone/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nb-NO" dirty="0"/>
              <a:t>Mye tekst vil gjøre at publikum bruker mer tid på å lese, og mindre til på å lytte.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146E3D18-B3A6-4ABF-92D3-234B19B8113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9188" y="372849"/>
            <a:ext cx="504825" cy="50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2798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ktangel 11">
            <a:extLst>
              <a:ext uri="{FF2B5EF4-FFF2-40B4-BE49-F238E27FC236}">
                <a16:creationId xmlns:a16="http://schemas.microsoft.com/office/drawing/2014/main" id="{364315CE-F722-474E-BD88-64FFBC8D5DBB}"/>
              </a:ext>
            </a:extLst>
          </p:cNvPr>
          <p:cNvSpPr/>
          <p:nvPr/>
        </p:nvSpPr>
        <p:spPr>
          <a:xfrm>
            <a:off x="0" y="6793818"/>
            <a:ext cx="12192000" cy="72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25142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61" r:id="rId2"/>
    <p:sldLayoutId id="2147483666" r:id="rId3"/>
    <p:sldLayoutId id="2147483667" r:id="rId4"/>
    <p:sldLayoutId id="2147483669" r:id="rId5"/>
    <p:sldLayoutId id="2147483756" r:id="rId6"/>
    <p:sldLayoutId id="2147483664" r:id="rId7"/>
    <p:sldLayoutId id="2147483761" r:id="rId8"/>
    <p:sldLayoutId id="2147483713" r:id="rId9"/>
    <p:sldLayoutId id="2147483762" r:id="rId10"/>
    <p:sldLayoutId id="2147483685" r:id="rId11"/>
    <p:sldLayoutId id="2147483714" r:id="rId12"/>
    <p:sldLayoutId id="2147483702" r:id="rId13"/>
    <p:sldLayoutId id="2147483736" r:id="rId14"/>
    <p:sldLayoutId id="2147483733" r:id="rId15"/>
    <p:sldLayoutId id="2147483716" r:id="rId16"/>
    <p:sldLayoutId id="2147483707" r:id="rId17"/>
    <p:sldLayoutId id="2147483675" r:id="rId18"/>
    <p:sldLayoutId id="2147483706" r:id="rId19"/>
    <p:sldLayoutId id="2147483709" r:id="rId20"/>
    <p:sldLayoutId id="2147483711" r:id="rId21"/>
    <p:sldLayoutId id="2147483710" r:id="rId22"/>
    <p:sldLayoutId id="2147483712" r:id="rId23"/>
    <p:sldLayoutId id="2147483655" r:id="rId24"/>
    <p:sldLayoutId id="2147483705" r:id="rId25"/>
    <p:sldLayoutId id="2147483759" r:id="rId26"/>
    <p:sldLayoutId id="2147483758" r:id="rId27"/>
    <p:sldLayoutId id="2147483757" r:id="rId28"/>
    <p:sldLayoutId id="2147483746" r:id="rId29"/>
    <p:sldLayoutId id="2147483718" r:id="rId30"/>
    <p:sldLayoutId id="2147483760" r:id="rId31"/>
    <p:sldLayoutId id="2147483719" r:id="rId32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n-lt"/>
          <a:ea typeface="Open Sans SemiBold" panose="020B0706030804020204" pitchFamily="34" charset="0"/>
          <a:cs typeface="Open Sans SemiBold" panose="020B07060308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346" userDrawn="1">
          <p15:clr>
            <a:srgbClr val="547EBF"/>
          </p15:clr>
        </p15:guide>
        <p15:guide id="2" pos="257" userDrawn="1">
          <p15:clr>
            <a:srgbClr val="F26B43"/>
          </p15:clr>
        </p15:guide>
        <p15:guide id="3" pos="665" userDrawn="1">
          <p15:clr>
            <a:srgbClr val="547EBF"/>
          </p15:clr>
        </p15:guide>
        <p15:guide id="4" orient="horz" pos="3974" userDrawn="1">
          <p15:clr>
            <a:srgbClr val="547EBF"/>
          </p15:clr>
        </p15:guide>
        <p15:guide id="5" pos="7015" userDrawn="1">
          <p15:clr>
            <a:srgbClr val="547EBF"/>
          </p15:clr>
        </p15:guide>
        <p15:guide id="6" orient="horz" pos="232" userDrawn="1">
          <p15:clr>
            <a:srgbClr val="F26B43"/>
          </p15:clr>
        </p15:guide>
        <p15:guide id="7" pos="7423" userDrawn="1">
          <p15:clr>
            <a:srgbClr val="F26B43"/>
          </p15:clr>
        </p15:guide>
        <p15:guide id="8" pos="7106" userDrawn="1">
          <p15:clr>
            <a:srgbClr val="F26B43"/>
          </p15:clr>
        </p15:guide>
        <p15:guide id="9" pos="3840" userDrawn="1">
          <p15:clr>
            <a:srgbClr val="FDE53C"/>
          </p15:clr>
        </p15:guide>
        <p15:guide id="11" orient="horz" pos="55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pos="2774" userDrawn="1">
          <p15:clr>
            <a:srgbClr val="F26B43"/>
          </p15:clr>
        </p15:guide>
        <p15:guide id="14" pos="4906" userDrawn="1">
          <p15:clr>
            <a:srgbClr val="F26B43"/>
          </p15:clr>
        </p15:guide>
        <p15:guide id="15" orient="horz" pos="2092" userDrawn="1">
          <p15:clr>
            <a:srgbClr val="F26B43"/>
          </p15:clr>
        </p15:guide>
        <p15:guide id="16" orient="horz" pos="272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hyperlink" Target="http://www.ogbedreskaldetbli.no/metoder_verktoy/Metode_for_kvalitetsutvikling/1103" TargetMode="External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18.jpeg"/><Relationship Id="rId9" Type="http://schemas.microsoft.com/office/2007/relationships/diagramDrawing" Target="../diagrams/drawing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elsetilsynet.no/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E0CADBB2-8980-44F7-93F1-DFD4170CD9E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5394" y="988541"/>
            <a:ext cx="11541211" cy="2040474"/>
          </a:xfrm>
        </p:spPr>
        <p:txBody>
          <a:bodyPr/>
          <a:lstStyle/>
          <a:p>
            <a:endParaRPr lang="nb-NO" sz="4000" dirty="0"/>
          </a:p>
          <a:p>
            <a:r>
              <a:rPr lang="nb-NO" sz="4000" dirty="0"/>
              <a:t>Tilsyn med kommunale tjenester til personer med samtidig rusmiddelproblem og psykisk lidelse – </a:t>
            </a:r>
            <a:r>
              <a:rPr lang="nb-NO" sz="2800" dirty="0"/>
              <a:t>ROP-tilsynet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D33E3403-C3F7-4730-B406-B00C458F7F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5481" y="3682314"/>
            <a:ext cx="4868562" cy="1306439"/>
          </a:xfrm>
        </p:spPr>
        <p:txBody>
          <a:bodyPr/>
          <a:lstStyle/>
          <a:p>
            <a:r>
              <a:rPr lang="nb-NO" dirty="0"/>
              <a:t>Ingrid Karin Hegvold,</a:t>
            </a:r>
          </a:p>
          <a:p>
            <a:r>
              <a:rPr lang="nb-NO" dirty="0"/>
              <a:t>seniorrådgiver/revisjonsleder</a:t>
            </a:r>
          </a:p>
          <a:p>
            <a:r>
              <a:rPr lang="nb-NO" dirty="0"/>
              <a:t>Fylkesmannen i Trøndelag</a:t>
            </a:r>
          </a:p>
        </p:txBody>
      </p:sp>
    </p:spTree>
    <p:extLst>
      <p:ext uri="{BB962C8B-B14F-4D97-AF65-F5344CB8AC3E}">
        <p14:creationId xmlns:p14="http://schemas.microsoft.com/office/powerpoint/2010/main" val="35794463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/>
          <p:cNvSpPr>
            <a:spLocks noGrp="1"/>
          </p:cNvSpPr>
          <p:nvPr>
            <p:ph type="body" sz="quarter" idx="4294967295"/>
          </p:nvPr>
        </p:nvSpPr>
        <p:spPr>
          <a:xfrm>
            <a:off x="533400" y="159931"/>
            <a:ext cx="10715847" cy="6496050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endParaRPr lang="nb-NO" sz="1800" b="1" dirty="0">
              <a:solidFill>
                <a:schemeClr val="accent5"/>
              </a:solidFill>
            </a:endParaRPr>
          </a:p>
          <a:p>
            <a:pPr marL="0" indent="0">
              <a:buNone/>
            </a:pPr>
            <a:endParaRPr lang="nb-NO" sz="1800" b="1" dirty="0">
              <a:solidFill>
                <a:schemeClr val="accent5"/>
              </a:solidFill>
            </a:endParaRPr>
          </a:p>
          <a:p>
            <a:pPr marL="0" indent="0">
              <a:buNone/>
            </a:pPr>
            <a:endParaRPr lang="nb-NO" sz="1800" b="1" dirty="0">
              <a:solidFill>
                <a:schemeClr val="accent5"/>
              </a:solidFill>
            </a:endParaRPr>
          </a:p>
          <a:p>
            <a:pPr marL="0" indent="0" algn="ctr">
              <a:buNone/>
            </a:pPr>
            <a:r>
              <a:rPr lang="nb-NO" b="1" dirty="0">
                <a:solidFill>
                  <a:schemeClr val="accent5"/>
                </a:solidFill>
              </a:rPr>
              <a:t>Planer</a:t>
            </a:r>
          </a:p>
          <a:p>
            <a:pPr marL="0" indent="0" algn="ctr">
              <a:buNone/>
            </a:pPr>
            <a:endParaRPr lang="nb-NO" sz="1800" b="1" dirty="0">
              <a:solidFill>
                <a:schemeClr val="accent5"/>
              </a:solidFill>
            </a:endParaRPr>
          </a:p>
          <a:p>
            <a:pPr lvl="1"/>
            <a:r>
              <a:rPr lang="nb-NO" sz="1800" dirty="0"/>
              <a:t>I liten grad dokumentert i journal/saksbehandlingssystem om bruker hadde fått tilbud om IP og IP ble ikke benyttet. </a:t>
            </a:r>
          </a:p>
          <a:p>
            <a:pPr lvl="1"/>
            <a:endParaRPr lang="nb-NO" sz="1800" dirty="0"/>
          </a:p>
          <a:p>
            <a:pPr lvl="1"/>
            <a:r>
              <a:rPr lang="nb-NO" sz="1800" dirty="0"/>
              <a:t>Kommunene hadde valgt ansvarsgrupper som verktøy for å samordne tjenestene.</a:t>
            </a:r>
          </a:p>
          <a:p>
            <a:pPr lvl="1"/>
            <a:endParaRPr lang="nb-NO" sz="1800" dirty="0"/>
          </a:p>
          <a:p>
            <a:pPr lvl="1"/>
            <a:r>
              <a:rPr lang="nb-NO" sz="1800" dirty="0"/>
              <a:t>Referat fra ansvarsgruppemøter var av ulik kvalitet og det var mangelfullt system for oppbevaring av referatene. </a:t>
            </a:r>
          </a:p>
          <a:p>
            <a:pPr lvl="1"/>
            <a:endParaRPr lang="nb-NO" sz="1800" dirty="0"/>
          </a:p>
          <a:p>
            <a:pPr lvl="1"/>
            <a:r>
              <a:rPr lang="nb-NO" sz="1800" dirty="0"/>
              <a:t>Tilfeller med manglende tiltak og målsettinger – manglende beskrivelser hvordan samarbeid skal foregå.</a:t>
            </a:r>
          </a:p>
          <a:p>
            <a:pPr lvl="1"/>
            <a:endParaRPr lang="nb-NO" sz="1800" dirty="0"/>
          </a:p>
          <a:p>
            <a:pPr lvl="1"/>
            <a:r>
              <a:rPr lang="nb-NO" sz="1800" dirty="0"/>
              <a:t>Kriseplaner brukes ikke i henhold til nasjonale anbefalinger. </a:t>
            </a:r>
          </a:p>
          <a:p>
            <a:pPr marL="0" indent="0">
              <a:buNone/>
            </a:pPr>
            <a:endParaRPr lang="nb-NO" sz="1800" b="1" dirty="0">
              <a:solidFill>
                <a:schemeClr val="accent5"/>
              </a:solidFill>
            </a:endParaRPr>
          </a:p>
          <a:p>
            <a:pPr marL="0" indent="0">
              <a:buNone/>
            </a:pPr>
            <a:endParaRPr lang="nb-NO" sz="1800" b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96224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/>
          <p:cNvSpPr>
            <a:spLocks noGrp="1"/>
          </p:cNvSpPr>
          <p:nvPr>
            <p:ph type="body" sz="quarter" idx="4294967295"/>
          </p:nvPr>
        </p:nvSpPr>
        <p:spPr>
          <a:xfrm>
            <a:off x="372140" y="159931"/>
            <a:ext cx="10877107" cy="6496050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nb-NO" sz="1800" dirty="0"/>
              <a:t> </a:t>
            </a:r>
          </a:p>
          <a:p>
            <a:pPr marL="0" indent="0">
              <a:buNone/>
            </a:pPr>
            <a:endParaRPr lang="nb-NO" sz="1800" b="1" dirty="0">
              <a:solidFill>
                <a:schemeClr val="accent5"/>
              </a:solidFill>
            </a:endParaRPr>
          </a:p>
          <a:p>
            <a:pPr marL="0" indent="0" algn="ctr">
              <a:buNone/>
            </a:pPr>
            <a:r>
              <a:rPr lang="nb-NO" b="1" dirty="0">
                <a:solidFill>
                  <a:schemeClr val="accent5"/>
                </a:solidFill>
              </a:rPr>
              <a:t>Opplysning, råd og veiledning</a:t>
            </a:r>
          </a:p>
          <a:p>
            <a:pPr marL="0" indent="0" algn="ctr">
              <a:buNone/>
            </a:pPr>
            <a:endParaRPr lang="nb-NO" sz="1800" b="1" dirty="0">
              <a:solidFill>
                <a:schemeClr val="accent5"/>
              </a:solidFill>
            </a:endParaRPr>
          </a:p>
          <a:p>
            <a:pPr lvl="1"/>
            <a:r>
              <a:rPr lang="nb-NO" sz="1800" dirty="0"/>
              <a:t>NAV-kontorene foretar i liten grad individuelle vurderinger av om det er grunnlag for å innvilge tjenesten opplysning, råd og veiledning. </a:t>
            </a:r>
          </a:p>
          <a:p>
            <a:pPr lvl="1"/>
            <a:endParaRPr lang="nb-NO" sz="1800" dirty="0"/>
          </a:p>
          <a:p>
            <a:pPr lvl="1"/>
            <a:r>
              <a:rPr lang="nb-NO" sz="1800" dirty="0"/>
              <a:t>Det er lite dokumentert at tjenesten blir tilbudt. Fattes få vedtak. </a:t>
            </a:r>
          </a:p>
          <a:p>
            <a:pPr lvl="1"/>
            <a:endParaRPr lang="nb-NO" sz="1800" dirty="0"/>
          </a:p>
          <a:p>
            <a:pPr lvl="1"/>
            <a:r>
              <a:rPr lang="nb-NO" sz="1800" dirty="0"/>
              <a:t>Tjenesten er i liten grad kjent i helse- og omsorgstjenesten.</a:t>
            </a:r>
          </a:p>
          <a:p>
            <a:pPr lvl="1"/>
            <a:endParaRPr lang="nb-NO" sz="1800" dirty="0"/>
          </a:p>
          <a:p>
            <a:pPr lvl="1"/>
            <a:r>
              <a:rPr lang="nb-NO" sz="1800" dirty="0"/>
              <a:t>Vedtak etter helse- og omsorgstjenesteloven er heller ikke tydelig på at hjelpen går ut på å øke ROP-brukerens mestrings­evne, f. eks. knyttet til bo-mestring</a:t>
            </a:r>
          </a:p>
          <a:p>
            <a:pPr marL="0" indent="0">
              <a:buNone/>
            </a:pPr>
            <a:endParaRPr lang="nb-NO" sz="1800" b="1" dirty="0">
              <a:solidFill>
                <a:schemeClr val="accent5"/>
              </a:solidFill>
            </a:endParaRPr>
          </a:p>
          <a:p>
            <a:pPr marL="0" indent="0" algn="ctr">
              <a:buNone/>
            </a:pPr>
            <a:r>
              <a:rPr lang="nb-NO" b="1" dirty="0">
                <a:solidFill>
                  <a:schemeClr val="accent5"/>
                </a:solidFill>
              </a:rPr>
              <a:t>Vedtak</a:t>
            </a:r>
          </a:p>
          <a:p>
            <a:pPr lvl="1"/>
            <a:r>
              <a:rPr lang="nb-NO" sz="1800" dirty="0"/>
              <a:t>Kravet til å fatte vedtak ble ikke alltid overholdt, og der det var fattet vedtak var det flere steder mangelfull evaluering</a:t>
            </a:r>
            <a:endParaRPr lang="nb-NO" sz="1800" b="1" dirty="0">
              <a:solidFill>
                <a:schemeClr val="accent5"/>
              </a:solidFill>
            </a:endParaRPr>
          </a:p>
          <a:p>
            <a:pPr marL="0" indent="0">
              <a:buNone/>
            </a:pPr>
            <a:endParaRPr lang="nb-NO" sz="1800" b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02431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/>
          <p:cNvSpPr>
            <a:spLocks noGrp="1"/>
          </p:cNvSpPr>
          <p:nvPr>
            <p:ph type="body" sz="quarter" idx="4294967295"/>
          </p:nvPr>
        </p:nvSpPr>
        <p:spPr>
          <a:xfrm>
            <a:off x="457200" y="914399"/>
            <a:ext cx="10544089" cy="5346701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r>
              <a:rPr lang="nb-NO" dirty="0"/>
              <a:t>. </a:t>
            </a:r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FB73E10E-22BA-4D10-A353-80169701A661}"/>
              </a:ext>
            </a:extLst>
          </p:cNvPr>
          <p:cNvSpPr txBox="1"/>
          <p:nvPr/>
        </p:nvSpPr>
        <p:spPr>
          <a:xfrm>
            <a:off x="882502" y="2254102"/>
            <a:ext cx="999460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Alle tilsynene er avsluttet.</a:t>
            </a:r>
          </a:p>
          <a:p>
            <a:endParaRPr lang="nb-NO" dirty="0"/>
          </a:p>
          <a:p>
            <a:endParaRPr lang="nb-NO" dirty="0"/>
          </a:p>
          <a:p>
            <a:r>
              <a:rPr lang="nb-NO" dirty="0"/>
              <a:t>Vi forutsetter at kommunen sikrer at de planlagte tiltakene blir gjennomført og at de har effekt slik at tjenesten blir i samsvar med myndighetskravene.</a:t>
            </a:r>
          </a:p>
        </p:txBody>
      </p:sp>
    </p:spTree>
    <p:extLst>
      <p:ext uri="{BB962C8B-B14F-4D97-AF65-F5344CB8AC3E}">
        <p14:creationId xmlns:p14="http://schemas.microsoft.com/office/powerpoint/2010/main" val="33053810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Sylinder 1">
            <a:extLst>
              <a:ext uri="{FF2B5EF4-FFF2-40B4-BE49-F238E27FC236}">
                <a16:creationId xmlns:a16="http://schemas.microsoft.com/office/drawing/2014/main" id="{B88710CD-84B5-46DE-A44D-7CDEF22B0BB6}"/>
              </a:ext>
            </a:extLst>
          </p:cNvPr>
          <p:cNvSpPr txBox="1"/>
          <p:nvPr/>
        </p:nvSpPr>
        <p:spPr>
          <a:xfrm>
            <a:off x="463639" y="914400"/>
            <a:ext cx="10921285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nb-NO" sz="2000" b="1" dirty="0">
              <a:solidFill>
                <a:srgbClr val="FF0000"/>
              </a:solidFill>
            </a:endParaRPr>
          </a:p>
          <a:p>
            <a:pPr algn="ctr"/>
            <a:endParaRPr lang="nb-NO" sz="2000" b="1" dirty="0">
              <a:solidFill>
                <a:srgbClr val="FF0000"/>
              </a:solidFill>
            </a:endParaRPr>
          </a:p>
          <a:p>
            <a:pPr algn="ctr"/>
            <a:endParaRPr lang="nb-NO" sz="2000" b="1" dirty="0">
              <a:solidFill>
                <a:srgbClr val="FF0000"/>
              </a:solidFill>
            </a:endParaRPr>
          </a:p>
          <a:p>
            <a:pPr algn="ctr"/>
            <a:endParaRPr lang="nb-NO" sz="2000" b="1" dirty="0">
              <a:solidFill>
                <a:srgbClr val="FF0000"/>
              </a:solidFill>
            </a:endParaRPr>
          </a:p>
          <a:p>
            <a:pPr algn="ctr"/>
            <a:r>
              <a:rPr lang="nb-NO" sz="2000" b="1" dirty="0">
                <a:solidFill>
                  <a:srgbClr val="FF0000"/>
                </a:solidFill>
              </a:rPr>
              <a:t>Egenmeldingstilsynet</a:t>
            </a:r>
          </a:p>
          <a:p>
            <a:endParaRPr lang="nb-N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Varslet i brev i 26. april 2019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Purret pr. e-post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Tilbakemelding til kommunene gitt i uke 46/47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5428991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Sylinder 1">
            <a:extLst>
              <a:ext uri="{FF2B5EF4-FFF2-40B4-BE49-F238E27FC236}">
                <a16:creationId xmlns:a16="http://schemas.microsoft.com/office/drawing/2014/main" id="{B88710CD-84B5-46DE-A44D-7CDEF22B0BB6}"/>
              </a:ext>
            </a:extLst>
          </p:cNvPr>
          <p:cNvSpPr txBox="1"/>
          <p:nvPr/>
        </p:nvSpPr>
        <p:spPr>
          <a:xfrm>
            <a:off x="463639" y="914400"/>
            <a:ext cx="10921285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b-NO" dirty="0"/>
          </a:p>
          <a:p>
            <a:r>
              <a:rPr lang="nb-NO" dirty="0"/>
              <a:t>Vi ba om å få tilsendt følgende: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nb-NO" dirty="0"/>
              <a:t>Egenvurderingsskjema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nb-NO" dirty="0"/>
              <a:t>Redegjørelse for årsak til lovbrudd(ene)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nb-NO" dirty="0"/>
              <a:t>Plan for å rette avvikene. </a:t>
            </a:r>
          </a:p>
          <a:p>
            <a:endParaRPr lang="nb-NO" dirty="0"/>
          </a:p>
          <a:p>
            <a:endParaRPr lang="nb-NO" dirty="0"/>
          </a:p>
          <a:p>
            <a:r>
              <a:rPr lang="nb-NO" dirty="0"/>
              <a:t>Fra kommunene fikk vi:</a:t>
            </a:r>
          </a:p>
          <a:p>
            <a:endParaRPr lang="nb-NO" dirty="0"/>
          </a:p>
          <a:p>
            <a:pPr lvl="0"/>
            <a:r>
              <a:rPr lang="nb-NO" u="sng" dirty="0"/>
              <a:t>Egenvurderingsskjema 				39 kommuner (2 kommuner ikke svart)</a:t>
            </a:r>
          </a:p>
          <a:p>
            <a:pPr lvl="0"/>
            <a:endParaRPr lang="nb-NO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nb-NO" dirty="0"/>
              <a:t>Ingen svakheter funnet			  3 kommuner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nb-NO" dirty="0"/>
              <a:t>Funnet svakheter				36 kommuner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nb-NO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nb-NO" dirty="0"/>
              <a:t>Plan for å rette opp sårbare områder		13 kommuner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Redegjørelse for årsak til svakheter		  4 kommuner</a:t>
            </a:r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6189418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 1">
            <a:extLst>
              <a:ext uri="{FF2B5EF4-FFF2-40B4-BE49-F238E27FC236}">
                <a16:creationId xmlns:a16="http://schemas.microsoft.com/office/drawing/2014/main" id="{C7FF7849-1597-408D-9AC0-63B3973A3A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7111685"/>
              </p:ext>
            </p:extLst>
          </p:nvPr>
        </p:nvGraphicFramePr>
        <p:xfrm>
          <a:off x="321972" y="296214"/>
          <a:ext cx="9973477" cy="641367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19305">
                  <a:extLst>
                    <a:ext uri="{9D8B030D-6E8A-4147-A177-3AD203B41FA5}">
                      <a16:colId xmlns:a16="http://schemas.microsoft.com/office/drawing/2014/main" val="1629345265"/>
                    </a:ext>
                  </a:extLst>
                </a:gridCol>
                <a:gridCol w="4088228">
                  <a:extLst>
                    <a:ext uri="{9D8B030D-6E8A-4147-A177-3AD203B41FA5}">
                      <a16:colId xmlns:a16="http://schemas.microsoft.com/office/drawing/2014/main" val="2002401545"/>
                    </a:ext>
                  </a:extLst>
                </a:gridCol>
                <a:gridCol w="898511">
                  <a:extLst>
                    <a:ext uri="{9D8B030D-6E8A-4147-A177-3AD203B41FA5}">
                      <a16:colId xmlns:a16="http://schemas.microsoft.com/office/drawing/2014/main" val="3847268201"/>
                    </a:ext>
                  </a:extLst>
                </a:gridCol>
                <a:gridCol w="898511">
                  <a:extLst>
                    <a:ext uri="{9D8B030D-6E8A-4147-A177-3AD203B41FA5}">
                      <a16:colId xmlns:a16="http://schemas.microsoft.com/office/drawing/2014/main" val="4034153632"/>
                    </a:ext>
                  </a:extLst>
                </a:gridCol>
                <a:gridCol w="3668922">
                  <a:extLst>
                    <a:ext uri="{9D8B030D-6E8A-4147-A177-3AD203B41FA5}">
                      <a16:colId xmlns:a16="http://schemas.microsoft.com/office/drawing/2014/main" val="3543805415"/>
                    </a:ext>
                  </a:extLst>
                </a:gridCol>
              </a:tblGrid>
              <a:tr h="557711"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1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9" marR="9459" marT="94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u="none" strike="noStrike">
                          <a:effectLst/>
                        </a:rPr>
                        <a:t>Er det flere avdelinger/enheter/tiltak i kommunen som gir tjenester til ROP- brukerne?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9" marR="9459" marT="945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39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9" marR="9459" marT="945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0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9" marR="9459" marT="945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9" marR="9459" marT="9459" marB="0" anchor="b"/>
                </a:tc>
                <a:extLst>
                  <a:ext uri="{0D108BD9-81ED-4DB2-BD59-A6C34878D82A}">
                    <a16:rowId xmlns:a16="http://schemas.microsoft.com/office/drawing/2014/main" val="3302700656"/>
                  </a:ext>
                </a:extLst>
              </a:tr>
              <a:tr h="557711"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2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9" marR="9459" marT="94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u="none" strike="noStrike">
                          <a:effectLst/>
                        </a:rPr>
                        <a:t>Er det etablert rutiner med klar plassering av ansvar og oppgaver?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9" marR="9459" marT="945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20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9" marR="9459" marT="945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21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9" marR="9459" marT="945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9" marR="9459" marT="9459" marB="0" anchor="b"/>
                </a:tc>
                <a:extLst>
                  <a:ext uri="{0D108BD9-81ED-4DB2-BD59-A6C34878D82A}">
                    <a16:rowId xmlns:a16="http://schemas.microsoft.com/office/drawing/2014/main" val="1951030306"/>
                  </a:ext>
                </a:extLst>
              </a:tr>
              <a:tr h="836567"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3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9" marR="9459" marT="94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u="none" strike="noStrike">
                          <a:effectLst/>
                        </a:rPr>
                        <a:t>Er det etablert rutiner med klar plassering av ansvar og oppgaver for samarbeid mellom aktuelle enheter innen kommunen?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9" marR="9459" marT="945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19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9" marR="9459" marT="945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22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9" marR="9459" marT="945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9" marR="9459" marT="9459" marB="0" anchor="b"/>
                </a:tc>
                <a:extLst>
                  <a:ext uri="{0D108BD9-81ED-4DB2-BD59-A6C34878D82A}">
                    <a16:rowId xmlns:a16="http://schemas.microsoft.com/office/drawing/2014/main" val="4072553210"/>
                  </a:ext>
                </a:extLst>
              </a:tr>
              <a:tr h="836567"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4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9" marR="9459" marT="94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u="none" strike="noStrike">
                          <a:effectLst/>
                        </a:rPr>
                        <a:t>Er det etablert rutiner med klar plassering av ansvar og oppgaver for samarbeid mellom kommunen, fastleger og spesialisthelsetjenesten?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9" marR="9459" marT="945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21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9" marR="9459" marT="945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21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9" marR="9459" marT="945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9" marR="9459" marT="9459" marB="0" anchor="b"/>
                </a:tc>
                <a:extLst>
                  <a:ext uri="{0D108BD9-81ED-4DB2-BD59-A6C34878D82A}">
                    <a16:rowId xmlns:a16="http://schemas.microsoft.com/office/drawing/2014/main" val="864921208"/>
                  </a:ext>
                </a:extLst>
              </a:tr>
              <a:tr h="557711"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5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9" marR="9459" marT="94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u="none" strike="noStrike">
                          <a:effectLst/>
                        </a:rPr>
                        <a:t>Er "hvem gjør hva?" og samarbeidsrutinene kjent i organisasjonen?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9" marR="9459" marT="945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27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9" marR="9459" marT="945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13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9" marR="9459" marT="945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9" marR="9459" marT="9459" marB="0" anchor="b"/>
                </a:tc>
                <a:extLst>
                  <a:ext uri="{0D108BD9-81ED-4DB2-BD59-A6C34878D82A}">
                    <a16:rowId xmlns:a16="http://schemas.microsoft.com/office/drawing/2014/main" val="2282861085"/>
                  </a:ext>
                </a:extLst>
              </a:tr>
              <a:tr h="557711"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6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9" marR="9459" marT="94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u="none" strike="noStrike">
                          <a:effectLst/>
                        </a:rPr>
                        <a:t>Har brukerne vært delaktig i planlegging av tjenesten på overordnet nivå?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9" marR="9459" marT="945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15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9" marR="9459" marT="945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25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9" marR="9459" marT="945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9" marR="9459" marT="9459" marB="0" anchor="b"/>
                </a:tc>
                <a:extLst>
                  <a:ext uri="{0D108BD9-81ED-4DB2-BD59-A6C34878D82A}">
                    <a16:rowId xmlns:a16="http://schemas.microsoft.com/office/drawing/2014/main" val="4275237661"/>
                  </a:ext>
                </a:extLst>
              </a:tr>
              <a:tr h="836567"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7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9" marR="9459" marT="94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u="none" strike="noStrike" dirty="0">
                          <a:effectLst/>
                        </a:rPr>
                        <a:t>Har de ulike enhetene i kommunen tatt stilling til hva slags kompetanse som trengs for å løse de aktuelle oppgavene?</a:t>
                      </a:r>
                      <a:endParaRPr lang="nb-N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9" marR="9459" marT="945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36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9" marR="9459" marT="945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3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9" marR="9459" marT="945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9" marR="9459" marT="9459" marB="0" anchor="b"/>
                </a:tc>
                <a:extLst>
                  <a:ext uri="{0D108BD9-81ED-4DB2-BD59-A6C34878D82A}">
                    <a16:rowId xmlns:a16="http://schemas.microsoft.com/office/drawing/2014/main" val="2390181529"/>
                  </a:ext>
                </a:extLst>
              </a:tr>
              <a:tr h="278856"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8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9" marR="9459" marT="94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u="none" strike="noStrike">
                          <a:effectLst/>
                        </a:rPr>
                        <a:t>Blir kompetansehevende tiltak iverksatt ved behov?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9" marR="9459" marT="945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38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9" marR="9459" marT="945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1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9" marR="9459" marT="945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9" marR="9459" marT="9459" marB="0" anchor="b"/>
                </a:tc>
                <a:extLst>
                  <a:ext uri="{0D108BD9-81ED-4DB2-BD59-A6C34878D82A}">
                    <a16:rowId xmlns:a16="http://schemas.microsoft.com/office/drawing/2014/main" val="1866790005"/>
                  </a:ext>
                </a:extLst>
              </a:tr>
              <a:tr h="557711"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9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9" marR="9459" marT="94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u="none" strike="noStrike">
                          <a:effectLst/>
                        </a:rPr>
                        <a:t>Er informasjon om tjenestene lett tilgjengelig på kommunens hjemmeside?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9" marR="9459" marT="945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28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9" marR="9459" marT="945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12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9" marR="9459" marT="945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9" marR="9459" marT="9459" marB="0" anchor="b"/>
                </a:tc>
                <a:extLst>
                  <a:ext uri="{0D108BD9-81ED-4DB2-BD59-A6C34878D82A}">
                    <a16:rowId xmlns:a16="http://schemas.microsoft.com/office/drawing/2014/main" val="530599922"/>
                  </a:ext>
                </a:extLst>
              </a:tr>
              <a:tr h="278856"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10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9" marR="9459" marT="94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u="none" strike="noStrike">
                          <a:effectLst/>
                        </a:rPr>
                        <a:t>Er informasjonen oppdatert og riktig?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9" marR="9459" marT="945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25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9" marR="9459" marT="945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12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9" marR="9459" marT="945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9" marR="9459" marT="9459" marB="0" anchor="b"/>
                </a:tc>
                <a:extLst>
                  <a:ext uri="{0D108BD9-81ED-4DB2-BD59-A6C34878D82A}">
                    <a16:rowId xmlns:a16="http://schemas.microsoft.com/office/drawing/2014/main" val="3044771865"/>
                  </a:ext>
                </a:extLst>
              </a:tr>
              <a:tr h="557711"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11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9" marR="9459" marT="94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u="none" strike="noStrike">
                          <a:effectLst/>
                        </a:rPr>
                        <a:t>Har kommunen etablert rutine for å innhente samtykke til å utveksle informasjon om en bruker?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9" marR="9459" marT="945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38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9" marR="9459" marT="945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2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9" marR="9459" marT="945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9" marR="9459" marT="9459" marB="0" anchor="b"/>
                </a:tc>
                <a:extLst>
                  <a:ext uri="{0D108BD9-81ED-4DB2-BD59-A6C34878D82A}">
                    <a16:rowId xmlns:a16="http://schemas.microsoft.com/office/drawing/2014/main" val="24717709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643460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 2">
            <a:extLst>
              <a:ext uri="{FF2B5EF4-FFF2-40B4-BE49-F238E27FC236}">
                <a16:creationId xmlns:a16="http://schemas.microsoft.com/office/drawing/2014/main" id="{D764FB41-359B-43C3-8D5F-13BDAF9C3F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696182"/>
              </p:ext>
            </p:extLst>
          </p:nvPr>
        </p:nvGraphicFramePr>
        <p:xfrm>
          <a:off x="386366" y="0"/>
          <a:ext cx="9865216" cy="659398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14753">
                  <a:extLst>
                    <a:ext uri="{9D8B030D-6E8A-4147-A177-3AD203B41FA5}">
                      <a16:colId xmlns:a16="http://schemas.microsoft.com/office/drawing/2014/main" val="3780490774"/>
                    </a:ext>
                  </a:extLst>
                </a:gridCol>
                <a:gridCol w="4043851">
                  <a:extLst>
                    <a:ext uri="{9D8B030D-6E8A-4147-A177-3AD203B41FA5}">
                      <a16:colId xmlns:a16="http://schemas.microsoft.com/office/drawing/2014/main" val="84103659"/>
                    </a:ext>
                  </a:extLst>
                </a:gridCol>
                <a:gridCol w="888758">
                  <a:extLst>
                    <a:ext uri="{9D8B030D-6E8A-4147-A177-3AD203B41FA5}">
                      <a16:colId xmlns:a16="http://schemas.microsoft.com/office/drawing/2014/main" val="4225027820"/>
                    </a:ext>
                  </a:extLst>
                </a:gridCol>
                <a:gridCol w="888758">
                  <a:extLst>
                    <a:ext uri="{9D8B030D-6E8A-4147-A177-3AD203B41FA5}">
                      <a16:colId xmlns:a16="http://schemas.microsoft.com/office/drawing/2014/main" val="2164788290"/>
                    </a:ext>
                  </a:extLst>
                </a:gridCol>
                <a:gridCol w="3629096">
                  <a:extLst>
                    <a:ext uri="{9D8B030D-6E8A-4147-A177-3AD203B41FA5}">
                      <a16:colId xmlns:a16="http://schemas.microsoft.com/office/drawing/2014/main" val="1507413321"/>
                    </a:ext>
                  </a:extLst>
                </a:gridCol>
              </a:tblGrid>
              <a:tr h="1411232"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12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u="none" strike="noStrike">
                          <a:effectLst/>
                        </a:rPr>
                        <a:t>Har kommunen rutiner for å skaffe seg oversikt over brukernes situasjon på en planmessig og systematisk måte? (kartleggingsverktøy jf. Nasjonal faglig retningslinje) 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29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12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92920980"/>
                  </a:ext>
                </a:extLst>
              </a:tr>
              <a:tr h="705616"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13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u="none" strike="noStrike">
                          <a:effectLst/>
                        </a:rPr>
                        <a:t>Har kommunen oversikt over om bruker har omsorg for barn? 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36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3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05651964"/>
                  </a:ext>
                </a:extLst>
              </a:tr>
              <a:tr h="705616"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14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u="none" strike="noStrike">
                          <a:effectLst/>
                        </a:rPr>
                        <a:t>Har kommunen oversikt over tiltak som kan være aktuelle å iverksette overfor barn? 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36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3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03770285"/>
                  </a:ext>
                </a:extLst>
              </a:tr>
              <a:tr h="949054"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15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u="none" strike="noStrike">
                          <a:effectLst/>
                        </a:rPr>
                        <a:t>Har kommunen etablert rutiner som sikrer at somatiske helseproblemer blir kartlagt hos alle brukere? 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30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9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50755414"/>
                  </a:ext>
                </a:extLst>
              </a:tr>
              <a:tr h="1058424"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16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u="none" strike="noStrike">
                          <a:effectLst/>
                        </a:rPr>
                        <a:t>Har kommunen etablert rutiner for å sikre at det fattes vedtak ved behov for tjenester som forventes å vare lengre enn to uker? 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32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11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20151598"/>
                  </a:ext>
                </a:extLst>
              </a:tr>
              <a:tr h="1058424"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17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u="none" strike="noStrike">
                          <a:effectLst/>
                        </a:rPr>
                        <a:t>Har kommunen etablert rutiner for å sikre at det fattes vedtak ved behov for tjenesten "opplysning, råd og veiledning"? 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26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12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27912134"/>
                  </a:ext>
                </a:extLst>
              </a:tr>
              <a:tr h="352808"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18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u="none" strike="noStrike">
                          <a:effectLst/>
                        </a:rPr>
                        <a:t>Har kommunen rutiner for å evaluere vedtak? 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29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9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52378952"/>
                  </a:ext>
                </a:extLst>
              </a:tr>
              <a:tr h="352808"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19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u="none" strike="noStrike">
                          <a:effectLst/>
                        </a:rPr>
                        <a:t>Har kommunen etablert rutiner for å tilby IP? 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36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3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592458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87578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 1">
            <a:extLst>
              <a:ext uri="{FF2B5EF4-FFF2-40B4-BE49-F238E27FC236}">
                <a16:creationId xmlns:a16="http://schemas.microsoft.com/office/drawing/2014/main" id="{55BA7801-6ED1-4EF0-95AD-AE92923B31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8470513"/>
              </p:ext>
            </p:extLst>
          </p:nvPr>
        </p:nvGraphicFramePr>
        <p:xfrm>
          <a:off x="373487" y="386365"/>
          <a:ext cx="9951614" cy="611746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18386">
                  <a:extLst>
                    <a:ext uri="{9D8B030D-6E8A-4147-A177-3AD203B41FA5}">
                      <a16:colId xmlns:a16="http://schemas.microsoft.com/office/drawing/2014/main" val="3516850363"/>
                    </a:ext>
                  </a:extLst>
                </a:gridCol>
                <a:gridCol w="4079265">
                  <a:extLst>
                    <a:ext uri="{9D8B030D-6E8A-4147-A177-3AD203B41FA5}">
                      <a16:colId xmlns:a16="http://schemas.microsoft.com/office/drawing/2014/main" val="90953532"/>
                    </a:ext>
                  </a:extLst>
                </a:gridCol>
                <a:gridCol w="896542">
                  <a:extLst>
                    <a:ext uri="{9D8B030D-6E8A-4147-A177-3AD203B41FA5}">
                      <a16:colId xmlns:a16="http://schemas.microsoft.com/office/drawing/2014/main" val="888234092"/>
                    </a:ext>
                  </a:extLst>
                </a:gridCol>
                <a:gridCol w="896542">
                  <a:extLst>
                    <a:ext uri="{9D8B030D-6E8A-4147-A177-3AD203B41FA5}">
                      <a16:colId xmlns:a16="http://schemas.microsoft.com/office/drawing/2014/main" val="3118528952"/>
                    </a:ext>
                  </a:extLst>
                </a:gridCol>
                <a:gridCol w="3660879">
                  <a:extLst>
                    <a:ext uri="{9D8B030D-6E8A-4147-A177-3AD203B41FA5}">
                      <a16:colId xmlns:a16="http://schemas.microsoft.com/office/drawing/2014/main" val="4007541534"/>
                    </a:ext>
                  </a:extLst>
                </a:gridCol>
              </a:tblGrid>
              <a:tr h="671067"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20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u="none" strike="noStrike">
                          <a:effectLst/>
                        </a:rPr>
                        <a:t>Hvis nei - hvordan koordineres arbeidet rundt brukeren? 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3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0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35307003"/>
                  </a:ext>
                </a:extLst>
              </a:tr>
              <a:tr h="741511"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21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u="none" strike="noStrike">
                          <a:effectLst/>
                        </a:rPr>
                        <a:t>Involveres brukeren ved utarbeidelse, gjennomføring og evaluering av tjenesteytingen? 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39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1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96997461"/>
                  </a:ext>
                </a:extLst>
              </a:tr>
              <a:tr h="997332"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22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u="none" strike="noStrike">
                          <a:effectLst/>
                        </a:rPr>
                        <a:t>Benyttes kriseplaner for brukere, for å mestre forverring av symptomer/kriser (der dette er aktuelt)? 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28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10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85850292"/>
                  </a:ext>
                </a:extLst>
              </a:tr>
              <a:tr h="741511"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23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u="none" strike="noStrike">
                          <a:effectLst/>
                        </a:rPr>
                        <a:t>Har kommunen etablert rutiner for å yte tjenester for at bruker skal mestre å bo i egen bolig? 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28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11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91689262"/>
                  </a:ext>
                </a:extLst>
              </a:tr>
              <a:tr h="1483022"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24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u="none" strike="noStrike">
                          <a:effectLst/>
                        </a:rPr>
                        <a:t>Innholdet i tjenesten opplysning, råd og veiledning" kan ytes av både NAV og andre enheter i kommunen, eks. enkel økonomisk råd og veiledning. Er det avklart i kommunen hvem som gjør hva? 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29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9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58768365"/>
                  </a:ext>
                </a:extLst>
              </a:tr>
              <a:tr h="741511"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25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u="none" strike="noStrike">
                          <a:effectLst/>
                        </a:rPr>
                        <a:t>Har kommunen etablert rutine for å melde om svikt i tjenesten (avvik)? 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34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5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67969649"/>
                  </a:ext>
                </a:extLst>
              </a:tr>
              <a:tr h="741511"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26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100" u="none" strike="noStrike">
                          <a:effectLst/>
                        </a:rPr>
                        <a:t>Brukes avviksmeldinger til systematisk kvalitetsforbedring? 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34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u="none" strike="noStrike">
                          <a:effectLst/>
                        </a:rPr>
                        <a:t>7</a:t>
                      </a:r>
                      <a:endParaRPr lang="nb-N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b-N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219106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20377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Sylinder 1">
            <a:extLst>
              <a:ext uri="{FF2B5EF4-FFF2-40B4-BE49-F238E27FC236}">
                <a16:creationId xmlns:a16="http://schemas.microsoft.com/office/drawing/2014/main" id="{62763A81-E934-458F-B57C-AA13C46E797E}"/>
              </a:ext>
            </a:extLst>
          </p:cNvPr>
          <p:cNvSpPr txBox="1"/>
          <p:nvPr/>
        </p:nvSpPr>
        <p:spPr>
          <a:xfrm>
            <a:off x="528033" y="1223493"/>
            <a:ext cx="11281893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Stor forskjell i kvaliteten på egenmeldingstilsynet</a:t>
            </a:r>
          </a:p>
          <a:p>
            <a:endParaRPr lang="nb-NO" dirty="0"/>
          </a:p>
          <a:p>
            <a:r>
              <a:rPr lang="nb-NO" dirty="0"/>
              <a:t>I noen svar går det frem at det har vært samhandling om svaret, men for andre er det tydelig at en person har svart eks.: </a:t>
            </a:r>
            <a:r>
              <a:rPr lang="nb-NO" i="1" dirty="0"/>
              <a:t>«Ikke som jeg kjenner til.»</a:t>
            </a:r>
          </a:p>
          <a:p>
            <a:endParaRPr lang="nb-NO" dirty="0"/>
          </a:p>
          <a:p>
            <a:r>
              <a:rPr lang="nb-NO" dirty="0"/>
              <a:t>Noen svarer ja på at de har system, men i merknaden fremgår det at det er mangelfull implementering og bruk av rutiner. Eks.: </a:t>
            </a:r>
            <a:r>
              <a:rPr lang="nb-NO" i="1" dirty="0"/>
              <a:t>«Ofte godt samarbeid, men samarbeidsrutinene er ikke godt nok integrert, ikke nødvendigvis lett å få oversikt over for nye ansatte. Behov for systematisering og behov for mer dialog mellom første- og andrelinjetjenesten» </a:t>
            </a:r>
            <a:r>
              <a:rPr lang="nb-NO" dirty="0"/>
              <a:t>	</a:t>
            </a:r>
          </a:p>
          <a:p>
            <a:endParaRPr lang="nb-NO" dirty="0"/>
          </a:p>
          <a:p>
            <a:r>
              <a:rPr lang="nb-NO" dirty="0"/>
              <a:t>Noen svarer både ja og nei på samme spørsmål Eks.: </a:t>
            </a:r>
            <a:r>
              <a:rPr lang="nb-NO" i="1" dirty="0"/>
              <a:t>«Både og. Hver enkel virksomhet kjenner sitt ansvarsområdet, men vi er nok ikke tydelig på en helhetlig mal. Vi trenger mer forankring på systemnivå».</a:t>
            </a:r>
          </a:p>
          <a:p>
            <a:endParaRPr lang="nb-NO" i="1" dirty="0"/>
          </a:p>
          <a:p>
            <a:endParaRPr lang="nb-NO" dirty="0"/>
          </a:p>
          <a:p>
            <a:r>
              <a:rPr lang="nb-NO" dirty="0"/>
              <a:t>36 kommuner har oppgitt at de har funnet svakheter, kun 13 kommuner har laget tiltaksplaner på bakgrunn av sin egenevaluering</a:t>
            </a:r>
          </a:p>
          <a:p>
            <a:endParaRPr lang="nb-NO" i="1" dirty="0"/>
          </a:p>
        </p:txBody>
      </p:sp>
    </p:spTree>
    <p:extLst>
      <p:ext uri="{BB962C8B-B14F-4D97-AF65-F5344CB8AC3E}">
        <p14:creationId xmlns:p14="http://schemas.microsoft.com/office/powerpoint/2010/main" val="36841775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/>
          <p:cNvSpPr>
            <a:spLocks noGrp="1"/>
          </p:cNvSpPr>
          <p:nvPr>
            <p:ph type="body" sz="quarter" idx="4294967295"/>
          </p:nvPr>
        </p:nvSpPr>
        <p:spPr>
          <a:xfrm>
            <a:off x="428711" y="263610"/>
            <a:ext cx="10544089" cy="5927640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endParaRPr lang="nb-NO" b="1" dirty="0">
              <a:solidFill>
                <a:schemeClr val="accent5"/>
              </a:solidFill>
            </a:endParaRPr>
          </a:p>
          <a:p>
            <a:pPr marL="0" indent="0" algn="ctr">
              <a:buNone/>
            </a:pPr>
            <a:endParaRPr lang="nb-NO" b="1" dirty="0">
              <a:solidFill>
                <a:schemeClr val="accent5"/>
              </a:solidFill>
            </a:endParaRPr>
          </a:p>
          <a:p>
            <a:pPr marL="0" indent="0" algn="ctr">
              <a:buNone/>
            </a:pPr>
            <a:r>
              <a:rPr lang="nb-NO" b="1" dirty="0">
                <a:solidFill>
                  <a:schemeClr val="accent5"/>
                </a:solidFill>
              </a:rPr>
              <a:t>Samlet vurdering (kommunale forskjeller)</a:t>
            </a:r>
          </a:p>
          <a:p>
            <a:pPr marL="0" indent="0">
              <a:buNone/>
            </a:pPr>
            <a:endParaRPr lang="nb-NO" b="1" dirty="0">
              <a:solidFill>
                <a:schemeClr val="accent5"/>
              </a:solidFill>
            </a:endParaRPr>
          </a:p>
          <a:p>
            <a:pPr marL="0" indent="0" algn="ctr">
              <a:buNone/>
            </a:pPr>
            <a:r>
              <a:rPr lang="nb-NO" b="1" dirty="0">
                <a:solidFill>
                  <a:schemeClr val="accent5"/>
                </a:solidFill>
              </a:rPr>
              <a:t>Organisering</a:t>
            </a:r>
          </a:p>
          <a:p>
            <a:pPr lvl="1"/>
            <a:r>
              <a:rPr lang="nb-NO" sz="1800" b="1" dirty="0">
                <a:solidFill>
                  <a:srgbClr val="00244E"/>
                </a:solidFill>
              </a:rPr>
              <a:t>Alle oppgir at det er flere enheter/tiltak som er involvert i tjenesten til ROP-brukerne </a:t>
            </a:r>
          </a:p>
          <a:p>
            <a:pPr lvl="1"/>
            <a:endParaRPr lang="nb-NO" sz="1800" dirty="0"/>
          </a:p>
          <a:p>
            <a:pPr lvl="1"/>
            <a:r>
              <a:rPr lang="nb-NO" sz="1800" dirty="0"/>
              <a:t>Fordeling av ansvar og oppgaver og hvordan disse skulle samarbeide var i liten grad beskrevet – ca. 50 %. </a:t>
            </a:r>
          </a:p>
          <a:p>
            <a:pPr lvl="1"/>
            <a:endParaRPr lang="nb-NO" sz="1800" dirty="0"/>
          </a:p>
          <a:p>
            <a:pPr lvl="1"/>
            <a:r>
              <a:rPr lang="nb-NO" sz="1800" dirty="0"/>
              <a:t>Brukerinvolvering på systemnivå var mangelfull – ca. 75 %. </a:t>
            </a:r>
          </a:p>
          <a:p>
            <a:pPr marL="0" indent="0">
              <a:buNone/>
            </a:pPr>
            <a:endParaRPr lang="nb-NO" dirty="0"/>
          </a:p>
          <a:p>
            <a:pPr marL="0" indent="0" algn="ctr">
              <a:buNone/>
            </a:pPr>
            <a:r>
              <a:rPr lang="nb-NO" b="1" dirty="0">
                <a:solidFill>
                  <a:schemeClr val="accent5"/>
                </a:solidFill>
              </a:rPr>
              <a:t>Kartlegging</a:t>
            </a:r>
          </a:p>
          <a:p>
            <a:pPr lvl="1"/>
            <a:r>
              <a:rPr lang="nb-NO" dirty="0"/>
              <a:t>Ikke var tilstrekkelig kartlegging av rusmiddelproblem, psykisk lidelse og somatisk sykdom – ca. 25 %.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nb-NO" b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4734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/>
          <p:cNvSpPr>
            <a:spLocks noGrp="1"/>
          </p:cNvSpPr>
          <p:nvPr>
            <p:ph type="body" sz="quarter" idx="4294967295"/>
          </p:nvPr>
        </p:nvSpPr>
        <p:spPr>
          <a:xfrm>
            <a:off x="729048" y="958850"/>
            <a:ext cx="10021329" cy="5537200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endParaRPr lang="nb-NO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endParaRPr lang="nb-NO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r>
              <a:rPr lang="nb-NO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Tilsynet ble initiert fra Statens helsetilsyn som landsomfattende tilsyn for 2017 og 2018</a:t>
            </a:r>
          </a:p>
          <a:p>
            <a:pPr marL="457200" lvl="1" indent="0">
              <a:buNone/>
            </a:pPr>
            <a:endParaRPr lang="nb-NO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1"/>
            <a:r>
              <a:rPr lang="nb-NO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DPS poliklinikk</a:t>
            </a:r>
          </a:p>
          <a:p>
            <a:pPr lvl="1"/>
            <a:r>
              <a:rPr lang="nb-NO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Kommunale tjenester, inkl. NAV</a:t>
            </a:r>
          </a:p>
          <a:p>
            <a:pPr lvl="1">
              <a:buFontTx/>
              <a:buChar char="-"/>
            </a:pPr>
            <a:endParaRPr lang="nb-NO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r>
              <a:rPr lang="nb-NO" dirty="0"/>
              <a:t>I Trøndelag gjennomført ved:</a:t>
            </a:r>
          </a:p>
          <a:p>
            <a:pPr lvl="1"/>
            <a:r>
              <a:rPr lang="nb-NO" dirty="0"/>
              <a:t>2 DPS</a:t>
            </a:r>
          </a:p>
          <a:p>
            <a:pPr lvl="1"/>
            <a:r>
              <a:rPr lang="nb-NO" dirty="0"/>
              <a:t>6 kommuner fikk tilsynsbesøk</a:t>
            </a:r>
          </a:p>
          <a:p>
            <a:pPr lvl="1"/>
            <a:r>
              <a:rPr lang="nb-NO" dirty="0"/>
              <a:t>39 kommuner har gjennomført egenmeldingstilsyn </a:t>
            </a:r>
          </a:p>
          <a:p>
            <a:pPr lvl="1"/>
            <a:endParaRPr lang="nb-NO" dirty="0"/>
          </a:p>
          <a:p>
            <a:pPr lvl="1"/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4080275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/>
          <p:cNvSpPr>
            <a:spLocks noGrp="1"/>
          </p:cNvSpPr>
          <p:nvPr>
            <p:ph type="body" sz="quarter" idx="4294967295"/>
          </p:nvPr>
        </p:nvSpPr>
        <p:spPr>
          <a:xfrm>
            <a:off x="568411" y="568410"/>
            <a:ext cx="10544089" cy="5927640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nb-NO" dirty="0"/>
          </a:p>
          <a:p>
            <a:pPr marL="0" indent="0" algn="ctr">
              <a:buNone/>
            </a:pPr>
            <a:r>
              <a:rPr lang="nb-NO" b="1" dirty="0">
                <a:solidFill>
                  <a:srgbClr val="C00000"/>
                </a:solidFill>
              </a:rPr>
              <a:t>Planer:</a:t>
            </a:r>
          </a:p>
          <a:p>
            <a:pPr lvl="1"/>
            <a:r>
              <a:rPr lang="nb-NO" dirty="0"/>
              <a:t>36 av 39 kommuner svarer at de har rutiner for å tilby IP </a:t>
            </a:r>
          </a:p>
          <a:p>
            <a:pPr lvl="1"/>
            <a:endParaRPr lang="nb-NO" dirty="0"/>
          </a:p>
          <a:p>
            <a:pPr lvl="1"/>
            <a:r>
              <a:rPr lang="nb-NO" dirty="0"/>
              <a:t>Ca. 75 % av kommunene oppga at de benytter kriseplan.</a:t>
            </a:r>
            <a:endParaRPr lang="nb-NO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nb-NO" b="1" dirty="0">
              <a:solidFill>
                <a:schemeClr val="accent5"/>
              </a:solidFill>
            </a:endParaRPr>
          </a:p>
          <a:p>
            <a:pPr marL="0" indent="0">
              <a:buNone/>
            </a:pPr>
            <a:endParaRPr lang="nb-NO" b="1" dirty="0">
              <a:solidFill>
                <a:schemeClr val="accent5"/>
              </a:solidFill>
            </a:endParaRPr>
          </a:p>
          <a:p>
            <a:pPr marL="0" indent="0" algn="ctr">
              <a:buNone/>
            </a:pPr>
            <a:r>
              <a:rPr lang="nb-NO" b="1" dirty="0">
                <a:solidFill>
                  <a:schemeClr val="accent5"/>
                </a:solidFill>
              </a:rPr>
              <a:t>Opplysning, råd og veiledning</a:t>
            </a:r>
          </a:p>
          <a:p>
            <a:pPr marL="742950" lvl="1" indent="-285750"/>
            <a:endParaRPr lang="nb-NO" dirty="0"/>
          </a:p>
          <a:p>
            <a:pPr marL="742950" lvl="1" indent="-285750"/>
            <a:r>
              <a:rPr lang="nb-NO" dirty="0"/>
              <a:t>29 av 39 kommunen oppgir at det er avklart hvem som gjør hva</a:t>
            </a:r>
          </a:p>
          <a:p>
            <a:pPr marL="0" indent="0">
              <a:buNone/>
            </a:pPr>
            <a:endParaRPr lang="nb-NO" b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00253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66BCEA30-CFC6-408B-8EC6-6F4B55BD25FB}"/>
              </a:ext>
            </a:extLst>
          </p:cNvPr>
          <p:cNvSpPr/>
          <p:nvPr/>
        </p:nvSpPr>
        <p:spPr>
          <a:xfrm>
            <a:off x="425003" y="197346"/>
            <a:ext cx="10650828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nb-NO" b="1" dirty="0">
              <a:solidFill>
                <a:schemeClr val="accent5"/>
              </a:solidFill>
            </a:endParaRPr>
          </a:p>
          <a:p>
            <a:pPr algn="ctr"/>
            <a:endParaRPr lang="nb-NO" b="1" dirty="0">
              <a:solidFill>
                <a:schemeClr val="accent5"/>
              </a:solidFill>
            </a:endParaRPr>
          </a:p>
          <a:p>
            <a:pPr algn="ctr"/>
            <a:endParaRPr lang="nb-NO" b="1" dirty="0">
              <a:solidFill>
                <a:schemeClr val="accent5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b-NO" dirty="0"/>
          </a:p>
          <a:p>
            <a:pPr algn="ctr"/>
            <a:r>
              <a:rPr lang="nb-NO" sz="2000" b="1" dirty="0">
                <a:solidFill>
                  <a:schemeClr val="accent5"/>
                </a:solidFill>
              </a:rPr>
              <a:t>Vedtak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dirty="0"/>
              <a:t>Det var rutiner for å fatte vedtak ved tjenester som forventes å vare mer enn to uker i 32 kommuner. 11 svarer nei.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b-NO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dirty="0"/>
              <a:t>Det ble fattet vedtak etter </a:t>
            </a:r>
            <a:r>
              <a:rPr lang="nb-NO" dirty="0">
                <a:solidFill>
                  <a:srgbClr val="00244E"/>
                </a:solidFill>
              </a:rPr>
              <a:t>sosialtjenesteloven </a:t>
            </a:r>
            <a:r>
              <a:rPr lang="nb-NO" dirty="0"/>
              <a:t>§ 17 i 26 av 39 kommuner.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b-NO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dirty="0"/>
              <a:t>Rutiner for evaluering i 29 kommuner.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b-NO" dirty="0"/>
          </a:p>
          <a:p>
            <a:pPr algn="ctr"/>
            <a:r>
              <a:rPr lang="nb-NO" sz="2000" b="1" dirty="0">
                <a:solidFill>
                  <a:schemeClr val="accent5"/>
                </a:solidFill>
              </a:rPr>
              <a:t>Avvikssystem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dirty="0"/>
              <a:t>34 kommuner hadde rutiner for å melde avvik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b-NO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dirty="0"/>
              <a:t>34 kommuner hadde system for å bruke avvikene til systematisk forbedringsarbeid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b-NO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dirty="0"/>
              <a:t>Ingen kommuner har gitt særskilte opplysninger om hvorvidt NAV bruker kommunene sitt system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9271340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Sylinder 1">
            <a:extLst>
              <a:ext uri="{FF2B5EF4-FFF2-40B4-BE49-F238E27FC236}">
                <a16:creationId xmlns:a16="http://schemas.microsoft.com/office/drawing/2014/main" id="{4BB095F0-0E04-4BFE-B0CA-0C5295168BCB}"/>
              </a:ext>
            </a:extLst>
          </p:cNvPr>
          <p:cNvSpPr txBox="1"/>
          <p:nvPr/>
        </p:nvSpPr>
        <p:spPr>
          <a:xfrm>
            <a:off x="1230719" y="1099584"/>
            <a:ext cx="10430539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2000" b="1" dirty="0">
                <a:solidFill>
                  <a:srgbClr val="FF0000"/>
                </a:solidFill>
              </a:rPr>
              <a:t>Samlet vurdering</a:t>
            </a:r>
          </a:p>
          <a:p>
            <a:endParaRPr lang="nb-NO" sz="2000" dirty="0"/>
          </a:p>
          <a:p>
            <a:r>
              <a:rPr lang="nb-NO" sz="2000" b="1" dirty="0"/>
              <a:t>Svarene viser at det i nesten alle kommuner er svakheter i styringssystemet </a:t>
            </a:r>
          </a:p>
          <a:p>
            <a:endParaRPr lang="nb-NO" sz="2000" dirty="0"/>
          </a:p>
          <a:p>
            <a:r>
              <a:rPr lang="nb-NO" sz="2000" dirty="0"/>
              <a:t>Dette kan føre til:</a:t>
            </a:r>
          </a:p>
          <a:p>
            <a:endParaRPr lang="nb-NO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000" dirty="0"/>
              <a:t>Manglende samhandling både på systemnivå og mellom etater på individnivå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b-NO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000" dirty="0"/>
              <a:t>Manglende brukerinvolvering på systemnivå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b-NO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000" dirty="0"/>
              <a:t>Stor grad av individpraksis av tjenesteyterne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b-NO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000" dirty="0"/>
              <a:t>Redusert rettssikkerhet for brukerne</a:t>
            </a:r>
          </a:p>
          <a:p>
            <a:endParaRPr lang="nb-NO" dirty="0"/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2375182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/>
          <p:cNvSpPr>
            <a:spLocks noGrp="1"/>
          </p:cNvSpPr>
          <p:nvPr>
            <p:ph type="body" sz="quarter" idx="4294967295"/>
          </p:nvPr>
        </p:nvSpPr>
        <p:spPr>
          <a:xfrm>
            <a:off x="593124" y="958850"/>
            <a:ext cx="10330249" cy="5775582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nb-NO" sz="1800" dirty="0"/>
              <a:t> </a:t>
            </a:r>
          </a:p>
          <a:p>
            <a:pPr marL="0" indent="0">
              <a:buNone/>
            </a:pPr>
            <a:endParaRPr lang="nb-NO" dirty="0"/>
          </a:p>
        </p:txBody>
      </p:sp>
      <p:pic>
        <p:nvPicPr>
          <p:cNvPr id="5" name="Picture 12" descr="Modell">
            <a:hlinkClick r:id="rId3"/>
            <a:extLst>
              <a:ext uri="{FF2B5EF4-FFF2-40B4-BE49-F238E27FC236}">
                <a16:creationId xmlns:a16="http://schemas.microsoft.com/office/drawing/2014/main" id="{4673DFC7-E5E8-46F6-A654-C4FEB35AF3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255" y="958850"/>
            <a:ext cx="5016293" cy="4584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0A97EAF4-9289-44A8-B04D-74C61931505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75822912"/>
              </p:ext>
            </p:extLst>
          </p:nvPr>
        </p:nvGraphicFramePr>
        <p:xfrm>
          <a:off x="4861698" y="506625"/>
          <a:ext cx="6737178" cy="62278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9570744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Sylinder 1">
            <a:extLst>
              <a:ext uri="{FF2B5EF4-FFF2-40B4-BE49-F238E27FC236}">
                <a16:creationId xmlns:a16="http://schemas.microsoft.com/office/drawing/2014/main" id="{E28ED7BA-F51F-4457-AA71-B52F38AEA07B}"/>
              </a:ext>
            </a:extLst>
          </p:cNvPr>
          <p:cNvSpPr txBox="1"/>
          <p:nvPr/>
        </p:nvSpPr>
        <p:spPr>
          <a:xfrm>
            <a:off x="977900" y="1511300"/>
            <a:ext cx="9931400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nb-NO" sz="2400" b="1" dirty="0">
              <a:solidFill>
                <a:srgbClr val="FF0000"/>
              </a:solidFill>
            </a:endParaRPr>
          </a:p>
          <a:p>
            <a:pPr algn="ctr"/>
            <a:r>
              <a:rPr lang="nb-NO" sz="2400" b="1" dirty="0">
                <a:solidFill>
                  <a:srgbClr val="FF0000"/>
                </a:solidFill>
              </a:rPr>
              <a:t>Anbefalinger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000" dirty="0"/>
              <a:t>Overordnet styring - internkontroll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000" dirty="0"/>
              <a:t>Brukermedvirkning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000" dirty="0"/>
              <a:t>Rutiner for samhandling mellom enheter, inkl. NAV</a:t>
            </a:r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118397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741405" y="1241060"/>
            <a:ext cx="10589741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nb-NO" dirty="0"/>
          </a:p>
          <a:p>
            <a:endParaRPr lang="nb-NO" sz="2000" dirty="0"/>
          </a:p>
          <a:p>
            <a:endParaRPr lang="nb-NO" sz="2000" dirty="0"/>
          </a:p>
          <a:p>
            <a:endParaRPr lang="nb-NO" sz="2000" dirty="0"/>
          </a:p>
          <a:p>
            <a:endParaRPr lang="nb-NO" sz="2000" dirty="0"/>
          </a:p>
          <a:p>
            <a:r>
              <a:rPr lang="nb-NO" sz="2000" dirty="0"/>
              <a:t>Alle tilsynsrapporter og samlerapporter finnes på </a:t>
            </a:r>
          </a:p>
          <a:p>
            <a:endParaRPr lang="nb-NO" sz="2000" dirty="0">
              <a:hlinkClick r:id="rId3"/>
            </a:endParaRPr>
          </a:p>
          <a:p>
            <a:pPr algn="ctr"/>
            <a:r>
              <a:rPr lang="nb-NO" sz="2000" dirty="0">
                <a:hlinkClick r:id="rId3"/>
              </a:rPr>
              <a:t>www.helsetilsynet.no</a:t>
            </a:r>
            <a:endParaRPr lang="nb-NO" sz="2000" dirty="0"/>
          </a:p>
          <a:p>
            <a:endParaRPr lang="nb-NO" sz="2000" u="sng" dirty="0">
              <a:solidFill>
                <a:srgbClr val="00ADBA"/>
              </a:solidFill>
            </a:endParaRPr>
          </a:p>
          <a:p>
            <a:r>
              <a:rPr lang="nb-NO" dirty="0"/>
              <a:t>	</a:t>
            </a:r>
          </a:p>
          <a:p>
            <a:pPr algn="ctr"/>
            <a:endParaRPr lang="nb-NO" sz="2000" b="1" dirty="0">
              <a:solidFill>
                <a:schemeClr val="tx2">
                  <a:lumMod val="50000"/>
                  <a:lumOff val="50000"/>
                </a:schemeClr>
              </a:solidFill>
              <a:sym typeface="Wingdings" panose="05000000000000000000" pitchFamily="2" charset="2"/>
            </a:endParaRPr>
          </a:p>
          <a:p>
            <a:pPr algn="r"/>
            <a:r>
              <a:rPr lang="nb-NO" sz="2000" b="1" dirty="0">
                <a:solidFill>
                  <a:schemeClr val="tx2">
                    <a:lumMod val="50000"/>
                    <a:lumOff val="50000"/>
                  </a:schemeClr>
                </a:solidFill>
                <a:sym typeface="Wingdings" panose="05000000000000000000" pitchFamily="2" charset="2"/>
              </a:rPr>
              <a:t> </a:t>
            </a:r>
            <a:endParaRPr lang="nb-NO" sz="2000" b="1" dirty="0">
              <a:solidFill>
                <a:schemeClr val="tx2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13241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/>
          <p:cNvSpPr>
            <a:spLocks noGrp="1"/>
          </p:cNvSpPr>
          <p:nvPr>
            <p:ph type="body" sz="quarter" idx="4294967295"/>
          </p:nvPr>
        </p:nvSpPr>
        <p:spPr>
          <a:xfrm>
            <a:off x="321972" y="289148"/>
            <a:ext cx="10908405" cy="6111652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nb-NO" sz="1800" b="1" dirty="0"/>
              <a:t>Fylkesmannen skal undersøke om kommunen ved helse- og omsorgstjenesten og sosiale tjenester i NAV</a:t>
            </a:r>
          </a:p>
          <a:p>
            <a:pPr marL="0" indent="0">
              <a:buNone/>
            </a:pPr>
            <a:endParaRPr lang="nb-NO" sz="1800" b="1" dirty="0"/>
          </a:p>
          <a:p>
            <a:pPr marL="1033462" lvl="2" indent="-342900"/>
            <a:r>
              <a:rPr lang="nb-NO" dirty="0"/>
              <a:t>legger til rette for og gjennomfører løpende samarbeid mellom kommunale enheter som yter helse- og omsorgstjenester og sosiale tjenester, og med fastleger og  spesialisthelsetjenesten</a:t>
            </a:r>
          </a:p>
          <a:p>
            <a:pPr marL="1033462" lvl="2" indent="-342900"/>
            <a:endParaRPr lang="nb-NO" dirty="0"/>
          </a:p>
          <a:p>
            <a:pPr marL="1033462" lvl="2" indent="-342900"/>
            <a:r>
              <a:rPr lang="nb-NO" dirty="0"/>
              <a:t>innhenter informasjon om brukerens helhetlige situasjon og mulige behov for tjenester</a:t>
            </a:r>
          </a:p>
          <a:p>
            <a:pPr marL="1033462" lvl="2" indent="-342900"/>
            <a:endParaRPr lang="nb-NO" dirty="0"/>
          </a:p>
          <a:p>
            <a:pPr marL="1033462" lvl="2" indent="-342900"/>
            <a:r>
              <a:rPr lang="nb-NO" dirty="0"/>
              <a:t>samordner tjenestene brukerne mottar fra kommunale enheter, og fra fastleger og spesialisthelsetjenesten</a:t>
            </a:r>
          </a:p>
          <a:p>
            <a:pPr marL="1033462" lvl="2" indent="-342900"/>
            <a:endParaRPr lang="nb-NO" dirty="0"/>
          </a:p>
          <a:p>
            <a:pPr marL="1033462" lvl="2" indent="-342900"/>
            <a:r>
              <a:rPr lang="nb-NO" dirty="0"/>
              <a:t>tilbyr og yter individuelt tilpassede og forsvarlige helse- og omsorgstjenester rettet mot brukernes rusmiddelproblem og psykisk lidelse</a:t>
            </a:r>
          </a:p>
          <a:p>
            <a:pPr marL="1033462" lvl="2" indent="-342900"/>
            <a:endParaRPr lang="nb-NO" dirty="0"/>
          </a:p>
          <a:p>
            <a:pPr marL="1033462" lvl="2" indent="-342900"/>
            <a:r>
              <a:rPr lang="nb-NO" dirty="0"/>
              <a:t>kartlegger og følger opp somatiske helseproblemer</a:t>
            </a:r>
          </a:p>
          <a:p>
            <a:pPr marL="1033462" lvl="2" indent="-342900"/>
            <a:endParaRPr lang="nb-NO" dirty="0"/>
          </a:p>
          <a:p>
            <a:pPr marL="1033462" lvl="2" indent="-342900"/>
            <a:r>
              <a:rPr lang="nb-NO" dirty="0"/>
              <a:t>tilbyr og yter individuelt tilpassede og forsvarlige tjenester slik at bruker kan mestre å bo i egen bolig</a:t>
            </a:r>
          </a:p>
          <a:p>
            <a:r>
              <a:rPr lang="nb-NO" sz="1800" dirty="0"/>
              <a:t>Fylkesmannen skal undersøke om kommunen har lagt til rette for og følger opp at brukerinvolvering blir ivaretatt ved alle temaene som skal undersøkes (jf. kulepunktene). </a:t>
            </a:r>
          </a:p>
          <a:p>
            <a:endParaRPr lang="nb-NO" sz="1800" dirty="0"/>
          </a:p>
          <a:p>
            <a:endParaRPr lang="nb-NO" sz="1800" dirty="0"/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3179665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Sylinder 1">
            <a:extLst>
              <a:ext uri="{FF2B5EF4-FFF2-40B4-BE49-F238E27FC236}">
                <a16:creationId xmlns:a16="http://schemas.microsoft.com/office/drawing/2014/main" id="{5C389A3D-24AD-4DF5-9445-07AC9D281B36}"/>
              </a:ext>
            </a:extLst>
          </p:cNvPr>
          <p:cNvSpPr txBox="1"/>
          <p:nvPr/>
        </p:nvSpPr>
        <p:spPr>
          <a:xfrm>
            <a:off x="733646" y="981140"/>
            <a:ext cx="11057861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nb-NO" dirty="0">
                <a:solidFill>
                  <a:srgbClr val="FF0000"/>
                </a:solidFill>
              </a:rPr>
              <a:t>Lovgrunnlag</a:t>
            </a:r>
          </a:p>
          <a:p>
            <a:pPr lvl="0">
              <a:defRPr/>
            </a:pPr>
            <a:endParaRPr lang="nb-NO" dirty="0"/>
          </a:p>
          <a:p>
            <a:pPr lvl="0">
              <a:defRPr/>
            </a:pPr>
            <a:r>
              <a:rPr lang="nb-NO" dirty="0"/>
              <a:t>Lov om statlig tilsyn med helse- og omsorgstjenestene</a:t>
            </a:r>
          </a:p>
          <a:p>
            <a:pPr lvl="0">
              <a:defRPr/>
            </a:pPr>
            <a:endParaRPr lang="nb-NO" dirty="0"/>
          </a:p>
          <a:p>
            <a:pPr lvl="0">
              <a:defRPr/>
            </a:pPr>
            <a:r>
              <a:rPr lang="nb-NO" dirty="0"/>
              <a:t>Lov om helse- og omsorgstjenester i kommunene</a:t>
            </a:r>
          </a:p>
          <a:p>
            <a:pPr lvl="0">
              <a:defRPr/>
            </a:pPr>
            <a:endParaRPr lang="nb-NO" dirty="0"/>
          </a:p>
          <a:p>
            <a:pPr lvl="0">
              <a:defRPr/>
            </a:pPr>
            <a:r>
              <a:rPr lang="nb-NO" dirty="0"/>
              <a:t>Lov om sosiale tjenester i arbeids- og velferdsforvaltningen</a:t>
            </a:r>
          </a:p>
          <a:p>
            <a:pPr lvl="0">
              <a:defRPr/>
            </a:pPr>
            <a:endParaRPr lang="nb-NO" dirty="0"/>
          </a:p>
          <a:p>
            <a:pPr lvl="0">
              <a:defRPr/>
            </a:pPr>
            <a:r>
              <a:rPr lang="nb-NO" dirty="0"/>
              <a:t>Forskrift om ledelse og kvalitetsutvikling i helse- og omsorgstjenesten</a:t>
            </a:r>
          </a:p>
          <a:p>
            <a:pPr lvl="0"/>
            <a:endParaRPr lang="nb-NO" dirty="0"/>
          </a:p>
          <a:p>
            <a:pPr lvl="0"/>
            <a:r>
              <a:rPr lang="nb-NO" dirty="0"/>
              <a:t>2012: ROP-retningslinjen: Nasjonal faglig retningslinje for utredning, behandling og oppfølging av personer med samtidig ruslidelse og psykiske lidelser–ROP-lidelser</a:t>
            </a:r>
          </a:p>
          <a:p>
            <a:pPr lvl="0"/>
            <a:endParaRPr lang="nb-NO" dirty="0"/>
          </a:p>
          <a:p>
            <a:pPr lvl="0"/>
            <a:r>
              <a:rPr lang="nb-NO" dirty="0"/>
              <a:t>2016: Nasjonal faglig retningslinje for behandling og rehabilitering av rusmiddelproblemer og avhengighet</a:t>
            </a:r>
          </a:p>
          <a:p>
            <a:pPr lvl="0"/>
            <a:endParaRPr lang="nb-NO" dirty="0"/>
          </a:p>
          <a:p>
            <a:r>
              <a:rPr lang="nb-NO" dirty="0"/>
              <a:t>Sammen om mestring – veileder i lokalt psykisk helsearbeid og rusarbeid for voksne – Et verktøy for kommuner og spesialisthelsetjenesten. </a:t>
            </a:r>
          </a:p>
          <a:p>
            <a:pPr lvl="0">
              <a:defRPr/>
            </a:pPr>
            <a:endParaRPr lang="nb-NO" dirty="0"/>
          </a:p>
          <a:p>
            <a:pPr lvl="0">
              <a:defRPr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0622307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/>
          <p:cNvSpPr>
            <a:spLocks noGrp="1"/>
          </p:cNvSpPr>
          <p:nvPr>
            <p:ph type="body" sz="quarter" idx="4294967295"/>
          </p:nvPr>
        </p:nvSpPr>
        <p:spPr>
          <a:xfrm>
            <a:off x="568411" y="691978"/>
            <a:ext cx="10544089" cy="5569121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endParaRPr lang="nb-NO" b="1" dirty="0">
              <a:solidFill>
                <a:schemeClr val="accent5"/>
              </a:solidFill>
            </a:endParaRPr>
          </a:p>
          <a:p>
            <a:pPr marL="0" indent="0">
              <a:buNone/>
            </a:pPr>
            <a:endParaRPr lang="nb-NO" b="1" dirty="0">
              <a:solidFill>
                <a:schemeClr val="accent5"/>
              </a:solidFill>
            </a:endParaRPr>
          </a:p>
          <a:p>
            <a:pPr marL="0" indent="0">
              <a:buNone/>
            </a:pPr>
            <a:endParaRPr lang="nb-NO" b="1" dirty="0">
              <a:solidFill>
                <a:schemeClr val="accent5"/>
              </a:solidFill>
            </a:endParaRPr>
          </a:p>
          <a:p>
            <a:pPr marL="0" indent="0">
              <a:buNone/>
            </a:pPr>
            <a:endParaRPr lang="nb-NO" b="1" dirty="0">
              <a:solidFill>
                <a:schemeClr val="accent5"/>
              </a:solidFill>
            </a:endParaRPr>
          </a:p>
          <a:p>
            <a:pPr marL="0" indent="0">
              <a:buNone/>
            </a:pPr>
            <a:r>
              <a:rPr lang="nb-NO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Fylkesmannen møtte i alle kommunene ansatte med </a:t>
            </a:r>
          </a:p>
          <a:p>
            <a:r>
              <a:rPr lang="nb-NO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høy kompetanse</a:t>
            </a:r>
          </a:p>
          <a:p>
            <a:r>
              <a:rPr lang="nb-NO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faglig integritet</a:t>
            </a:r>
          </a:p>
          <a:p>
            <a:r>
              <a:rPr lang="nb-NO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stor innsats til beste for personer med samtidig rusmiddelproblem og psykisk lidelse </a:t>
            </a:r>
          </a:p>
          <a:p>
            <a:endParaRPr lang="nb-NO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>
              <a:buNone/>
            </a:pPr>
            <a:r>
              <a:rPr lang="nb-NO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Brukerne som ble intervjuet ga tilbakemelding om stor grad av tilfredshet med sine saksbehandlere.</a:t>
            </a:r>
          </a:p>
          <a:p>
            <a:pPr marL="0" indent="0">
              <a:buNone/>
            </a:pPr>
            <a:endParaRPr lang="nb-NO" b="1" dirty="0">
              <a:solidFill>
                <a:schemeClr val="accent5"/>
              </a:solidFill>
            </a:endParaRPr>
          </a:p>
          <a:p>
            <a:pPr marL="0" indent="0" algn="ctr">
              <a:buNone/>
            </a:pPr>
            <a:endParaRPr lang="nb-NO" b="1" dirty="0">
              <a:solidFill>
                <a:schemeClr val="accent5"/>
              </a:solidFill>
            </a:endParaRP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8401678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/>
          <p:cNvSpPr>
            <a:spLocks noGrp="1"/>
          </p:cNvSpPr>
          <p:nvPr>
            <p:ph type="body" sz="quarter" idx="4294967295"/>
          </p:nvPr>
        </p:nvSpPr>
        <p:spPr>
          <a:xfrm>
            <a:off x="557779" y="249433"/>
            <a:ext cx="10544089" cy="6321488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endParaRPr lang="nb-NO" b="1" dirty="0">
              <a:solidFill>
                <a:schemeClr val="accent5"/>
              </a:solidFill>
            </a:endParaRPr>
          </a:p>
          <a:p>
            <a:pPr marL="0" indent="0" algn="ctr">
              <a:buNone/>
            </a:pPr>
            <a:endParaRPr lang="nb-NO" b="1" dirty="0">
              <a:solidFill>
                <a:schemeClr val="accent5"/>
              </a:solidFill>
            </a:endParaRPr>
          </a:p>
          <a:p>
            <a:pPr marL="0" indent="0" algn="ctr">
              <a:buNone/>
            </a:pPr>
            <a:endParaRPr lang="nb-NO" b="1" dirty="0">
              <a:solidFill>
                <a:schemeClr val="accent5"/>
              </a:solidFill>
            </a:endParaRPr>
          </a:p>
          <a:p>
            <a:pPr marL="0" indent="0" algn="ctr">
              <a:buNone/>
            </a:pPr>
            <a:r>
              <a:rPr lang="nb-NO" b="1" dirty="0">
                <a:solidFill>
                  <a:schemeClr val="accent5"/>
                </a:solidFill>
              </a:rPr>
              <a:t>Organisering</a:t>
            </a:r>
            <a:endParaRPr lang="nb-NO" sz="1800" dirty="0">
              <a:solidFill>
                <a:schemeClr val="accent5"/>
              </a:solidFill>
            </a:endParaRPr>
          </a:p>
          <a:p>
            <a:pPr lvl="1"/>
            <a:endParaRPr lang="nb-NO" sz="1800" dirty="0"/>
          </a:p>
          <a:p>
            <a:pPr lvl="1"/>
            <a:r>
              <a:rPr lang="nb-NO" sz="1800" dirty="0"/>
              <a:t>Det er flere enheter/tiltak som er involvert i tjenesten til ROP-brukerne</a:t>
            </a:r>
          </a:p>
          <a:p>
            <a:pPr lvl="1"/>
            <a:endParaRPr lang="nb-NO" sz="1800" dirty="0"/>
          </a:p>
          <a:p>
            <a:pPr lvl="1"/>
            <a:r>
              <a:rPr lang="nb-NO" sz="1800" dirty="0"/>
              <a:t>Fordeling av ansvar og oppgaver og hvordan disse skulle samarbeide var i liten grad beskrevet </a:t>
            </a:r>
          </a:p>
          <a:p>
            <a:pPr lvl="1"/>
            <a:endParaRPr lang="nb-NO" sz="1800" dirty="0"/>
          </a:p>
          <a:p>
            <a:pPr lvl="1"/>
            <a:r>
              <a:rPr lang="nb-NO" sz="1800" dirty="0"/>
              <a:t>NAV blir i hovedsak koblet inn i krisesituasjoner som ved mangel på bolig eller økonomi</a:t>
            </a:r>
          </a:p>
          <a:p>
            <a:pPr lvl="1"/>
            <a:endParaRPr lang="nb-NO" sz="1800" dirty="0"/>
          </a:p>
          <a:p>
            <a:pPr lvl="1"/>
            <a:r>
              <a:rPr lang="nb-NO" sz="1800" dirty="0"/>
              <a:t>Hjemmesykepleien kun en utfører</a:t>
            </a:r>
          </a:p>
          <a:p>
            <a:pPr lvl="1"/>
            <a:endParaRPr lang="nb-NO" sz="1800" dirty="0"/>
          </a:p>
          <a:p>
            <a:pPr lvl="1"/>
            <a:r>
              <a:rPr lang="nb-NO" sz="1800" dirty="0"/>
              <a:t>Brukere/brukerorganisasjoner involveres sjelden på systemnivå </a:t>
            </a:r>
          </a:p>
          <a:p>
            <a:pPr lvl="1"/>
            <a:endParaRPr lang="nb-NO" sz="1800" dirty="0"/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8901145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/>
          <p:cNvSpPr>
            <a:spLocks noGrp="1"/>
          </p:cNvSpPr>
          <p:nvPr>
            <p:ph type="body" sz="quarter" idx="4294967295"/>
          </p:nvPr>
        </p:nvSpPr>
        <p:spPr>
          <a:xfrm>
            <a:off x="557779" y="249433"/>
            <a:ext cx="10544089" cy="6321488"/>
          </a:xfrm>
          <a:prstGeom prst="rect">
            <a:avLst/>
          </a:prstGeom>
        </p:spPr>
        <p:txBody>
          <a:bodyPr/>
          <a:lstStyle/>
          <a:p>
            <a:pPr lvl="1"/>
            <a:endParaRPr lang="nb-NO" sz="1800" dirty="0"/>
          </a:p>
          <a:p>
            <a:pPr lvl="1"/>
            <a:endParaRPr lang="nb-NO" sz="1800" dirty="0"/>
          </a:p>
          <a:p>
            <a:pPr lvl="1"/>
            <a:endParaRPr lang="nb-NO" sz="1800" dirty="0"/>
          </a:p>
          <a:p>
            <a:pPr marL="0" indent="0" algn="ctr">
              <a:buNone/>
            </a:pPr>
            <a:r>
              <a:rPr lang="nb-NO" b="1" dirty="0">
                <a:solidFill>
                  <a:schemeClr val="accent5"/>
                </a:solidFill>
              </a:rPr>
              <a:t>Internkontroll</a:t>
            </a:r>
          </a:p>
          <a:p>
            <a:endParaRPr lang="nb-NO" dirty="0"/>
          </a:p>
          <a:p>
            <a:pPr marL="742950" lvl="1" indent="-285750"/>
            <a:r>
              <a:rPr lang="nb-NO" dirty="0"/>
              <a:t>Alle kommunene Fylkesmannen besøkte hadde etablert et internkontroll­system/ kvalitetssystem</a:t>
            </a:r>
          </a:p>
          <a:p>
            <a:pPr marL="1200150" lvl="2" indent="-285750"/>
            <a:r>
              <a:rPr lang="nb-NO" dirty="0"/>
              <a:t>Store forskjeller på hvor utviklet dette var </a:t>
            </a:r>
          </a:p>
          <a:p>
            <a:pPr marL="1200150" lvl="2" indent="-285750"/>
            <a:r>
              <a:rPr lang="nb-NO" dirty="0"/>
              <a:t>Flere kommuner utarbeidet prosedyrer uten at disse var implementert i virksomheten </a:t>
            </a:r>
          </a:p>
          <a:p>
            <a:pPr marL="742950" lvl="1" indent="-285750"/>
            <a:endParaRPr lang="nb-NO" dirty="0"/>
          </a:p>
          <a:p>
            <a:pPr marL="742950" lvl="1" indent="-285750"/>
            <a:r>
              <a:rPr lang="nb-NO" dirty="0"/>
              <a:t>Få Nav-kontor benyttet de kommunale kvalitetssystemene </a:t>
            </a:r>
          </a:p>
          <a:p>
            <a:pPr marL="1200150" lvl="2" indent="-285750"/>
            <a:r>
              <a:rPr lang="nb-NO" dirty="0"/>
              <a:t>I den grad det ble skrevet avvik, ble NAV stat sitt system benyttet</a:t>
            </a:r>
          </a:p>
          <a:p>
            <a:pPr marL="1200150" lvl="2" indent="-285750"/>
            <a:r>
              <a:rPr lang="nb-NO" dirty="0"/>
              <a:t>Ingen rutiner for å informere rådmann om avvik fra Nav-kommune</a:t>
            </a:r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517164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/>
          <p:cNvSpPr>
            <a:spLocks noGrp="1"/>
          </p:cNvSpPr>
          <p:nvPr>
            <p:ph type="body" sz="quarter" idx="4294967295"/>
          </p:nvPr>
        </p:nvSpPr>
        <p:spPr>
          <a:xfrm>
            <a:off x="284205" y="267988"/>
            <a:ext cx="10676238" cy="6228062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endParaRPr lang="nb-NO" b="1" dirty="0">
              <a:solidFill>
                <a:schemeClr val="accent5"/>
              </a:solidFill>
            </a:endParaRPr>
          </a:p>
          <a:p>
            <a:pPr marL="0" indent="0" algn="ctr">
              <a:buNone/>
            </a:pPr>
            <a:endParaRPr lang="nb-NO" b="1" dirty="0">
              <a:solidFill>
                <a:schemeClr val="accent5"/>
              </a:solidFill>
            </a:endParaRPr>
          </a:p>
          <a:p>
            <a:pPr marL="0" indent="0" algn="ctr">
              <a:buNone/>
            </a:pPr>
            <a:endParaRPr lang="nb-NO" b="1" dirty="0">
              <a:solidFill>
                <a:schemeClr val="accent5"/>
              </a:solidFill>
            </a:endParaRPr>
          </a:p>
          <a:p>
            <a:pPr marL="0" indent="0" algn="ctr">
              <a:buNone/>
            </a:pPr>
            <a:r>
              <a:rPr lang="nb-NO" b="1" dirty="0">
                <a:solidFill>
                  <a:schemeClr val="accent5"/>
                </a:solidFill>
              </a:rPr>
              <a:t>Kartlegging</a:t>
            </a:r>
            <a:r>
              <a:rPr lang="nb-NO" dirty="0"/>
              <a:t> </a:t>
            </a:r>
          </a:p>
          <a:p>
            <a:pPr lvl="1"/>
            <a:endParaRPr lang="nb-NO" sz="1600" dirty="0"/>
          </a:p>
          <a:p>
            <a:pPr lvl="1"/>
            <a:r>
              <a:rPr lang="nb-NO" sz="1800" dirty="0"/>
              <a:t>Det finnes mange kartleggingsverktøy som kan benyttes for å innhente informasjon om brukerens helhetlige situasjon og mulige behov for tjenester. </a:t>
            </a:r>
          </a:p>
          <a:p>
            <a:pPr lvl="1"/>
            <a:endParaRPr lang="nb-NO" sz="1800" dirty="0"/>
          </a:p>
          <a:p>
            <a:pPr lvl="1"/>
            <a:r>
              <a:rPr lang="nb-NO" sz="1800" dirty="0"/>
              <a:t>I nasjonale retningslinjer er det gitt anbefalinger om hvilke som bør benyttes ved kartlegging av ROP-brukere - Retningslinjene var kjent i alle kommunene. </a:t>
            </a:r>
          </a:p>
          <a:p>
            <a:pPr lvl="1"/>
            <a:endParaRPr lang="nb-NO" sz="1800" dirty="0"/>
          </a:p>
          <a:p>
            <a:pPr lvl="1"/>
            <a:r>
              <a:rPr lang="nb-NO" sz="1800" dirty="0"/>
              <a:t>Imidlertid var det gjennomgående for alle kommunene at det ikke var tilstrekkelig kartlegging av rusmiddelproblem og psykisk lidelse.</a:t>
            </a:r>
          </a:p>
          <a:p>
            <a:pPr lvl="1"/>
            <a:endParaRPr lang="nb-NO" sz="1800" dirty="0"/>
          </a:p>
          <a:p>
            <a:pPr lvl="1"/>
            <a:r>
              <a:rPr lang="nb-NO" sz="1800" dirty="0"/>
              <a:t>Flere kommuner brukte «egne» kartleggingsskjema. Dette kan utgjøre en risiko for at ikke alt avdekkes. </a:t>
            </a:r>
          </a:p>
          <a:p>
            <a:pPr marL="0" indent="0">
              <a:buNone/>
            </a:pPr>
            <a:endParaRPr lang="nb-NO" sz="1400" b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37828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/>
          <p:cNvSpPr>
            <a:spLocks noGrp="1"/>
          </p:cNvSpPr>
          <p:nvPr>
            <p:ph type="body" sz="quarter" idx="4294967295"/>
          </p:nvPr>
        </p:nvSpPr>
        <p:spPr>
          <a:xfrm>
            <a:off x="284205" y="267988"/>
            <a:ext cx="10676238" cy="6228062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endParaRPr lang="nb-NO" b="1" dirty="0">
              <a:solidFill>
                <a:schemeClr val="accent5"/>
              </a:solidFill>
            </a:endParaRPr>
          </a:p>
          <a:p>
            <a:pPr marL="0" indent="0" algn="ctr">
              <a:buNone/>
            </a:pPr>
            <a:endParaRPr lang="nb-NO" b="1" dirty="0">
              <a:solidFill>
                <a:schemeClr val="accent5"/>
              </a:solidFill>
            </a:endParaRPr>
          </a:p>
          <a:p>
            <a:pPr marL="0" indent="0" algn="ctr">
              <a:buNone/>
            </a:pPr>
            <a:endParaRPr lang="nb-NO" b="1" dirty="0">
              <a:solidFill>
                <a:schemeClr val="accent5"/>
              </a:solidFill>
            </a:endParaRPr>
          </a:p>
          <a:p>
            <a:pPr marL="0" indent="0" algn="ctr">
              <a:buNone/>
            </a:pPr>
            <a:r>
              <a:rPr lang="nb-NO" b="1" dirty="0">
                <a:solidFill>
                  <a:schemeClr val="accent5"/>
                </a:solidFill>
              </a:rPr>
              <a:t>Somatiske helseproblemer</a:t>
            </a:r>
          </a:p>
          <a:p>
            <a:pPr marL="0" indent="0" algn="ctr">
              <a:buNone/>
            </a:pPr>
            <a:endParaRPr lang="nb-NO" b="1" dirty="0">
              <a:solidFill>
                <a:schemeClr val="accent5"/>
              </a:solidFill>
            </a:endParaRPr>
          </a:p>
          <a:p>
            <a:pPr lvl="1"/>
            <a:r>
              <a:rPr lang="nb-NO" dirty="0"/>
              <a:t>Fri tannhelsehjelp i regi av fylkes­kommunen var godt kjent og ble tilbudt. </a:t>
            </a:r>
          </a:p>
          <a:p>
            <a:pPr lvl="1"/>
            <a:endParaRPr lang="nb-NO" dirty="0"/>
          </a:p>
          <a:p>
            <a:pPr lvl="1"/>
            <a:r>
              <a:rPr lang="nb-NO" dirty="0"/>
              <a:t>For øvrig var det ikke etablert systemer for å observere, håndtere og tilby nødvendig somatisk helsehjelp i den daglige tjenesteytingen. Manglende kartlegging og systematisk oppmerksomhet mot somatiske helseproblemer.</a:t>
            </a:r>
          </a:p>
          <a:p>
            <a:pPr lvl="1"/>
            <a:endParaRPr lang="nb-NO" dirty="0"/>
          </a:p>
          <a:p>
            <a:pPr lvl="1"/>
            <a:r>
              <a:rPr lang="nb-NO" dirty="0"/>
              <a:t>Ved akutt behov ble fastlegen kontaktet eller legevakt ble benyttet. </a:t>
            </a:r>
          </a:p>
          <a:p>
            <a:pPr lvl="1"/>
            <a:endParaRPr lang="nb-NO" dirty="0"/>
          </a:p>
          <a:p>
            <a:pPr lvl="1"/>
            <a:r>
              <a:rPr lang="nb-NO" dirty="0"/>
              <a:t>Tre av kommunene har etablert lavterskel helsetilbud, men det var ikke rutiner for at fastlegen fikk rapport om hvilken helsehjelp som ble gitt.</a:t>
            </a:r>
          </a:p>
          <a:p>
            <a:pPr marL="0" indent="0">
              <a:buNone/>
            </a:pPr>
            <a:endParaRPr lang="nb-NO" sz="1400" b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5439066"/>
      </p:ext>
    </p:extLst>
  </p:cSld>
  <p:clrMapOvr>
    <a:masterClrMapping/>
  </p:clrMapOvr>
</p:sld>
</file>

<file path=ppt/theme/theme1.xml><?xml version="1.0" encoding="utf-8"?>
<a:theme xmlns:a="http://schemas.openxmlformats.org/drawingml/2006/main" name="FMTL mal power-point">
  <a:themeElements>
    <a:clrScheme name="FM_designprofil_2018">
      <a:dk1>
        <a:srgbClr val="00244E"/>
      </a:dk1>
      <a:lt1>
        <a:sysClr val="window" lastClr="FFFFFF"/>
      </a:lt1>
      <a:dk2>
        <a:srgbClr val="00244E"/>
      </a:dk2>
      <a:lt2>
        <a:srgbClr val="E7E6E6"/>
      </a:lt2>
      <a:accent1>
        <a:srgbClr val="00ADBA"/>
      </a:accent1>
      <a:accent2>
        <a:srgbClr val="4C76BA"/>
      </a:accent2>
      <a:accent3>
        <a:srgbClr val="BFC2C0"/>
      </a:accent3>
      <a:accent4>
        <a:srgbClr val="F39200"/>
      </a:accent4>
      <a:accent5>
        <a:srgbClr val="C90B1C"/>
      </a:accent5>
      <a:accent6>
        <a:srgbClr val="87C0C4"/>
      </a:accent6>
      <a:hlink>
        <a:srgbClr val="00ADBA"/>
      </a:hlink>
      <a:folHlink>
        <a:srgbClr val="C90B1C"/>
      </a:folHlink>
    </a:clrScheme>
    <a:fontScheme name="FM_OpenSans">
      <a:majorFont>
        <a:latin typeface="Open Sans Light"/>
        <a:ea typeface=""/>
        <a:cs typeface=""/>
      </a:majorFont>
      <a:minorFont>
        <a:latin typeface="Open Sans"/>
        <a:ea typeface=""/>
        <a:cs typeface=""/>
      </a:minorFont>
    </a:fontScheme>
    <a:fmtScheme name="Røykfarget glass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2159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28575" h="41275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sjon1" id="{50D616CE-A20B-43A7-A5D9-AE358DB2ED96}" vid="{F3A6049F-D914-491C-AF04-C5842098233E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FMTL mal power-point</Template>
  <TotalTime>3766</TotalTime>
  <Words>1997</Words>
  <Application>Microsoft Office PowerPoint</Application>
  <PresentationFormat>Widescreen</PresentationFormat>
  <Paragraphs>425</Paragraphs>
  <Slides>25</Slides>
  <Notes>20</Notes>
  <HiddenSlides>0</HiddenSlides>
  <MMClips>0</MMClips>
  <ScaleCrop>false</ScaleCrop>
  <HeadingPairs>
    <vt:vector size="6" baseType="variant">
      <vt:variant>
        <vt:lpstr>Brukte skrifter</vt:lpstr>
      </vt:variant>
      <vt:variant>
        <vt:i4>5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25</vt:i4>
      </vt:variant>
    </vt:vector>
  </HeadingPairs>
  <TitlesOfParts>
    <vt:vector size="31" baseType="lpstr">
      <vt:lpstr>Arial</vt:lpstr>
      <vt:lpstr>Calibri</vt:lpstr>
      <vt:lpstr>Open Sans</vt:lpstr>
      <vt:lpstr>Open Sans Light</vt:lpstr>
      <vt:lpstr>Open Sans SemiBold</vt:lpstr>
      <vt:lpstr>FMTL mal power-point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Mathisen Anne Lise</dc:creator>
  <cp:lastModifiedBy>Hegvold, Ingrid Karin</cp:lastModifiedBy>
  <cp:revision>247</cp:revision>
  <cp:lastPrinted>2019-05-20T12:29:52Z</cp:lastPrinted>
  <dcterms:created xsi:type="dcterms:W3CDTF">2019-02-21T05:28:16Z</dcterms:created>
  <dcterms:modified xsi:type="dcterms:W3CDTF">2019-12-04T14:48:38Z</dcterms:modified>
</cp:coreProperties>
</file>