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57" r:id="rId5"/>
    <p:sldId id="319" r:id="rId6"/>
    <p:sldId id="320" r:id="rId7"/>
    <p:sldId id="259" r:id="rId8"/>
    <p:sldId id="260" r:id="rId9"/>
    <p:sldId id="287" r:id="rId10"/>
    <p:sldId id="289" r:id="rId11"/>
    <p:sldId id="288" r:id="rId12"/>
    <p:sldId id="274" r:id="rId13"/>
    <p:sldId id="285" r:id="rId14"/>
    <p:sldId id="309" r:id="rId15"/>
    <p:sldId id="318" r:id="rId16"/>
    <p:sldId id="317" r:id="rId17"/>
    <p:sldId id="266" r:id="rId18"/>
    <p:sldId id="265" r:id="rId19"/>
    <p:sldId id="298" r:id="rId20"/>
    <p:sldId id="278" r:id="rId21"/>
    <p:sldId id="279" r:id="rId22"/>
    <p:sldId id="303" r:id="rId23"/>
    <p:sldId id="280" r:id="rId24"/>
    <p:sldId id="292" r:id="rId25"/>
    <p:sldId id="300" r:id="rId26"/>
    <p:sldId id="301" r:id="rId27"/>
    <p:sldId id="302" r:id="rId28"/>
    <p:sldId id="293" r:id="rId29"/>
    <p:sldId id="295" r:id="rId30"/>
    <p:sldId id="263" r:id="rId31"/>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DBEBEC"/>
    <a:srgbClr val="00244E"/>
    <a:srgbClr val="7A942F"/>
    <a:srgbClr val="00AD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73" autoAdjust="0"/>
    <p:restoredTop sz="52008" autoAdjust="0"/>
  </p:normalViewPr>
  <p:slideViewPr>
    <p:cSldViewPr snapToGrid="0">
      <p:cViewPr varScale="1">
        <p:scale>
          <a:sx n="67" d="100"/>
          <a:sy n="67" d="100"/>
        </p:scale>
        <p:origin x="2436" y="78"/>
      </p:cViewPr>
      <p:guideLst/>
    </p:cSldViewPr>
  </p:slideViewPr>
  <p:outlineViewPr>
    <p:cViewPr>
      <p:scale>
        <a:sx n="33" d="100"/>
        <a:sy n="33" d="100"/>
      </p:scale>
      <p:origin x="0" y="0"/>
    </p:cViewPr>
  </p:outlin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84B0CA8-D4C0-4EDF-983C-013F20071413}" type="datetimeFigureOut">
              <a:rPr lang="nb-NO" smtClean="0"/>
              <a:t>03.12.2020</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a:p>
        </p:txBody>
      </p:sp>
    </p:spTree>
    <p:extLst>
      <p:ext uri="{BB962C8B-B14F-4D97-AF65-F5344CB8AC3E}">
        <p14:creationId xmlns:p14="http://schemas.microsoft.com/office/powerpoint/2010/main" val="785315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cs typeface="Calibri"/>
            </a:endParaRPr>
          </a:p>
        </p:txBody>
      </p:sp>
      <p:sp>
        <p:nvSpPr>
          <p:cNvPr id="4" name="Plassholder for lysbildenummer 3"/>
          <p:cNvSpPr>
            <a:spLocks noGrp="1"/>
          </p:cNvSpPr>
          <p:nvPr>
            <p:ph type="sldNum" sz="quarter" idx="5"/>
          </p:nvPr>
        </p:nvSpPr>
        <p:spPr/>
        <p:txBody>
          <a:bodyPr/>
          <a:lstStyle/>
          <a:p>
            <a:fld id="{07E4FB80-D5CD-4F8B-B310-9170DDB90797}" type="slidenum">
              <a:rPr lang="nb-NO" smtClean="0"/>
              <a:t>4</a:t>
            </a:fld>
            <a:endParaRPr lang="nb-NO"/>
          </a:p>
        </p:txBody>
      </p:sp>
    </p:spTree>
    <p:extLst>
      <p:ext uri="{BB962C8B-B14F-4D97-AF65-F5344CB8AC3E}">
        <p14:creationId xmlns:p14="http://schemas.microsoft.com/office/powerpoint/2010/main" val="1382932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endParaRPr lang="nb-NO" sz="1200" dirty="0">
              <a:cs typeface="Calibri"/>
            </a:endParaRPr>
          </a:p>
        </p:txBody>
      </p:sp>
      <p:sp>
        <p:nvSpPr>
          <p:cNvPr id="4" name="Plassholder for lysbildenummer 3"/>
          <p:cNvSpPr>
            <a:spLocks noGrp="1"/>
          </p:cNvSpPr>
          <p:nvPr>
            <p:ph type="sldNum" sz="quarter" idx="5"/>
          </p:nvPr>
        </p:nvSpPr>
        <p:spPr/>
        <p:txBody>
          <a:bodyPr/>
          <a:lstStyle/>
          <a:p>
            <a:fld id="{07E4FB80-D5CD-4F8B-B310-9170DDB90797}" type="slidenum">
              <a:rPr lang="nb-NO" smtClean="0"/>
              <a:t>5</a:t>
            </a:fld>
            <a:endParaRPr lang="nb-NO"/>
          </a:p>
        </p:txBody>
      </p:sp>
    </p:spTree>
    <p:extLst>
      <p:ext uri="{BB962C8B-B14F-4D97-AF65-F5344CB8AC3E}">
        <p14:creationId xmlns:p14="http://schemas.microsoft.com/office/powerpoint/2010/main" val="4071257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1208304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3305811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dirty="0">
                <a:cs typeface="Calibri"/>
              </a:rPr>
              <a:t> </a:t>
            </a:r>
          </a:p>
          <a:p>
            <a:pPr>
              <a:defRPr/>
            </a:pPr>
            <a:endParaRPr lang="nb-NO" dirty="0"/>
          </a:p>
          <a:p>
            <a:pPr>
              <a:defRPr/>
            </a:pPr>
            <a:endParaRPr lang="nb-NO" dirty="0">
              <a:cs typeface="Calibri"/>
            </a:endParaRPr>
          </a:p>
        </p:txBody>
      </p:sp>
      <p:sp>
        <p:nvSpPr>
          <p:cNvPr id="4" name="Plassholder for lysbildenummer 3"/>
          <p:cNvSpPr>
            <a:spLocks noGrp="1"/>
          </p:cNvSpPr>
          <p:nvPr>
            <p:ph type="sldNum" sz="quarter" idx="5"/>
          </p:nvPr>
        </p:nvSpPr>
        <p:spPr/>
        <p:txBody>
          <a:bodyPr/>
          <a:lstStyle/>
          <a:p>
            <a:fld id="{07E4FB80-D5CD-4F8B-B310-9170DDB90797}" type="slidenum">
              <a:rPr lang="nb-NO" smtClean="0"/>
              <a:t>8</a:t>
            </a:fld>
            <a:endParaRPr lang="nb-NO"/>
          </a:p>
        </p:txBody>
      </p:sp>
    </p:spTree>
    <p:extLst>
      <p:ext uri="{BB962C8B-B14F-4D97-AF65-F5344CB8AC3E}">
        <p14:creationId xmlns:p14="http://schemas.microsoft.com/office/powerpoint/2010/main" val="3824666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Tx/>
              <a:buNone/>
            </a:pPr>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9</a:t>
            </a:fld>
            <a:endParaRPr lang="nb-NO"/>
          </a:p>
        </p:txBody>
      </p:sp>
    </p:spTree>
    <p:extLst>
      <p:ext uri="{BB962C8B-B14F-4D97-AF65-F5344CB8AC3E}">
        <p14:creationId xmlns:p14="http://schemas.microsoft.com/office/powerpoint/2010/main" val="375250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07E4FB80-D5CD-4F8B-B310-9170DDB90797}" type="slidenum">
              <a:rPr lang="nb-NO" smtClean="0"/>
              <a:t>10</a:t>
            </a:fld>
            <a:endParaRPr lang="nb-NO"/>
          </a:p>
        </p:txBody>
      </p:sp>
    </p:spTree>
    <p:extLst>
      <p:ext uri="{BB962C8B-B14F-4D97-AF65-F5344CB8AC3E}">
        <p14:creationId xmlns:p14="http://schemas.microsoft.com/office/powerpoint/2010/main" val="283759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cs typeface="Calibri"/>
            </a:endParaRPr>
          </a:p>
        </p:txBody>
      </p:sp>
      <p:sp>
        <p:nvSpPr>
          <p:cNvPr id="4" name="Plassholder for lysbildenummer 3"/>
          <p:cNvSpPr>
            <a:spLocks noGrp="1"/>
          </p:cNvSpPr>
          <p:nvPr>
            <p:ph type="sldNum" sz="quarter" idx="5"/>
          </p:nvPr>
        </p:nvSpPr>
        <p:spPr/>
        <p:txBody>
          <a:bodyPr/>
          <a:lstStyle/>
          <a:p>
            <a:fld id="{07E4FB80-D5CD-4F8B-B310-9170DDB90797}" type="slidenum">
              <a:rPr lang="nb-NO" smtClean="0"/>
              <a:t>11</a:t>
            </a:fld>
            <a:endParaRPr lang="nb-NO"/>
          </a:p>
        </p:txBody>
      </p:sp>
    </p:spTree>
    <p:extLst>
      <p:ext uri="{BB962C8B-B14F-4D97-AF65-F5344CB8AC3E}">
        <p14:creationId xmlns:p14="http://schemas.microsoft.com/office/powerpoint/2010/main" val="1568492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12</a:t>
            </a:fld>
            <a:endParaRPr lang="nb-NO"/>
          </a:p>
        </p:txBody>
      </p:sp>
    </p:spTree>
    <p:extLst>
      <p:ext uri="{BB962C8B-B14F-4D97-AF65-F5344CB8AC3E}">
        <p14:creationId xmlns:p14="http://schemas.microsoft.com/office/powerpoint/2010/main" val="51999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13</a:t>
            </a:fld>
            <a:endParaRPr lang="nb-NO"/>
          </a:p>
        </p:txBody>
      </p:sp>
    </p:spTree>
    <p:extLst>
      <p:ext uri="{BB962C8B-B14F-4D97-AF65-F5344CB8AC3E}">
        <p14:creationId xmlns:p14="http://schemas.microsoft.com/office/powerpoint/2010/main" val="182340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cs typeface="Calibri"/>
            </a:endParaRPr>
          </a:p>
        </p:txBody>
      </p:sp>
      <p:sp>
        <p:nvSpPr>
          <p:cNvPr id="4" name="Plassholder for lysbildenummer 3"/>
          <p:cNvSpPr>
            <a:spLocks noGrp="1"/>
          </p:cNvSpPr>
          <p:nvPr>
            <p:ph type="sldNum" sz="quarter" idx="5"/>
          </p:nvPr>
        </p:nvSpPr>
        <p:spPr/>
        <p:txBody>
          <a:bodyPr/>
          <a:lstStyle/>
          <a:p>
            <a:fld id="{07E4FB80-D5CD-4F8B-B310-9170DDB90797}" type="slidenum">
              <a:rPr lang="nb-NO" smtClean="0"/>
              <a:t>14</a:t>
            </a:fld>
            <a:endParaRPr lang="nb-NO"/>
          </a:p>
        </p:txBody>
      </p:sp>
    </p:spTree>
    <p:extLst>
      <p:ext uri="{BB962C8B-B14F-4D97-AF65-F5344CB8AC3E}">
        <p14:creationId xmlns:p14="http://schemas.microsoft.com/office/powerpoint/2010/main" val="1607475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cs typeface="Calibri"/>
            </a:endParaRPr>
          </a:p>
        </p:txBody>
      </p:sp>
      <p:sp>
        <p:nvSpPr>
          <p:cNvPr id="4" name="Plassholder for lysbildenummer 3"/>
          <p:cNvSpPr>
            <a:spLocks noGrp="1"/>
          </p:cNvSpPr>
          <p:nvPr>
            <p:ph type="sldNum" sz="quarter" idx="5"/>
          </p:nvPr>
        </p:nvSpPr>
        <p:spPr/>
        <p:txBody>
          <a:bodyPr/>
          <a:lstStyle/>
          <a:p>
            <a:fld id="{07E4FB80-D5CD-4F8B-B310-9170DDB90797}" type="slidenum">
              <a:rPr lang="nb-NO" smtClean="0"/>
              <a:t>15</a:t>
            </a:fld>
            <a:endParaRPr lang="nb-NO"/>
          </a:p>
        </p:txBody>
      </p:sp>
    </p:spTree>
    <p:extLst>
      <p:ext uri="{BB962C8B-B14F-4D97-AF65-F5344CB8AC3E}">
        <p14:creationId xmlns:p14="http://schemas.microsoft.com/office/powerpoint/2010/main" val="498208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cs typeface="Calibri"/>
            </a:endParaRPr>
          </a:p>
        </p:txBody>
      </p:sp>
      <p:sp>
        <p:nvSpPr>
          <p:cNvPr id="4" name="Plassholder for lysbildenummer 3"/>
          <p:cNvSpPr>
            <a:spLocks noGrp="1"/>
          </p:cNvSpPr>
          <p:nvPr>
            <p:ph type="sldNum" sz="quarter" idx="5"/>
          </p:nvPr>
        </p:nvSpPr>
        <p:spPr/>
        <p:txBody>
          <a:bodyPr/>
          <a:lstStyle/>
          <a:p>
            <a:fld id="{07E4FB80-D5CD-4F8B-B310-9170DDB90797}" type="slidenum">
              <a:rPr lang="nb-NO" smtClean="0"/>
              <a:t>16</a:t>
            </a:fld>
            <a:endParaRPr lang="nb-NO"/>
          </a:p>
        </p:txBody>
      </p:sp>
    </p:spTree>
    <p:extLst>
      <p:ext uri="{BB962C8B-B14F-4D97-AF65-F5344CB8AC3E}">
        <p14:creationId xmlns:p14="http://schemas.microsoft.com/office/powerpoint/2010/main" val="1585590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17</a:t>
            </a:fld>
            <a:endParaRPr lang="nb-NO"/>
          </a:p>
        </p:txBody>
      </p:sp>
    </p:spTree>
    <p:extLst>
      <p:ext uri="{BB962C8B-B14F-4D97-AF65-F5344CB8AC3E}">
        <p14:creationId xmlns:p14="http://schemas.microsoft.com/office/powerpoint/2010/main" val="3404714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18</a:t>
            </a:fld>
            <a:endParaRPr lang="nb-NO"/>
          </a:p>
        </p:txBody>
      </p:sp>
    </p:spTree>
    <p:extLst>
      <p:ext uri="{BB962C8B-B14F-4D97-AF65-F5344CB8AC3E}">
        <p14:creationId xmlns:p14="http://schemas.microsoft.com/office/powerpoint/2010/main" val="17025221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19</a:t>
            </a:fld>
            <a:endParaRPr lang="nb-NO"/>
          </a:p>
        </p:txBody>
      </p:sp>
    </p:spTree>
    <p:extLst>
      <p:ext uri="{BB962C8B-B14F-4D97-AF65-F5344CB8AC3E}">
        <p14:creationId xmlns:p14="http://schemas.microsoft.com/office/powerpoint/2010/main" val="2401626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20</a:t>
            </a:fld>
            <a:endParaRPr lang="nb-NO"/>
          </a:p>
        </p:txBody>
      </p:sp>
    </p:spTree>
    <p:extLst>
      <p:ext uri="{BB962C8B-B14F-4D97-AF65-F5344CB8AC3E}">
        <p14:creationId xmlns:p14="http://schemas.microsoft.com/office/powerpoint/2010/main" val="221005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21</a:t>
            </a:fld>
            <a:endParaRPr lang="nb-NO"/>
          </a:p>
        </p:txBody>
      </p:sp>
    </p:spTree>
    <p:extLst>
      <p:ext uri="{BB962C8B-B14F-4D97-AF65-F5344CB8AC3E}">
        <p14:creationId xmlns:p14="http://schemas.microsoft.com/office/powerpoint/2010/main" val="13432444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200" b="1" kern="1200" dirty="0">
              <a:solidFill>
                <a:schemeClr val="tx1"/>
              </a:solidFill>
              <a:effectLst/>
              <a:latin typeface="+mn-lt"/>
              <a:ea typeface="+mn-ea"/>
              <a:cs typeface="+mn-cs"/>
            </a:endParaRPr>
          </a:p>
        </p:txBody>
      </p:sp>
      <p:sp>
        <p:nvSpPr>
          <p:cNvPr id="4" name="Plassholder for lysbildenummer 3"/>
          <p:cNvSpPr>
            <a:spLocks noGrp="1"/>
          </p:cNvSpPr>
          <p:nvPr>
            <p:ph type="sldNum" sz="quarter" idx="5"/>
          </p:nvPr>
        </p:nvSpPr>
        <p:spPr/>
        <p:txBody>
          <a:bodyPr/>
          <a:lstStyle/>
          <a:p>
            <a:fld id="{07E4FB80-D5CD-4F8B-B310-9170DDB90797}" type="slidenum">
              <a:rPr lang="nb-NO" smtClean="0"/>
              <a:t>22</a:t>
            </a:fld>
            <a:endParaRPr lang="nb-NO"/>
          </a:p>
        </p:txBody>
      </p:sp>
    </p:spTree>
    <p:extLst>
      <p:ext uri="{BB962C8B-B14F-4D97-AF65-F5344CB8AC3E}">
        <p14:creationId xmlns:p14="http://schemas.microsoft.com/office/powerpoint/2010/main" val="4844117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23</a:t>
            </a:fld>
            <a:endParaRPr lang="nb-NO"/>
          </a:p>
        </p:txBody>
      </p:sp>
    </p:spTree>
    <p:extLst>
      <p:ext uri="{BB962C8B-B14F-4D97-AF65-F5344CB8AC3E}">
        <p14:creationId xmlns:p14="http://schemas.microsoft.com/office/powerpoint/2010/main" val="3916843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24</a:t>
            </a:fld>
            <a:endParaRPr lang="nb-NO"/>
          </a:p>
        </p:txBody>
      </p:sp>
    </p:spTree>
    <p:extLst>
      <p:ext uri="{BB962C8B-B14F-4D97-AF65-F5344CB8AC3E}">
        <p14:creationId xmlns:p14="http://schemas.microsoft.com/office/powerpoint/2010/main" val="31781404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25</a:t>
            </a:fld>
            <a:endParaRPr lang="nb-NO"/>
          </a:p>
        </p:txBody>
      </p:sp>
    </p:spTree>
    <p:extLst>
      <p:ext uri="{BB962C8B-B14F-4D97-AF65-F5344CB8AC3E}">
        <p14:creationId xmlns:p14="http://schemas.microsoft.com/office/powerpoint/2010/main" val="14279203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Tx/>
              <a:buNone/>
            </a:pPr>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26</a:t>
            </a:fld>
            <a:endParaRPr lang="nb-NO"/>
          </a:p>
        </p:txBody>
      </p:sp>
    </p:spTree>
    <p:extLst>
      <p:ext uri="{BB962C8B-B14F-4D97-AF65-F5344CB8AC3E}">
        <p14:creationId xmlns:p14="http://schemas.microsoft.com/office/powerpoint/2010/main" val="35828700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cs typeface="Calibri"/>
            </a:endParaRPr>
          </a:p>
        </p:txBody>
      </p:sp>
      <p:sp>
        <p:nvSpPr>
          <p:cNvPr id="4" name="Plassholder for lysbildenummer 3"/>
          <p:cNvSpPr>
            <a:spLocks noGrp="1"/>
          </p:cNvSpPr>
          <p:nvPr>
            <p:ph type="sldNum" sz="quarter" idx="5"/>
          </p:nvPr>
        </p:nvSpPr>
        <p:spPr/>
        <p:txBody>
          <a:bodyPr/>
          <a:lstStyle/>
          <a:p>
            <a:fld id="{07E4FB80-D5CD-4F8B-B310-9170DDB90797}" type="slidenum">
              <a:rPr lang="nb-NO" smtClean="0"/>
              <a:t>27</a:t>
            </a:fld>
            <a:endParaRPr lang="nb-NO"/>
          </a:p>
        </p:txBody>
      </p:sp>
    </p:spTree>
    <p:extLst>
      <p:ext uri="{BB962C8B-B14F-4D97-AF65-F5344CB8AC3E}">
        <p14:creationId xmlns:p14="http://schemas.microsoft.com/office/powerpoint/2010/main" val="31858615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01.12.2020</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79FEB085-0190-4AD4-B146-7E11A3CED72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0753" y="4988753"/>
            <a:ext cx="5397131" cy="1635331"/>
          </a:xfrm>
          <a:prstGeom prst="rect">
            <a:avLst/>
          </a:prstGeom>
        </p:spPr>
      </p:pic>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5287"/>
          <a:stretch/>
        </p:blipFill>
        <p:spPr>
          <a:xfrm>
            <a:off x="8811521" y="2835798"/>
            <a:ext cx="3380479" cy="3326296"/>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01.12.2020</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1" name="Bilde 10">
            <a:extLst>
              <a:ext uri="{FF2B5EF4-FFF2-40B4-BE49-F238E27FC236}">
                <a16:creationId xmlns:a16="http://schemas.microsoft.com/office/drawing/2014/main" id="{20DCFF89-A1B9-492B-88E1-30000BFDAD6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0753" y="4988753"/>
            <a:ext cx="5397131" cy="1635331"/>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01.12.2020</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1" name="Bilde 10">
            <a:extLst>
              <a:ext uri="{FF2B5EF4-FFF2-40B4-BE49-F238E27FC236}">
                <a16:creationId xmlns:a16="http://schemas.microsoft.com/office/drawing/2014/main" id="{722CA871-1EAC-4243-8898-C04FF7F7871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0753" y="4988753"/>
            <a:ext cx="5397131" cy="1635331"/>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01.12.2020</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9" name="Bilde 8">
            <a:extLst>
              <a:ext uri="{FF2B5EF4-FFF2-40B4-BE49-F238E27FC236}">
                <a16:creationId xmlns:a16="http://schemas.microsoft.com/office/drawing/2014/main" id="{3A65D8C2-666F-4DAA-B072-B96964B5C24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0753" y="4988753"/>
            <a:ext cx="5397131" cy="1635331"/>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01.12.2020</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6" name="Bilde 15">
            <a:extLst>
              <a:ext uri="{FF2B5EF4-FFF2-40B4-BE49-F238E27FC236}">
                <a16:creationId xmlns:a16="http://schemas.microsoft.com/office/drawing/2014/main" id="{EC0169C8-CD00-488C-AADD-B00619D9A4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0753" y="4988753"/>
            <a:ext cx="5397131" cy="1635331"/>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01.12.2020</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1" name="Bilde 10">
            <a:extLst>
              <a:ext uri="{FF2B5EF4-FFF2-40B4-BE49-F238E27FC236}">
                <a16:creationId xmlns:a16="http://schemas.microsoft.com/office/drawing/2014/main" id="{E5B9E482-612A-4627-ABAB-54CA86C30C5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0753" y="4988753"/>
            <a:ext cx="5397131" cy="1635331"/>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nb-NO" sz="900" dirty="0">
              <a:solidFill>
                <a:schemeClr val="tx1"/>
              </a:solidFill>
              <a:latin typeface="+mn-lt"/>
            </a:endParaRP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nb-NO" sz="900" dirty="0">
              <a:solidFill>
                <a:schemeClr val="tx1"/>
              </a:solidFill>
              <a:latin typeface="+mn-lt"/>
            </a:endParaRP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7" name="Plassholder for innhold 2">
            <a:extLst>
              <a:ext uri="{FF2B5EF4-FFF2-40B4-BE49-F238E27FC236}">
                <a16:creationId xmlns:a16="http://schemas.microsoft.com/office/drawing/2014/main" id="{4978CD5F-7CFC-4A12-805D-17FEF01B76B5}"/>
              </a:ext>
            </a:extLst>
          </p:cNvPr>
          <p:cNvSpPr>
            <a:spLocks noGrp="1"/>
          </p:cNvSpPr>
          <p:nvPr>
            <p:ph idx="1" hasCustomPrompt="1"/>
          </p:nvPr>
        </p:nvSpPr>
        <p:spPr>
          <a:xfrm>
            <a:off x="1055689" y="2015732"/>
            <a:ext cx="10080624" cy="3753472"/>
          </a:xfrm>
          <a:prstGeom prst="rect">
            <a:avLst/>
          </a:prstGeom>
        </p:spPr>
        <p:txBody>
          <a:bodyPr/>
          <a:lstStyle>
            <a:lvl1pPr marL="0" indent="0">
              <a:buNone/>
              <a:defRPr/>
            </a:lvl1pPr>
          </a:lstStyle>
          <a:p>
            <a:r>
              <a:rPr lang="nb-NO" dirty="0"/>
              <a:t>Skriv ditt innhold her</a:t>
            </a:r>
          </a:p>
        </p:txBody>
      </p:sp>
    </p:spTree>
    <p:extLst>
      <p:ext uri="{BB962C8B-B14F-4D97-AF65-F5344CB8AC3E}">
        <p14:creationId xmlns:p14="http://schemas.microsoft.com/office/powerpoint/2010/main" val="385392293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nb-NO" sz="900" dirty="0">
              <a:solidFill>
                <a:schemeClr val="tx1"/>
              </a:solidFill>
              <a:latin typeface="+mn-lt"/>
            </a:endParaRP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nb-NO" sz="900" dirty="0">
              <a:solidFill>
                <a:schemeClr val="tx1"/>
              </a:solidFill>
              <a:latin typeface="+mn-lt"/>
            </a:endParaRP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7" name="Plassholder for innhold 2">
            <a:extLst>
              <a:ext uri="{FF2B5EF4-FFF2-40B4-BE49-F238E27FC236}">
                <a16:creationId xmlns:a16="http://schemas.microsoft.com/office/drawing/2014/main" id="{FEB39EEC-E5ED-419B-9461-F591CAB01883}"/>
              </a:ext>
            </a:extLst>
          </p:cNvPr>
          <p:cNvSpPr>
            <a:spLocks noGrp="1"/>
          </p:cNvSpPr>
          <p:nvPr>
            <p:ph idx="1" hasCustomPrompt="1"/>
          </p:nvPr>
        </p:nvSpPr>
        <p:spPr>
          <a:xfrm>
            <a:off x="1055689" y="2231403"/>
            <a:ext cx="10080624" cy="4279022"/>
          </a:xfrm>
          <a:prstGeom prst="rect">
            <a:avLst/>
          </a:prstGeom>
        </p:spPr>
        <p:txBody>
          <a:bodyPr/>
          <a:lstStyle>
            <a:lvl1pPr marL="0" indent="0">
              <a:buNone/>
              <a:defRPr/>
            </a:lvl1pPr>
          </a:lstStyle>
          <a:p>
            <a:r>
              <a:rPr lang="nb-NO" dirty="0"/>
              <a:t>Skriv ditt innhold her</a:t>
            </a:r>
          </a:p>
        </p:txBody>
      </p:sp>
    </p:spTree>
    <p:extLst>
      <p:ext uri="{BB962C8B-B14F-4D97-AF65-F5344CB8AC3E}">
        <p14:creationId xmlns:p14="http://schemas.microsoft.com/office/powerpoint/2010/main" val="9111788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590875"/>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01731"/>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45805"/>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nb-NO" sz="900" dirty="0">
              <a:solidFill>
                <a:schemeClr val="tx1"/>
              </a:solidFill>
              <a:latin typeface="+mn-lt"/>
            </a:endParaRP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6" name="Plassholder for tekst 3">
            <a:extLst>
              <a:ext uri="{FF2B5EF4-FFF2-40B4-BE49-F238E27FC236}">
                <a16:creationId xmlns:a16="http://schemas.microsoft.com/office/drawing/2014/main" id="{AF976744-8491-41EA-A553-6C0E2BAFA9FD}"/>
              </a:ext>
            </a:extLst>
          </p:cNvPr>
          <p:cNvSpPr>
            <a:spLocks noGrp="1"/>
          </p:cNvSpPr>
          <p:nvPr>
            <p:ph type="body" sz="quarter" idx="24" hasCustomPrompt="1"/>
          </p:nvPr>
        </p:nvSpPr>
        <p:spPr>
          <a:xfrm>
            <a:off x="647986" y="6684946"/>
            <a:ext cx="5448014"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 og/eller eier av bildet.</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684946"/>
            <a:ext cx="8155355"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nb-NO" sz="900" dirty="0">
              <a:solidFill>
                <a:schemeClr val="bg1"/>
              </a:solidFill>
              <a:latin typeface="+mn-lt"/>
            </a:endParaRPr>
          </a:p>
          <a:p>
            <a:pPr algn="r"/>
            <a:endParaRPr lang="nb-NO" sz="900" dirty="0">
              <a:solidFill>
                <a:schemeClr val="bg1"/>
              </a:solidFill>
              <a:latin typeface="+mn-lt"/>
            </a:endParaRP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684946"/>
            <a:ext cx="8358556"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684946"/>
            <a:ext cx="8304767"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0500396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sp>
        <p:nvSpPr>
          <p:cNvPr id="19" name="TekstSylinder 18">
            <a:extLst>
              <a:ext uri="{FF2B5EF4-FFF2-40B4-BE49-F238E27FC236}">
                <a16:creationId xmlns:a16="http://schemas.microsoft.com/office/drawing/2014/main" id="{386F416E-DCDD-D943-A517-E77ED9881F89}"/>
              </a:ext>
            </a:extLst>
          </p:cNvPr>
          <p:cNvSpPr txBox="1"/>
          <p:nvPr userDrawn="1"/>
        </p:nvSpPr>
        <p:spPr>
          <a:xfrm>
            <a:off x="959829" y="5857083"/>
            <a:ext cx="2571094" cy="553998"/>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FylkesmannenTrondelag</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Trondelag</a:t>
            </a:r>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5" name="Bilde 4">
            <a:extLst>
              <a:ext uri="{FF2B5EF4-FFF2-40B4-BE49-F238E27FC236}">
                <a16:creationId xmlns:a16="http://schemas.microsoft.com/office/drawing/2014/main" id="{500C3C50-FBE4-46EE-B152-E432740BFA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7975" y="4884084"/>
            <a:ext cx="4114801" cy="1246784"/>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sp>
        <p:nvSpPr>
          <p:cNvPr id="11" name="TekstSylinder 10">
            <a:extLst>
              <a:ext uri="{FF2B5EF4-FFF2-40B4-BE49-F238E27FC236}">
                <a16:creationId xmlns:a16="http://schemas.microsoft.com/office/drawing/2014/main" id="{3FA735B6-05A2-44CC-BDD4-5866E7A4EED0}"/>
              </a:ext>
            </a:extLst>
          </p:cNvPr>
          <p:cNvSpPr txBox="1"/>
          <p:nvPr userDrawn="1"/>
        </p:nvSpPr>
        <p:spPr>
          <a:xfrm>
            <a:off x="959829" y="5857083"/>
            <a:ext cx="2571094" cy="553998"/>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FylkesmannenTrondelag</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Trondelag</a:t>
            </a:r>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5" name="Bilde 14">
            <a:extLst>
              <a:ext uri="{FF2B5EF4-FFF2-40B4-BE49-F238E27FC236}">
                <a16:creationId xmlns:a16="http://schemas.microsoft.com/office/drawing/2014/main" id="{20C5837D-520B-4868-BA06-253D8CD0754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7975" y="4884084"/>
            <a:ext cx="4114801" cy="1246784"/>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sp>
        <p:nvSpPr>
          <p:cNvPr id="13" name="TekstSylinder 12">
            <a:extLst>
              <a:ext uri="{FF2B5EF4-FFF2-40B4-BE49-F238E27FC236}">
                <a16:creationId xmlns:a16="http://schemas.microsoft.com/office/drawing/2014/main" id="{649FE12C-F871-4C7B-B61B-51B3EAA8293D}"/>
              </a:ext>
            </a:extLst>
          </p:cNvPr>
          <p:cNvSpPr txBox="1"/>
          <p:nvPr userDrawn="1"/>
        </p:nvSpPr>
        <p:spPr>
          <a:xfrm>
            <a:off x="959829" y="5857083"/>
            <a:ext cx="2571094" cy="553998"/>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FylkesmannenTrondelag</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Trondelag</a:t>
            </a:r>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5" name="Bilde 14">
            <a:extLst>
              <a:ext uri="{FF2B5EF4-FFF2-40B4-BE49-F238E27FC236}">
                <a16:creationId xmlns:a16="http://schemas.microsoft.com/office/drawing/2014/main" id="{6F06218A-301C-4474-9121-5449FAE2D81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7975" y="4884084"/>
            <a:ext cx="4114801" cy="1246784"/>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
        <p:nvSpPr>
          <p:cNvPr id="18" name="TekstSylinder 17">
            <a:extLst>
              <a:ext uri="{FF2B5EF4-FFF2-40B4-BE49-F238E27FC236}">
                <a16:creationId xmlns:a16="http://schemas.microsoft.com/office/drawing/2014/main" id="{DE8715DE-5416-9048-B462-7D91320F89F7}"/>
              </a:ext>
            </a:extLst>
          </p:cNvPr>
          <p:cNvSpPr txBox="1"/>
          <p:nvPr userDrawn="1"/>
        </p:nvSpPr>
        <p:spPr>
          <a:xfrm>
            <a:off x="8896396" y="5725022"/>
            <a:ext cx="2571094" cy="400110"/>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14" name="TekstSylinder 13">
            <a:extLst>
              <a:ext uri="{FF2B5EF4-FFF2-40B4-BE49-F238E27FC236}">
                <a16:creationId xmlns:a16="http://schemas.microsoft.com/office/drawing/2014/main" id="{AC2BD745-6029-4CEA-8846-93752FBA680D}"/>
              </a:ext>
            </a:extLst>
          </p:cNvPr>
          <p:cNvSpPr txBox="1"/>
          <p:nvPr userDrawn="1"/>
        </p:nvSpPr>
        <p:spPr>
          <a:xfrm>
            <a:off x="8896396" y="5802926"/>
            <a:ext cx="2571094" cy="553998"/>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FylkesmannenTrondelag</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Trondelag</a:t>
            </a:r>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7" name="Bilde 16">
            <a:extLst>
              <a:ext uri="{FF2B5EF4-FFF2-40B4-BE49-F238E27FC236}">
                <a16:creationId xmlns:a16="http://schemas.microsoft.com/office/drawing/2014/main" id="{8D75634F-8BFE-4890-B40D-AA62743007C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33397" y="5288605"/>
            <a:ext cx="4114801" cy="1246784"/>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nb-NO" sz="900" dirty="0">
              <a:solidFill>
                <a:schemeClr val="tx1"/>
              </a:solidFill>
              <a:latin typeface="+mn-lt"/>
            </a:endParaRP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nb-NO" sz="900" dirty="0">
              <a:solidFill>
                <a:schemeClr val="tx1"/>
              </a:solidFill>
              <a:latin typeface="+mn-lt"/>
            </a:endParaRP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7" name="Plassholder for tekst 37">
            <a:extLst>
              <a:ext uri="{FF2B5EF4-FFF2-40B4-BE49-F238E27FC236}">
                <a16:creationId xmlns:a16="http://schemas.microsoft.com/office/drawing/2014/main" id="{AB8D1900-4B71-4D8A-81B5-9A6D2B0ABC97}"/>
              </a:ext>
            </a:extLst>
          </p:cNvPr>
          <p:cNvSpPr>
            <a:spLocks noGrp="1"/>
          </p:cNvSpPr>
          <p:nvPr>
            <p:ph type="body" sz="quarter" idx="11" hasCustomPrompt="1"/>
          </p:nvPr>
        </p:nvSpPr>
        <p:spPr>
          <a:xfrm>
            <a:off x="1057541" y="2164988"/>
            <a:ext cx="10155891"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Tree>
    <p:extLst>
      <p:ext uri="{BB962C8B-B14F-4D97-AF65-F5344CB8AC3E}">
        <p14:creationId xmlns:p14="http://schemas.microsoft.com/office/powerpoint/2010/main" val="42846399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6" name="Bilde 5">
            <a:extLst>
              <a:ext uri="{FF2B5EF4-FFF2-40B4-BE49-F238E27FC236}">
                <a16:creationId xmlns:a16="http://schemas.microsoft.com/office/drawing/2014/main" id="{DD6FCC2D-F7C0-4100-AD53-3AF8C3B2E29D}"/>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664" r:id="rId7"/>
    <p:sldLayoutId id="2147483761" r:id="rId8"/>
    <p:sldLayoutId id="2147483713" r:id="rId9"/>
    <p:sldLayoutId id="2147483762" r:id="rId10"/>
    <p:sldLayoutId id="2147483685" r:id="rId11"/>
    <p:sldLayoutId id="2147483714" r:id="rId12"/>
    <p:sldLayoutId id="2147483702" r:id="rId13"/>
    <p:sldLayoutId id="2147483736" r:id="rId14"/>
    <p:sldLayoutId id="2147483733" r:id="rId15"/>
    <p:sldLayoutId id="2147483716" r:id="rId16"/>
    <p:sldLayoutId id="2147483707" r:id="rId17"/>
    <p:sldLayoutId id="2147483675" r:id="rId18"/>
    <p:sldLayoutId id="2147483706" r:id="rId19"/>
    <p:sldLayoutId id="2147483709" r:id="rId20"/>
    <p:sldLayoutId id="2147483711" r:id="rId21"/>
    <p:sldLayoutId id="2147483710" r:id="rId22"/>
    <p:sldLayoutId id="2147483712" r:id="rId23"/>
    <p:sldLayoutId id="2147483655" r:id="rId24"/>
    <p:sldLayoutId id="2147483705" r:id="rId25"/>
    <p:sldLayoutId id="2147483759" r:id="rId26"/>
    <p:sldLayoutId id="2147483758" r:id="rId27"/>
    <p:sldLayoutId id="2147483757" r:id="rId28"/>
    <p:sldLayoutId id="2147483746" r:id="rId29"/>
    <p:sldLayoutId id="2147483718" r:id="rId30"/>
    <p:sldLayoutId id="2147483760" r:id="rId31"/>
    <p:sldLayoutId id="2147483719" r:id="rId32"/>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hyperlink" Target="https://unsplash.com/s/photos/silenced?utm_source=unsplash&amp;utm_medium=referral&amp;utm_content=creditCopyText" TargetMode="External"/><Relationship Id="rId4" Type="http://schemas.openxmlformats.org/officeDocument/2006/relationships/hyperlink" Target="https://unsplash.com/@simmerdownjpg?utm_source=unsplash&amp;utm_medium=referral&amp;utm_content=creditCopyText"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unsplash.com/@iamdarosaa?utm_source=unsplash&amp;utm_medium=referral&amp;utm_content=creditCopyText"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5" Type="http://schemas.openxmlformats.org/officeDocument/2006/relationships/image" Target="../media/image23.jpeg"/><Relationship Id="rId4" Type="http://schemas.openxmlformats.org/officeDocument/2006/relationships/hyperlink" Target="https://unsplash.com/s/photos/talking?utm_source=unsplash&amp;utm_medium=referral&amp;utm_content=creditCopyText"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hyperlink" Target="https://unsplash.com/s/photos/balance?utm_source=unsplash&amp;utm_medium=referral&amp;utm_content=creditCopyText" TargetMode="External"/><Relationship Id="rId5" Type="http://schemas.openxmlformats.org/officeDocument/2006/relationships/hyperlink" Target="https://unsplash.com/@jiangxulei1990?utm_source=unsplash&amp;utm_medium=referral&amp;utm_content=creditCopyText" TargetMode="Externa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hyperlink" Target="https://unsplash.com/@jasonrosewell?utm_source=unsplash&amp;utm_medium=referral&amp;utm_content=creditCopyText"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5" Type="http://schemas.openxmlformats.org/officeDocument/2006/relationships/image" Target="../media/image20.png"/><Relationship Id="rId4" Type="http://schemas.openxmlformats.org/officeDocument/2006/relationships/hyperlink" Target="https://unsplash.com/s/photos/shout?utm_source=unsplash&amp;utm_medium=referral&amp;utm_content=creditCopyText"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video" Target="../media/media3.mp4"/><Relationship Id="rId7" Type="http://schemas.openxmlformats.org/officeDocument/2006/relationships/image" Target="../media/image30.png"/><Relationship Id="rId2" Type="http://schemas.microsoft.com/office/2007/relationships/media" Target="../media/media3.mp4"/><Relationship Id="rId1" Type="http://schemas.openxmlformats.org/officeDocument/2006/relationships/tags" Target="../tags/tag1.xml"/><Relationship Id="rId6" Type="http://schemas.openxmlformats.org/officeDocument/2006/relationships/image" Target="../media/image29.png"/><Relationship Id="rId5" Type="http://schemas.openxmlformats.org/officeDocument/2006/relationships/notesSlide" Target="../notesSlides/notesSlide19.xml"/><Relationship Id="rId4"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hyperlink" Target="https://www.statped.no/laringsressurs/tema/barnekonvensjonen-e-larin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hyperlink" Target="https://www.barnespor.com/" TargetMode="External"/><Relationship Id="rId5" Type="http://schemas.openxmlformats.org/officeDocument/2006/relationships/image" Target="../media/image35.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37.gif"/></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hyperlink" Target="mailto:fmtltgm@fylkesmannen.no" TargetMode="External"/><Relationship Id="rId2" Type="http://schemas.openxmlformats.org/officeDocument/2006/relationships/notesSlide" Target="../notesSlides/notesSlide25.xml"/><Relationship Id="rId1" Type="http://schemas.openxmlformats.org/officeDocument/2006/relationships/slideLayout" Target="../slideLayouts/slideLayout26.xml"/><Relationship Id="rId4" Type="http://schemas.openxmlformats.org/officeDocument/2006/relationships/hyperlink" Target="mailto:fmtlgfs@fylkesmannen.n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DBEC0E1-D055-43DF-A629-B5CFB1A413D8}"/>
              </a:ext>
            </a:extLst>
          </p:cNvPr>
          <p:cNvSpPr>
            <a:spLocks noGrp="1"/>
          </p:cNvSpPr>
          <p:nvPr>
            <p:ph type="dt" sz="half" idx="2"/>
          </p:nvPr>
        </p:nvSpPr>
        <p:spPr>
          <a:xfrm>
            <a:off x="10800513" y="6261302"/>
            <a:ext cx="1079459" cy="235270"/>
          </a:xfrm>
        </p:spPr>
        <p:txBody>
          <a:bodyPr/>
          <a:lstStyle/>
          <a:p>
            <a:r>
              <a:rPr lang="nb-NO"/>
              <a:t>03.12.20</a:t>
            </a:r>
          </a:p>
        </p:txBody>
      </p:sp>
      <p:sp>
        <p:nvSpPr>
          <p:cNvPr id="4" name="Plassholder for tekst 3">
            <a:extLst>
              <a:ext uri="{FF2B5EF4-FFF2-40B4-BE49-F238E27FC236}">
                <a16:creationId xmlns:a16="http://schemas.microsoft.com/office/drawing/2014/main" id="{D33E3403-C3F7-4730-B406-B00C458F7F4F}"/>
              </a:ext>
            </a:extLst>
          </p:cNvPr>
          <p:cNvSpPr>
            <a:spLocks noGrp="1"/>
          </p:cNvSpPr>
          <p:nvPr>
            <p:ph type="body" sz="quarter" idx="10"/>
          </p:nvPr>
        </p:nvSpPr>
        <p:spPr>
          <a:xfrm>
            <a:off x="967088" y="1023583"/>
            <a:ext cx="8258026" cy="2948788"/>
          </a:xfrm>
          <a:prstGeom prst="rect">
            <a:avLst/>
          </a:prstGeom>
        </p:spPr>
        <p:txBody>
          <a:bodyPr/>
          <a:lstStyle/>
          <a:p>
            <a:r>
              <a:rPr lang="nb-NO" sz="4000"/>
              <a:t>Lunsjwebinar med </a:t>
            </a:r>
          </a:p>
          <a:p>
            <a:r>
              <a:rPr lang="nb-NO" sz="4000"/>
              <a:t>Fylkesmannen starter  kl. 11:30</a:t>
            </a:r>
          </a:p>
          <a:p>
            <a:r>
              <a:rPr lang="nb-NO" sz="4000" b="1"/>
              <a:t>Samtaler med elever / </a:t>
            </a:r>
          </a:p>
          <a:p>
            <a:r>
              <a:rPr lang="nb-NO" sz="4000" b="1"/>
              <a:t>barns rett til å bli hørt</a:t>
            </a:r>
          </a:p>
        </p:txBody>
      </p:sp>
      <p:sp>
        <p:nvSpPr>
          <p:cNvPr id="3" name="Plassholder for tekst 2">
            <a:extLst>
              <a:ext uri="{FF2B5EF4-FFF2-40B4-BE49-F238E27FC236}">
                <a16:creationId xmlns:a16="http://schemas.microsoft.com/office/drawing/2014/main" id="{E0CADBB2-8980-44F7-93F1-DFD4170CD9EE}"/>
              </a:ext>
            </a:extLst>
          </p:cNvPr>
          <p:cNvSpPr>
            <a:spLocks noGrp="1"/>
          </p:cNvSpPr>
          <p:nvPr>
            <p:ph type="body" sz="quarter" idx="11"/>
          </p:nvPr>
        </p:nvSpPr>
        <p:spPr>
          <a:xfrm>
            <a:off x="967088" y="4299045"/>
            <a:ext cx="5136285" cy="689708"/>
          </a:xfrm>
          <a:prstGeom prst="rect">
            <a:avLst/>
          </a:prstGeom>
        </p:spPr>
        <p:txBody>
          <a:bodyPr/>
          <a:lstStyle/>
          <a:p>
            <a:r>
              <a:rPr lang="nb-NO" sz="1800" b="1" dirty="0"/>
              <a:t>Med Gitte Franck Sehm og </a:t>
            </a:r>
          </a:p>
          <a:p>
            <a:r>
              <a:rPr lang="nb-NO" sz="1800" b="1" dirty="0"/>
              <a:t>Margit Kristin Kjeldsen</a:t>
            </a:r>
          </a:p>
        </p:txBody>
      </p:sp>
    </p:spTree>
    <p:extLst>
      <p:ext uri="{BB962C8B-B14F-4D97-AF65-F5344CB8AC3E}">
        <p14:creationId xmlns:p14="http://schemas.microsoft.com/office/powerpoint/2010/main" val="1200514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kjerminnspilling 2">
            <a:hlinkClick r:id="" action="ppaction://media"/>
            <a:extLst>
              <a:ext uri="{FF2B5EF4-FFF2-40B4-BE49-F238E27FC236}">
                <a16:creationId xmlns:a16="http://schemas.microsoft.com/office/drawing/2014/main" id="{208B7504-C4B8-4234-91EE-56B565E587E3}"/>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4"/>
          <a:stretch>
            <a:fillRect/>
          </a:stretch>
        </p:blipFill>
        <p:spPr>
          <a:xfrm>
            <a:off x="0" y="539750"/>
            <a:ext cx="12192000" cy="5776913"/>
          </a:xfrm>
        </p:spPr>
      </p:pic>
    </p:spTree>
    <p:extLst>
      <p:ext uri="{BB962C8B-B14F-4D97-AF65-F5344CB8AC3E}">
        <p14:creationId xmlns:p14="http://schemas.microsoft.com/office/powerpoint/2010/main" val="3182210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52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kjerminnspilling 2">
            <a:hlinkClick r:id="" action="ppaction://media"/>
            <a:extLst>
              <a:ext uri="{FF2B5EF4-FFF2-40B4-BE49-F238E27FC236}">
                <a16:creationId xmlns:a16="http://schemas.microsoft.com/office/drawing/2014/main" id="{4A1CCF26-8FB0-44C0-B719-6A402B5B2412}"/>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4"/>
          <a:stretch>
            <a:fillRect/>
          </a:stretch>
        </p:blipFill>
        <p:spPr>
          <a:xfrm>
            <a:off x="0" y="539750"/>
            <a:ext cx="12192000" cy="5776913"/>
          </a:xfrm>
        </p:spPr>
      </p:pic>
    </p:spTree>
    <p:extLst>
      <p:ext uri="{BB962C8B-B14F-4D97-AF65-F5344CB8AC3E}">
        <p14:creationId xmlns:p14="http://schemas.microsoft.com/office/powerpoint/2010/main" val="3398327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78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519C2B70-DA4F-48B6-80E1-A0A9980A9BB3}"/>
              </a:ext>
            </a:extLst>
          </p:cNvPr>
          <p:cNvSpPr>
            <a:spLocks noGrp="1"/>
          </p:cNvSpPr>
          <p:nvPr>
            <p:ph type="dt" sz="half" idx="2"/>
          </p:nvPr>
        </p:nvSpPr>
        <p:spPr/>
        <p:txBody>
          <a:bodyPr/>
          <a:lstStyle/>
          <a:p>
            <a:r>
              <a:rPr lang="nb-NO" dirty="0"/>
              <a:t>03.12.2020</a:t>
            </a:r>
          </a:p>
        </p:txBody>
      </p:sp>
      <p:sp>
        <p:nvSpPr>
          <p:cNvPr id="3" name="Plassholder for tekst 2">
            <a:extLst>
              <a:ext uri="{FF2B5EF4-FFF2-40B4-BE49-F238E27FC236}">
                <a16:creationId xmlns:a16="http://schemas.microsoft.com/office/drawing/2014/main" id="{88AC8FD2-C7D0-473D-AAD3-3A6CFA8106A1}"/>
              </a:ext>
            </a:extLst>
          </p:cNvPr>
          <p:cNvSpPr>
            <a:spLocks noGrp="1"/>
          </p:cNvSpPr>
          <p:nvPr>
            <p:ph type="body" sz="quarter" idx="10"/>
          </p:nvPr>
        </p:nvSpPr>
        <p:spPr/>
        <p:txBody>
          <a:bodyPr/>
          <a:lstStyle/>
          <a:p>
            <a:r>
              <a:rPr lang="nb-NO"/>
              <a:t>Hvorfor webinar om barns rett til å bli hørt? </a:t>
            </a:r>
          </a:p>
        </p:txBody>
      </p:sp>
      <p:sp>
        <p:nvSpPr>
          <p:cNvPr id="4" name="Plassholder for tekst 3">
            <a:extLst>
              <a:ext uri="{FF2B5EF4-FFF2-40B4-BE49-F238E27FC236}">
                <a16:creationId xmlns:a16="http://schemas.microsoft.com/office/drawing/2014/main" id="{5B963360-1BCD-42A8-A83E-2C7F82A746F9}"/>
              </a:ext>
            </a:extLst>
          </p:cNvPr>
          <p:cNvSpPr>
            <a:spLocks noGrp="1"/>
          </p:cNvSpPr>
          <p:nvPr>
            <p:ph type="body" sz="quarter" idx="11"/>
          </p:nvPr>
        </p:nvSpPr>
        <p:spPr/>
        <p:txBody>
          <a:bodyPr/>
          <a:lstStyle/>
          <a:p>
            <a:endParaRPr lang="nb-NO"/>
          </a:p>
        </p:txBody>
      </p:sp>
    </p:spTree>
    <p:extLst>
      <p:ext uri="{BB962C8B-B14F-4D97-AF65-F5344CB8AC3E}">
        <p14:creationId xmlns:p14="http://schemas.microsoft.com/office/powerpoint/2010/main" val="3532815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21899E-A596-488F-9FC8-9A1E771125C9}"/>
              </a:ext>
            </a:extLst>
          </p:cNvPr>
          <p:cNvSpPr>
            <a:spLocks noGrp="1"/>
          </p:cNvSpPr>
          <p:nvPr>
            <p:ph type="title"/>
          </p:nvPr>
        </p:nvSpPr>
        <p:spPr/>
        <p:txBody>
          <a:bodyPr/>
          <a:lstStyle/>
          <a:p>
            <a:r>
              <a:rPr lang="nb-NO"/>
              <a:t>Barns rett til å bli hørt i skolemiljøsaker</a:t>
            </a:r>
            <a:endParaRPr lang="nb-NO" dirty="0"/>
          </a:p>
        </p:txBody>
      </p:sp>
      <p:sp>
        <p:nvSpPr>
          <p:cNvPr id="3" name="Plassholder for innhold 2">
            <a:extLst>
              <a:ext uri="{FF2B5EF4-FFF2-40B4-BE49-F238E27FC236}">
                <a16:creationId xmlns:a16="http://schemas.microsoft.com/office/drawing/2014/main" id="{483FCD69-9F52-42C8-B072-CBCF6FA50F6F}"/>
              </a:ext>
            </a:extLst>
          </p:cNvPr>
          <p:cNvSpPr>
            <a:spLocks noGrp="1"/>
          </p:cNvSpPr>
          <p:nvPr>
            <p:ph idx="1"/>
          </p:nvPr>
        </p:nvSpPr>
        <p:spPr>
          <a:xfrm>
            <a:off x="1055688" y="2473141"/>
            <a:ext cx="5845174" cy="4279022"/>
          </a:xfrm>
        </p:spPr>
        <p:txBody>
          <a:bodyPr/>
          <a:lstStyle/>
          <a:p>
            <a:pPr marL="342900" indent="-342900">
              <a:buFont typeface="Arial" panose="020B0604020202020204" pitchFamily="34" charset="0"/>
              <a:buChar char="•"/>
            </a:pPr>
            <a:r>
              <a:rPr lang="nb-NO" sz="2400" dirty="0"/>
              <a:t>Rettigheten og opplevelsen</a:t>
            </a:r>
          </a:p>
          <a:p>
            <a:pPr marL="342900" indent="-342900">
              <a:buFont typeface="Arial" panose="020B0604020202020204" pitchFamily="34" charset="0"/>
              <a:buChar char="•"/>
            </a:pPr>
            <a:r>
              <a:rPr lang="nb-NO" sz="2400" dirty="0"/>
              <a:t>Undersøkelsesplikten</a:t>
            </a:r>
          </a:p>
          <a:p>
            <a:pPr marL="342900" indent="-342900">
              <a:buFont typeface="Arial" panose="020B0604020202020204" pitchFamily="34" charset="0"/>
              <a:buChar char="•"/>
            </a:pPr>
            <a:r>
              <a:rPr lang="nb-NO" sz="2400" dirty="0"/>
              <a:t>Tiltaksplikten </a:t>
            </a:r>
          </a:p>
          <a:p>
            <a:pPr marL="342900" indent="-342900">
              <a:buFont typeface="Arial" panose="020B0604020202020204" pitchFamily="34" charset="0"/>
              <a:buChar char="•"/>
            </a:pPr>
            <a:r>
              <a:rPr lang="nb-NO" sz="2400" dirty="0"/>
              <a:t>Det den voksne sier </a:t>
            </a:r>
          </a:p>
          <a:p>
            <a:pPr marL="342900" indent="-342900">
              <a:buFont typeface="Arial" panose="020B0604020202020204" pitchFamily="34" charset="0"/>
              <a:buChar char="•"/>
            </a:pPr>
            <a:endParaRPr lang="nb-NO" sz="2400" dirty="0"/>
          </a:p>
          <a:p>
            <a:pPr marL="342900" indent="-342900">
              <a:buFont typeface="Arial" panose="020B0604020202020204" pitchFamily="34" charset="0"/>
              <a:buChar char="•"/>
            </a:pPr>
            <a:r>
              <a:rPr lang="nb-NO" sz="2400" dirty="0"/>
              <a:t>Elevens subjektive opplevelse</a:t>
            </a:r>
          </a:p>
          <a:p>
            <a:pPr marL="342900" indent="-342900">
              <a:buFont typeface="Arial" panose="020B0604020202020204" pitchFamily="34" charset="0"/>
              <a:buChar char="•"/>
            </a:pPr>
            <a:endParaRPr lang="nb-NO" sz="2400" dirty="0"/>
          </a:p>
          <a:p>
            <a:pPr marL="342900" indent="-342900">
              <a:buFont typeface="Arial" panose="020B0604020202020204" pitchFamily="34" charset="0"/>
              <a:buChar char="•"/>
            </a:pPr>
            <a:endParaRPr lang="nb-NO" sz="2400" dirty="0"/>
          </a:p>
        </p:txBody>
      </p:sp>
      <p:pic>
        <p:nvPicPr>
          <p:cNvPr id="5" name="Bilde 4">
            <a:extLst>
              <a:ext uri="{FF2B5EF4-FFF2-40B4-BE49-F238E27FC236}">
                <a16:creationId xmlns:a16="http://schemas.microsoft.com/office/drawing/2014/main" id="{6ABD3D59-4F3D-4CB8-9F76-53239E4E1135}"/>
              </a:ext>
            </a:extLst>
          </p:cNvPr>
          <p:cNvPicPr>
            <a:picLocks noChangeAspect="1"/>
          </p:cNvPicPr>
          <p:nvPr/>
        </p:nvPicPr>
        <p:blipFill>
          <a:blip r:embed="rId3"/>
          <a:stretch>
            <a:fillRect/>
          </a:stretch>
        </p:blipFill>
        <p:spPr>
          <a:xfrm>
            <a:off x="8658225" y="2007486"/>
            <a:ext cx="3533775" cy="4861685"/>
          </a:xfrm>
          <a:prstGeom prst="rect">
            <a:avLst/>
          </a:prstGeom>
        </p:spPr>
      </p:pic>
      <p:sp>
        <p:nvSpPr>
          <p:cNvPr id="6" name="Pil: ned 5">
            <a:extLst>
              <a:ext uri="{FF2B5EF4-FFF2-40B4-BE49-F238E27FC236}">
                <a16:creationId xmlns:a16="http://schemas.microsoft.com/office/drawing/2014/main" id="{C144755A-FAF1-462C-B885-BECE9A22FFBC}"/>
              </a:ext>
            </a:extLst>
          </p:cNvPr>
          <p:cNvSpPr/>
          <p:nvPr/>
        </p:nvSpPr>
        <p:spPr>
          <a:xfrm>
            <a:off x="2658533" y="4284133"/>
            <a:ext cx="220134"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705977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9">
            <a:extLst>
              <a:ext uri="{FF2B5EF4-FFF2-40B4-BE49-F238E27FC236}">
                <a16:creationId xmlns:a16="http://schemas.microsoft.com/office/drawing/2014/main" id="{79B43215-6BA1-4A80-A151-860350FA36B3}"/>
              </a:ext>
            </a:extLst>
          </p:cNvPr>
          <p:cNvSpPr>
            <a:spLocks noGrp="1"/>
          </p:cNvSpPr>
          <p:nvPr>
            <p:ph type="title"/>
          </p:nvPr>
        </p:nvSpPr>
        <p:spPr/>
        <p:txBody>
          <a:bodyPr/>
          <a:lstStyle/>
          <a:p>
            <a:br>
              <a:rPr lang="nb-NO" dirty="0"/>
            </a:br>
            <a:r>
              <a:rPr lang="nb-NO" dirty="0"/>
              <a:t>En rettighet, ikke en plikt</a:t>
            </a:r>
          </a:p>
        </p:txBody>
      </p:sp>
      <p:sp>
        <p:nvSpPr>
          <p:cNvPr id="3" name="Plassholder for innhold 2">
            <a:extLst>
              <a:ext uri="{FF2B5EF4-FFF2-40B4-BE49-F238E27FC236}">
                <a16:creationId xmlns:a16="http://schemas.microsoft.com/office/drawing/2014/main" id="{A30BE7BB-2E13-4C3E-B662-A1A224A93D35}"/>
              </a:ext>
            </a:extLst>
          </p:cNvPr>
          <p:cNvSpPr>
            <a:spLocks noGrp="1"/>
          </p:cNvSpPr>
          <p:nvPr>
            <p:ph type="body" sz="quarter" idx="11"/>
          </p:nvPr>
        </p:nvSpPr>
        <p:spPr>
          <a:xfrm>
            <a:off x="1057541" y="2164988"/>
            <a:ext cx="4889693" cy="4299607"/>
          </a:xfrm>
        </p:spPr>
        <p:txBody>
          <a:bodyPr>
            <a:normAutofit lnSpcReduction="10000"/>
          </a:bodyPr>
          <a:lstStyle/>
          <a:p>
            <a:pPr>
              <a:lnSpc>
                <a:spcPct val="90000"/>
              </a:lnSpc>
            </a:pPr>
            <a:r>
              <a:rPr lang="nb-NO" sz="2400" u="sng" dirty="0"/>
              <a:t>Barnekonvensjonen artikkel 12: </a:t>
            </a:r>
          </a:p>
          <a:p>
            <a:pPr marL="342900" indent="-342900">
              <a:lnSpc>
                <a:spcPct val="90000"/>
              </a:lnSpc>
              <a:buFontTx/>
              <a:buChar char="-"/>
            </a:pPr>
            <a:r>
              <a:rPr lang="nb-NO" sz="2400" dirty="0"/>
              <a:t>Barns rett til å uttale seg om alle forhold som berører dem. </a:t>
            </a:r>
          </a:p>
          <a:p>
            <a:pPr marL="342900" indent="-342900">
              <a:lnSpc>
                <a:spcPct val="90000"/>
              </a:lnSpc>
              <a:buFontTx/>
              <a:buChar char="-"/>
            </a:pPr>
            <a:r>
              <a:rPr lang="nb-NO" sz="2400" dirty="0"/>
              <a:t>Vi skal undersøke barnet syn, og  tillegge synspunktene  behørig vekt i samsvar med alder og modenhet</a:t>
            </a:r>
          </a:p>
          <a:p>
            <a:pPr>
              <a:lnSpc>
                <a:spcPct val="90000"/>
              </a:lnSpc>
            </a:pPr>
            <a:endParaRPr lang="nb-NO" sz="2400" dirty="0"/>
          </a:p>
          <a:p>
            <a:pPr>
              <a:lnSpc>
                <a:spcPct val="90000"/>
              </a:lnSpc>
            </a:pPr>
            <a:r>
              <a:rPr lang="nb-NO" sz="2400" u="sng" dirty="0"/>
              <a:t>Opplæringsloven § 9 A-4 5. ledd:</a:t>
            </a:r>
          </a:p>
          <a:p>
            <a:pPr>
              <a:lnSpc>
                <a:spcPct val="90000"/>
              </a:lnSpc>
            </a:pPr>
            <a:r>
              <a:rPr lang="nb-NO" sz="2400" dirty="0"/>
              <a:t>«Skolen skal </a:t>
            </a:r>
            <a:r>
              <a:rPr lang="nb-NO" sz="2400" dirty="0" err="1"/>
              <a:t>sørgje</a:t>
            </a:r>
            <a:r>
              <a:rPr lang="nb-NO" sz="2400" dirty="0"/>
              <a:t> for at involverte </a:t>
            </a:r>
            <a:r>
              <a:rPr lang="nb-NO" sz="2400" dirty="0" err="1"/>
              <a:t>elevar</a:t>
            </a:r>
            <a:r>
              <a:rPr lang="nb-NO" sz="2400" dirty="0"/>
              <a:t> blir </a:t>
            </a:r>
            <a:r>
              <a:rPr lang="nb-NO" sz="2400" dirty="0" err="1"/>
              <a:t>høyrde</a:t>
            </a:r>
            <a:r>
              <a:rPr lang="nb-NO" sz="2400" dirty="0"/>
              <a:t>»</a:t>
            </a:r>
          </a:p>
          <a:p>
            <a:pPr marL="0" indent="0">
              <a:lnSpc>
                <a:spcPct val="90000"/>
              </a:lnSpc>
              <a:buNone/>
            </a:pPr>
            <a:endParaRPr lang="nb-NO" sz="1200" dirty="0"/>
          </a:p>
        </p:txBody>
      </p:sp>
      <p:sp>
        <p:nvSpPr>
          <p:cNvPr id="8" name="Plassholder for tekst 7">
            <a:extLst>
              <a:ext uri="{FF2B5EF4-FFF2-40B4-BE49-F238E27FC236}">
                <a16:creationId xmlns:a16="http://schemas.microsoft.com/office/drawing/2014/main" id="{BEBC01CF-A6D0-4A94-AD47-9F45C73CC00F}"/>
              </a:ext>
            </a:extLst>
          </p:cNvPr>
          <p:cNvSpPr>
            <a:spLocks noGrp="1"/>
          </p:cNvSpPr>
          <p:nvPr>
            <p:ph type="body" sz="quarter" idx="12"/>
          </p:nvPr>
        </p:nvSpPr>
        <p:spPr>
          <a:xfrm>
            <a:off x="6244768" y="2158799"/>
            <a:ext cx="5302190" cy="4144259"/>
          </a:xfrm>
        </p:spPr>
        <p:txBody>
          <a:bodyPr>
            <a:normAutofit lnSpcReduction="10000"/>
          </a:bodyPr>
          <a:lstStyle/>
          <a:p>
            <a:pPr>
              <a:lnSpc>
                <a:spcPct val="90000"/>
              </a:lnSpc>
            </a:pPr>
            <a:r>
              <a:rPr lang="nb-NO" sz="2400" dirty="0"/>
              <a:t>Eleven skal få informasjon om </a:t>
            </a:r>
          </a:p>
          <a:p>
            <a:pPr marL="342900" indent="-342900">
              <a:lnSpc>
                <a:spcPct val="90000"/>
              </a:lnSpc>
              <a:buFontTx/>
              <a:buChar char="-"/>
            </a:pPr>
            <a:r>
              <a:rPr lang="nb-NO" sz="2400" dirty="0"/>
              <a:t>hva saken gjelder</a:t>
            </a:r>
          </a:p>
          <a:p>
            <a:pPr marL="342900" indent="-342900">
              <a:lnSpc>
                <a:spcPct val="90000"/>
              </a:lnSpc>
              <a:buFontTx/>
              <a:buChar char="-"/>
            </a:pPr>
            <a:r>
              <a:rPr lang="nb-NO" sz="2400" dirty="0"/>
              <a:t>hvorfor skolen ønsker samtalen, og</a:t>
            </a:r>
          </a:p>
          <a:p>
            <a:pPr marL="342900" indent="-342900">
              <a:lnSpc>
                <a:spcPct val="90000"/>
              </a:lnSpc>
              <a:buFontTx/>
              <a:buChar char="-"/>
            </a:pPr>
            <a:r>
              <a:rPr lang="nb-NO" sz="2400" dirty="0"/>
              <a:t>hvordan samtalen skal skje</a:t>
            </a:r>
          </a:p>
          <a:p>
            <a:pPr>
              <a:lnSpc>
                <a:spcPct val="90000"/>
              </a:lnSpc>
            </a:pPr>
            <a:r>
              <a:rPr lang="nb-NO" sz="2400" b="1" dirty="0"/>
              <a:t>… for å ta stilling til om han/hun ønsker å bli hørt</a:t>
            </a:r>
          </a:p>
          <a:p>
            <a:pPr>
              <a:lnSpc>
                <a:spcPct val="90000"/>
              </a:lnSpc>
            </a:pPr>
            <a:endParaRPr lang="nb-NO" sz="2400" dirty="0"/>
          </a:p>
          <a:p>
            <a:pPr>
              <a:lnSpc>
                <a:spcPct val="90000"/>
              </a:lnSpc>
            </a:pPr>
            <a:r>
              <a:rPr lang="nb-NO" sz="2400" dirty="0"/>
              <a:t>En samtale hvor vi hører en elev, skal ikke oppleves belastende (for eleven)!</a:t>
            </a:r>
            <a:endParaRPr lang="nb-NO" sz="1200" dirty="0"/>
          </a:p>
          <a:p>
            <a:pPr>
              <a:lnSpc>
                <a:spcPct val="90000"/>
              </a:lnSpc>
            </a:pPr>
            <a:endParaRPr lang="nb-NO" sz="1200" dirty="0"/>
          </a:p>
        </p:txBody>
      </p:sp>
    </p:spTree>
    <p:extLst>
      <p:ext uri="{BB962C8B-B14F-4D97-AF65-F5344CB8AC3E}">
        <p14:creationId xmlns:p14="http://schemas.microsoft.com/office/powerpoint/2010/main" val="173402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6CEF38-C13C-49B3-B9DB-DB03C7C98232}"/>
              </a:ext>
            </a:extLst>
          </p:cNvPr>
          <p:cNvSpPr>
            <a:spLocks noGrp="1"/>
          </p:cNvSpPr>
          <p:nvPr>
            <p:ph type="title"/>
          </p:nvPr>
        </p:nvSpPr>
        <p:spPr>
          <a:xfrm>
            <a:off x="1055688" y="873125"/>
            <a:ext cx="10080625" cy="1077209"/>
          </a:xfrm>
        </p:spPr>
        <p:txBody>
          <a:bodyPr anchor="b">
            <a:normAutofit/>
          </a:bodyPr>
          <a:lstStyle/>
          <a:p>
            <a:r>
              <a:rPr lang="nb-NO"/>
              <a:t>Hva når foreldrene sier nei? </a:t>
            </a:r>
          </a:p>
        </p:txBody>
      </p:sp>
      <p:pic>
        <p:nvPicPr>
          <p:cNvPr id="5122" name="Picture 2" descr="man in black hoodie wearing silver framed eyeglasses">
            <a:extLst>
              <a:ext uri="{FF2B5EF4-FFF2-40B4-BE49-F238E27FC236}">
                <a16:creationId xmlns:a16="http://schemas.microsoft.com/office/drawing/2014/main" id="{1D61F12B-599B-490A-A0E0-8969E055CB3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22521" b="43521"/>
          <a:stretch/>
        </p:blipFill>
        <p:spPr bwMode="auto">
          <a:xfrm>
            <a:off x="1055689" y="2231403"/>
            <a:ext cx="10080624" cy="4279022"/>
          </a:xfrm>
          <a:prstGeom prst="rect">
            <a:avLst/>
          </a:prstGeom>
          <a:solidFill>
            <a:srgbClr val="FFFFFF"/>
          </a:solidFill>
        </p:spPr>
      </p:pic>
      <p:sp>
        <p:nvSpPr>
          <p:cNvPr id="4" name="TekstSylinder 3">
            <a:extLst>
              <a:ext uri="{FF2B5EF4-FFF2-40B4-BE49-F238E27FC236}">
                <a16:creationId xmlns:a16="http://schemas.microsoft.com/office/drawing/2014/main" id="{68A6504E-B3EF-4580-9A9A-37B4D4E03F30}"/>
              </a:ext>
            </a:extLst>
          </p:cNvPr>
          <p:cNvSpPr txBox="1"/>
          <p:nvPr/>
        </p:nvSpPr>
        <p:spPr>
          <a:xfrm>
            <a:off x="943392" y="6483717"/>
            <a:ext cx="3119765" cy="307777"/>
          </a:xfrm>
          <a:prstGeom prst="rect">
            <a:avLst/>
          </a:prstGeom>
          <a:noFill/>
        </p:spPr>
        <p:txBody>
          <a:bodyPr wrap="none" rtlCol="0">
            <a:spAutoFit/>
          </a:bodyPr>
          <a:lstStyle/>
          <a:p>
            <a:r>
              <a:rPr lang="nb-NO" sz="1400"/>
              <a:t>Foto: </a:t>
            </a:r>
            <a:r>
              <a:rPr lang="nb-NO" sz="1400">
                <a:hlinkClick r:id="rId4"/>
              </a:rPr>
              <a:t>Jackson </a:t>
            </a:r>
            <a:r>
              <a:rPr lang="nb-NO" sz="1400" err="1">
                <a:hlinkClick r:id="rId4"/>
              </a:rPr>
              <a:t>Simmer</a:t>
            </a:r>
            <a:r>
              <a:rPr lang="nb-NO" sz="1400"/>
              <a:t> </a:t>
            </a:r>
            <a:r>
              <a:rPr lang="nb-NO" sz="1400" err="1"/>
              <a:t>on</a:t>
            </a:r>
            <a:r>
              <a:rPr lang="nb-NO" sz="1400"/>
              <a:t> </a:t>
            </a:r>
            <a:r>
              <a:rPr lang="nb-NO" sz="1400" err="1">
                <a:hlinkClick r:id="rId5"/>
              </a:rPr>
              <a:t>Unsplash</a:t>
            </a:r>
            <a:r>
              <a:rPr lang="nb-NO" sz="1400"/>
              <a:t> </a:t>
            </a:r>
          </a:p>
        </p:txBody>
      </p:sp>
    </p:spTree>
    <p:extLst>
      <p:ext uri="{BB962C8B-B14F-4D97-AF65-F5344CB8AC3E}">
        <p14:creationId xmlns:p14="http://schemas.microsoft.com/office/powerpoint/2010/main" val="1355591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CEF9F250-AE6B-4080-BFDF-5AC271416EE9}"/>
              </a:ext>
            </a:extLst>
          </p:cNvPr>
          <p:cNvSpPr>
            <a:spLocks noGrp="1"/>
          </p:cNvSpPr>
          <p:nvPr>
            <p:ph type="title"/>
          </p:nvPr>
        </p:nvSpPr>
        <p:spPr/>
        <p:txBody>
          <a:bodyPr/>
          <a:lstStyle/>
          <a:p>
            <a:r>
              <a:rPr lang="nb-NO"/>
              <a:t>Prosessen skal være</a:t>
            </a:r>
          </a:p>
        </p:txBody>
      </p:sp>
      <p:sp>
        <p:nvSpPr>
          <p:cNvPr id="5" name="Plassholder for innhold 4">
            <a:extLst>
              <a:ext uri="{FF2B5EF4-FFF2-40B4-BE49-F238E27FC236}">
                <a16:creationId xmlns:a16="http://schemas.microsoft.com/office/drawing/2014/main" id="{77DC14E4-FE08-4CF7-B7D1-C3D90676420B}"/>
              </a:ext>
            </a:extLst>
          </p:cNvPr>
          <p:cNvSpPr>
            <a:spLocks noGrp="1"/>
          </p:cNvSpPr>
          <p:nvPr>
            <p:ph idx="1"/>
          </p:nvPr>
        </p:nvSpPr>
        <p:spPr/>
        <p:txBody>
          <a:bodyPr lIns="91440" tIns="45720" rIns="91440" bIns="45720" anchor="t"/>
          <a:lstStyle/>
          <a:p>
            <a:pPr marL="342900" indent="-342900">
              <a:buFont typeface="Arial" panose="020B0604020202020204" pitchFamily="34" charset="0"/>
              <a:buChar char="•"/>
            </a:pPr>
            <a:r>
              <a:rPr lang="nb-NO" sz="2400" dirty="0"/>
              <a:t>Åpen og informativ</a:t>
            </a:r>
          </a:p>
          <a:p>
            <a:pPr marL="342900" indent="-342900">
              <a:buFont typeface="Arial" panose="020B0604020202020204" pitchFamily="34" charset="0"/>
              <a:buChar char="•"/>
            </a:pPr>
            <a:r>
              <a:rPr lang="nb-NO" sz="2400" dirty="0"/>
              <a:t>Frivillig</a:t>
            </a:r>
          </a:p>
          <a:p>
            <a:pPr marL="342900" indent="-342900">
              <a:buFont typeface="Arial" panose="020B0604020202020204" pitchFamily="34" charset="0"/>
              <a:buChar char="•"/>
            </a:pPr>
            <a:r>
              <a:rPr lang="nb-NO" sz="2400" dirty="0"/>
              <a:t>Basert på respekt</a:t>
            </a:r>
          </a:p>
          <a:p>
            <a:pPr marL="342900" indent="-342900">
              <a:buFont typeface="Arial" panose="020B0604020202020204" pitchFamily="34" charset="0"/>
              <a:buChar char="•"/>
            </a:pPr>
            <a:r>
              <a:rPr lang="nb-NO" sz="2400" dirty="0"/>
              <a:t>Relevant</a:t>
            </a:r>
          </a:p>
          <a:p>
            <a:pPr marL="342900" indent="-342900">
              <a:buFont typeface="Arial" panose="020B0604020202020204" pitchFamily="34" charset="0"/>
              <a:buChar char="•"/>
            </a:pPr>
            <a:r>
              <a:rPr lang="nb-NO" sz="2400" dirty="0"/>
              <a:t>Barnevennlig</a:t>
            </a:r>
          </a:p>
          <a:p>
            <a:pPr marL="342900" indent="-342900">
              <a:buFont typeface="Arial" panose="020B0604020202020204" pitchFamily="34" charset="0"/>
              <a:buChar char="•"/>
            </a:pPr>
            <a:r>
              <a:rPr lang="nb-NO" sz="2400" dirty="0"/>
              <a:t>Inkluderende</a:t>
            </a:r>
          </a:p>
          <a:p>
            <a:pPr marL="342900" indent="-342900">
              <a:buFont typeface="Arial" panose="020B0604020202020204" pitchFamily="34" charset="0"/>
              <a:buChar char="•"/>
            </a:pPr>
            <a:r>
              <a:rPr lang="nb-NO" sz="2400" dirty="0"/>
              <a:t>Etterrettelig </a:t>
            </a:r>
          </a:p>
          <a:p>
            <a:pPr marL="342900" indent="-342900">
              <a:buFont typeface="Arial" panose="020B0604020202020204" pitchFamily="34" charset="0"/>
              <a:buChar char="•"/>
            </a:pPr>
            <a:r>
              <a:rPr lang="nb-NO" sz="2400" dirty="0"/>
              <a:t>Støttet av god opplæring</a:t>
            </a:r>
          </a:p>
        </p:txBody>
      </p:sp>
      <p:pic>
        <p:nvPicPr>
          <p:cNvPr id="2" name="Bilde 1">
            <a:extLst>
              <a:ext uri="{FF2B5EF4-FFF2-40B4-BE49-F238E27FC236}">
                <a16:creationId xmlns:a16="http://schemas.microsoft.com/office/drawing/2014/main" id="{7E1DBC03-8FD3-4936-828C-76D46874ECB9}"/>
              </a:ext>
            </a:extLst>
          </p:cNvPr>
          <p:cNvPicPr>
            <a:picLocks noChangeAspect="1"/>
          </p:cNvPicPr>
          <p:nvPr/>
        </p:nvPicPr>
        <p:blipFill rotWithShape="1">
          <a:blip r:embed="rId3"/>
          <a:srcRect t="1552"/>
          <a:stretch/>
        </p:blipFill>
        <p:spPr>
          <a:xfrm>
            <a:off x="7187608" y="2026217"/>
            <a:ext cx="3427187" cy="4346326"/>
          </a:xfrm>
          <a:prstGeom prst="rect">
            <a:avLst/>
          </a:prstGeom>
        </p:spPr>
      </p:pic>
    </p:spTree>
    <p:extLst>
      <p:ext uri="{BB962C8B-B14F-4D97-AF65-F5344CB8AC3E}">
        <p14:creationId xmlns:p14="http://schemas.microsoft.com/office/powerpoint/2010/main" val="1191272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4BD31112-271C-4DA3-A6E7-67B5528C94A8}"/>
              </a:ext>
            </a:extLst>
          </p:cNvPr>
          <p:cNvSpPr>
            <a:spLocks noGrp="1"/>
          </p:cNvSpPr>
          <p:nvPr>
            <p:ph type="dt" sz="half" idx="2"/>
          </p:nvPr>
        </p:nvSpPr>
        <p:spPr/>
        <p:txBody>
          <a:bodyPr/>
          <a:lstStyle/>
          <a:p>
            <a:r>
              <a:rPr lang="nb-NO"/>
              <a:t>03.12.2020</a:t>
            </a:r>
          </a:p>
        </p:txBody>
      </p:sp>
      <p:sp>
        <p:nvSpPr>
          <p:cNvPr id="3" name="Plassholder for tekst 2">
            <a:extLst>
              <a:ext uri="{FF2B5EF4-FFF2-40B4-BE49-F238E27FC236}">
                <a16:creationId xmlns:a16="http://schemas.microsoft.com/office/drawing/2014/main" id="{C682CB40-CAAA-4CDB-A98A-E33DD422F603}"/>
              </a:ext>
            </a:extLst>
          </p:cNvPr>
          <p:cNvSpPr>
            <a:spLocks noGrp="1"/>
          </p:cNvSpPr>
          <p:nvPr>
            <p:ph type="body" sz="quarter" idx="10"/>
          </p:nvPr>
        </p:nvSpPr>
        <p:spPr>
          <a:xfrm>
            <a:off x="964888" y="1613738"/>
            <a:ext cx="8520306" cy="2576997"/>
          </a:xfrm>
        </p:spPr>
        <p:txBody>
          <a:bodyPr/>
          <a:lstStyle/>
          <a:p>
            <a:r>
              <a:rPr lang="nb-NO" dirty="0"/>
              <a:t>Eksempler på god praksis</a:t>
            </a:r>
          </a:p>
          <a:p>
            <a:r>
              <a:rPr lang="nb-NO" dirty="0"/>
              <a:t>for å legge til rette for og gjennomføre samtaler</a:t>
            </a:r>
          </a:p>
        </p:txBody>
      </p:sp>
    </p:spTree>
    <p:extLst>
      <p:ext uri="{BB962C8B-B14F-4D97-AF65-F5344CB8AC3E}">
        <p14:creationId xmlns:p14="http://schemas.microsoft.com/office/powerpoint/2010/main" val="1249114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ssholder for tekst 6">
            <a:extLst>
              <a:ext uri="{FF2B5EF4-FFF2-40B4-BE49-F238E27FC236}">
                <a16:creationId xmlns:a16="http://schemas.microsoft.com/office/drawing/2014/main" id="{A38A4C2C-6430-41D4-AE6F-783FBC2BE39D}"/>
              </a:ext>
            </a:extLst>
          </p:cNvPr>
          <p:cNvSpPr>
            <a:spLocks noGrp="1"/>
          </p:cNvSpPr>
          <p:nvPr>
            <p:ph type="body" sz="quarter" idx="24"/>
          </p:nvPr>
        </p:nvSpPr>
        <p:spPr/>
        <p:txBody>
          <a:bodyPr/>
          <a:lstStyle/>
          <a:p>
            <a:r>
              <a:rPr lang="nb-NO">
                <a:hlinkClick r:id="rId3"/>
              </a:rPr>
              <a:t>Jessica Da Rosa</a:t>
            </a:r>
            <a:r>
              <a:rPr lang="nb-NO"/>
              <a:t> </a:t>
            </a:r>
            <a:r>
              <a:rPr lang="nb-NO" err="1"/>
              <a:t>on</a:t>
            </a:r>
            <a:r>
              <a:rPr lang="nb-NO"/>
              <a:t> </a:t>
            </a:r>
            <a:r>
              <a:rPr lang="nb-NO" err="1">
                <a:hlinkClick r:id="rId4"/>
              </a:rPr>
              <a:t>Unsplash</a:t>
            </a:r>
            <a:endParaRPr lang="nb-NO"/>
          </a:p>
        </p:txBody>
      </p:sp>
      <p:sp>
        <p:nvSpPr>
          <p:cNvPr id="3" name="Plassholder for innhold 2">
            <a:extLst>
              <a:ext uri="{FF2B5EF4-FFF2-40B4-BE49-F238E27FC236}">
                <a16:creationId xmlns:a16="http://schemas.microsoft.com/office/drawing/2014/main" id="{1440A20C-AAB6-467E-88AA-CBA771F1F854}"/>
              </a:ext>
            </a:extLst>
          </p:cNvPr>
          <p:cNvSpPr>
            <a:spLocks noGrp="1"/>
          </p:cNvSpPr>
          <p:nvPr>
            <p:ph type="body" sz="quarter" idx="12"/>
          </p:nvPr>
        </p:nvSpPr>
        <p:spPr>
          <a:xfrm>
            <a:off x="1419120" y="1693386"/>
            <a:ext cx="5998990" cy="3715320"/>
          </a:xfrm>
        </p:spPr>
        <p:txBody>
          <a:bodyPr/>
          <a:lstStyle/>
          <a:p>
            <a:r>
              <a:rPr lang="nb-NO" sz="2400" b="1"/>
              <a:t>Eleven:</a:t>
            </a:r>
          </a:p>
          <a:p>
            <a:pPr marL="342900" indent="-342900">
              <a:buFontTx/>
              <a:buChar char="-"/>
            </a:pPr>
            <a:r>
              <a:rPr lang="nb-NO" sz="2400"/>
              <a:t>Formidler seg i en fri og fortellende form</a:t>
            </a:r>
          </a:p>
          <a:p>
            <a:pPr marL="342900" indent="-342900">
              <a:buFontTx/>
              <a:buChar char="-"/>
            </a:pPr>
            <a:r>
              <a:rPr lang="nb-NO" sz="2400"/>
              <a:t>Forteller spontant og med egne ord</a:t>
            </a:r>
          </a:p>
          <a:p>
            <a:pPr marL="342900" indent="-342900">
              <a:buFontTx/>
              <a:buChar char="-"/>
            </a:pPr>
            <a:r>
              <a:rPr lang="nb-NO" sz="2400"/>
              <a:t>Gjenkaller og relaterer flere ytringer etter hverandre</a:t>
            </a:r>
          </a:p>
          <a:p>
            <a:pPr marL="342900" indent="-342900">
              <a:buFontTx/>
              <a:buChar char="-"/>
            </a:pPr>
            <a:r>
              <a:rPr lang="nb-NO" sz="2400"/>
              <a:t>Forteller detaljer som er viktig for seg</a:t>
            </a:r>
          </a:p>
        </p:txBody>
      </p:sp>
      <p:pic>
        <p:nvPicPr>
          <p:cNvPr id="9" name="Plassholder for bilde 8" descr="Et bilde som inneholder person, bord, kvinne, sitter&#10;&#10;Automatisk generert beskrivelse">
            <a:extLst>
              <a:ext uri="{FF2B5EF4-FFF2-40B4-BE49-F238E27FC236}">
                <a16:creationId xmlns:a16="http://schemas.microsoft.com/office/drawing/2014/main" id="{217D7FD8-EC16-44B3-9CAF-344CF9B71152}"/>
              </a:ext>
            </a:extLst>
          </p:cNvPr>
          <p:cNvPicPr>
            <a:picLocks noGrp="1" noChangeAspect="1"/>
          </p:cNvPicPr>
          <p:nvPr>
            <p:ph type="pic" sz="quarter" idx="13"/>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l="12889" t="4916" b="16281"/>
          <a:stretch/>
        </p:blipFill>
        <p:spPr>
          <a:xfrm>
            <a:off x="7696200" y="1249146"/>
            <a:ext cx="3449638" cy="4680000"/>
          </a:xfrm>
        </p:spPr>
      </p:pic>
      <p:sp>
        <p:nvSpPr>
          <p:cNvPr id="2" name="Tittel 1">
            <a:extLst>
              <a:ext uri="{FF2B5EF4-FFF2-40B4-BE49-F238E27FC236}">
                <a16:creationId xmlns:a16="http://schemas.microsoft.com/office/drawing/2014/main" id="{CAE33E3A-B681-40C5-90F8-B3E32D61F7F7}"/>
              </a:ext>
            </a:extLst>
          </p:cNvPr>
          <p:cNvSpPr>
            <a:spLocks noGrp="1"/>
          </p:cNvSpPr>
          <p:nvPr>
            <p:ph type="title" idx="4294967295"/>
          </p:nvPr>
        </p:nvSpPr>
        <p:spPr>
          <a:xfrm>
            <a:off x="1065213" y="651860"/>
            <a:ext cx="10080625" cy="1077913"/>
          </a:xfrm>
          <a:prstGeom prst="rect">
            <a:avLst/>
          </a:prstGeom>
        </p:spPr>
        <p:txBody>
          <a:bodyPr/>
          <a:lstStyle/>
          <a:p>
            <a:r>
              <a:rPr lang="nb-NO"/>
              <a:t>Hvordan gjenkjenner vi en god samtale?	</a:t>
            </a:r>
          </a:p>
        </p:txBody>
      </p:sp>
    </p:spTree>
    <p:extLst>
      <p:ext uri="{BB962C8B-B14F-4D97-AF65-F5344CB8AC3E}">
        <p14:creationId xmlns:p14="http://schemas.microsoft.com/office/powerpoint/2010/main" val="3765156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4" descr="Et bilde som inneholder bord&#10;&#10;Automatisk generert beskrivelse">
            <a:extLst>
              <a:ext uri="{FF2B5EF4-FFF2-40B4-BE49-F238E27FC236}">
                <a16:creationId xmlns:a16="http://schemas.microsoft.com/office/drawing/2014/main" id="{3B951AF1-9A0E-4352-816D-CE089B4D32EA}"/>
              </a:ext>
            </a:extLst>
          </p:cNvPr>
          <p:cNvPicPr>
            <a:picLocks noGrp="1" noChangeAspect="1"/>
          </p:cNvPicPr>
          <p:nvPr>
            <p:ph idx="1"/>
          </p:nvPr>
        </p:nvPicPr>
        <p:blipFill>
          <a:blip r:embed="rId3"/>
          <a:stretch>
            <a:fillRect/>
          </a:stretch>
        </p:blipFill>
        <p:spPr>
          <a:xfrm>
            <a:off x="1436500" y="294482"/>
            <a:ext cx="8538743" cy="6385718"/>
          </a:xfrm>
          <a:noFill/>
        </p:spPr>
      </p:pic>
    </p:spTree>
    <p:extLst>
      <p:ext uri="{BB962C8B-B14F-4D97-AF65-F5344CB8AC3E}">
        <p14:creationId xmlns:p14="http://schemas.microsoft.com/office/powerpoint/2010/main" val="1172659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A9773FDF-4A63-4A8E-BE1D-0DD2B1225DB3}"/>
              </a:ext>
            </a:extLst>
          </p:cNvPr>
          <p:cNvPicPr>
            <a:picLocks noChangeAspect="1"/>
          </p:cNvPicPr>
          <p:nvPr/>
        </p:nvPicPr>
        <p:blipFill>
          <a:blip r:embed="rId3"/>
          <a:stretch>
            <a:fillRect/>
          </a:stretch>
        </p:blipFill>
        <p:spPr>
          <a:xfrm>
            <a:off x="756240" y="68263"/>
            <a:ext cx="9768294" cy="6373812"/>
          </a:xfrm>
          <a:prstGeom prst="rect">
            <a:avLst/>
          </a:prstGeom>
          <a:noFill/>
        </p:spPr>
      </p:pic>
    </p:spTree>
    <p:extLst>
      <p:ext uri="{BB962C8B-B14F-4D97-AF65-F5344CB8AC3E}">
        <p14:creationId xmlns:p14="http://schemas.microsoft.com/office/powerpoint/2010/main" val="4062878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0368B4DD-4ABD-4434-A142-14898DD80B8D}"/>
              </a:ext>
            </a:extLst>
          </p:cNvPr>
          <p:cNvPicPr>
            <a:picLocks noChangeAspect="1"/>
          </p:cNvPicPr>
          <p:nvPr/>
        </p:nvPicPr>
        <p:blipFill>
          <a:blip r:embed="rId3"/>
          <a:stretch>
            <a:fillRect/>
          </a:stretch>
        </p:blipFill>
        <p:spPr>
          <a:xfrm>
            <a:off x="1567664" y="68263"/>
            <a:ext cx="8145447" cy="6373812"/>
          </a:xfrm>
          <a:prstGeom prst="rect">
            <a:avLst/>
          </a:prstGeom>
          <a:noFill/>
        </p:spPr>
      </p:pic>
    </p:spTree>
    <p:extLst>
      <p:ext uri="{BB962C8B-B14F-4D97-AF65-F5344CB8AC3E}">
        <p14:creationId xmlns:p14="http://schemas.microsoft.com/office/powerpoint/2010/main" val="1036437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704C0F-51A7-44D1-838A-15E71A57D7D3}"/>
              </a:ext>
            </a:extLst>
          </p:cNvPr>
          <p:cNvSpPr>
            <a:spLocks noGrp="1"/>
          </p:cNvSpPr>
          <p:nvPr>
            <p:ph type="title"/>
          </p:nvPr>
        </p:nvSpPr>
        <p:spPr/>
        <p:txBody>
          <a:bodyPr/>
          <a:lstStyle/>
          <a:p>
            <a:r>
              <a:rPr lang="nb-NO"/>
              <a:t>Ulike måter å spørre på</a:t>
            </a:r>
          </a:p>
        </p:txBody>
      </p:sp>
      <p:sp>
        <p:nvSpPr>
          <p:cNvPr id="3" name="Plassholder for tekst 2">
            <a:extLst>
              <a:ext uri="{FF2B5EF4-FFF2-40B4-BE49-F238E27FC236}">
                <a16:creationId xmlns:a16="http://schemas.microsoft.com/office/drawing/2014/main" id="{84F06E6E-409E-4CEA-ACD7-1856BB6A05F6}"/>
              </a:ext>
            </a:extLst>
          </p:cNvPr>
          <p:cNvSpPr>
            <a:spLocks noGrp="1"/>
          </p:cNvSpPr>
          <p:nvPr>
            <p:ph type="body" sz="quarter" idx="11"/>
          </p:nvPr>
        </p:nvSpPr>
        <p:spPr>
          <a:xfrm>
            <a:off x="1057541" y="2164988"/>
            <a:ext cx="4889693" cy="4295725"/>
          </a:xfrm>
        </p:spPr>
        <p:style>
          <a:lnRef idx="2">
            <a:schemeClr val="accent6"/>
          </a:lnRef>
          <a:fillRef idx="1">
            <a:schemeClr val="lt1"/>
          </a:fillRef>
          <a:effectRef idx="0">
            <a:schemeClr val="accent6"/>
          </a:effectRef>
          <a:fontRef idx="minor">
            <a:schemeClr val="dk1"/>
          </a:fontRef>
        </p:style>
        <p:txBody>
          <a:bodyPr lIns="91440" tIns="45720" rIns="91440" bIns="45720" anchor="t"/>
          <a:lstStyle/>
          <a:p>
            <a:r>
              <a:rPr lang="nb-NO" b="1"/>
              <a:t>Fremmende:</a:t>
            </a:r>
          </a:p>
          <a:p>
            <a:pPr marL="342900" indent="-342900">
              <a:buFontTx/>
              <a:buChar char="-"/>
            </a:pPr>
            <a:r>
              <a:rPr lang="nb-NO"/>
              <a:t>åpne formuleringer</a:t>
            </a:r>
          </a:p>
          <a:p>
            <a:pPr marL="342900" indent="-342900">
              <a:buFontTx/>
              <a:buChar char="-"/>
            </a:pPr>
            <a:r>
              <a:rPr lang="nb-NO"/>
              <a:t>ikke ledende</a:t>
            </a:r>
          </a:p>
          <a:p>
            <a:pPr marL="342900" indent="-342900">
              <a:buFontTx/>
              <a:buChar char="-"/>
            </a:pPr>
            <a:r>
              <a:rPr lang="nb-NO"/>
              <a:t>aktiv lytting</a:t>
            </a:r>
          </a:p>
          <a:p>
            <a:pPr marL="342900" indent="-342900">
              <a:buChar char="-"/>
            </a:pPr>
            <a:r>
              <a:rPr lang="nb-NO"/>
              <a:t>klargjørende</a:t>
            </a:r>
          </a:p>
          <a:p>
            <a:r>
              <a:rPr lang="nb-NO"/>
              <a:t>Eks. </a:t>
            </a:r>
          </a:p>
          <a:p>
            <a:r>
              <a:rPr lang="nb-NO"/>
              <a:t>Du sa at Lisa var sint på deg, fortell meg hva som skjedde da hun ble sint?</a:t>
            </a:r>
          </a:p>
          <a:p>
            <a:r>
              <a:rPr lang="nb-NO"/>
              <a:t>Fortell meg hva som skjedde når du begynte å gråte etter friminuttet?  </a:t>
            </a:r>
          </a:p>
          <a:p>
            <a:endParaRPr lang="nb-NO"/>
          </a:p>
          <a:p>
            <a:endParaRPr lang="nb-NO"/>
          </a:p>
          <a:p>
            <a:endParaRPr lang="nb-NO"/>
          </a:p>
          <a:p>
            <a:endParaRPr lang="nb-NO"/>
          </a:p>
        </p:txBody>
      </p:sp>
      <p:sp>
        <p:nvSpPr>
          <p:cNvPr id="4" name="Plassholder for tekst 3">
            <a:extLst>
              <a:ext uri="{FF2B5EF4-FFF2-40B4-BE49-F238E27FC236}">
                <a16:creationId xmlns:a16="http://schemas.microsoft.com/office/drawing/2014/main" id="{F6C9FD74-CB97-4E23-9408-5EE95FA0F81F}"/>
              </a:ext>
            </a:extLst>
          </p:cNvPr>
          <p:cNvSpPr>
            <a:spLocks noGrp="1"/>
          </p:cNvSpPr>
          <p:nvPr>
            <p:ph type="body" sz="quarter" idx="12"/>
          </p:nvPr>
        </p:nvSpPr>
        <p:spPr>
          <a:xfrm>
            <a:off x="6244768" y="2158799"/>
            <a:ext cx="4894688" cy="4301914"/>
          </a:xfrm>
        </p:spPr>
        <p:style>
          <a:lnRef idx="2">
            <a:schemeClr val="accent6"/>
          </a:lnRef>
          <a:fillRef idx="1">
            <a:schemeClr val="lt1"/>
          </a:fillRef>
          <a:effectRef idx="0">
            <a:schemeClr val="accent6"/>
          </a:effectRef>
          <a:fontRef idx="minor">
            <a:schemeClr val="dk1"/>
          </a:fontRef>
        </p:style>
        <p:txBody>
          <a:bodyPr lIns="91440" tIns="45720" rIns="91440" bIns="45720" anchor="t"/>
          <a:lstStyle/>
          <a:p>
            <a:r>
              <a:rPr lang="nb-NO" b="1" dirty="0"/>
              <a:t>Hemmende: </a:t>
            </a:r>
          </a:p>
          <a:p>
            <a:pPr marL="342900" indent="-342900">
              <a:buFontTx/>
              <a:buChar char="-"/>
            </a:pPr>
            <a:r>
              <a:rPr lang="nb-NO" dirty="0"/>
              <a:t>lukkende formuleringer </a:t>
            </a:r>
          </a:p>
          <a:p>
            <a:pPr marL="342900" indent="-342900">
              <a:buFontTx/>
              <a:buChar char="-"/>
            </a:pPr>
            <a:r>
              <a:rPr lang="nb-NO" dirty="0"/>
              <a:t>ledende spørsmål</a:t>
            </a:r>
          </a:p>
          <a:p>
            <a:pPr marL="342900" indent="-342900">
              <a:buFontTx/>
              <a:buChar char="-"/>
            </a:pPr>
            <a:r>
              <a:rPr lang="nb-NO" dirty="0"/>
              <a:t>tilslørende</a:t>
            </a:r>
          </a:p>
          <a:p>
            <a:endParaRPr lang="nb-NO" dirty="0"/>
          </a:p>
          <a:p>
            <a:r>
              <a:rPr lang="nb-NO" dirty="0"/>
              <a:t>Eks. </a:t>
            </a:r>
          </a:p>
          <a:p>
            <a:r>
              <a:rPr lang="nb-NO" dirty="0"/>
              <a:t>Var det </a:t>
            </a:r>
            <a:r>
              <a:rPr lang="nb-NO"/>
              <a:t>Lisa</a:t>
            </a:r>
            <a:r>
              <a:rPr lang="nb-NO" dirty="0"/>
              <a:t> som var sint på deg? "Ja"</a:t>
            </a:r>
          </a:p>
          <a:p>
            <a:r>
              <a:rPr lang="nb-NO" dirty="0"/>
              <a:t>Hvorfor var hun sint på deg? "Vet ikke"</a:t>
            </a:r>
          </a:p>
          <a:p>
            <a:r>
              <a:rPr lang="nb-NO" dirty="0"/>
              <a:t>Du ble sikkert redd da? "</a:t>
            </a:r>
            <a:r>
              <a:rPr lang="nb-NO" dirty="0" err="1"/>
              <a:t>Mmm</a:t>
            </a:r>
            <a:r>
              <a:rPr lang="nb-NO" dirty="0"/>
              <a:t>"</a:t>
            </a:r>
          </a:p>
        </p:txBody>
      </p:sp>
    </p:spTree>
    <p:extLst>
      <p:ext uri="{BB962C8B-B14F-4D97-AF65-F5344CB8AC3E}">
        <p14:creationId xmlns:p14="http://schemas.microsoft.com/office/powerpoint/2010/main" val="327968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020C971-C5AA-4F5A-BB8D-A4359086A002}"/>
              </a:ext>
            </a:extLst>
          </p:cNvPr>
          <p:cNvSpPr>
            <a:spLocks noGrp="1"/>
          </p:cNvSpPr>
          <p:nvPr>
            <p:ph type="title"/>
          </p:nvPr>
        </p:nvSpPr>
        <p:spPr/>
        <p:txBody>
          <a:bodyPr/>
          <a:lstStyle/>
          <a:p>
            <a:r>
              <a:rPr lang="nb-NO"/>
              <a:t>Ulike måter å svare på</a:t>
            </a:r>
          </a:p>
        </p:txBody>
      </p:sp>
      <p:sp>
        <p:nvSpPr>
          <p:cNvPr id="3" name="Plassholder for tekst 2">
            <a:extLst>
              <a:ext uri="{FF2B5EF4-FFF2-40B4-BE49-F238E27FC236}">
                <a16:creationId xmlns:a16="http://schemas.microsoft.com/office/drawing/2014/main" id="{4AFACEF9-F305-4829-AF38-52BBA74C9783}"/>
              </a:ext>
            </a:extLst>
          </p:cNvPr>
          <p:cNvSpPr>
            <a:spLocks noGrp="1"/>
          </p:cNvSpPr>
          <p:nvPr>
            <p:ph type="body" sz="quarter" idx="11"/>
          </p:nvPr>
        </p:nvSpPr>
        <p:spPr/>
        <p:style>
          <a:lnRef idx="2">
            <a:schemeClr val="accent6"/>
          </a:lnRef>
          <a:fillRef idx="1">
            <a:schemeClr val="lt1"/>
          </a:fillRef>
          <a:effectRef idx="0">
            <a:schemeClr val="accent6"/>
          </a:effectRef>
          <a:fontRef idx="minor">
            <a:schemeClr val="dk1"/>
          </a:fontRef>
        </p:style>
        <p:txBody>
          <a:bodyPr lIns="91440" tIns="45720" rIns="91440" bIns="45720" anchor="t"/>
          <a:lstStyle/>
          <a:p>
            <a:r>
              <a:rPr lang="nb-NO" dirty="0"/>
              <a:t>Utsagn fra elev: </a:t>
            </a:r>
          </a:p>
          <a:p>
            <a:r>
              <a:rPr lang="nb-NO" dirty="0"/>
              <a:t>Det er ingen som liker meg!</a:t>
            </a:r>
          </a:p>
          <a:p>
            <a:pPr marL="342900" indent="-342900">
              <a:buFontTx/>
              <a:buChar char="-"/>
            </a:pPr>
            <a:r>
              <a:rPr lang="nb-NO" dirty="0"/>
              <a:t>Å, det tror jeg ikke, ser jo ofte at du leker med Roar og Beate. De liker deg jo. Jeg liker deg osv. . . (hemmende)</a:t>
            </a:r>
          </a:p>
          <a:p>
            <a:pPr marL="342900" indent="-342900">
              <a:buFontTx/>
              <a:buChar char="-"/>
            </a:pPr>
            <a:r>
              <a:rPr lang="nb-NO" dirty="0"/>
              <a:t>Eller:</a:t>
            </a:r>
          </a:p>
          <a:p>
            <a:pPr marL="342900" indent="-342900">
              <a:buFontTx/>
              <a:buChar char="-"/>
            </a:pPr>
            <a:r>
              <a:rPr lang="nb-NO" dirty="0"/>
              <a:t>Å, er det ingen som liker deg, kan du fortelle meg hva du tenker på da? (fremmende)</a:t>
            </a:r>
          </a:p>
          <a:p>
            <a:pPr marL="342900" indent="-342900">
              <a:buFontTx/>
              <a:buChar char="-"/>
            </a:pPr>
            <a:endParaRPr lang="nb-NO" dirty="0"/>
          </a:p>
          <a:p>
            <a:pPr marL="342900" indent="-342900">
              <a:buFontTx/>
              <a:buChar char="-"/>
            </a:pPr>
            <a:endParaRPr lang="nb-NO" dirty="0"/>
          </a:p>
          <a:p>
            <a:pPr marL="342900" indent="-342900">
              <a:buFontTx/>
              <a:buChar char="-"/>
            </a:pPr>
            <a:endParaRPr lang="nb-NO" dirty="0"/>
          </a:p>
        </p:txBody>
      </p:sp>
      <p:sp>
        <p:nvSpPr>
          <p:cNvPr id="4" name="Plassholder for tekst 3">
            <a:extLst>
              <a:ext uri="{FF2B5EF4-FFF2-40B4-BE49-F238E27FC236}">
                <a16:creationId xmlns:a16="http://schemas.microsoft.com/office/drawing/2014/main" id="{BAEF873D-9ED2-489C-AB74-80F0554EBE80}"/>
              </a:ext>
            </a:extLst>
          </p:cNvPr>
          <p:cNvSpPr>
            <a:spLocks noGrp="1"/>
          </p:cNvSpPr>
          <p:nvPr>
            <p:ph type="body" sz="quarter" idx="12"/>
          </p:nvPr>
        </p:nvSpPr>
        <p:spPr/>
        <p:style>
          <a:lnRef idx="2">
            <a:schemeClr val="accent6"/>
          </a:lnRef>
          <a:fillRef idx="1">
            <a:schemeClr val="lt1"/>
          </a:fillRef>
          <a:effectRef idx="0">
            <a:schemeClr val="accent6"/>
          </a:effectRef>
          <a:fontRef idx="minor">
            <a:schemeClr val="dk1"/>
          </a:fontRef>
        </p:style>
        <p:txBody>
          <a:bodyPr lIns="91440" tIns="45720" rIns="91440" bIns="45720" anchor="t"/>
          <a:lstStyle/>
          <a:p>
            <a:r>
              <a:rPr lang="nb-NO" dirty="0"/>
              <a:t>Utsagn fra elev:</a:t>
            </a:r>
          </a:p>
          <a:p>
            <a:r>
              <a:rPr lang="nb-NO" dirty="0"/>
              <a:t>Jeg er ikke verdt en dritt, kunne like gjerne vært dø!</a:t>
            </a:r>
          </a:p>
          <a:p>
            <a:pPr marL="342900" indent="-342900">
              <a:buFontTx/>
              <a:buChar char="-"/>
            </a:pPr>
            <a:r>
              <a:rPr lang="nb-NO" dirty="0"/>
              <a:t>Nei huff, du kan ikke si sånn. (hemmende)</a:t>
            </a:r>
          </a:p>
          <a:p>
            <a:pPr marL="342900" indent="-342900">
              <a:buFontTx/>
              <a:buChar char="-"/>
            </a:pPr>
            <a:r>
              <a:rPr lang="nb-NO" dirty="0"/>
              <a:t>Eller:</a:t>
            </a:r>
          </a:p>
          <a:p>
            <a:pPr marL="342900" indent="-342900">
              <a:buFont typeface="Arial"/>
              <a:buChar char="•"/>
            </a:pPr>
            <a:r>
              <a:rPr lang="nb-NO" dirty="0" err="1"/>
              <a:t>Oj</a:t>
            </a:r>
            <a:r>
              <a:rPr lang="nb-NO" dirty="0"/>
              <a:t>, det hørtes forferdelig ut, jeg vil gjerne at du forteller meg hva du tenker når du sier at du ikke er verdt en dritt, og at du like gjerne kunne vært dø? (fremmende)</a:t>
            </a:r>
          </a:p>
          <a:p>
            <a:pPr marL="342900" indent="-342900">
              <a:buFontTx/>
              <a:buChar char="-"/>
            </a:pPr>
            <a:endParaRPr lang="nb-NO" dirty="0"/>
          </a:p>
          <a:p>
            <a:pPr marL="342900" indent="-342900">
              <a:buFontTx/>
              <a:buChar char="-"/>
            </a:pPr>
            <a:endParaRPr lang="nb-NO" dirty="0"/>
          </a:p>
        </p:txBody>
      </p:sp>
    </p:spTree>
    <p:extLst>
      <p:ext uri="{BB962C8B-B14F-4D97-AF65-F5344CB8AC3E}">
        <p14:creationId xmlns:p14="http://schemas.microsoft.com/office/powerpoint/2010/main" val="3584060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2" end="2"/>
                                            </p:txEl>
                                          </p:spTgt>
                                        </p:tgtEl>
                                        <p:attrNameLst>
                                          <p:attrName>style.color</p:attrName>
                                        </p:attrNameLst>
                                      </p:cBhvr>
                                      <p:to>
                                        <a:srgbClr val="FF0000"/>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2000" fill="hold"/>
                                        <p:tgtEl>
                                          <p:spTgt spid="3">
                                            <p:txEl>
                                              <p:pRg st="4" end="4"/>
                                            </p:txEl>
                                          </p:spTgt>
                                        </p:tgtEl>
                                        <p:attrNameLst>
                                          <p:attrName>style.color</p:attrName>
                                        </p:attrNameLst>
                                      </p:cBhvr>
                                      <p:to>
                                        <a:srgbClr val="00B050"/>
                                      </p:to>
                                    </p:animClr>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nodeType="clickEffect">
                                  <p:stCondLst>
                                    <p:cond delay="0"/>
                                  </p:stCondLst>
                                  <p:childTnLst>
                                    <p:animClr clrSpc="rgb" dir="cw">
                                      <p:cBhvr override="childStyle">
                                        <p:cTn id="14" dur="2000" fill="hold"/>
                                        <p:tgtEl>
                                          <p:spTgt spid="4">
                                            <p:txEl>
                                              <p:pRg st="2" end="2"/>
                                            </p:txEl>
                                          </p:spTgt>
                                        </p:tgtEl>
                                        <p:attrNameLst>
                                          <p:attrName>style.color</p:attrName>
                                        </p:attrNameLst>
                                      </p:cBhvr>
                                      <p:to>
                                        <a:srgbClr val="FF0000"/>
                                      </p:to>
                                    </p:animClr>
                                  </p:childTnLst>
                                </p:cTn>
                              </p:par>
                            </p:childTnLst>
                          </p:cTn>
                        </p:par>
                      </p:childTnLst>
                    </p:cTn>
                  </p:par>
                  <p:par>
                    <p:cTn id="15" fill="hold">
                      <p:stCondLst>
                        <p:cond delay="indefinite"/>
                      </p:stCondLst>
                      <p:childTnLst>
                        <p:par>
                          <p:cTn id="16" fill="hold">
                            <p:stCondLst>
                              <p:cond delay="0"/>
                            </p:stCondLst>
                            <p:childTnLst>
                              <p:par>
                                <p:cTn id="17" presetID="3" presetClass="emph" presetSubtype="2" fill="hold" nodeType="clickEffect">
                                  <p:stCondLst>
                                    <p:cond delay="0"/>
                                  </p:stCondLst>
                                  <p:childTnLst>
                                    <p:animClr clrSpc="rgb" dir="cw">
                                      <p:cBhvr override="childStyle">
                                        <p:cTn id="18" dur="2000" fill="hold"/>
                                        <p:tgtEl>
                                          <p:spTgt spid="4">
                                            <p:txEl>
                                              <p:pRg st="4" end="4"/>
                                            </p:txEl>
                                          </p:spTgt>
                                        </p:tgtEl>
                                        <p:attrNameLst>
                                          <p:attrName>style.color</p:attrName>
                                        </p:attrNameLst>
                                      </p:cBhvr>
                                      <p:to>
                                        <a:srgbClr val="00B05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D64473-07A6-4A5C-ACA8-7659EFFECD98}"/>
              </a:ext>
            </a:extLst>
          </p:cNvPr>
          <p:cNvSpPr>
            <a:spLocks noGrp="1"/>
          </p:cNvSpPr>
          <p:nvPr>
            <p:ph type="title"/>
          </p:nvPr>
        </p:nvSpPr>
        <p:spPr/>
        <p:txBody>
          <a:bodyPr/>
          <a:lstStyle/>
          <a:p>
            <a:r>
              <a:rPr lang="nb-NO"/>
              <a:t>Kjennetegn på en god samtalepartner</a:t>
            </a:r>
          </a:p>
        </p:txBody>
      </p:sp>
      <p:sp>
        <p:nvSpPr>
          <p:cNvPr id="3" name="Plassholder for innhold 2">
            <a:extLst>
              <a:ext uri="{FF2B5EF4-FFF2-40B4-BE49-F238E27FC236}">
                <a16:creationId xmlns:a16="http://schemas.microsoft.com/office/drawing/2014/main" id="{19D30311-E133-43BD-AB7F-F6B8BB00CEBF}"/>
              </a:ext>
            </a:extLst>
          </p:cNvPr>
          <p:cNvSpPr>
            <a:spLocks noGrp="1"/>
          </p:cNvSpPr>
          <p:nvPr>
            <p:ph idx="1"/>
          </p:nvPr>
        </p:nvSpPr>
        <p:spPr>
          <a:xfrm>
            <a:off x="1055688" y="2319681"/>
            <a:ext cx="10138133" cy="4422795"/>
          </a:xfrm>
        </p:spPr>
        <p:txBody>
          <a:bodyPr lIns="91440" tIns="45720" rIns="91440" bIns="45720" anchor="t"/>
          <a:lstStyle/>
          <a:p>
            <a:pPr marL="342900" indent="-342900">
              <a:lnSpc>
                <a:spcPct val="100000"/>
              </a:lnSpc>
              <a:buFont typeface="Arial" panose="020B0604020202020204" pitchFamily="34" charset="0"/>
              <a:buChar char="•"/>
            </a:pPr>
            <a:r>
              <a:rPr lang="nb-NO" sz="2400" dirty="0"/>
              <a:t>Lytter aktivt</a:t>
            </a:r>
          </a:p>
          <a:p>
            <a:pPr marL="342900" indent="-342900">
              <a:lnSpc>
                <a:spcPct val="100000"/>
              </a:lnSpc>
              <a:buFont typeface="Arial" panose="020B0604020202020204" pitchFamily="34" charset="0"/>
              <a:buChar char="•"/>
            </a:pPr>
            <a:r>
              <a:rPr lang="nb-NO" sz="2400" dirty="0"/>
              <a:t>Sensitiv for elevens behov </a:t>
            </a:r>
          </a:p>
          <a:p>
            <a:pPr marL="342900" indent="-342900">
              <a:lnSpc>
                <a:spcPct val="100000"/>
              </a:lnSpc>
              <a:buFont typeface="Arial" panose="020B0604020202020204" pitchFamily="34" charset="0"/>
              <a:buChar char="•"/>
            </a:pPr>
            <a:r>
              <a:rPr lang="nb-NO" sz="2400" dirty="0"/>
              <a:t>Bekrefter eleven </a:t>
            </a:r>
          </a:p>
          <a:p>
            <a:pPr marL="342900" indent="-342900">
              <a:lnSpc>
                <a:spcPct val="100000"/>
              </a:lnSpc>
              <a:buFont typeface="Arial" panose="020B0604020202020204" pitchFamily="34" charset="0"/>
              <a:buChar char="•"/>
            </a:pPr>
            <a:r>
              <a:rPr lang="nb-NO" sz="2400" dirty="0">
                <a:ea typeface="+mj-lt"/>
                <a:cs typeface="+mj-lt"/>
              </a:rPr>
              <a:t>Bruker metakommunikasjon</a:t>
            </a:r>
            <a:endParaRPr lang="nb-NO" sz="2400" dirty="0"/>
          </a:p>
          <a:p>
            <a:pPr marL="342900" indent="-342900">
              <a:lnSpc>
                <a:spcPct val="100000"/>
              </a:lnSpc>
              <a:buFont typeface="Arial" panose="020B0604020202020204" pitchFamily="34" charset="0"/>
              <a:buChar char="•"/>
            </a:pPr>
            <a:r>
              <a:rPr lang="nb-NO" sz="2400" dirty="0"/>
              <a:t>Sjekker ut når eleven er ferdig med samtalen</a:t>
            </a:r>
          </a:p>
          <a:p>
            <a:pPr marL="342900" indent="-342900">
              <a:lnSpc>
                <a:spcPct val="100000"/>
              </a:lnSpc>
              <a:buFont typeface="Arial" panose="020B0604020202020204" pitchFamily="34" charset="0"/>
              <a:buChar char="•"/>
            </a:pPr>
            <a:r>
              <a:rPr lang="nb-NO" sz="2400" dirty="0"/>
              <a:t>Avslutter samtalen med oppsummering </a:t>
            </a:r>
          </a:p>
          <a:p>
            <a:pPr marL="342900" indent="-342900">
              <a:lnSpc>
                <a:spcPct val="100000"/>
              </a:lnSpc>
              <a:buFont typeface="Arial" panose="020B0604020202020204" pitchFamily="34" charset="0"/>
              <a:buChar char="•"/>
            </a:pPr>
            <a:r>
              <a:rPr lang="nb-NO" sz="2400" dirty="0"/>
              <a:t>Beskriver hva som skjer videre</a:t>
            </a:r>
          </a:p>
          <a:p>
            <a:pPr marL="342900" indent="-342900">
              <a:buFontTx/>
              <a:buChar char="-"/>
            </a:pPr>
            <a:endParaRPr lang="nb-NO" dirty="0"/>
          </a:p>
          <a:p>
            <a:endParaRPr lang="nb-NO" dirty="0"/>
          </a:p>
          <a:p>
            <a:endParaRPr lang="nb-NO" dirty="0"/>
          </a:p>
        </p:txBody>
      </p:sp>
      <p:pic>
        <p:nvPicPr>
          <p:cNvPr id="1026" name="Picture 2" descr="Maskingenerert alternativ tekst:&#10;Evaluering av deg som voksen i samtalen &#10;Kjennetegn på en god samtalepartner &#10;Ü Lytter aktivt &#10;DSensitiv for elevens behov &#10;DBekrefter eleven &#10;DBruker metakommunikasjon &#10;Dette fungerte spesielt godt/dårlig: &#10;DSjekker ut når eleven er ferdig &#10;DAvslutter samtalen med oppsummering &#10;DBeskriver hva som skjer videre &#10;Ü Annet ">
            <a:extLst>
              <a:ext uri="{FF2B5EF4-FFF2-40B4-BE49-F238E27FC236}">
                <a16:creationId xmlns:a16="http://schemas.microsoft.com/office/drawing/2014/main" id="{24BC5897-3208-4FF8-9130-BECC5C479CF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118"/>
          <a:stretch/>
        </p:blipFill>
        <p:spPr bwMode="auto">
          <a:xfrm>
            <a:off x="0" y="1950334"/>
            <a:ext cx="12237975" cy="4792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6453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4BD31112-271C-4DA3-A6E7-67B5528C94A8}"/>
              </a:ext>
            </a:extLst>
          </p:cNvPr>
          <p:cNvSpPr>
            <a:spLocks noGrp="1"/>
          </p:cNvSpPr>
          <p:nvPr>
            <p:ph type="dt" sz="half" idx="2"/>
          </p:nvPr>
        </p:nvSpPr>
        <p:spPr/>
        <p:txBody>
          <a:bodyPr/>
          <a:lstStyle/>
          <a:p>
            <a:r>
              <a:rPr lang="nb-NO"/>
              <a:t>03.12.2020</a:t>
            </a:r>
          </a:p>
        </p:txBody>
      </p:sp>
      <p:sp>
        <p:nvSpPr>
          <p:cNvPr id="3" name="Plassholder for tekst 2">
            <a:extLst>
              <a:ext uri="{FF2B5EF4-FFF2-40B4-BE49-F238E27FC236}">
                <a16:creationId xmlns:a16="http://schemas.microsoft.com/office/drawing/2014/main" id="{C682CB40-CAAA-4CDB-A98A-E33DD422F603}"/>
              </a:ext>
            </a:extLst>
          </p:cNvPr>
          <p:cNvSpPr>
            <a:spLocks noGrp="1"/>
          </p:cNvSpPr>
          <p:nvPr>
            <p:ph type="body" sz="quarter" idx="10"/>
          </p:nvPr>
        </p:nvSpPr>
        <p:spPr>
          <a:xfrm>
            <a:off x="964888" y="1613738"/>
            <a:ext cx="8520306" cy="2576997"/>
          </a:xfrm>
        </p:spPr>
        <p:txBody>
          <a:bodyPr/>
          <a:lstStyle/>
          <a:p>
            <a:r>
              <a:rPr lang="nb-NO"/>
              <a:t>Eksempler på god praksis</a:t>
            </a:r>
          </a:p>
          <a:p>
            <a:r>
              <a:rPr lang="nb-NO"/>
              <a:t>for å dokumentere samtalene</a:t>
            </a:r>
          </a:p>
        </p:txBody>
      </p:sp>
    </p:spTree>
    <p:extLst>
      <p:ext uri="{BB962C8B-B14F-4D97-AF65-F5344CB8AC3E}">
        <p14:creationId xmlns:p14="http://schemas.microsoft.com/office/powerpoint/2010/main" val="4081107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innhold 5">
            <a:extLst>
              <a:ext uri="{FF2B5EF4-FFF2-40B4-BE49-F238E27FC236}">
                <a16:creationId xmlns:a16="http://schemas.microsoft.com/office/drawing/2014/main" id="{C14343EB-D918-4403-B738-FAABC0229523}"/>
              </a:ext>
            </a:extLst>
          </p:cNvPr>
          <p:cNvSpPr>
            <a:spLocks noGrp="1"/>
          </p:cNvSpPr>
          <p:nvPr>
            <p:ph type="body" sz="quarter" idx="12"/>
          </p:nvPr>
        </p:nvSpPr>
        <p:spPr/>
        <p:txBody>
          <a:bodyPr>
            <a:normAutofit/>
          </a:bodyPr>
          <a:lstStyle/>
          <a:p>
            <a:r>
              <a:rPr lang="nb-NO" sz="2400" dirty="0"/>
              <a:t>Fri samtale med god flyt </a:t>
            </a:r>
          </a:p>
          <a:p>
            <a:r>
              <a:rPr lang="nb-NO" sz="2400" dirty="0" err="1"/>
              <a:t>vs</a:t>
            </a:r>
            <a:r>
              <a:rPr lang="nb-NO" sz="2400" dirty="0"/>
              <a:t> </a:t>
            </a:r>
          </a:p>
          <a:p>
            <a:r>
              <a:rPr lang="nb-NO" sz="2400" dirty="0"/>
              <a:t>intervjuguide og notering på ark/pc</a:t>
            </a:r>
          </a:p>
          <a:p>
            <a:endParaRPr lang="nb-NO" sz="2400" dirty="0"/>
          </a:p>
          <a:p>
            <a:endParaRPr lang="nb-NO" sz="2400" dirty="0"/>
          </a:p>
        </p:txBody>
      </p:sp>
      <p:pic>
        <p:nvPicPr>
          <p:cNvPr id="9" name="Plassholder for bilde 8">
            <a:extLst>
              <a:ext uri="{FF2B5EF4-FFF2-40B4-BE49-F238E27FC236}">
                <a16:creationId xmlns:a16="http://schemas.microsoft.com/office/drawing/2014/main" id="{48EB9255-DBDB-49B9-87B5-BEDDF658DE8F}"/>
              </a:ext>
            </a:extLst>
          </p:cNvPr>
          <p:cNvPicPr>
            <a:picLocks noGrp="1" noChangeAspect="1"/>
          </p:cNvPicPr>
          <p:nvPr>
            <p:ph type="pic" sz="quarter" idx="13"/>
          </p:nvPr>
        </p:nvPicPr>
        <p:blipFill rotWithShape="1">
          <a:blip r:embed="rId3">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val="0"/>
              </a:ext>
            </a:extLst>
          </a:blip>
          <a:srcRect t="15871" b="2425"/>
          <a:stretch/>
        </p:blipFill>
        <p:spPr>
          <a:xfrm>
            <a:off x="0" y="0"/>
            <a:ext cx="5552141" cy="6800127"/>
          </a:xfrm>
        </p:spPr>
      </p:pic>
      <p:sp>
        <p:nvSpPr>
          <p:cNvPr id="5" name="Tittel 4">
            <a:extLst>
              <a:ext uri="{FF2B5EF4-FFF2-40B4-BE49-F238E27FC236}">
                <a16:creationId xmlns:a16="http://schemas.microsoft.com/office/drawing/2014/main" id="{C3BFBD83-3C41-4AA6-BEF0-16BF367B6DA2}"/>
              </a:ext>
            </a:extLst>
          </p:cNvPr>
          <p:cNvSpPr>
            <a:spLocks noGrp="1"/>
          </p:cNvSpPr>
          <p:nvPr>
            <p:ph type="title"/>
          </p:nvPr>
        </p:nvSpPr>
        <p:spPr/>
        <p:txBody>
          <a:bodyPr anchor="b">
            <a:normAutofit/>
          </a:bodyPr>
          <a:lstStyle/>
          <a:p>
            <a:r>
              <a:rPr lang="nb-NO" sz="3300"/>
              <a:t>Finne balansen</a:t>
            </a:r>
          </a:p>
        </p:txBody>
      </p:sp>
      <p:sp>
        <p:nvSpPr>
          <p:cNvPr id="71" name="Text Placeholder 4">
            <a:extLst>
              <a:ext uri="{FF2B5EF4-FFF2-40B4-BE49-F238E27FC236}">
                <a16:creationId xmlns:a16="http://schemas.microsoft.com/office/drawing/2014/main" id="{45105636-5063-455E-98A7-FE210133EC45}"/>
              </a:ext>
            </a:extLst>
          </p:cNvPr>
          <p:cNvSpPr>
            <a:spLocks noGrp="1"/>
          </p:cNvSpPr>
          <p:nvPr>
            <p:ph type="body" sz="quarter" idx="24"/>
          </p:nvPr>
        </p:nvSpPr>
        <p:spPr/>
        <p:txBody>
          <a:bodyPr/>
          <a:lstStyle/>
          <a:p>
            <a:r>
              <a:rPr lang="en-US">
                <a:hlinkClick r:id="rId5"/>
              </a:rPr>
              <a:t>青 晨</a:t>
            </a:r>
            <a:r>
              <a:rPr lang="en-US"/>
              <a:t> on </a:t>
            </a:r>
            <a:r>
              <a:rPr lang="en-US" err="1">
                <a:hlinkClick r:id="rId6"/>
              </a:rPr>
              <a:t>Unsplash</a:t>
            </a:r>
            <a:endParaRPr lang="en-US"/>
          </a:p>
        </p:txBody>
      </p:sp>
    </p:spTree>
    <p:extLst>
      <p:ext uri="{BB962C8B-B14F-4D97-AF65-F5344CB8AC3E}">
        <p14:creationId xmlns:p14="http://schemas.microsoft.com/office/powerpoint/2010/main" val="216597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E76C2575-8E47-45DD-AC44-4A28B3870336}"/>
              </a:ext>
            </a:extLst>
          </p:cNvPr>
          <p:cNvSpPr>
            <a:spLocks noGrp="1"/>
          </p:cNvSpPr>
          <p:nvPr>
            <p:ph type="body" sz="quarter" idx="24"/>
          </p:nvPr>
        </p:nvSpPr>
        <p:spPr>
          <a:xfrm>
            <a:off x="7418110" y="6045805"/>
            <a:ext cx="3718203" cy="150325"/>
          </a:xfrm>
        </p:spPr>
        <p:txBody>
          <a:bodyPr/>
          <a:lstStyle/>
          <a:p>
            <a:r>
              <a:rPr lang="nb-NO" dirty="0">
                <a:hlinkClick r:id="rId3"/>
              </a:rPr>
              <a:t>Jason </a:t>
            </a:r>
            <a:r>
              <a:rPr lang="nb-NO" dirty="0" err="1">
                <a:hlinkClick r:id="rId3"/>
              </a:rPr>
              <a:t>Rosewell</a:t>
            </a:r>
            <a:r>
              <a:rPr lang="nb-NO" dirty="0"/>
              <a:t> </a:t>
            </a:r>
            <a:r>
              <a:rPr lang="nb-NO" dirty="0" err="1"/>
              <a:t>on</a:t>
            </a:r>
            <a:r>
              <a:rPr lang="nb-NO" dirty="0"/>
              <a:t> </a:t>
            </a:r>
            <a:r>
              <a:rPr lang="nb-NO" dirty="0" err="1">
                <a:hlinkClick r:id="rId4"/>
              </a:rPr>
              <a:t>Unsplash</a:t>
            </a:r>
            <a:endParaRPr lang="en-US" dirty="0"/>
          </a:p>
        </p:txBody>
      </p:sp>
      <p:sp>
        <p:nvSpPr>
          <p:cNvPr id="12" name="Text Placeholder 2">
            <a:extLst>
              <a:ext uri="{FF2B5EF4-FFF2-40B4-BE49-F238E27FC236}">
                <a16:creationId xmlns:a16="http://schemas.microsoft.com/office/drawing/2014/main" id="{A54F838F-6427-4DDE-B661-284BE22E564B}"/>
              </a:ext>
            </a:extLst>
          </p:cNvPr>
          <p:cNvSpPr>
            <a:spLocks noGrp="1"/>
          </p:cNvSpPr>
          <p:nvPr>
            <p:ph type="body" sz="quarter" idx="12"/>
          </p:nvPr>
        </p:nvSpPr>
        <p:spPr>
          <a:xfrm>
            <a:off x="1419120" y="1693386"/>
            <a:ext cx="5158129" cy="3715320"/>
          </a:xfrm>
        </p:spPr>
        <p:txBody>
          <a:bodyPr/>
          <a:lstStyle/>
          <a:p>
            <a:r>
              <a:rPr lang="nb-NO" dirty="0"/>
              <a:t>Har du fått frem barnets eller ungdommens opplevelse?!</a:t>
            </a:r>
          </a:p>
          <a:p>
            <a:r>
              <a:rPr lang="nb-NO" dirty="0"/>
              <a:t>
Har du sjekka ut om du har forstått eleven rett? 
</a:t>
            </a:r>
            <a:endParaRPr lang="en-US" dirty="0"/>
          </a:p>
        </p:txBody>
      </p:sp>
      <p:pic>
        <p:nvPicPr>
          <p:cNvPr id="5" name="Bilde 4">
            <a:extLst>
              <a:ext uri="{FF2B5EF4-FFF2-40B4-BE49-F238E27FC236}">
                <a16:creationId xmlns:a16="http://schemas.microsoft.com/office/drawing/2014/main" id="{A18CC1AD-91CA-4799-82EE-9707D866742A}"/>
              </a:ext>
            </a:extLst>
          </p:cNvPr>
          <p:cNvPicPr>
            <a:picLocks noChangeAspect="1"/>
          </p:cNvPicPr>
          <p:nvPr/>
        </p:nvPicPr>
        <p:blipFill>
          <a:blip r:embed="rId5"/>
          <a:stretch>
            <a:fillRect/>
          </a:stretch>
        </p:blipFill>
        <p:spPr>
          <a:xfrm>
            <a:off x="7453963" y="1244436"/>
            <a:ext cx="3404700" cy="4680000"/>
          </a:xfrm>
          <a:prstGeom prst="rect">
            <a:avLst/>
          </a:prstGeom>
          <a:noFill/>
        </p:spPr>
      </p:pic>
    </p:spTree>
    <p:extLst>
      <p:ext uri="{BB962C8B-B14F-4D97-AF65-F5344CB8AC3E}">
        <p14:creationId xmlns:p14="http://schemas.microsoft.com/office/powerpoint/2010/main" val="2355431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4BD31112-271C-4DA3-A6E7-67B5528C94A8}"/>
              </a:ext>
            </a:extLst>
          </p:cNvPr>
          <p:cNvSpPr>
            <a:spLocks noGrp="1"/>
          </p:cNvSpPr>
          <p:nvPr>
            <p:ph type="dt" sz="half" idx="2"/>
          </p:nvPr>
        </p:nvSpPr>
        <p:spPr/>
        <p:txBody>
          <a:bodyPr/>
          <a:lstStyle/>
          <a:p>
            <a:r>
              <a:rPr lang="nb-NO"/>
              <a:t>03.12.2020</a:t>
            </a:r>
          </a:p>
        </p:txBody>
      </p:sp>
      <p:sp>
        <p:nvSpPr>
          <p:cNvPr id="3" name="Plassholder for tekst 2">
            <a:extLst>
              <a:ext uri="{FF2B5EF4-FFF2-40B4-BE49-F238E27FC236}">
                <a16:creationId xmlns:a16="http://schemas.microsoft.com/office/drawing/2014/main" id="{C682CB40-CAAA-4CDB-A98A-E33DD422F603}"/>
              </a:ext>
            </a:extLst>
          </p:cNvPr>
          <p:cNvSpPr>
            <a:spLocks noGrp="1"/>
          </p:cNvSpPr>
          <p:nvPr>
            <p:ph type="body" sz="quarter" idx="10"/>
          </p:nvPr>
        </p:nvSpPr>
        <p:spPr>
          <a:xfrm>
            <a:off x="964888" y="1613738"/>
            <a:ext cx="8520306" cy="2576997"/>
          </a:xfrm>
        </p:spPr>
        <p:txBody>
          <a:bodyPr/>
          <a:lstStyle/>
          <a:p>
            <a:r>
              <a:rPr lang="nb-NO"/>
              <a:t>Tips til et konkret verktøy for å arbeide med gode samtaler</a:t>
            </a:r>
          </a:p>
        </p:txBody>
      </p:sp>
    </p:spTree>
    <p:extLst>
      <p:ext uri="{BB962C8B-B14F-4D97-AF65-F5344CB8AC3E}">
        <p14:creationId xmlns:p14="http://schemas.microsoft.com/office/powerpoint/2010/main" val="2134378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D524A6DF-8A43-4E81-8FD7-DB0577E3C8B9}"/>
              </a:ext>
            </a:extLst>
          </p:cNvPr>
          <p:cNvPicPr>
            <a:picLocks noChangeAspect="1"/>
          </p:cNvPicPr>
          <p:nvPr/>
        </p:nvPicPr>
        <p:blipFill>
          <a:blip r:embed="rId6"/>
          <a:stretch>
            <a:fillRect/>
          </a:stretch>
        </p:blipFill>
        <p:spPr>
          <a:xfrm>
            <a:off x="-89180" y="0"/>
            <a:ext cx="5232959" cy="6624000"/>
          </a:xfrm>
          <a:prstGeom prst="rect">
            <a:avLst/>
          </a:prstGeom>
          <a:noFill/>
        </p:spPr>
      </p:pic>
      <p:pic>
        <p:nvPicPr>
          <p:cNvPr id="3" name="Recording #5" descr="Et bilde som inneholder innendørs, bord, datamaskin, sitter&#10;&#10;Automatisk generert beskrivelse">
            <a:hlinkClick r:id="" action="ppaction://media"/>
            <a:extLst>
              <a:ext uri="{FF2B5EF4-FFF2-40B4-BE49-F238E27FC236}">
                <a16:creationId xmlns:a16="http://schemas.microsoft.com/office/drawing/2014/main" id="{C225FA9D-068C-48A5-94AE-7433725A32C4}"/>
              </a:ext>
            </a:extLst>
          </p:cNvPr>
          <p:cNvPicPr>
            <a:picLocks noGrp="1" noChangeAspect="1"/>
          </p:cNvPicPr>
          <p:nvPr>
            <p:ph type="pic" sz="quarter" idx="16"/>
            <a:videoFile r:link="rId3"/>
            <p:extLst>
              <p:ext uri="{DAA4B4D4-6D71-4841-9C94-3DE7FCFB9230}">
                <p14:media xmlns:p14="http://schemas.microsoft.com/office/powerpoint/2010/main" r:embed="rId2"/>
              </p:ext>
            </p:extLst>
          </p:nvPr>
        </p:nvPicPr>
        <p:blipFill rotWithShape="1">
          <a:blip r:embed="rId7"/>
          <a:srcRect l="27214" t="-3214" r="19087" b="3214"/>
          <a:stretch/>
        </p:blipFill>
        <p:spPr>
          <a:xfrm>
            <a:off x="5143779" y="40907"/>
            <a:ext cx="7108960" cy="6321495"/>
          </a:xfrm>
          <a:prstGeom prst="rect">
            <a:avLst/>
          </a:prstGeom>
          <a:noFill/>
        </p:spPr>
      </p:pic>
      <p:sp>
        <p:nvSpPr>
          <p:cNvPr id="11" name="Text Placeholder 3">
            <a:extLst>
              <a:ext uri="{FF2B5EF4-FFF2-40B4-BE49-F238E27FC236}">
                <a16:creationId xmlns:a16="http://schemas.microsoft.com/office/drawing/2014/main" id="{48FCE84E-E822-40E2-991D-DC3510E7627F}"/>
              </a:ext>
            </a:extLst>
          </p:cNvPr>
          <p:cNvSpPr>
            <a:spLocks noGrp="1"/>
          </p:cNvSpPr>
          <p:nvPr>
            <p:ph type="body" sz="quarter" idx="24"/>
          </p:nvPr>
        </p:nvSpPr>
        <p:spPr>
          <a:xfrm>
            <a:off x="647985" y="6684946"/>
            <a:ext cx="8155355" cy="153888"/>
          </a:xfrm>
        </p:spPr>
        <p:txBody>
          <a:bodyPr/>
          <a:lstStyle/>
          <a:p>
            <a:r>
              <a:rPr lang="en-US" dirty="0" err="1"/>
              <a:t>Skjermdump</a:t>
            </a:r>
            <a:r>
              <a:rPr lang="en-US" dirty="0"/>
              <a:t> </a:t>
            </a:r>
            <a:r>
              <a:rPr lang="en-US" dirty="0" err="1"/>
              <a:t>fra</a:t>
            </a:r>
            <a:r>
              <a:rPr lang="en-US" dirty="0"/>
              <a:t> snakkemedbarn.no</a:t>
            </a:r>
          </a:p>
        </p:txBody>
      </p:sp>
    </p:spTree>
    <p:custDataLst>
      <p:tags r:id="rId1"/>
    </p:custDataLst>
    <p:extLst>
      <p:ext uri="{BB962C8B-B14F-4D97-AF65-F5344CB8AC3E}">
        <p14:creationId xmlns:p14="http://schemas.microsoft.com/office/powerpoint/2010/main" val="1032788482"/>
      </p:ext>
    </p:extLst>
  </p:cSld>
  <p:clrMapOvr>
    <a:masterClrMapping/>
  </p:clrMapOvr>
  <p:timing>
    <p:tnLst>
      <p:par>
        <p:cTn id="1" dur="indefinite" restart="never" nodeType="tmRoot">
          <p:childTnLst>
            <p:video>
              <p:cMediaNode vol="80000">
                <p:cTn id="2" fill="hold" display="0">
                  <p:stCondLst>
                    <p:cond delay="indefinite"/>
                  </p:stCondLst>
                </p:cTn>
                <p:tgtEl>
                  <p:spTgt spid="3"/>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BACA10-4590-4F20-BC13-690F82B602B6}"/>
              </a:ext>
            </a:extLst>
          </p:cNvPr>
          <p:cNvSpPr>
            <a:spLocks noGrp="1"/>
          </p:cNvSpPr>
          <p:nvPr>
            <p:ph type="title"/>
          </p:nvPr>
        </p:nvSpPr>
        <p:spPr/>
        <p:txBody>
          <a:bodyPr/>
          <a:lstStyle/>
          <a:p>
            <a:r>
              <a:rPr lang="nb-NO" dirty="0"/>
              <a:t>snakkemedbarn.no</a:t>
            </a:r>
          </a:p>
        </p:txBody>
      </p:sp>
      <p:pic>
        <p:nvPicPr>
          <p:cNvPr id="6" name="Bilde 5">
            <a:extLst>
              <a:ext uri="{FF2B5EF4-FFF2-40B4-BE49-F238E27FC236}">
                <a16:creationId xmlns:a16="http://schemas.microsoft.com/office/drawing/2014/main" id="{6093DB64-7B29-4766-A0F3-79F64E1952AD}"/>
              </a:ext>
            </a:extLst>
          </p:cNvPr>
          <p:cNvPicPr>
            <a:picLocks noChangeAspect="1"/>
          </p:cNvPicPr>
          <p:nvPr/>
        </p:nvPicPr>
        <p:blipFill>
          <a:blip r:embed="rId3"/>
          <a:stretch>
            <a:fillRect/>
          </a:stretch>
        </p:blipFill>
        <p:spPr>
          <a:xfrm>
            <a:off x="-238540" y="2666809"/>
            <a:ext cx="7060764" cy="3140616"/>
          </a:xfrm>
          <a:prstGeom prst="rect">
            <a:avLst/>
          </a:prstGeom>
        </p:spPr>
      </p:pic>
      <p:sp>
        <p:nvSpPr>
          <p:cNvPr id="4" name="Plassholder for tekst 3">
            <a:extLst>
              <a:ext uri="{FF2B5EF4-FFF2-40B4-BE49-F238E27FC236}">
                <a16:creationId xmlns:a16="http://schemas.microsoft.com/office/drawing/2014/main" id="{7BDE5AD2-A09C-4FEF-853F-342BA61542D5}"/>
              </a:ext>
            </a:extLst>
          </p:cNvPr>
          <p:cNvSpPr>
            <a:spLocks noGrp="1"/>
          </p:cNvSpPr>
          <p:nvPr>
            <p:ph type="body" sz="quarter" idx="11"/>
          </p:nvPr>
        </p:nvSpPr>
        <p:spPr>
          <a:xfrm>
            <a:off x="1057541" y="2164988"/>
            <a:ext cx="9696598" cy="4144259"/>
          </a:xfrm>
          <a:noFill/>
          <a:ln>
            <a:noFill/>
          </a:ln>
        </p:spPr>
        <p:style>
          <a:lnRef idx="2">
            <a:schemeClr val="accent6"/>
          </a:lnRef>
          <a:fillRef idx="1">
            <a:schemeClr val="lt1"/>
          </a:fillRef>
          <a:effectRef idx="0">
            <a:schemeClr val="accent6"/>
          </a:effectRef>
          <a:fontRef idx="minor">
            <a:schemeClr val="dk1"/>
          </a:fontRef>
        </p:style>
        <p:txBody>
          <a:bodyPr/>
          <a:lstStyle/>
          <a:p>
            <a:r>
              <a:rPr lang="nb-NO" dirty="0"/>
              <a:t>Opplæring for deg som skal implementere verktøyet i din kommune: </a:t>
            </a:r>
          </a:p>
          <a:p>
            <a:endParaRPr lang="nb-NO" dirty="0"/>
          </a:p>
          <a:p>
            <a:endParaRPr lang="nb-NO" dirty="0"/>
          </a:p>
          <a:p>
            <a:endParaRPr lang="nb-NO" dirty="0"/>
          </a:p>
          <a:p>
            <a:endParaRPr lang="nb-NO" b="1" dirty="0"/>
          </a:p>
          <a:p>
            <a:endParaRPr lang="nb-NO" dirty="0"/>
          </a:p>
          <a:p>
            <a:endParaRPr lang="nb-NO" dirty="0"/>
          </a:p>
          <a:p>
            <a:endParaRPr lang="nb-NO" dirty="0"/>
          </a:p>
          <a:p>
            <a:endParaRPr lang="nb-NO" dirty="0"/>
          </a:p>
          <a:p>
            <a:r>
              <a:rPr lang="nb-NO" dirty="0"/>
              <a:t>Første samling: 14. og 15. desember – gratis og på nett</a:t>
            </a:r>
          </a:p>
        </p:txBody>
      </p:sp>
    </p:spTree>
    <p:extLst>
      <p:ext uri="{BB962C8B-B14F-4D97-AF65-F5344CB8AC3E}">
        <p14:creationId xmlns:p14="http://schemas.microsoft.com/office/powerpoint/2010/main" val="2101625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a:extLst>
              <a:ext uri="{FF2B5EF4-FFF2-40B4-BE49-F238E27FC236}">
                <a16:creationId xmlns:a16="http://schemas.microsoft.com/office/drawing/2014/main" id="{862AF44A-3C63-4FDE-ACA4-02E648559CB5}"/>
              </a:ext>
            </a:extLst>
          </p:cNvPr>
          <p:cNvSpPr>
            <a:spLocks noGrp="1"/>
          </p:cNvSpPr>
          <p:nvPr>
            <p:ph type="title"/>
          </p:nvPr>
        </p:nvSpPr>
        <p:spPr/>
        <p:txBody>
          <a:bodyPr/>
          <a:lstStyle/>
          <a:p>
            <a:r>
              <a:rPr lang="nb-NO" dirty="0" err="1"/>
              <a:t>Statped</a:t>
            </a:r>
            <a:r>
              <a:rPr lang="nb-NO" dirty="0"/>
              <a:t> sin e-læring om rettigheter for barn</a:t>
            </a:r>
          </a:p>
        </p:txBody>
      </p:sp>
      <p:pic>
        <p:nvPicPr>
          <p:cNvPr id="9" name="Plassholder for innhold 8">
            <a:extLst>
              <a:ext uri="{FF2B5EF4-FFF2-40B4-BE49-F238E27FC236}">
                <a16:creationId xmlns:a16="http://schemas.microsoft.com/office/drawing/2014/main" id="{625C0199-0BE4-4CCE-9BA2-0BDFB67330B0}"/>
              </a:ext>
            </a:extLst>
          </p:cNvPr>
          <p:cNvPicPr>
            <a:picLocks noGrp="1" noChangeAspect="1"/>
          </p:cNvPicPr>
          <p:nvPr>
            <p:ph idx="1"/>
          </p:nvPr>
        </p:nvPicPr>
        <p:blipFill rotWithShape="1">
          <a:blip r:embed="rId3"/>
          <a:srcRect r="11715"/>
          <a:stretch/>
        </p:blipFill>
        <p:spPr>
          <a:xfrm>
            <a:off x="1055689" y="2271782"/>
            <a:ext cx="6259512" cy="4278313"/>
          </a:xfrm>
          <a:prstGeom prst="rect">
            <a:avLst/>
          </a:prstGeom>
        </p:spPr>
      </p:pic>
      <p:sp>
        <p:nvSpPr>
          <p:cNvPr id="10" name="TekstSylinder 9">
            <a:extLst>
              <a:ext uri="{FF2B5EF4-FFF2-40B4-BE49-F238E27FC236}">
                <a16:creationId xmlns:a16="http://schemas.microsoft.com/office/drawing/2014/main" id="{13464B45-138E-495F-BEBC-DEF087E55CD1}"/>
              </a:ext>
            </a:extLst>
          </p:cNvPr>
          <p:cNvSpPr txBox="1"/>
          <p:nvPr/>
        </p:nvSpPr>
        <p:spPr>
          <a:xfrm>
            <a:off x="7315200" y="2271783"/>
            <a:ext cx="4731025" cy="3693319"/>
          </a:xfrm>
          <a:prstGeom prst="rect">
            <a:avLst/>
          </a:prstGeom>
          <a:noFill/>
        </p:spPr>
        <p:txBody>
          <a:bodyPr wrap="square" rtlCol="0">
            <a:spAutoFit/>
          </a:bodyPr>
          <a:lstStyle/>
          <a:p>
            <a:r>
              <a:rPr lang="nb-NO" sz="2400" u="sng" dirty="0"/>
              <a:t>Fem e-læringsmoduler:</a:t>
            </a:r>
          </a:p>
          <a:p>
            <a:endParaRPr lang="nb-NO" sz="2400" u="sng" dirty="0"/>
          </a:p>
          <a:p>
            <a:pPr marL="457200" indent="-457200">
              <a:buFont typeface="+mj-lt"/>
              <a:buAutoNum type="arabicPeriod"/>
            </a:pPr>
            <a:r>
              <a:rPr lang="nb-NO" sz="2400" dirty="0"/>
              <a:t>Inkludering, anerkjennelse og medbestemmelse</a:t>
            </a:r>
          </a:p>
          <a:p>
            <a:pPr marL="457200" indent="-457200">
              <a:buFont typeface="+mj-lt"/>
              <a:buAutoNum type="arabicPeriod"/>
            </a:pPr>
            <a:r>
              <a:rPr lang="nb-NO" sz="2400" dirty="0"/>
              <a:t>Konvensjonsbegrepet i praktisk bruk</a:t>
            </a:r>
          </a:p>
          <a:p>
            <a:pPr marL="457200" indent="-457200">
              <a:buFont typeface="+mj-lt"/>
              <a:buAutoNum type="arabicPeriod"/>
            </a:pPr>
            <a:r>
              <a:rPr lang="nb-NO" sz="2400" dirty="0"/>
              <a:t>Vurdering av barnets beste</a:t>
            </a:r>
          </a:p>
          <a:p>
            <a:pPr marL="457200" indent="-457200">
              <a:buFont typeface="+mj-lt"/>
              <a:buAutoNum type="arabicPeriod"/>
            </a:pPr>
            <a:r>
              <a:rPr lang="nb-NO" sz="2400" b="1" dirty="0"/>
              <a:t>Retten til å bli hørt</a:t>
            </a:r>
          </a:p>
          <a:p>
            <a:pPr marL="457200" indent="-457200">
              <a:buFont typeface="+mj-lt"/>
              <a:buAutoNum type="arabicPeriod"/>
            </a:pPr>
            <a:r>
              <a:rPr lang="nb-NO" sz="2400" b="1" dirty="0"/>
              <a:t>Å snakke med barn</a:t>
            </a:r>
          </a:p>
          <a:p>
            <a:endParaRPr lang="nb-NO" dirty="0"/>
          </a:p>
        </p:txBody>
      </p:sp>
      <p:sp>
        <p:nvSpPr>
          <p:cNvPr id="2" name="Rektangel 1">
            <a:extLst>
              <a:ext uri="{FF2B5EF4-FFF2-40B4-BE49-F238E27FC236}">
                <a16:creationId xmlns:a16="http://schemas.microsoft.com/office/drawing/2014/main" id="{893EA3B3-A149-450C-BF11-FCD8799AAE3C}"/>
              </a:ext>
            </a:extLst>
          </p:cNvPr>
          <p:cNvSpPr/>
          <p:nvPr/>
        </p:nvSpPr>
        <p:spPr>
          <a:xfrm>
            <a:off x="1055688" y="6437796"/>
            <a:ext cx="7777770" cy="307777"/>
          </a:xfrm>
          <a:prstGeom prst="rect">
            <a:avLst/>
          </a:prstGeom>
        </p:spPr>
        <p:txBody>
          <a:bodyPr wrap="none">
            <a:spAutoFit/>
          </a:bodyPr>
          <a:lstStyle/>
          <a:p>
            <a:r>
              <a:rPr lang="nb-NO" sz="1400" dirty="0"/>
              <a:t>Skjermdump fra </a:t>
            </a:r>
            <a:r>
              <a:rPr lang="nb-NO" sz="1400" dirty="0">
                <a:hlinkClick r:id="rId4"/>
              </a:rPr>
              <a:t>https://www.statped.no/laringsressurs/tema/barnekonvensjonen-e-laring/</a:t>
            </a:r>
            <a:r>
              <a:rPr lang="nb-NO" sz="1400" dirty="0"/>
              <a:t> </a:t>
            </a:r>
          </a:p>
        </p:txBody>
      </p:sp>
    </p:spTree>
    <p:extLst>
      <p:ext uri="{BB962C8B-B14F-4D97-AF65-F5344CB8AC3E}">
        <p14:creationId xmlns:p14="http://schemas.microsoft.com/office/powerpoint/2010/main" val="28528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48AA2E53-7E98-4E6F-B053-55B987B15E55}"/>
              </a:ext>
            </a:extLst>
          </p:cNvPr>
          <p:cNvPicPr>
            <a:picLocks noChangeAspect="1"/>
          </p:cNvPicPr>
          <p:nvPr/>
        </p:nvPicPr>
        <p:blipFill rotWithShape="1">
          <a:blip r:embed="rId3"/>
          <a:srcRect t="24911"/>
          <a:stretch/>
        </p:blipFill>
        <p:spPr>
          <a:xfrm>
            <a:off x="1606024" y="2507943"/>
            <a:ext cx="4406896" cy="3972890"/>
          </a:xfrm>
          <a:prstGeom prst="rect">
            <a:avLst/>
          </a:prstGeom>
        </p:spPr>
      </p:pic>
      <p:pic>
        <p:nvPicPr>
          <p:cNvPr id="2050" name="Picture 2" descr="Maskingenerert alternativ tekst:&#10;Om &#10;Barnespor &#10;BARN SOM PARØRENOE Rus OG PSYKISK HELSE &#10;Når au uro&quot;. &quot;r et &#10;Barnespor 4: &#10;Guide til barnesamtaler &#10;Hva er en barnesamtale? &#10;Med «barnesamtale» mener vi en samtale der barnet deltar. For at denne samtalen skal gi et godt resultat er &#10;forberedelse en forutsetning. &#10;Nér forelderen mottar hjelpetilbud skal barnet inviteres til samtale, med mindre det er forhold som taler mot dette. &#10;Barnesamtale kan i utgangspunktet foregå nesten hvor som helst. Det er viktig tilpasse situasjonen slik at det blir &#10;mest mulig på bamets premisser &#10;Barnet må kjenne seg trygt tor tå best mulig nytte av samtalen. Sjekk på forhånd om barnet ønsker é ha med en &#10;annen voksenperson. Å ha med en representant som barnet kjenner tra tor eksempel barnehage eller skole kan ha &#10;stor betydning tor videre oppfølging cg Varetakelse av barnet &#10;Barnesamtale kan være overveldende tor barnet, det er derfor lurt å tenke prosess eventuelt dele opp i flere &#10;samtaler. Det kan være vanskelig som fagperson å vite hva det enkelte barn er opptatt av. Det er derfor viktig å stille &#10;sporsmål til barnet ikke bare anta hva som er viktigst. Kanskje er det noe helt annet barnet tenker på, som det ikke &#10;tår tortalt tordi ingen spar. &#10;Barnesamtale handler cgså om hjelpe familien med et hverdagslig språk tor å kunne snakke om det som i mange &#10;tilfeller har vært tabubelagt. Det er også viktig å være oppmerksom på at familier kan ha ulik kultur cæ forståelse tor &#10;det å slite med rusproblem eller psykisk sykdom. ">
            <a:extLst>
              <a:ext uri="{FF2B5EF4-FFF2-40B4-BE49-F238E27FC236}">
                <a16:creationId xmlns:a16="http://schemas.microsoft.com/office/drawing/2014/main" id="{80FD7D0A-B0D3-4950-A14D-E557F459CA8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51" b="77088"/>
          <a:stretch/>
        </p:blipFill>
        <p:spPr bwMode="auto">
          <a:xfrm>
            <a:off x="1261725" y="18968"/>
            <a:ext cx="9874583" cy="2485108"/>
          </a:xfrm>
          <a:prstGeom prst="rect">
            <a:avLst/>
          </a:prstGeom>
          <a:noFill/>
          <a:extLst>
            <a:ext uri="{909E8E84-426E-40DD-AFC4-6F175D3DCCD1}">
              <a14:hiddenFill xmlns:a14="http://schemas.microsoft.com/office/drawing/2010/main">
                <a:solidFill>
                  <a:srgbClr val="FFFFFF"/>
                </a:solidFill>
              </a14:hiddenFill>
            </a:ext>
          </a:extLst>
        </p:spPr>
      </p:pic>
      <p:pic>
        <p:nvPicPr>
          <p:cNvPr id="5" name="Bilde 4">
            <a:extLst>
              <a:ext uri="{FF2B5EF4-FFF2-40B4-BE49-F238E27FC236}">
                <a16:creationId xmlns:a16="http://schemas.microsoft.com/office/drawing/2014/main" id="{72EAC6D9-C22E-41CA-87A5-41504747EC48}"/>
              </a:ext>
            </a:extLst>
          </p:cNvPr>
          <p:cNvPicPr>
            <a:picLocks noChangeAspect="1"/>
          </p:cNvPicPr>
          <p:nvPr/>
        </p:nvPicPr>
        <p:blipFill rotWithShape="1">
          <a:blip r:embed="rId5"/>
          <a:srcRect b="26629"/>
          <a:stretch/>
        </p:blipFill>
        <p:spPr>
          <a:xfrm>
            <a:off x="6874089" y="2504076"/>
            <a:ext cx="4665660" cy="3937734"/>
          </a:xfrm>
          <a:prstGeom prst="rect">
            <a:avLst/>
          </a:prstGeom>
        </p:spPr>
      </p:pic>
      <p:sp>
        <p:nvSpPr>
          <p:cNvPr id="12" name="TekstSylinder 11">
            <a:extLst>
              <a:ext uri="{FF2B5EF4-FFF2-40B4-BE49-F238E27FC236}">
                <a16:creationId xmlns:a16="http://schemas.microsoft.com/office/drawing/2014/main" id="{C9A78757-F625-4688-BF63-8B14F68CACCF}"/>
              </a:ext>
            </a:extLst>
          </p:cNvPr>
          <p:cNvSpPr txBox="1"/>
          <p:nvPr/>
        </p:nvSpPr>
        <p:spPr>
          <a:xfrm>
            <a:off x="1708727" y="6480833"/>
            <a:ext cx="7315200" cy="307777"/>
          </a:xfrm>
          <a:prstGeom prst="rect">
            <a:avLst/>
          </a:prstGeom>
          <a:noFill/>
        </p:spPr>
        <p:txBody>
          <a:bodyPr wrap="square" rtlCol="0">
            <a:spAutoFit/>
          </a:bodyPr>
          <a:lstStyle/>
          <a:p>
            <a:r>
              <a:rPr lang="nb-NO" sz="1400" dirty="0"/>
              <a:t>Skjermdump fra </a:t>
            </a:r>
            <a:r>
              <a:rPr lang="nb-NO" sz="1400" dirty="0">
                <a:hlinkClick r:id="rId6"/>
              </a:rPr>
              <a:t>https://www.barnespor.com/</a:t>
            </a:r>
            <a:r>
              <a:rPr lang="nb-NO" sz="1400" dirty="0"/>
              <a:t> </a:t>
            </a:r>
          </a:p>
        </p:txBody>
      </p:sp>
    </p:spTree>
    <p:extLst>
      <p:ext uri="{BB962C8B-B14F-4D97-AF65-F5344CB8AC3E}">
        <p14:creationId xmlns:p14="http://schemas.microsoft.com/office/powerpoint/2010/main" val="3090916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BACA10-4590-4F20-BC13-690F82B602B6}"/>
              </a:ext>
            </a:extLst>
          </p:cNvPr>
          <p:cNvSpPr>
            <a:spLocks noGrp="1"/>
          </p:cNvSpPr>
          <p:nvPr>
            <p:ph type="title"/>
          </p:nvPr>
        </p:nvSpPr>
        <p:spPr/>
        <p:txBody>
          <a:bodyPr/>
          <a:lstStyle/>
          <a:p>
            <a:r>
              <a:rPr lang="nb-NO" dirty="0"/>
              <a:t>Guttorm Helgøy! 11. januar 2021 14:30-16:00</a:t>
            </a:r>
          </a:p>
        </p:txBody>
      </p:sp>
      <p:sp>
        <p:nvSpPr>
          <p:cNvPr id="15" name="Plassholder for tekst 14">
            <a:extLst>
              <a:ext uri="{FF2B5EF4-FFF2-40B4-BE49-F238E27FC236}">
                <a16:creationId xmlns:a16="http://schemas.microsoft.com/office/drawing/2014/main" id="{ADDE44D3-94B1-48CC-A2A6-B62B6AFFEE35}"/>
              </a:ext>
            </a:extLst>
          </p:cNvPr>
          <p:cNvSpPr>
            <a:spLocks noGrp="1"/>
          </p:cNvSpPr>
          <p:nvPr>
            <p:ph type="body" sz="quarter" idx="11"/>
          </p:nvPr>
        </p:nvSpPr>
        <p:spPr>
          <a:xfrm>
            <a:off x="965200" y="2164988"/>
            <a:ext cx="3556000" cy="4144259"/>
          </a:xfrm>
        </p:spPr>
        <p:txBody>
          <a:bodyPr/>
          <a:lstStyle/>
          <a:p>
            <a:endParaRPr lang="nb-NO" dirty="0"/>
          </a:p>
          <a:p>
            <a:endParaRPr lang="nb-NO" dirty="0"/>
          </a:p>
          <a:p>
            <a:endParaRPr lang="nb-NO" dirty="0"/>
          </a:p>
          <a:p>
            <a:endParaRPr lang="nb-NO" dirty="0"/>
          </a:p>
          <a:p>
            <a:endParaRPr lang="nb-NO" dirty="0"/>
          </a:p>
          <a:p>
            <a:endParaRPr lang="nb-NO" dirty="0"/>
          </a:p>
          <a:p>
            <a:endParaRPr lang="nb-NO" dirty="0"/>
          </a:p>
          <a:p>
            <a:r>
              <a:rPr lang="nb-NO" sz="1800" dirty="0"/>
              <a:t>rektor, veileder til skoler ifm. utfordrende klassemiljø, spesialpedagog, miljøterapeut</a:t>
            </a:r>
          </a:p>
          <a:p>
            <a:endParaRPr lang="nb-NO" dirty="0"/>
          </a:p>
        </p:txBody>
      </p:sp>
      <p:sp>
        <p:nvSpPr>
          <p:cNvPr id="16" name="Plassholder for tekst 15">
            <a:extLst>
              <a:ext uri="{FF2B5EF4-FFF2-40B4-BE49-F238E27FC236}">
                <a16:creationId xmlns:a16="http://schemas.microsoft.com/office/drawing/2014/main" id="{1BBD067D-5F73-4B0D-9D05-CA0CA2B4CFB8}"/>
              </a:ext>
            </a:extLst>
          </p:cNvPr>
          <p:cNvSpPr>
            <a:spLocks noGrp="1"/>
          </p:cNvSpPr>
          <p:nvPr>
            <p:ph type="body" sz="quarter" idx="12"/>
          </p:nvPr>
        </p:nvSpPr>
        <p:spPr>
          <a:xfrm>
            <a:off x="4521200" y="2158799"/>
            <a:ext cx="7505700" cy="4144259"/>
          </a:xfrm>
        </p:spPr>
        <p:txBody>
          <a:bodyPr/>
          <a:lstStyle/>
          <a:p>
            <a:pPr marL="342900" indent="-342900">
              <a:buFontTx/>
              <a:buChar char="-"/>
            </a:pPr>
            <a:r>
              <a:rPr lang="nb-NO" dirty="0"/>
              <a:t>Samarbeid med </a:t>
            </a:r>
            <a:r>
              <a:rPr lang="nb-NO" dirty="0" err="1"/>
              <a:t>UiS</a:t>
            </a:r>
            <a:r>
              <a:rPr lang="nb-NO" dirty="0"/>
              <a:t> med foredrag, kursing og problemløsning knyttet til arbeid mot mobbing</a:t>
            </a:r>
          </a:p>
          <a:p>
            <a:pPr marL="342900" indent="-342900">
              <a:buFontTx/>
              <a:buChar char="-"/>
            </a:pPr>
            <a:r>
              <a:rPr lang="nb-NO" dirty="0"/>
              <a:t>Prosjektlederansvar for «Kartlegging og tiltak for elever med reguleringsvansker i skolen» og «TRYGG I FJELL/FELLESSKAP»</a:t>
            </a:r>
          </a:p>
          <a:p>
            <a:pPr>
              <a:spcBef>
                <a:spcPts val="1200"/>
              </a:spcBef>
            </a:pPr>
            <a:r>
              <a:rPr lang="nb-NO" dirty="0"/>
              <a:t>Skal snakke om: </a:t>
            </a:r>
          </a:p>
          <a:p>
            <a:pPr marL="342900" lvl="0" indent="-342900">
              <a:buFontTx/>
              <a:buChar char="-"/>
            </a:pPr>
            <a:r>
              <a:rPr lang="nb-NO" dirty="0"/>
              <a:t>Individ og gruppe</a:t>
            </a:r>
          </a:p>
          <a:p>
            <a:pPr marL="342900" lvl="0" indent="-342900">
              <a:buFontTx/>
              <a:buChar char="-"/>
            </a:pPr>
            <a:r>
              <a:rPr lang="nb-NO" dirty="0"/>
              <a:t>Ulike måter å kommunisere på ved gruppeledelse</a:t>
            </a:r>
          </a:p>
          <a:p>
            <a:pPr marL="342900" lvl="0" indent="-342900">
              <a:buFontTx/>
              <a:buChar char="-"/>
            </a:pPr>
            <a:r>
              <a:rPr lang="nb-NO" dirty="0"/>
              <a:t>Kartlegging og systematisk observasjon (og konkrete verktøy for å gjøre få til dette)</a:t>
            </a:r>
          </a:p>
          <a:p>
            <a:pPr marL="342900" lvl="0" indent="-342900">
              <a:buFontTx/>
              <a:buChar char="-"/>
            </a:pPr>
            <a:r>
              <a:rPr lang="nb-NO" dirty="0"/>
              <a:t>Gripe inn-plikten</a:t>
            </a:r>
          </a:p>
        </p:txBody>
      </p:sp>
      <p:pic>
        <p:nvPicPr>
          <p:cNvPr id="14" name="Bilde 13" descr="Et bilde som inneholder person, mann, utendørs, stående&#10;&#10;Automatisk generert beskrivelse">
            <a:extLst>
              <a:ext uri="{FF2B5EF4-FFF2-40B4-BE49-F238E27FC236}">
                <a16:creationId xmlns:a16="http://schemas.microsoft.com/office/drawing/2014/main" id="{9694347A-8243-4230-8066-57FB9D762D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689" y="2158800"/>
            <a:ext cx="2970212" cy="2970212"/>
          </a:xfrm>
          <a:prstGeom prst="rect">
            <a:avLst/>
          </a:prstGeom>
        </p:spPr>
      </p:pic>
      <p:pic>
        <p:nvPicPr>
          <p:cNvPr id="18" name="Bilde 17">
            <a:extLst>
              <a:ext uri="{FF2B5EF4-FFF2-40B4-BE49-F238E27FC236}">
                <a16:creationId xmlns:a16="http://schemas.microsoft.com/office/drawing/2014/main" id="{A6E763F4-95D2-483F-BF0D-FD09AD87B2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31115" y="5470751"/>
            <a:ext cx="2375173" cy="1330097"/>
          </a:xfrm>
          <a:prstGeom prst="rect">
            <a:avLst/>
          </a:prstGeom>
        </p:spPr>
      </p:pic>
    </p:spTree>
    <p:extLst>
      <p:ext uri="{BB962C8B-B14F-4D97-AF65-F5344CB8AC3E}">
        <p14:creationId xmlns:p14="http://schemas.microsoft.com/office/powerpoint/2010/main" val="2442357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6C1F123-C0F3-49BE-896D-DE572A028C4A}"/>
              </a:ext>
            </a:extLst>
          </p:cNvPr>
          <p:cNvPicPr>
            <a:picLocks noChangeAspect="1"/>
          </p:cNvPicPr>
          <p:nvPr/>
        </p:nvPicPr>
        <p:blipFill>
          <a:blip r:embed="rId3"/>
          <a:stretch>
            <a:fillRect/>
          </a:stretch>
        </p:blipFill>
        <p:spPr>
          <a:xfrm>
            <a:off x="-135673" y="-8330"/>
            <a:ext cx="12327673" cy="6858716"/>
          </a:xfrm>
          <a:prstGeom prst="rect">
            <a:avLst/>
          </a:prstGeom>
        </p:spPr>
      </p:pic>
      <p:sp>
        <p:nvSpPr>
          <p:cNvPr id="8" name="TekstSylinder 7">
            <a:extLst>
              <a:ext uri="{FF2B5EF4-FFF2-40B4-BE49-F238E27FC236}">
                <a16:creationId xmlns:a16="http://schemas.microsoft.com/office/drawing/2014/main" id="{CFBECE7C-FBBF-4A9A-8896-B6137FD38F27}"/>
              </a:ext>
            </a:extLst>
          </p:cNvPr>
          <p:cNvSpPr txBox="1"/>
          <p:nvPr/>
        </p:nvSpPr>
        <p:spPr>
          <a:xfrm>
            <a:off x="543378" y="956562"/>
            <a:ext cx="4409242" cy="704849"/>
          </a:xfrm>
          <a:prstGeom prst="rect">
            <a:avLst/>
          </a:prstGeom>
        </p:spPr>
        <p:txBody>
          <a:bodyPr rtlCol="0">
            <a:normAutofit/>
          </a:bodyPr>
          <a:lstStyle/>
          <a:p>
            <a:pPr algn="ctr">
              <a:spcBef>
                <a:spcPts val="1000"/>
              </a:spcBef>
            </a:pPr>
            <a:r>
              <a:rPr lang="nb-NO" sz="3600" b="1">
                <a:solidFill>
                  <a:srgbClr val="304D6E"/>
                </a:solidFill>
              </a:rPr>
              <a:t>Hva lurer dere på? </a:t>
            </a:r>
            <a:endParaRPr lang="nb-NO" sz="3600" b="1" kern="1200">
              <a:solidFill>
                <a:srgbClr val="304D6E"/>
              </a:solidFill>
            </a:endParaRPr>
          </a:p>
        </p:txBody>
      </p:sp>
      <p:grpSp>
        <p:nvGrpSpPr>
          <p:cNvPr id="11" name="Plassholder for innhold 4" descr="Spørsmål">
            <a:extLst>
              <a:ext uri="{FF2B5EF4-FFF2-40B4-BE49-F238E27FC236}">
                <a16:creationId xmlns:a16="http://schemas.microsoft.com/office/drawing/2014/main" id="{E9B4F184-F1B4-4930-BD6D-DF43C79368F6}"/>
              </a:ext>
            </a:extLst>
          </p:cNvPr>
          <p:cNvGrpSpPr/>
          <p:nvPr/>
        </p:nvGrpSpPr>
        <p:grpSpPr>
          <a:xfrm>
            <a:off x="408781" y="1661411"/>
            <a:ext cx="4190515" cy="4016058"/>
            <a:chOff x="689046" y="1668235"/>
            <a:chExt cx="3285902" cy="3285902"/>
          </a:xfrm>
        </p:grpSpPr>
        <p:sp>
          <p:nvSpPr>
            <p:cNvPr id="12" name="Frihåndsform: figur 11">
              <a:extLst>
                <a:ext uri="{FF2B5EF4-FFF2-40B4-BE49-F238E27FC236}">
                  <a16:creationId xmlns:a16="http://schemas.microsoft.com/office/drawing/2014/main" id="{49E8BA86-53EB-46B8-946E-6461CC7EA7E2}"/>
                </a:ext>
              </a:extLst>
            </p:cNvPr>
            <p:cNvSpPr/>
            <p:nvPr/>
          </p:nvSpPr>
          <p:spPr>
            <a:xfrm>
              <a:off x="1424951" y="2886756"/>
              <a:ext cx="616106" cy="616106"/>
            </a:xfrm>
            <a:custGeom>
              <a:avLst/>
              <a:gdLst>
                <a:gd name="connsiteX0" fmla="*/ 616107 w 616106"/>
                <a:gd name="connsiteY0" fmla="*/ 308053 h 616106"/>
                <a:gd name="connsiteX1" fmla="*/ 308053 w 616106"/>
                <a:gd name="connsiteY1" fmla="*/ 616107 h 616106"/>
                <a:gd name="connsiteX2" fmla="*/ 0 w 616106"/>
                <a:gd name="connsiteY2" fmla="*/ 308053 h 616106"/>
                <a:gd name="connsiteX3" fmla="*/ 308053 w 616106"/>
                <a:gd name="connsiteY3" fmla="*/ 0 h 616106"/>
                <a:gd name="connsiteX4" fmla="*/ 616107 w 616106"/>
                <a:gd name="connsiteY4" fmla="*/ 308053 h 616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106" h="616106">
                  <a:moveTo>
                    <a:pt x="616107" y="308053"/>
                  </a:moveTo>
                  <a:cubicBezTo>
                    <a:pt x="616107" y="478186"/>
                    <a:pt x="478186" y="616107"/>
                    <a:pt x="308053" y="616107"/>
                  </a:cubicBezTo>
                  <a:cubicBezTo>
                    <a:pt x="137920" y="616107"/>
                    <a:pt x="0" y="478186"/>
                    <a:pt x="0" y="308053"/>
                  </a:cubicBezTo>
                  <a:cubicBezTo>
                    <a:pt x="0" y="137920"/>
                    <a:pt x="137920" y="0"/>
                    <a:pt x="308053" y="0"/>
                  </a:cubicBezTo>
                  <a:cubicBezTo>
                    <a:pt x="478186" y="0"/>
                    <a:pt x="616107" y="137920"/>
                    <a:pt x="616107" y="308053"/>
                  </a:cubicBezTo>
                  <a:close/>
                </a:path>
              </a:pathLst>
            </a:custGeom>
            <a:solidFill>
              <a:srgbClr val="304D6E"/>
            </a:solidFill>
            <a:ln w="15276" cap="flat">
              <a:noFill/>
              <a:prstDash val="solid"/>
              <a:miter/>
            </a:ln>
          </p:spPr>
          <p:txBody>
            <a:bodyPr rtlCol="0" anchor="ctr"/>
            <a:lstStyle/>
            <a:p>
              <a:endParaRPr lang="nb-NO"/>
            </a:p>
          </p:txBody>
        </p:sp>
        <p:sp>
          <p:nvSpPr>
            <p:cNvPr id="13" name="Frihåndsform: figur 12">
              <a:extLst>
                <a:ext uri="{FF2B5EF4-FFF2-40B4-BE49-F238E27FC236}">
                  <a16:creationId xmlns:a16="http://schemas.microsoft.com/office/drawing/2014/main" id="{7E6365BE-082C-4561-BAA1-8E81BC092DF3}"/>
                </a:ext>
              </a:extLst>
            </p:cNvPr>
            <p:cNvSpPr/>
            <p:nvPr/>
          </p:nvSpPr>
          <p:spPr>
            <a:xfrm>
              <a:off x="1938373" y="4064205"/>
              <a:ext cx="1232262" cy="616106"/>
            </a:xfrm>
            <a:custGeom>
              <a:avLst/>
              <a:gdLst>
                <a:gd name="connsiteX0" fmla="*/ 1232213 w 1232262"/>
                <a:gd name="connsiteY0" fmla="*/ 616107 h 616106"/>
                <a:gd name="connsiteX1" fmla="*/ 1232213 w 1232262"/>
                <a:gd name="connsiteY1" fmla="*/ 308053 h 616106"/>
                <a:gd name="connsiteX2" fmla="*/ 1170603 w 1232262"/>
                <a:gd name="connsiteY2" fmla="*/ 184832 h 616106"/>
                <a:gd name="connsiteX3" fmla="*/ 869395 w 1232262"/>
                <a:gd name="connsiteY3" fmla="*/ 41074 h 616106"/>
                <a:gd name="connsiteX4" fmla="*/ 616107 w 1232262"/>
                <a:gd name="connsiteY4" fmla="*/ 0 h 616106"/>
                <a:gd name="connsiteX5" fmla="*/ 362818 w 1232262"/>
                <a:gd name="connsiteY5" fmla="*/ 41074 h 616106"/>
                <a:gd name="connsiteX6" fmla="*/ 61611 w 1232262"/>
                <a:gd name="connsiteY6" fmla="*/ 184832 h 616106"/>
                <a:gd name="connsiteX7" fmla="*/ 0 w 1232262"/>
                <a:gd name="connsiteY7" fmla="*/ 308053 h 616106"/>
                <a:gd name="connsiteX8" fmla="*/ 0 w 1232262"/>
                <a:gd name="connsiteY8" fmla="*/ 616107 h 616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2262" h="616106">
                  <a:moveTo>
                    <a:pt x="1232213" y="616107"/>
                  </a:moveTo>
                  <a:lnTo>
                    <a:pt x="1232213" y="308053"/>
                  </a:lnTo>
                  <a:cubicBezTo>
                    <a:pt x="1233476" y="259282"/>
                    <a:pt x="1210376" y="213084"/>
                    <a:pt x="1170603" y="184832"/>
                  </a:cubicBezTo>
                  <a:cubicBezTo>
                    <a:pt x="1081938" y="115434"/>
                    <a:pt x="979113" y="66358"/>
                    <a:pt x="869395" y="41074"/>
                  </a:cubicBezTo>
                  <a:cubicBezTo>
                    <a:pt x="787131" y="16344"/>
                    <a:pt x="701971" y="2536"/>
                    <a:pt x="616107" y="0"/>
                  </a:cubicBezTo>
                  <a:cubicBezTo>
                    <a:pt x="530040" y="267"/>
                    <a:pt x="444559" y="14126"/>
                    <a:pt x="362818" y="41074"/>
                  </a:cubicBezTo>
                  <a:cubicBezTo>
                    <a:pt x="254657" y="70681"/>
                    <a:pt x="152654" y="119367"/>
                    <a:pt x="61611" y="184832"/>
                  </a:cubicBezTo>
                  <a:cubicBezTo>
                    <a:pt x="22994" y="214059"/>
                    <a:pt x="212" y="259624"/>
                    <a:pt x="0" y="308053"/>
                  </a:cubicBezTo>
                  <a:lnTo>
                    <a:pt x="0" y="616107"/>
                  </a:lnTo>
                  <a:close/>
                </a:path>
              </a:pathLst>
            </a:custGeom>
            <a:solidFill>
              <a:srgbClr val="304D6E"/>
            </a:solidFill>
            <a:ln w="15276" cap="flat">
              <a:noFill/>
              <a:prstDash val="solid"/>
              <a:miter/>
            </a:ln>
          </p:spPr>
          <p:txBody>
            <a:bodyPr rtlCol="0" anchor="ctr"/>
            <a:lstStyle/>
            <a:p>
              <a:endParaRPr lang="nb-NO"/>
            </a:p>
          </p:txBody>
        </p:sp>
        <p:sp>
          <p:nvSpPr>
            <p:cNvPr id="14" name="Frihåndsform: figur 13">
              <a:extLst>
                <a:ext uri="{FF2B5EF4-FFF2-40B4-BE49-F238E27FC236}">
                  <a16:creationId xmlns:a16="http://schemas.microsoft.com/office/drawing/2014/main" id="{DF5A3AAA-52AA-4355-B0FE-8BE68B4B9FA5}"/>
                </a:ext>
              </a:extLst>
            </p:cNvPr>
            <p:cNvSpPr/>
            <p:nvPr/>
          </p:nvSpPr>
          <p:spPr>
            <a:xfrm>
              <a:off x="2246426" y="3365951"/>
              <a:ext cx="616106" cy="616106"/>
            </a:xfrm>
            <a:custGeom>
              <a:avLst/>
              <a:gdLst>
                <a:gd name="connsiteX0" fmla="*/ 616107 w 616106"/>
                <a:gd name="connsiteY0" fmla="*/ 308053 h 616106"/>
                <a:gd name="connsiteX1" fmla="*/ 308053 w 616106"/>
                <a:gd name="connsiteY1" fmla="*/ 616107 h 616106"/>
                <a:gd name="connsiteX2" fmla="*/ 0 w 616106"/>
                <a:gd name="connsiteY2" fmla="*/ 308053 h 616106"/>
                <a:gd name="connsiteX3" fmla="*/ 308053 w 616106"/>
                <a:gd name="connsiteY3" fmla="*/ 0 h 616106"/>
                <a:gd name="connsiteX4" fmla="*/ 616107 w 616106"/>
                <a:gd name="connsiteY4" fmla="*/ 308053 h 616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106" h="616106">
                  <a:moveTo>
                    <a:pt x="616107" y="308053"/>
                  </a:moveTo>
                  <a:cubicBezTo>
                    <a:pt x="616107" y="478186"/>
                    <a:pt x="478186" y="616107"/>
                    <a:pt x="308053" y="616107"/>
                  </a:cubicBezTo>
                  <a:cubicBezTo>
                    <a:pt x="137920" y="616107"/>
                    <a:pt x="0" y="478186"/>
                    <a:pt x="0" y="308053"/>
                  </a:cubicBezTo>
                  <a:cubicBezTo>
                    <a:pt x="0" y="137920"/>
                    <a:pt x="137920" y="0"/>
                    <a:pt x="308053" y="0"/>
                  </a:cubicBezTo>
                  <a:cubicBezTo>
                    <a:pt x="478186" y="0"/>
                    <a:pt x="616107" y="137920"/>
                    <a:pt x="616107" y="308053"/>
                  </a:cubicBezTo>
                  <a:close/>
                </a:path>
              </a:pathLst>
            </a:custGeom>
            <a:solidFill>
              <a:srgbClr val="304D6E"/>
            </a:solidFill>
            <a:ln w="15276" cap="flat">
              <a:noFill/>
              <a:prstDash val="solid"/>
              <a:miter/>
            </a:ln>
          </p:spPr>
          <p:txBody>
            <a:bodyPr rtlCol="0" anchor="ctr"/>
            <a:lstStyle/>
            <a:p>
              <a:endParaRPr lang="nb-NO"/>
            </a:p>
          </p:txBody>
        </p:sp>
        <p:sp>
          <p:nvSpPr>
            <p:cNvPr id="16" name="Frihåndsform: figur 15">
              <a:extLst>
                <a:ext uri="{FF2B5EF4-FFF2-40B4-BE49-F238E27FC236}">
                  <a16:creationId xmlns:a16="http://schemas.microsoft.com/office/drawing/2014/main" id="{570C2D63-F863-46EE-A93B-B307CCA6091F}"/>
                </a:ext>
              </a:extLst>
            </p:cNvPr>
            <p:cNvSpPr/>
            <p:nvPr/>
          </p:nvSpPr>
          <p:spPr>
            <a:xfrm>
              <a:off x="1116848" y="3585011"/>
              <a:ext cx="1115886" cy="616106"/>
            </a:xfrm>
            <a:custGeom>
              <a:avLst/>
              <a:gdLst>
                <a:gd name="connsiteX0" fmla="*/ 800988 w 1115886"/>
                <a:gd name="connsiteY0" fmla="*/ 554496 h 616106"/>
                <a:gd name="connsiteX1" fmla="*/ 800988 w 1115886"/>
                <a:gd name="connsiteY1" fmla="*/ 554496 h 616106"/>
                <a:gd name="connsiteX2" fmla="*/ 1115887 w 1115886"/>
                <a:gd name="connsiteY2" fmla="*/ 397046 h 616106"/>
                <a:gd name="connsiteX3" fmla="*/ 992666 w 1115886"/>
                <a:gd name="connsiteY3" fmla="*/ 95839 h 616106"/>
                <a:gd name="connsiteX4" fmla="*/ 992666 w 1115886"/>
                <a:gd name="connsiteY4" fmla="*/ 82148 h 616106"/>
                <a:gd name="connsiteX5" fmla="*/ 869444 w 1115886"/>
                <a:gd name="connsiteY5" fmla="*/ 41074 h 616106"/>
                <a:gd name="connsiteX6" fmla="*/ 616156 w 1115886"/>
                <a:gd name="connsiteY6" fmla="*/ 0 h 616106"/>
                <a:gd name="connsiteX7" fmla="*/ 362868 w 1115886"/>
                <a:gd name="connsiteY7" fmla="*/ 41074 h 616106"/>
                <a:gd name="connsiteX8" fmla="*/ 61660 w 1115886"/>
                <a:gd name="connsiteY8" fmla="*/ 184832 h 616106"/>
                <a:gd name="connsiteX9" fmla="*/ 49 w 1115886"/>
                <a:gd name="connsiteY9" fmla="*/ 308053 h 616106"/>
                <a:gd name="connsiteX10" fmla="*/ 49 w 1115886"/>
                <a:gd name="connsiteY10" fmla="*/ 616107 h 616106"/>
                <a:gd name="connsiteX11" fmla="*/ 739377 w 1115886"/>
                <a:gd name="connsiteY11" fmla="*/ 616107 h 616106"/>
                <a:gd name="connsiteX12" fmla="*/ 800988 w 1115886"/>
                <a:gd name="connsiteY12" fmla="*/ 554496 h 616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5886" h="616106">
                  <a:moveTo>
                    <a:pt x="800988" y="554496"/>
                  </a:moveTo>
                  <a:lnTo>
                    <a:pt x="800988" y="554496"/>
                  </a:lnTo>
                  <a:cubicBezTo>
                    <a:pt x="897097" y="485906"/>
                    <a:pt x="1003348" y="432781"/>
                    <a:pt x="1115887" y="397046"/>
                  </a:cubicBezTo>
                  <a:cubicBezTo>
                    <a:pt x="1038049" y="315936"/>
                    <a:pt x="993994" y="208247"/>
                    <a:pt x="992666" y="95839"/>
                  </a:cubicBezTo>
                  <a:lnTo>
                    <a:pt x="992666" y="82148"/>
                  </a:lnTo>
                  <a:cubicBezTo>
                    <a:pt x="952677" y="65393"/>
                    <a:pt x="911487" y="51664"/>
                    <a:pt x="869444" y="41074"/>
                  </a:cubicBezTo>
                  <a:cubicBezTo>
                    <a:pt x="787180" y="16344"/>
                    <a:pt x="702021" y="2533"/>
                    <a:pt x="616156" y="0"/>
                  </a:cubicBezTo>
                  <a:cubicBezTo>
                    <a:pt x="530089" y="264"/>
                    <a:pt x="444608" y="14126"/>
                    <a:pt x="362868" y="41074"/>
                  </a:cubicBezTo>
                  <a:cubicBezTo>
                    <a:pt x="255805" y="73573"/>
                    <a:pt x="154261" y="122037"/>
                    <a:pt x="61660" y="184832"/>
                  </a:cubicBezTo>
                  <a:cubicBezTo>
                    <a:pt x="21887" y="213084"/>
                    <a:pt x="-1214" y="259282"/>
                    <a:pt x="49" y="308053"/>
                  </a:cubicBezTo>
                  <a:lnTo>
                    <a:pt x="49" y="616107"/>
                  </a:lnTo>
                  <a:lnTo>
                    <a:pt x="739377" y="616107"/>
                  </a:lnTo>
                  <a:cubicBezTo>
                    <a:pt x="756347" y="592291"/>
                    <a:pt x="777172" y="571466"/>
                    <a:pt x="800988" y="554496"/>
                  </a:cubicBezTo>
                  <a:close/>
                </a:path>
              </a:pathLst>
            </a:custGeom>
            <a:solidFill>
              <a:srgbClr val="304D6E"/>
            </a:solidFill>
            <a:ln w="15276" cap="flat">
              <a:noFill/>
              <a:prstDash val="solid"/>
              <a:miter/>
            </a:ln>
          </p:spPr>
          <p:txBody>
            <a:bodyPr rtlCol="0" anchor="ctr"/>
            <a:lstStyle/>
            <a:p>
              <a:endParaRPr lang="nb-NO"/>
            </a:p>
          </p:txBody>
        </p:sp>
        <p:sp>
          <p:nvSpPr>
            <p:cNvPr id="17" name="Frihåndsform: figur 16">
              <a:extLst>
                <a:ext uri="{FF2B5EF4-FFF2-40B4-BE49-F238E27FC236}">
                  <a16:creationId xmlns:a16="http://schemas.microsoft.com/office/drawing/2014/main" id="{19457850-8630-4AD9-97B7-2878331F901C}"/>
                </a:ext>
              </a:extLst>
            </p:cNvPr>
            <p:cNvSpPr/>
            <p:nvPr/>
          </p:nvSpPr>
          <p:spPr>
            <a:xfrm>
              <a:off x="2109500" y="1942060"/>
              <a:ext cx="1435541" cy="1315729"/>
            </a:xfrm>
            <a:custGeom>
              <a:avLst/>
              <a:gdLst>
                <a:gd name="connsiteX0" fmla="*/ 1364005 w 1435541"/>
                <a:gd name="connsiteY0" fmla="*/ 0 h 1315729"/>
                <a:gd name="connsiteX1" fmla="*/ 71208 w 1435541"/>
                <a:gd name="connsiteY1" fmla="*/ 0 h 1315729"/>
                <a:gd name="connsiteX2" fmla="*/ 13 w 1435541"/>
                <a:gd name="connsiteY2" fmla="*/ 72221 h 1315729"/>
                <a:gd name="connsiteX3" fmla="*/ 13 w 1435541"/>
                <a:gd name="connsiteY3" fmla="*/ 953596 h 1315729"/>
                <a:gd name="connsiteX4" fmla="*/ 70506 w 1435541"/>
                <a:gd name="connsiteY4" fmla="*/ 1026834 h 1315729"/>
                <a:gd name="connsiteX5" fmla="*/ 71208 w 1435541"/>
                <a:gd name="connsiteY5" fmla="*/ 1026844 h 1315729"/>
                <a:gd name="connsiteX6" fmla="*/ 276577 w 1435541"/>
                <a:gd name="connsiteY6" fmla="*/ 1026844 h 1315729"/>
                <a:gd name="connsiteX7" fmla="*/ 276577 w 1435541"/>
                <a:gd name="connsiteY7" fmla="*/ 1315730 h 1315729"/>
                <a:gd name="connsiteX8" fmla="*/ 560328 w 1435541"/>
                <a:gd name="connsiteY8" fmla="*/ 1026844 h 1315729"/>
                <a:gd name="connsiteX9" fmla="*/ 1364005 w 1435541"/>
                <a:gd name="connsiteY9" fmla="*/ 1026844 h 1315729"/>
                <a:gd name="connsiteX10" fmla="*/ 1435542 w 1435541"/>
                <a:gd name="connsiteY10" fmla="*/ 954623 h 1315729"/>
                <a:gd name="connsiteX11" fmla="*/ 1435542 w 1435541"/>
                <a:gd name="connsiteY11" fmla="*/ 72221 h 1315729"/>
                <a:gd name="connsiteX12" fmla="*/ 1364005 w 1435541"/>
                <a:gd name="connsiteY12" fmla="*/ 0 h 1315729"/>
                <a:gd name="connsiteX13" fmla="*/ 711617 w 1435541"/>
                <a:gd name="connsiteY13" fmla="*/ 898489 h 1315729"/>
                <a:gd name="connsiteX14" fmla="*/ 635637 w 1435541"/>
                <a:gd name="connsiteY14" fmla="*/ 822496 h 1315729"/>
                <a:gd name="connsiteX15" fmla="*/ 711630 w 1435541"/>
                <a:gd name="connsiteY15" fmla="*/ 746516 h 1315729"/>
                <a:gd name="connsiteX16" fmla="*/ 787603 w 1435541"/>
                <a:gd name="connsiteY16" fmla="*/ 821476 h 1315729"/>
                <a:gd name="connsiteX17" fmla="*/ 713342 w 1435541"/>
                <a:gd name="connsiteY17" fmla="*/ 898479 h 1315729"/>
                <a:gd name="connsiteX18" fmla="*/ 711617 w 1435541"/>
                <a:gd name="connsiteY18" fmla="*/ 898489 h 1315729"/>
                <a:gd name="connsiteX19" fmla="*/ 760563 w 1435541"/>
                <a:gd name="connsiteY19" fmla="*/ 585301 h 1315729"/>
                <a:gd name="connsiteX20" fmla="*/ 760563 w 1435541"/>
                <a:gd name="connsiteY20" fmla="*/ 693120 h 1315729"/>
                <a:gd name="connsiteX21" fmla="*/ 663012 w 1435541"/>
                <a:gd name="connsiteY21" fmla="*/ 693120 h 1315729"/>
                <a:gd name="connsiteX22" fmla="*/ 663012 w 1435541"/>
                <a:gd name="connsiteY22" fmla="*/ 491516 h 1315729"/>
                <a:gd name="connsiteX23" fmla="*/ 711617 w 1435541"/>
                <a:gd name="connsiteY23" fmla="*/ 491516 h 1315729"/>
                <a:gd name="connsiteX24" fmla="*/ 851267 w 1435541"/>
                <a:gd name="connsiteY24" fmla="*/ 365557 h 1315729"/>
                <a:gd name="connsiteX25" fmla="*/ 716799 w 1435541"/>
                <a:gd name="connsiteY25" fmla="*/ 226241 h 1315729"/>
                <a:gd name="connsiteX26" fmla="*/ 711617 w 1435541"/>
                <a:gd name="connsiteY26" fmla="*/ 226248 h 1315729"/>
                <a:gd name="connsiteX27" fmla="*/ 572308 w 1435541"/>
                <a:gd name="connsiteY27" fmla="*/ 341867 h 1315729"/>
                <a:gd name="connsiteX28" fmla="*/ 572308 w 1435541"/>
                <a:gd name="connsiteY28" fmla="*/ 365557 h 1315729"/>
                <a:gd name="connsiteX29" fmla="*/ 572308 w 1435541"/>
                <a:gd name="connsiteY29" fmla="*/ 374114 h 1315729"/>
                <a:gd name="connsiteX30" fmla="*/ 474758 w 1435541"/>
                <a:gd name="connsiteY30" fmla="*/ 374114 h 1315729"/>
                <a:gd name="connsiteX31" fmla="*/ 474758 w 1435541"/>
                <a:gd name="connsiteY31" fmla="*/ 365557 h 1315729"/>
                <a:gd name="connsiteX32" fmla="*/ 685165 w 1435541"/>
                <a:gd name="connsiteY32" fmla="*/ 128376 h 1315729"/>
                <a:gd name="connsiteX33" fmla="*/ 711617 w 1435541"/>
                <a:gd name="connsiteY33" fmla="*/ 128356 h 1315729"/>
                <a:gd name="connsiteX34" fmla="*/ 948818 w 1435541"/>
                <a:gd name="connsiteY34" fmla="*/ 360049 h 1315729"/>
                <a:gd name="connsiteX35" fmla="*/ 948818 w 1435541"/>
                <a:gd name="connsiteY35" fmla="*/ 365557 h 1315729"/>
                <a:gd name="connsiteX36" fmla="*/ 760563 w 1435541"/>
                <a:gd name="connsiteY36" fmla="*/ 585301 h 1315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435541" h="1315729">
                  <a:moveTo>
                    <a:pt x="1364005" y="0"/>
                  </a:moveTo>
                  <a:lnTo>
                    <a:pt x="71208" y="0"/>
                  </a:lnTo>
                  <a:cubicBezTo>
                    <a:pt x="31644" y="376"/>
                    <a:pt x="-178" y="32656"/>
                    <a:pt x="13" y="72221"/>
                  </a:cubicBezTo>
                  <a:lnTo>
                    <a:pt x="13" y="953596"/>
                  </a:lnTo>
                  <a:cubicBezTo>
                    <a:pt x="-743" y="993287"/>
                    <a:pt x="30815" y="1026078"/>
                    <a:pt x="70506" y="1026834"/>
                  </a:cubicBezTo>
                  <a:cubicBezTo>
                    <a:pt x="70739" y="1026838"/>
                    <a:pt x="70975" y="1026841"/>
                    <a:pt x="71208" y="1026844"/>
                  </a:cubicBezTo>
                  <a:lnTo>
                    <a:pt x="276577" y="1026844"/>
                  </a:lnTo>
                  <a:lnTo>
                    <a:pt x="276577" y="1315730"/>
                  </a:lnTo>
                  <a:lnTo>
                    <a:pt x="560328" y="1026844"/>
                  </a:lnTo>
                  <a:lnTo>
                    <a:pt x="1364005" y="1026844"/>
                  </a:lnTo>
                  <a:cubicBezTo>
                    <a:pt x="1403624" y="1026468"/>
                    <a:pt x="1435542" y="994246"/>
                    <a:pt x="1435542" y="954623"/>
                  </a:cubicBezTo>
                  <a:lnTo>
                    <a:pt x="1435542" y="72221"/>
                  </a:lnTo>
                  <a:cubicBezTo>
                    <a:pt x="1435545" y="32601"/>
                    <a:pt x="1403624" y="375"/>
                    <a:pt x="1364005" y="0"/>
                  </a:cubicBezTo>
                  <a:close/>
                  <a:moveTo>
                    <a:pt x="711617" y="898489"/>
                  </a:moveTo>
                  <a:cubicBezTo>
                    <a:pt x="669649" y="898485"/>
                    <a:pt x="635633" y="864463"/>
                    <a:pt x="635637" y="822496"/>
                  </a:cubicBezTo>
                  <a:cubicBezTo>
                    <a:pt x="635640" y="780528"/>
                    <a:pt x="669663" y="746512"/>
                    <a:pt x="711630" y="746516"/>
                  </a:cubicBezTo>
                  <a:cubicBezTo>
                    <a:pt x="753193" y="746519"/>
                    <a:pt x="787042" y="779916"/>
                    <a:pt x="787603" y="821476"/>
                  </a:cubicBezTo>
                  <a:cubicBezTo>
                    <a:pt x="788359" y="863244"/>
                    <a:pt x="755110" y="897722"/>
                    <a:pt x="713342" y="898479"/>
                  </a:cubicBezTo>
                  <a:cubicBezTo>
                    <a:pt x="712767" y="898489"/>
                    <a:pt x="712192" y="898492"/>
                    <a:pt x="711617" y="898489"/>
                  </a:cubicBezTo>
                  <a:close/>
                  <a:moveTo>
                    <a:pt x="760563" y="585301"/>
                  </a:moveTo>
                  <a:lnTo>
                    <a:pt x="760563" y="693120"/>
                  </a:lnTo>
                  <a:lnTo>
                    <a:pt x="663012" y="693120"/>
                  </a:lnTo>
                  <a:lnTo>
                    <a:pt x="663012" y="491516"/>
                  </a:lnTo>
                  <a:lnTo>
                    <a:pt x="711617" y="491516"/>
                  </a:lnTo>
                  <a:cubicBezTo>
                    <a:pt x="796502" y="491516"/>
                    <a:pt x="851267" y="441885"/>
                    <a:pt x="851267" y="365557"/>
                  </a:cubicBezTo>
                  <a:cubicBezTo>
                    <a:pt x="852606" y="289954"/>
                    <a:pt x="792402" y="227580"/>
                    <a:pt x="716799" y="226241"/>
                  </a:cubicBezTo>
                  <a:cubicBezTo>
                    <a:pt x="715074" y="226210"/>
                    <a:pt x="713345" y="226214"/>
                    <a:pt x="711617" y="226248"/>
                  </a:cubicBezTo>
                  <a:cubicBezTo>
                    <a:pt x="641219" y="219707"/>
                    <a:pt x="578849" y="271470"/>
                    <a:pt x="572308" y="341867"/>
                  </a:cubicBezTo>
                  <a:cubicBezTo>
                    <a:pt x="571575" y="349747"/>
                    <a:pt x="571575" y="357677"/>
                    <a:pt x="572308" y="365557"/>
                  </a:cubicBezTo>
                  <a:lnTo>
                    <a:pt x="572308" y="374114"/>
                  </a:lnTo>
                  <a:lnTo>
                    <a:pt x="474758" y="374114"/>
                  </a:lnTo>
                  <a:lnTo>
                    <a:pt x="474758" y="365557"/>
                  </a:lnTo>
                  <a:cubicBezTo>
                    <a:pt x="467364" y="241959"/>
                    <a:pt x="561567" y="135769"/>
                    <a:pt x="685165" y="128376"/>
                  </a:cubicBezTo>
                  <a:cubicBezTo>
                    <a:pt x="693975" y="127849"/>
                    <a:pt x="702806" y="127842"/>
                    <a:pt x="711617" y="128356"/>
                  </a:cubicBezTo>
                  <a:cubicBezTo>
                    <a:pt x="841098" y="126836"/>
                    <a:pt x="947298" y="230568"/>
                    <a:pt x="948818" y="360049"/>
                  </a:cubicBezTo>
                  <a:cubicBezTo>
                    <a:pt x="948838" y="361884"/>
                    <a:pt x="948838" y="363722"/>
                    <a:pt x="948818" y="365557"/>
                  </a:cubicBezTo>
                  <a:cubicBezTo>
                    <a:pt x="952141" y="476398"/>
                    <a:pt x="870603" y="571579"/>
                    <a:pt x="760563" y="585301"/>
                  </a:cubicBezTo>
                  <a:close/>
                </a:path>
              </a:pathLst>
            </a:custGeom>
            <a:solidFill>
              <a:srgbClr val="304D6E"/>
            </a:solidFill>
            <a:ln w="15276" cap="flat">
              <a:noFill/>
              <a:prstDash val="solid"/>
              <a:miter/>
            </a:ln>
          </p:spPr>
          <p:txBody>
            <a:bodyPr rtlCol="0" anchor="ctr"/>
            <a:lstStyle/>
            <a:p>
              <a:endParaRPr lang="nb-NO"/>
            </a:p>
          </p:txBody>
        </p:sp>
      </p:grpSp>
    </p:spTree>
    <p:extLst>
      <p:ext uri="{BB962C8B-B14F-4D97-AF65-F5344CB8AC3E}">
        <p14:creationId xmlns:p14="http://schemas.microsoft.com/office/powerpoint/2010/main" val="3049310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0C6D35EA-B1D9-49EC-AE69-9277F1E3B7E1}"/>
              </a:ext>
            </a:extLst>
          </p:cNvPr>
          <p:cNvSpPr>
            <a:spLocks noGrp="1"/>
          </p:cNvSpPr>
          <p:nvPr>
            <p:ph type="body" sz="quarter" idx="10"/>
          </p:nvPr>
        </p:nvSpPr>
        <p:spPr>
          <a:xfrm>
            <a:off x="959827" y="2375880"/>
            <a:ext cx="4505057" cy="2580817"/>
          </a:xfrm>
        </p:spPr>
        <p:txBody>
          <a:bodyPr/>
          <a:lstStyle/>
          <a:p>
            <a:r>
              <a:rPr lang="nb-NO" sz="1800" b="1" u="sng">
                <a:solidFill>
                  <a:srgbClr val="DBEBEC"/>
                </a:solidFill>
              </a:rPr>
              <a:t>Kontakt oss:</a:t>
            </a:r>
          </a:p>
          <a:p>
            <a:pPr>
              <a:spcBef>
                <a:spcPts val="600"/>
              </a:spcBef>
            </a:pPr>
            <a:endParaRPr lang="nb-NO" sz="1600" b="1">
              <a:solidFill>
                <a:srgbClr val="DBEBEC"/>
              </a:solidFill>
            </a:endParaRPr>
          </a:p>
          <a:p>
            <a:pPr>
              <a:spcBef>
                <a:spcPts val="600"/>
              </a:spcBef>
            </a:pPr>
            <a:r>
              <a:rPr lang="nb-NO" sz="1600" b="1">
                <a:solidFill>
                  <a:srgbClr val="DBEBEC"/>
                </a:solidFill>
              </a:rPr>
              <a:t>Margit Kjeldsen</a:t>
            </a:r>
          </a:p>
          <a:p>
            <a:pPr>
              <a:spcBef>
                <a:spcPts val="600"/>
              </a:spcBef>
            </a:pPr>
            <a:r>
              <a:rPr lang="nb-NO" sz="1600" b="1" err="1">
                <a:solidFill>
                  <a:srgbClr val="DBEBEC"/>
                </a:solidFill>
              </a:rPr>
              <a:t>Tlf</a:t>
            </a:r>
            <a:r>
              <a:rPr lang="nb-NO" sz="1600" b="1">
                <a:solidFill>
                  <a:srgbClr val="DBEBEC"/>
                </a:solidFill>
              </a:rPr>
              <a:t>: 73 19 91 89</a:t>
            </a:r>
          </a:p>
          <a:p>
            <a:pPr>
              <a:spcBef>
                <a:spcPts val="600"/>
              </a:spcBef>
            </a:pPr>
            <a:r>
              <a:rPr lang="nb-NO" sz="1600" b="1">
                <a:solidFill>
                  <a:srgbClr val="DBEBEC"/>
                </a:solidFill>
              </a:rPr>
              <a:t>E-post: </a:t>
            </a:r>
            <a:r>
              <a:rPr lang="nb-NO" sz="1600" b="1">
                <a:solidFill>
                  <a:srgbClr val="DBEBEC"/>
                </a:solidFill>
                <a:hlinkClick r:id="rId3"/>
              </a:rPr>
              <a:t>fmtlmkk@fylkesmannen.no</a:t>
            </a:r>
            <a:r>
              <a:rPr lang="nb-NO" sz="1600" b="1">
                <a:solidFill>
                  <a:srgbClr val="DBEBEC"/>
                </a:solidFill>
              </a:rPr>
              <a:t>  </a:t>
            </a:r>
          </a:p>
          <a:p>
            <a:pPr>
              <a:spcBef>
                <a:spcPts val="600"/>
              </a:spcBef>
            </a:pPr>
            <a:endParaRPr lang="nb-NO" sz="1600" b="1">
              <a:solidFill>
                <a:srgbClr val="DBEBEC"/>
              </a:solidFill>
            </a:endParaRPr>
          </a:p>
          <a:p>
            <a:pPr>
              <a:spcBef>
                <a:spcPts val="600"/>
              </a:spcBef>
            </a:pPr>
            <a:r>
              <a:rPr lang="nb-NO" sz="1600" b="1">
                <a:solidFill>
                  <a:srgbClr val="DBEBEC"/>
                </a:solidFill>
              </a:rPr>
              <a:t>Gitte Franck Sehm</a:t>
            </a:r>
          </a:p>
          <a:p>
            <a:pPr>
              <a:spcBef>
                <a:spcPts val="600"/>
              </a:spcBef>
            </a:pPr>
            <a:r>
              <a:rPr lang="nb-NO" sz="1600" b="1" err="1">
                <a:solidFill>
                  <a:srgbClr val="DBEBEC"/>
                </a:solidFill>
              </a:rPr>
              <a:t>Tlf</a:t>
            </a:r>
            <a:r>
              <a:rPr lang="nb-NO" sz="1600" b="1">
                <a:solidFill>
                  <a:srgbClr val="DBEBEC"/>
                </a:solidFill>
              </a:rPr>
              <a:t>:  73 19 92 89 </a:t>
            </a:r>
          </a:p>
          <a:p>
            <a:pPr>
              <a:spcBef>
                <a:spcPts val="600"/>
              </a:spcBef>
            </a:pPr>
            <a:r>
              <a:rPr lang="nb-NO" sz="1600" b="1">
                <a:solidFill>
                  <a:srgbClr val="DBEBEC"/>
                </a:solidFill>
              </a:rPr>
              <a:t>E-post: </a:t>
            </a:r>
            <a:r>
              <a:rPr lang="nb-NO" sz="1600" b="1">
                <a:solidFill>
                  <a:srgbClr val="DBEBEC"/>
                </a:solidFill>
                <a:hlinkClick r:id="rId4"/>
              </a:rPr>
              <a:t>fmtlgfs@fylkesmannen.no</a:t>
            </a:r>
            <a:endParaRPr lang="nb-NO" sz="1600" b="1">
              <a:solidFill>
                <a:srgbClr val="DBEBEC"/>
              </a:solidFill>
            </a:endParaRPr>
          </a:p>
          <a:p>
            <a:endParaRPr lang="nb-NO"/>
          </a:p>
        </p:txBody>
      </p:sp>
      <p:sp>
        <p:nvSpPr>
          <p:cNvPr id="6" name="Plassholder for tekst 5">
            <a:extLst>
              <a:ext uri="{FF2B5EF4-FFF2-40B4-BE49-F238E27FC236}">
                <a16:creationId xmlns:a16="http://schemas.microsoft.com/office/drawing/2014/main" id="{BD0EBDF1-AEF8-4386-BF1B-9891FEA6ACF9}"/>
              </a:ext>
            </a:extLst>
          </p:cNvPr>
          <p:cNvSpPr>
            <a:spLocks noGrp="1"/>
          </p:cNvSpPr>
          <p:nvPr>
            <p:ph type="body" sz="quarter" idx="11"/>
          </p:nvPr>
        </p:nvSpPr>
        <p:spPr>
          <a:xfrm>
            <a:off x="959826" y="711634"/>
            <a:ext cx="3564047" cy="945044"/>
          </a:xfrm>
        </p:spPr>
        <p:txBody>
          <a:bodyPr/>
          <a:lstStyle/>
          <a:p>
            <a:r>
              <a:rPr lang="nb-NO" sz="2800" b="1"/>
              <a:t>Takk for at du ble med på lunsjwebinar med oss! </a:t>
            </a:r>
          </a:p>
        </p:txBody>
      </p:sp>
      <p:sp>
        <p:nvSpPr>
          <p:cNvPr id="2" name="TekstSylinder 1">
            <a:extLst>
              <a:ext uri="{FF2B5EF4-FFF2-40B4-BE49-F238E27FC236}">
                <a16:creationId xmlns:a16="http://schemas.microsoft.com/office/drawing/2014/main" id="{E2E6C9E6-C4FD-4D81-911F-A8627152FDB7}"/>
              </a:ext>
            </a:extLst>
          </p:cNvPr>
          <p:cNvSpPr txBox="1"/>
          <p:nvPr/>
        </p:nvSpPr>
        <p:spPr>
          <a:xfrm>
            <a:off x="5245768" y="711634"/>
            <a:ext cx="5986405" cy="4124206"/>
          </a:xfrm>
          <a:prstGeom prst="rect">
            <a:avLst/>
          </a:prstGeom>
          <a:solidFill>
            <a:srgbClr val="00ADBA">
              <a:alpha val="69804"/>
            </a:srgbClr>
          </a:solidFill>
          <a:ln>
            <a:solidFill>
              <a:srgbClr val="00ADBA">
                <a:alpha val="50196"/>
              </a:srgbClr>
            </a:solidFill>
          </a:ln>
        </p:spPr>
        <p:txBody>
          <a:bodyPr wrap="square" rtlCol="0">
            <a:spAutoFit/>
          </a:bodyPr>
          <a:lstStyle/>
          <a:p>
            <a:r>
              <a:rPr lang="nb-NO" sz="2800" b="1" dirty="0">
                <a:solidFill>
                  <a:schemeClr val="bg1"/>
                </a:solidFill>
                <a:latin typeface="+mj-lt"/>
                <a:ea typeface="Open Sans SemiBold" panose="020B0706030804020204" pitchFamily="34" charset="0"/>
                <a:cs typeface="Open Sans SemiBold" panose="020B0706030804020204" pitchFamily="34" charset="0"/>
              </a:rPr>
              <a:t>Den ene</a:t>
            </a:r>
          </a:p>
          <a:p>
            <a:endParaRPr lang="nb-NO" sz="2800" b="1" dirty="0">
              <a:solidFill>
                <a:schemeClr val="bg1"/>
              </a:solidFill>
              <a:latin typeface="+mj-lt"/>
              <a:ea typeface="Open Sans SemiBold" panose="020B0706030804020204" pitchFamily="34" charset="0"/>
              <a:cs typeface="Open Sans SemiBold" panose="020B0706030804020204" pitchFamily="34" charset="0"/>
            </a:endParaRPr>
          </a:p>
          <a:p>
            <a:r>
              <a:rPr lang="nb-NO" sz="2800" dirty="0">
                <a:solidFill>
                  <a:schemeClr val="bg1"/>
                </a:solidFill>
                <a:latin typeface="+mj-lt"/>
                <a:ea typeface="Open Sans SemiBold" panose="020B0706030804020204" pitchFamily="34" charset="0"/>
                <a:cs typeface="Open Sans SemiBold" panose="020B0706030804020204" pitchFamily="34" charset="0"/>
              </a:rPr>
              <a:t>Det kan være nok med "den ene" som ser og forstår. </a:t>
            </a:r>
          </a:p>
          <a:p>
            <a:r>
              <a:rPr lang="nb-NO" sz="2800" dirty="0">
                <a:solidFill>
                  <a:schemeClr val="bg1"/>
                </a:solidFill>
                <a:latin typeface="+mj-lt"/>
                <a:ea typeface="Open Sans SemiBold" panose="020B0706030804020204" pitchFamily="34" charset="0"/>
                <a:cs typeface="Open Sans SemiBold" panose="020B0706030804020204" pitchFamily="34" charset="0"/>
              </a:rPr>
              <a:t>Men det trengs minst én. </a:t>
            </a:r>
          </a:p>
          <a:p>
            <a:r>
              <a:rPr lang="nb-NO" sz="2800" dirty="0">
                <a:solidFill>
                  <a:schemeClr val="bg1"/>
                </a:solidFill>
                <a:latin typeface="+mj-lt"/>
                <a:ea typeface="Open Sans SemiBold" panose="020B0706030804020204" pitchFamily="34" charset="0"/>
                <a:cs typeface="Open Sans SemiBold" panose="020B0706030804020204" pitchFamily="34" charset="0"/>
              </a:rPr>
              <a:t>Er det én som har vært der og sett, </a:t>
            </a:r>
          </a:p>
          <a:p>
            <a:r>
              <a:rPr lang="nb-NO" sz="2800" dirty="0">
                <a:solidFill>
                  <a:schemeClr val="bg1"/>
                </a:solidFill>
                <a:latin typeface="+mj-lt"/>
                <a:ea typeface="Open Sans SemiBold" panose="020B0706030804020204" pitchFamily="34" charset="0"/>
                <a:cs typeface="Open Sans SemiBold" panose="020B0706030804020204" pitchFamily="34" charset="0"/>
              </a:rPr>
              <a:t>kan det være nok til å redde livet. </a:t>
            </a:r>
          </a:p>
          <a:p>
            <a:endParaRPr lang="nb-NO" sz="2400" b="1" dirty="0">
              <a:solidFill>
                <a:schemeClr val="bg1"/>
              </a:solidFill>
            </a:endParaRPr>
          </a:p>
          <a:p>
            <a:r>
              <a:rPr lang="nb-NO" sz="2400" dirty="0"/>
              <a:t>- Finn Skårderud -</a:t>
            </a:r>
            <a:endParaRPr lang="nb-NO" sz="2400" b="1" dirty="0">
              <a:solidFill>
                <a:schemeClr val="bg1"/>
              </a:solidFill>
            </a:endParaRPr>
          </a:p>
          <a:p>
            <a:endParaRPr lang="nb-NO" dirty="0"/>
          </a:p>
        </p:txBody>
      </p:sp>
      <p:sp>
        <p:nvSpPr>
          <p:cNvPr id="8" name="TekstSylinder 7">
            <a:extLst>
              <a:ext uri="{FF2B5EF4-FFF2-40B4-BE49-F238E27FC236}">
                <a16:creationId xmlns:a16="http://schemas.microsoft.com/office/drawing/2014/main" id="{F1108D4A-FBE8-4FDD-B67F-92E685AC003B}"/>
              </a:ext>
            </a:extLst>
          </p:cNvPr>
          <p:cNvSpPr txBox="1"/>
          <p:nvPr/>
        </p:nvSpPr>
        <p:spPr>
          <a:xfrm>
            <a:off x="5245768" y="5147276"/>
            <a:ext cx="5986405" cy="954107"/>
          </a:xfrm>
          <a:prstGeom prst="rect">
            <a:avLst/>
          </a:prstGeom>
          <a:solidFill>
            <a:srgbClr val="00ADBA">
              <a:alpha val="69804"/>
            </a:srgbClr>
          </a:solidFill>
          <a:ln>
            <a:solidFill>
              <a:srgbClr val="00ADBA">
                <a:alpha val="50196"/>
              </a:srgbClr>
            </a:solidFill>
          </a:ln>
        </p:spPr>
        <p:txBody>
          <a:bodyPr wrap="square" rtlCol="0">
            <a:spAutoFit/>
          </a:bodyPr>
          <a:lstStyle/>
          <a:p>
            <a:r>
              <a:rPr lang="nb-NO" sz="2800" b="1" dirty="0">
                <a:solidFill>
                  <a:schemeClr val="bg1"/>
                </a:solidFill>
                <a:latin typeface="+mj-lt"/>
                <a:ea typeface="Open Sans SemiBold" panose="020B0706030804020204" pitchFamily="34" charset="0"/>
                <a:cs typeface="Open Sans SemiBold" panose="020B0706030804020204" pitchFamily="34" charset="0"/>
              </a:rPr>
              <a:t>Husk: Guttorm Helgøy og FMTL</a:t>
            </a:r>
          </a:p>
          <a:p>
            <a:r>
              <a:rPr lang="nb-NO" sz="2800" b="1" dirty="0">
                <a:solidFill>
                  <a:schemeClr val="bg1"/>
                </a:solidFill>
                <a:latin typeface="+mj-lt"/>
                <a:ea typeface="Open Sans SemiBold" panose="020B0706030804020204" pitchFamily="34" charset="0"/>
                <a:cs typeface="Open Sans SemiBold" panose="020B0706030804020204" pitchFamily="34" charset="0"/>
              </a:rPr>
              <a:t>11. januar 2021 kl. 14:30-16:00</a:t>
            </a:r>
          </a:p>
        </p:txBody>
      </p:sp>
    </p:spTree>
    <p:extLst>
      <p:ext uri="{BB962C8B-B14F-4D97-AF65-F5344CB8AC3E}">
        <p14:creationId xmlns:p14="http://schemas.microsoft.com/office/powerpoint/2010/main" val="10722410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3"/>
</p:tagLst>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MTL mal power-point" id="{350D5C87-0606-4DC0-A550-28E4FB10F8E5}" vid="{F4925B78-1EBF-41DC-8838-C3B9B0727EB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479A6DF2ADE384EB480693C812DAA55" ma:contentTypeVersion="11" ma:contentTypeDescription="Opprett et nytt dokument." ma:contentTypeScope="" ma:versionID="e434ec413626c11bcdecb7bf796f92b9">
  <xsd:schema xmlns:xsd="http://www.w3.org/2001/XMLSchema" xmlns:xs="http://www.w3.org/2001/XMLSchema" xmlns:p="http://schemas.microsoft.com/office/2006/metadata/properties" xmlns:ns3="a3ecb865-b2d3-458a-b14d-557fba41e9c5" xmlns:ns4="5db2a973-9789-4551-9125-45a628f9f246" targetNamespace="http://schemas.microsoft.com/office/2006/metadata/properties" ma:root="true" ma:fieldsID="bed0433c5bd922164ec8ccd7af1644d6" ns3:_="" ns4:_="">
    <xsd:import namespace="a3ecb865-b2d3-458a-b14d-557fba41e9c5"/>
    <xsd:import namespace="5db2a973-9789-4551-9125-45a628f9f246"/>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ecb865-b2d3-458a-b14d-557fba41e9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b2a973-9789-4551-9125-45a628f9f246"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SharingHintHash" ma:index="12"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3ED6ED2-D3C4-42B0-98A6-0F6DCE0712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ecb865-b2d3-458a-b14d-557fba41e9c5"/>
    <ds:schemaRef ds:uri="5db2a973-9789-4551-9125-45a628f9f2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51189D-0DE3-4F74-956B-8ABD4D503B2A}">
  <ds:schemaRefs>
    <ds:schemaRef ds:uri="http://schemas.microsoft.com/sharepoint/v3/contenttype/forms"/>
  </ds:schemaRefs>
</ds:datastoreItem>
</file>

<file path=customXml/itemProps3.xml><?xml version="1.0" encoding="utf-8"?>
<ds:datastoreItem xmlns:ds="http://schemas.openxmlformats.org/officeDocument/2006/customXml" ds:itemID="{2422EB72-40B6-48FB-8C30-9C855453247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1382</TotalTime>
  <Words>895</Words>
  <Application>Microsoft Office PowerPoint</Application>
  <PresentationFormat>Widescreen</PresentationFormat>
  <Paragraphs>190</Paragraphs>
  <Slides>27</Slides>
  <Notes>25</Notes>
  <HiddenSlides>0</HiddenSlides>
  <MMClips>3</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27</vt:i4>
      </vt:variant>
    </vt:vector>
  </HeadingPairs>
  <TitlesOfParts>
    <vt:vector size="33" baseType="lpstr">
      <vt:lpstr>Arial</vt:lpstr>
      <vt:lpstr>Calibri</vt:lpstr>
      <vt:lpstr>Open Sans</vt:lpstr>
      <vt:lpstr>Open Sans Light</vt:lpstr>
      <vt:lpstr>Open Sans SemiBold</vt:lpstr>
      <vt:lpstr>Office-tema</vt:lpstr>
      <vt:lpstr>PowerPoint-presentasjon</vt:lpstr>
      <vt:lpstr>PowerPoint-presentasjon</vt:lpstr>
      <vt:lpstr>PowerPoint-presentasjon</vt:lpstr>
      <vt:lpstr>PowerPoint-presentasjon</vt:lpstr>
      <vt:lpstr>Barns rett til å bli hørt i skolemiljøsaker</vt:lpstr>
      <vt:lpstr> En rettighet, ikke en plikt</vt:lpstr>
      <vt:lpstr>Hva når foreldrene sier nei? </vt:lpstr>
      <vt:lpstr>Prosessen skal være</vt:lpstr>
      <vt:lpstr>PowerPoint-presentasjon</vt:lpstr>
      <vt:lpstr>Hvordan gjenkjenner vi en god samtale? </vt:lpstr>
      <vt:lpstr>PowerPoint-presentasjon</vt:lpstr>
      <vt:lpstr>PowerPoint-presentasjon</vt:lpstr>
      <vt:lpstr>PowerPoint-presentasjon</vt:lpstr>
      <vt:lpstr>Ulike måter å spørre på</vt:lpstr>
      <vt:lpstr>Ulike måter å svare på</vt:lpstr>
      <vt:lpstr>Kjennetegn på en god samtalepartner</vt:lpstr>
      <vt:lpstr>PowerPoint-presentasjon</vt:lpstr>
      <vt:lpstr>Finne balansen</vt:lpstr>
      <vt:lpstr>PowerPoint-presentasjon</vt:lpstr>
      <vt:lpstr>PowerPoint-presentasjon</vt:lpstr>
      <vt:lpstr>PowerPoint-presentasjon</vt:lpstr>
      <vt:lpstr>snakkemedbarn.no</vt:lpstr>
      <vt:lpstr>Statped sin e-læring om rettigheter for barn</vt:lpstr>
      <vt:lpstr>PowerPoint-presentasjon</vt:lpstr>
      <vt:lpstr>Guttorm Helgøy! 11. januar 2021 14:30-16:00</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Kjeldsen, Margit Kristin</dc:creator>
  <cp:lastModifiedBy>Sehm, Gitte Franck</cp:lastModifiedBy>
  <cp:revision>2</cp:revision>
  <cp:lastPrinted>2020-12-03T08:01:53Z</cp:lastPrinted>
  <dcterms:created xsi:type="dcterms:W3CDTF">2020-12-02T08:27:44Z</dcterms:created>
  <dcterms:modified xsi:type="dcterms:W3CDTF">2020-12-04T07:09:53Z</dcterms:modified>
</cp:coreProperties>
</file>