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media/image46.jpg" ContentType="image/jpeg"/>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notesMasterIdLst>
    <p:notesMasterId r:id="rId83"/>
  </p:notesMasterIdLst>
  <p:sldIdLst>
    <p:sldId id="256" r:id="rId3"/>
    <p:sldId id="257" r:id="rId4"/>
    <p:sldId id="968" r:id="rId5"/>
    <p:sldId id="258" r:id="rId6"/>
    <p:sldId id="356" r:id="rId7"/>
    <p:sldId id="260" r:id="rId8"/>
    <p:sldId id="262" r:id="rId9"/>
    <p:sldId id="1037" r:id="rId10"/>
    <p:sldId id="964" r:id="rId11"/>
    <p:sldId id="265" r:id="rId12"/>
    <p:sldId id="266" r:id="rId13"/>
    <p:sldId id="273" r:id="rId14"/>
    <p:sldId id="274" r:id="rId15"/>
    <p:sldId id="275" r:id="rId16"/>
    <p:sldId id="277" r:id="rId17"/>
    <p:sldId id="276" r:id="rId18"/>
    <p:sldId id="278" r:id="rId19"/>
    <p:sldId id="279" r:id="rId20"/>
    <p:sldId id="280" r:id="rId21"/>
    <p:sldId id="281" r:id="rId22"/>
    <p:sldId id="358" r:id="rId23"/>
    <p:sldId id="357" r:id="rId24"/>
    <p:sldId id="284" r:id="rId25"/>
    <p:sldId id="285" r:id="rId26"/>
    <p:sldId id="288" r:id="rId27"/>
    <p:sldId id="290" r:id="rId28"/>
    <p:sldId id="291" r:id="rId29"/>
    <p:sldId id="294" r:id="rId30"/>
    <p:sldId id="295" r:id="rId31"/>
    <p:sldId id="296" r:id="rId32"/>
    <p:sldId id="297" r:id="rId33"/>
    <p:sldId id="974" r:id="rId34"/>
    <p:sldId id="299" r:id="rId35"/>
    <p:sldId id="1038" r:id="rId36"/>
    <p:sldId id="300" r:id="rId37"/>
    <p:sldId id="301" r:id="rId38"/>
    <p:sldId id="351" r:id="rId39"/>
    <p:sldId id="352" r:id="rId40"/>
    <p:sldId id="1039" r:id="rId41"/>
    <p:sldId id="303" r:id="rId42"/>
    <p:sldId id="304" r:id="rId43"/>
    <p:sldId id="359" r:id="rId44"/>
    <p:sldId id="360" r:id="rId45"/>
    <p:sldId id="310" r:id="rId46"/>
    <p:sldId id="311" r:id="rId47"/>
    <p:sldId id="313" r:id="rId48"/>
    <p:sldId id="312" r:id="rId49"/>
    <p:sldId id="314" r:id="rId50"/>
    <p:sldId id="317" r:id="rId51"/>
    <p:sldId id="902" r:id="rId52"/>
    <p:sldId id="315" r:id="rId53"/>
    <p:sldId id="316" r:id="rId54"/>
    <p:sldId id="320" r:id="rId55"/>
    <p:sldId id="1040" r:id="rId56"/>
    <p:sldId id="322" r:id="rId57"/>
    <p:sldId id="270" r:id="rId58"/>
    <p:sldId id="325" r:id="rId59"/>
    <p:sldId id="328" r:id="rId60"/>
    <p:sldId id="326" r:id="rId61"/>
    <p:sldId id="327" r:id="rId62"/>
    <p:sldId id="970" r:id="rId63"/>
    <p:sldId id="329" r:id="rId64"/>
    <p:sldId id="331" r:id="rId65"/>
    <p:sldId id="332" r:id="rId66"/>
    <p:sldId id="333" r:id="rId67"/>
    <p:sldId id="335" r:id="rId68"/>
    <p:sldId id="336" r:id="rId69"/>
    <p:sldId id="338" r:id="rId70"/>
    <p:sldId id="339" r:id="rId71"/>
    <p:sldId id="340" r:id="rId72"/>
    <p:sldId id="341" r:id="rId73"/>
    <p:sldId id="966" r:id="rId74"/>
    <p:sldId id="973" r:id="rId75"/>
    <p:sldId id="972" r:id="rId76"/>
    <p:sldId id="362" r:id="rId77"/>
    <p:sldId id="324" r:id="rId78"/>
    <p:sldId id="345" r:id="rId79"/>
    <p:sldId id="963" r:id="rId80"/>
    <p:sldId id="347" r:id="rId81"/>
    <p:sldId id="348" r:id="rId82"/>
  </p:sldIdLst>
  <p:sldSz cx="12192000" cy="6858000"/>
  <p:notesSz cx="9866313" cy="6735763"/>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856" autoAdjust="0"/>
    <p:restoredTop sz="94660"/>
  </p:normalViewPr>
  <p:slideViewPr>
    <p:cSldViewPr>
      <p:cViewPr varScale="1">
        <p:scale>
          <a:sx n="40" d="100"/>
          <a:sy n="40" d="100"/>
        </p:scale>
        <p:origin x="468" y="4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notesMaster" Target="notesMasters/notesMaster1.xml"/><Relationship Id="rId88"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v Altmann" userId="ec4774a9-23ef-47de-8410-db0537eeb349" providerId="ADAL" clId="{0BED1D30-7129-45AD-9777-7D844D1487BB}"/>
    <pc:docChg chg="modSld">
      <pc:chgData name="Liv Altmann" userId="ec4774a9-23ef-47de-8410-db0537eeb349" providerId="ADAL" clId="{0BED1D30-7129-45AD-9777-7D844D1487BB}" dt="2025-12-04T12:17:10.726" v="26" actId="20577"/>
      <pc:docMkLst>
        <pc:docMk/>
      </pc:docMkLst>
      <pc:sldChg chg="modNotesTx">
        <pc:chgData name="Liv Altmann" userId="ec4774a9-23ef-47de-8410-db0537eeb349" providerId="ADAL" clId="{0BED1D30-7129-45AD-9777-7D844D1487BB}" dt="2025-12-04T12:12:43.895" v="0" actId="20577"/>
        <pc:sldMkLst>
          <pc:docMk/>
          <pc:sldMk cId="0" sldId="256"/>
        </pc:sldMkLst>
      </pc:sldChg>
      <pc:sldChg chg="modNotesTx">
        <pc:chgData name="Liv Altmann" userId="ec4774a9-23ef-47de-8410-db0537eeb349" providerId="ADAL" clId="{0BED1D30-7129-45AD-9777-7D844D1487BB}" dt="2025-12-04T12:12:47.117" v="1" actId="20577"/>
        <pc:sldMkLst>
          <pc:docMk/>
          <pc:sldMk cId="0" sldId="257"/>
        </pc:sldMkLst>
      </pc:sldChg>
      <pc:sldChg chg="modNotesTx">
        <pc:chgData name="Liv Altmann" userId="ec4774a9-23ef-47de-8410-db0537eeb349" providerId="ADAL" clId="{0BED1D30-7129-45AD-9777-7D844D1487BB}" dt="2025-12-04T12:12:55.124" v="3" actId="20577"/>
        <pc:sldMkLst>
          <pc:docMk/>
          <pc:sldMk cId="0" sldId="258"/>
        </pc:sldMkLst>
      </pc:sldChg>
      <pc:sldChg chg="modNotesTx">
        <pc:chgData name="Liv Altmann" userId="ec4774a9-23ef-47de-8410-db0537eeb349" providerId="ADAL" clId="{0BED1D30-7129-45AD-9777-7D844D1487BB}" dt="2025-12-04T12:13:04.133" v="4" actId="20577"/>
        <pc:sldMkLst>
          <pc:docMk/>
          <pc:sldMk cId="0" sldId="262"/>
        </pc:sldMkLst>
      </pc:sldChg>
      <pc:sldChg chg="modNotesTx">
        <pc:chgData name="Liv Altmann" userId="ec4774a9-23ef-47de-8410-db0537eeb349" providerId="ADAL" clId="{0BED1D30-7129-45AD-9777-7D844D1487BB}" dt="2025-12-04T12:16:18.538" v="23" actId="20577"/>
        <pc:sldMkLst>
          <pc:docMk/>
          <pc:sldMk cId="1840648660" sldId="270"/>
        </pc:sldMkLst>
      </pc:sldChg>
      <pc:sldChg chg="modNotesTx">
        <pc:chgData name="Liv Altmann" userId="ec4774a9-23ef-47de-8410-db0537eeb349" providerId="ADAL" clId="{0BED1D30-7129-45AD-9777-7D844D1487BB}" dt="2025-12-04T12:13:26.405" v="6" actId="20577"/>
        <pc:sldMkLst>
          <pc:docMk/>
          <pc:sldMk cId="0" sldId="273"/>
        </pc:sldMkLst>
      </pc:sldChg>
      <pc:sldChg chg="modNotesTx">
        <pc:chgData name="Liv Altmann" userId="ec4774a9-23ef-47de-8410-db0537eeb349" providerId="ADAL" clId="{0BED1D30-7129-45AD-9777-7D844D1487BB}" dt="2025-12-04T12:13:32.039" v="7" actId="20577"/>
        <pc:sldMkLst>
          <pc:docMk/>
          <pc:sldMk cId="0" sldId="274"/>
        </pc:sldMkLst>
      </pc:sldChg>
      <pc:sldChg chg="modNotesTx">
        <pc:chgData name="Liv Altmann" userId="ec4774a9-23ef-47de-8410-db0537eeb349" providerId="ADAL" clId="{0BED1D30-7129-45AD-9777-7D844D1487BB}" dt="2025-12-04T12:13:41.189" v="8" actId="20577"/>
        <pc:sldMkLst>
          <pc:docMk/>
          <pc:sldMk cId="0" sldId="275"/>
        </pc:sldMkLst>
      </pc:sldChg>
      <pc:sldChg chg="modNotesTx">
        <pc:chgData name="Liv Altmann" userId="ec4774a9-23ef-47de-8410-db0537eeb349" providerId="ADAL" clId="{0BED1D30-7129-45AD-9777-7D844D1487BB}" dt="2025-12-04T12:13:54.450" v="10" actId="20577"/>
        <pc:sldMkLst>
          <pc:docMk/>
          <pc:sldMk cId="0" sldId="276"/>
        </pc:sldMkLst>
      </pc:sldChg>
      <pc:sldChg chg="modNotesTx">
        <pc:chgData name="Liv Altmann" userId="ec4774a9-23ef-47de-8410-db0537eeb349" providerId="ADAL" clId="{0BED1D30-7129-45AD-9777-7D844D1487BB}" dt="2025-12-04T12:13:49.344" v="9" actId="20577"/>
        <pc:sldMkLst>
          <pc:docMk/>
          <pc:sldMk cId="0" sldId="277"/>
        </pc:sldMkLst>
      </pc:sldChg>
      <pc:sldChg chg="modNotesTx">
        <pc:chgData name="Liv Altmann" userId="ec4774a9-23ef-47de-8410-db0537eeb349" providerId="ADAL" clId="{0BED1D30-7129-45AD-9777-7D844D1487BB}" dt="2025-12-04T12:14:02.933" v="11" actId="20577"/>
        <pc:sldMkLst>
          <pc:docMk/>
          <pc:sldMk cId="0" sldId="280"/>
        </pc:sldMkLst>
      </pc:sldChg>
      <pc:sldChg chg="modNotesTx">
        <pc:chgData name="Liv Altmann" userId="ec4774a9-23ef-47de-8410-db0537eeb349" providerId="ADAL" clId="{0BED1D30-7129-45AD-9777-7D844D1487BB}" dt="2025-12-04T12:14:33.452" v="12" actId="20577"/>
        <pc:sldMkLst>
          <pc:docMk/>
          <pc:sldMk cId="0" sldId="296"/>
        </pc:sldMkLst>
      </pc:sldChg>
      <pc:sldChg chg="modNotesTx">
        <pc:chgData name="Liv Altmann" userId="ec4774a9-23ef-47de-8410-db0537eeb349" providerId="ADAL" clId="{0BED1D30-7129-45AD-9777-7D844D1487BB}" dt="2025-12-04T12:14:53.719" v="13" actId="20577"/>
        <pc:sldMkLst>
          <pc:docMk/>
          <pc:sldMk cId="0" sldId="304"/>
        </pc:sldMkLst>
      </pc:sldChg>
      <pc:sldChg chg="modNotesTx">
        <pc:chgData name="Liv Altmann" userId="ec4774a9-23ef-47de-8410-db0537eeb349" providerId="ADAL" clId="{0BED1D30-7129-45AD-9777-7D844D1487BB}" dt="2025-12-04T12:15:02.877" v="14" actId="20577"/>
        <pc:sldMkLst>
          <pc:docMk/>
          <pc:sldMk cId="0" sldId="311"/>
        </pc:sldMkLst>
      </pc:sldChg>
      <pc:sldChg chg="modNotesTx">
        <pc:chgData name="Liv Altmann" userId="ec4774a9-23ef-47de-8410-db0537eeb349" providerId="ADAL" clId="{0BED1D30-7129-45AD-9777-7D844D1487BB}" dt="2025-12-04T12:15:15.249" v="16" actId="6549"/>
        <pc:sldMkLst>
          <pc:docMk/>
          <pc:sldMk cId="0" sldId="312"/>
        </pc:sldMkLst>
      </pc:sldChg>
      <pc:sldChg chg="modNotesTx">
        <pc:chgData name="Liv Altmann" userId="ec4774a9-23ef-47de-8410-db0537eeb349" providerId="ADAL" clId="{0BED1D30-7129-45AD-9777-7D844D1487BB}" dt="2025-12-04T12:15:12.082" v="15" actId="20577"/>
        <pc:sldMkLst>
          <pc:docMk/>
          <pc:sldMk cId="0" sldId="313"/>
        </pc:sldMkLst>
      </pc:sldChg>
      <pc:sldChg chg="modNotesTx">
        <pc:chgData name="Liv Altmann" userId="ec4774a9-23ef-47de-8410-db0537eeb349" providerId="ADAL" clId="{0BED1D30-7129-45AD-9777-7D844D1487BB}" dt="2025-12-04T12:15:22.247" v="17" actId="20577"/>
        <pc:sldMkLst>
          <pc:docMk/>
          <pc:sldMk cId="0" sldId="314"/>
        </pc:sldMkLst>
      </pc:sldChg>
      <pc:sldChg chg="modNotesTx">
        <pc:chgData name="Liv Altmann" userId="ec4774a9-23ef-47de-8410-db0537eeb349" providerId="ADAL" clId="{0BED1D30-7129-45AD-9777-7D844D1487BB}" dt="2025-12-04T12:16:04.633" v="22" actId="20577"/>
        <pc:sldMkLst>
          <pc:docMk/>
          <pc:sldMk cId="0" sldId="316"/>
        </pc:sldMkLst>
      </pc:sldChg>
      <pc:sldChg chg="modNotesTx">
        <pc:chgData name="Liv Altmann" userId="ec4774a9-23ef-47de-8410-db0537eeb349" providerId="ADAL" clId="{0BED1D30-7129-45AD-9777-7D844D1487BB}" dt="2025-12-04T12:15:27.117" v="20" actId="20577"/>
        <pc:sldMkLst>
          <pc:docMk/>
          <pc:sldMk cId="133872631" sldId="317"/>
        </pc:sldMkLst>
      </pc:sldChg>
      <pc:sldChg chg="modNotesTx">
        <pc:chgData name="Liv Altmann" userId="ec4774a9-23ef-47de-8410-db0537eeb349" providerId="ADAL" clId="{0BED1D30-7129-45AD-9777-7D844D1487BB}" dt="2025-12-04T12:16:38.261" v="24" actId="20577"/>
        <pc:sldMkLst>
          <pc:docMk/>
          <pc:sldMk cId="0" sldId="336"/>
        </pc:sldMkLst>
      </pc:sldChg>
      <pc:sldChg chg="modNotesTx">
        <pc:chgData name="Liv Altmann" userId="ec4774a9-23ef-47de-8410-db0537eeb349" providerId="ADAL" clId="{0BED1D30-7129-45AD-9777-7D844D1487BB}" dt="2025-12-04T12:16:52.064" v="25" actId="20577"/>
        <pc:sldMkLst>
          <pc:docMk/>
          <pc:sldMk cId="0" sldId="340"/>
        </pc:sldMkLst>
      </pc:sldChg>
      <pc:sldChg chg="modNotesTx">
        <pc:chgData name="Liv Altmann" userId="ec4774a9-23ef-47de-8410-db0537eeb349" providerId="ADAL" clId="{0BED1D30-7129-45AD-9777-7D844D1487BB}" dt="2025-12-04T12:17:10.726" v="26" actId="20577"/>
        <pc:sldMkLst>
          <pc:docMk/>
          <pc:sldMk cId="0" sldId="345"/>
        </pc:sldMkLst>
      </pc:sldChg>
      <pc:sldChg chg="modNotesTx">
        <pc:chgData name="Liv Altmann" userId="ec4774a9-23ef-47de-8410-db0537eeb349" providerId="ADAL" clId="{0BED1D30-7129-45AD-9777-7D844D1487BB}" dt="2025-12-04T12:15:40.807" v="21" actId="20577"/>
        <pc:sldMkLst>
          <pc:docMk/>
          <pc:sldMk cId="2951709186" sldId="902"/>
        </pc:sldMkLst>
      </pc:sldChg>
      <pc:sldChg chg="modNotesTx">
        <pc:chgData name="Liv Altmann" userId="ec4774a9-23ef-47de-8410-db0537eeb349" providerId="ADAL" clId="{0BED1D30-7129-45AD-9777-7D844D1487BB}" dt="2025-12-04T12:13:11.742" v="5" actId="20577"/>
        <pc:sldMkLst>
          <pc:docMk/>
          <pc:sldMk cId="2023240949" sldId="964"/>
        </pc:sldMkLst>
      </pc:sldChg>
      <pc:sldChg chg="modNotesTx">
        <pc:chgData name="Liv Altmann" userId="ec4774a9-23ef-47de-8410-db0537eeb349" providerId="ADAL" clId="{0BED1D30-7129-45AD-9777-7D844D1487BB}" dt="2025-12-04T12:12:51.098" v="2" actId="20577"/>
        <pc:sldMkLst>
          <pc:docMk/>
          <pc:sldMk cId="1293072863" sldId="96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B25F82-8DA8-4B3A-A1FD-2F9EF7A69A58}" type="doc">
      <dgm:prSet loTypeId="urn:microsoft.com/office/officeart/2016/7/layout/BasicProcessNew" loCatId="process" qsTypeId="urn:microsoft.com/office/officeart/2005/8/quickstyle/simple1" qsCatId="simple" csTypeId="urn:microsoft.com/office/officeart/2005/8/colors/accent1_2" csCatId="accent1"/>
      <dgm:spPr/>
      <dgm:t>
        <a:bodyPr/>
        <a:lstStyle/>
        <a:p>
          <a:endParaRPr lang="en-US"/>
        </a:p>
      </dgm:t>
    </dgm:pt>
    <dgm:pt modelId="{C0F2F425-59B1-420F-B9E1-ADEEC7C689ED}">
      <dgm:prSet custT="1"/>
      <dgm:spPr/>
      <dgm:t>
        <a:bodyPr/>
        <a:lstStyle/>
        <a:p>
          <a:r>
            <a:rPr lang="en-US" sz="1400" b="1"/>
            <a:t>UTGANGSPUNKT</a:t>
          </a:r>
          <a:endParaRPr lang="en-US" sz="1400"/>
        </a:p>
      </dgm:t>
    </dgm:pt>
    <dgm:pt modelId="{D6E515FA-C50C-4261-BC67-06498357BE90}" type="parTrans" cxnId="{8264B474-5144-4CBE-8A9D-40DCE0FE05FF}">
      <dgm:prSet/>
      <dgm:spPr/>
      <dgm:t>
        <a:bodyPr/>
        <a:lstStyle/>
        <a:p>
          <a:endParaRPr lang="en-US"/>
        </a:p>
      </dgm:t>
    </dgm:pt>
    <dgm:pt modelId="{999A42CE-44E3-4EC9-BB03-AAC2AAB76633}" type="sibTrans" cxnId="{8264B474-5144-4CBE-8A9D-40DCE0FE05FF}">
      <dgm:prSet/>
      <dgm:spPr/>
      <dgm:t>
        <a:bodyPr/>
        <a:lstStyle/>
        <a:p>
          <a:endParaRPr lang="en-US"/>
        </a:p>
      </dgm:t>
    </dgm:pt>
    <dgm:pt modelId="{F1343958-8077-416E-A1FD-8EAEC296EBE9}">
      <dgm:prSet/>
      <dgm:spPr/>
      <dgm:t>
        <a:bodyPr/>
        <a:lstStyle/>
        <a:p>
          <a:r>
            <a:rPr lang="en-US"/>
            <a:t>Taushetsplikten er grunnleggende for etablering av og vedlikeholdelse av et </a:t>
          </a:r>
          <a:r>
            <a:rPr lang="en-US" b="1"/>
            <a:t>tillit</a:t>
          </a:r>
          <a:r>
            <a:rPr lang="en-US"/>
            <a:t>sforhold mellom tjenestemottaker og tjenesteytere, og for forholdet tjenesteytere imellom.</a:t>
          </a:r>
        </a:p>
      </dgm:t>
    </dgm:pt>
    <dgm:pt modelId="{54BD1B62-7C88-437D-A26D-D18DE444EB4A}" type="parTrans" cxnId="{1E6CB9AC-B64A-4E70-A01F-86DC6B1A3E44}">
      <dgm:prSet/>
      <dgm:spPr/>
      <dgm:t>
        <a:bodyPr/>
        <a:lstStyle/>
        <a:p>
          <a:endParaRPr lang="en-US"/>
        </a:p>
      </dgm:t>
    </dgm:pt>
    <dgm:pt modelId="{0A3D2398-BF7D-408B-81BB-0DB14B4E6B9E}" type="sibTrans" cxnId="{1E6CB9AC-B64A-4E70-A01F-86DC6B1A3E44}">
      <dgm:prSet/>
      <dgm:spPr/>
      <dgm:t>
        <a:bodyPr/>
        <a:lstStyle/>
        <a:p>
          <a:endParaRPr lang="en-US"/>
        </a:p>
      </dgm:t>
    </dgm:pt>
    <dgm:pt modelId="{6173D12A-EDF8-48D6-A383-DE8937095D5C}">
      <dgm:prSet/>
      <dgm:spPr/>
      <dgm:t>
        <a:bodyPr/>
        <a:lstStyle/>
        <a:p>
          <a:r>
            <a:rPr lang="en-US" b="1"/>
            <a:t>Uten utveksling av informasjon eller en for restriktiv praksis </a:t>
          </a:r>
          <a:r>
            <a:rPr lang="en-US"/>
            <a:t>er det vanskelig å møte de helhetlige behov på en god måte.</a:t>
          </a:r>
        </a:p>
      </dgm:t>
    </dgm:pt>
    <dgm:pt modelId="{C18E159C-F4D8-4456-9669-716770477195}" type="parTrans" cxnId="{F3A50F4B-FAD8-4BDD-A844-F7409E0760A2}">
      <dgm:prSet/>
      <dgm:spPr/>
      <dgm:t>
        <a:bodyPr/>
        <a:lstStyle/>
        <a:p>
          <a:endParaRPr lang="en-US"/>
        </a:p>
      </dgm:t>
    </dgm:pt>
    <dgm:pt modelId="{55B96C5E-64E2-4430-A04E-471F375AF4E7}" type="sibTrans" cxnId="{F3A50F4B-FAD8-4BDD-A844-F7409E0760A2}">
      <dgm:prSet/>
      <dgm:spPr/>
      <dgm:t>
        <a:bodyPr/>
        <a:lstStyle/>
        <a:p>
          <a:endParaRPr lang="en-US"/>
        </a:p>
      </dgm:t>
    </dgm:pt>
    <dgm:pt modelId="{30ABDFC7-0782-4770-AA5D-F1CF840E04F6}">
      <dgm:prSet/>
      <dgm:spPr/>
      <dgm:t>
        <a:bodyPr/>
        <a:lstStyle/>
        <a:p>
          <a:r>
            <a:rPr lang="en-US"/>
            <a:t>På den annen vil en </a:t>
          </a:r>
          <a:r>
            <a:rPr lang="en-US" b="1"/>
            <a:t>«fri» deling av informasjon </a:t>
          </a:r>
          <a:r>
            <a:rPr lang="en-US"/>
            <a:t>blant annet kunne skade tillitsforholdet man er avhengig av.</a:t>
          </a:r>
        </a:p>
      </dgm:t>
    </dgm:pt>
    <dgm:pt modelId="{9271C500-89FE-455B-8AC2-1A06F89BFB98}" type="parTrans" cxnId="{B1355901-9AD7-499A-B232-800DC138BBC7}">
      <dgm:prSet/>
      <dgm:spPr/>
      <dgm:t>
        <a:bodyPr/>
        <a:lstStyle/>
        <a:p>
          <a:endParaRPr lang="en-US"/>
        </a:p>
      </dgm:t>
    </dgm:pt>
    <dgm:pt modelId="{EB0A8E91-241C-4BA0-BBC6-9F59A278C157}" type="sibTrans" cxnId="{B1355901-9AD7-499A-B232-800DC138BBC7}">
      <dgm:prSet/>
      <dgm:spPr/>
      <dgm:t>
        <a:bodyPr/>
        <a:lstStyle/>
        <a:p>
          <a:endParaRPr lang="en-US"/>
        </a:p>
      </dgm:t>
    </dgm:pt>
    <dgm:pt modelId="{90A07641-3A84-443E-B321-139E3954BE00}" type="pres">
      <dgm:prSet presAssocID="{3AB25F82-8DA8-4B3A-A1FD-2F9EF7A69A58}" presName="Name0" presStyleCnt="0">
        <dgm:presLayoutVars>
          <dgm:dir/>
          <dgm:resizeHandles val="exact"/>
        </dgm:presLayoutVars>
      </dgm:prSet>
      <dgm:spPr/>
    </dgm:pt>
    <dgm:pt modelId="{0F287223-D882-4201-90A1-669D6F30082B}" type="pres">
      <dgm:prSet presAssocID="{C0F2F425-59B1-420F-B9E1-ADEEC7C689ED}" presName="node" presStyleLbl="node1" presStyleIdx="0" presStyleCnt="7">
        <dgm:presLayoutVars>
          <dgm:bulletEnabled val="1"/>
        </dgm:presLayoutVars>
      </dgm:prSet>
      <dgm:spPr/>
    </dgm:pt>
    <dgm:pt modelId="{E0A4FA7F-C601-4A4E-AAEB-107CC286FD26}" type="pres">
      <dgm:prSet presAssocID="{999A42CE-44E3-4EC9-BB03-AAC2AAB76633}" presName="sibTransSpacerBeforeConnector" presStyleCnt="0"/>
      <dgm:spPr/>
    </dgm:pt>
    <dgm:pt modelId="{7EA884DA-FC48-441B-89A0-DE93EBB9E2CE}" type="pres">
      <dgm:prSet presAssocID="{999A42CE-44E3-4EC9-BB03-AAC2AAB76633}" presName="sibTrans" presStyleLbl="node1" presStyleIdx="1" presStyleCnt="7"/>
      <dgm:spPr/>
    </dgm:pt>
    <dgm:pt modelId="{1D95D0D0-3A78-4628-A323-F9C718507E47}" type="pres">
      <dgm:prSet presAssocID="{999A42CE-44E3-4EC9-BB03-AAC2AAB76633}" presName="sibTransSpacerAfterConnector" presStyleCnt="0"/>
      <dgm:spPr/>
    </dgm:pt>
    <dgm:pt modelId="{DC170E3F-0AEA-467D-A619-1C34C6F4B0CE}" type="pres">
      <dgm:prSet presAssocID="{F1343958-8077-416E-A1FD-8EAEC296EBE9}" presName="node" presStyleLbl="node1" presStyleIdx="2" presStyleCnt="7">
        <dgm:presLayoutVars>
          <dgm:bulletEnabled val="1"/>
        </dgm:presLayoutVars>
      </dgm:prSet>
      <dgm:spPr/>
    </dgm:pt>
    <dgm:pt modelId="{3FBBA379-6C32-4269-8466-D6639A00FD2D}" type="pres">
      <dgm:prSet presAssocID="{0A3D2398-BF7D-408B-81BB-0DB14B4E6B9E}" presName="sibTransSpacerBeforeConnector" presStyleCnt="0"/>
      <dgm:spPr/>
    </dgm:pt>
    <dgm:pt modelId="{E873E237-EB5D-44D7-8CE4-23FBF7B5169B}" type="pres">
      <dgm:prSet presAssocID="{0A3D2398-BF7D-408B-81BB-0DB14B4E6B9E}" presName="sibTrans" presStyleLbl="node1" presStyleIdx="3" presStyleCnt="7"/>
      <dgm:spPr/>
    </dgm:pt>
    <dgm:pt modelId="{3B9D9DF7-6E54-4772-86BB-E965B09744CF}" type="pres">
      <dgm:prSet presAssocID="{0A3D2398-BF7D-408B-81BB-0DB14B4E6B9E}" presName="sibTransSpacerAfterConnector" presStyleCnt="0"/>
      <dgm:spPr/>
    </dgm:pt>
    <dgm:pt modelId="{4F92E98B-C891-4518-AF93-3FD01814A333}" type="pres">
      <dgm:prSet presAssocID="{6173D12A-EDF8-48D6-A383-DE8937095D5C}" presName="node" presStyleLbl="node1" presStyleIdx="4" presStyleCnt="7">
        <dgm:presLayoutVars>
          <dgm:bulletEnabled val="1"/>
        </dgm:presLayoutVars>
      </dgm:prSet>
      <dgm:spPr/>
    </dgm:pt>
    <dgm:pt modelId="{A1F33B9C-FBD5-4B16-87CB-2782ED365352}" type="pres">
      <dgm:prSet presAssocID="{55B96C5E-64E2-4430-A04E-471F375AF4E7}" presName="sibTransSpacerBeforeConnector" presStyleCnt="0"/>
      <dgm:spPr/>
    </dgm:pt>
    <dgm:pt modelId="{53AE3BD4-50A4-416E-AB7C-8CD8C7225A38}" type="pres">
      <dgm:prSet presAssocID="{55B96C5E-64E2-4430-A04E-471F375AF4E7}" presName="sibTrans" presStyleLbl="node1" presStyleIdx="5" presStyleCnt="7"/>
      <dgm:spPr/>
    </dgm:pt>
    <dgm:pt modelId="{B2B9B205-D111-444D-B75F-AA97E90A78C9}" type="pres">
      <dgm:prSet presAssocID="{55B96C5E-64E2-4430-A04E-471F375AF4E7}" presName="sibTransSpacerAfterConnector" presStyleCnt="0"/>
      <dgm:spPr/>
    </dgm:pt>
    <dgm:pt modelId="{7705FF02-9C81-44A4-B04A-0E0D2C6A0F9D}" type="pres">
      <dgm:prSet presAssocID="{30ABDFC7-0782-4770-AA5D-F1CF840E04F6}" presName="node" presStyleLbl="node1" presStyleIdx="6" presStyleCnt="7">
        <dgm:presLayoutVars>
          <dgm:bulletEnabled val="1"/>
        </dgm:presLayoutVars>
      </dgm:prSet>
      <dgm:spPr/>
    </dgm:pt>
  </dgm:ptLst>
  <dgm:cxnLst>
    <dgm:cxn modelId="{B1355901-9AD7-499A-B232-800DC138BBC7}" srcId="{3AB25F82-8DA8-4B3A-A1FD-2F9EF7A69A58}" destId="{30ABDFC7-0782-4770-AA5D-F1CF840E04F6}" srcOrd="3" destOrd="0" parTransId="{9271C500-89FE-455B-8AC2-1A06F89BFB98}" sibTransId="{EB0A8E91-241C-4BA0-BBC6-9F59A278C157}"/>
    <dgm:cxn modelId="{5B557328-006D-4F83-905E-A3F10690FC1B}" type="presOf" srcId="{C0F2F425-59B1-420F-B9E1-ADEEC7C689ED}" destId="{0F287223-D882-4201-90A1-669D6F30082B}" srcOrd="0" destOrd="0" presId="urn:microsoft.com/office/officeart/2016/7/layout/BasicProcessNew"/>
    <dgm:cxn modelId="{3B3C572E-4815-421C-A208-A8EAE0CE57BB}" type="presOf" srcId="{0A3D2398-BF7D-408B-81BB-0DB14B4E6B9E}" destId="{E873E237-EB5D-44D7-8CE4-23FBF7B5169B}" srcOrd="0" destOrd="0" presId="urn:microsoft.com/office/officeart/2016/7/layout/BasicProcessNew"/>
    <dgm:cxn modelId="{F3A50F4B-FAD8-4BDD-A844-F7409E0760A2}" srcId="{3AB25F82-8DA8-4B3A-A1FD-2F9EF7A69A58}" destId="{6173D12A-EDF8-48D6-A383-DE8937095D5C}" srcOrd="2" destOrd="0" parTransId="{C18E159C-F4D8-4456-9669-716770477195}" sibTransId="{55B96C5E-64E2-4430-A04E-471F375AF4E7}"/>
    <dgm:cxn modelId="{5C745A6D-A5E4-47AD-886D-16EBA768C712}" type="presOf" srcId="{999A42CE-44E3-4EC9-BB03-AAC2AAB76633}" destId="{7EA884DA-FC48-441B-89A0-DE93EBB9E2CE}" srcOrd="0" destOrd="0" presId="urn:microsoft.com/office/officeart/2016/7/layout/BasicProcessNew"/>
    <dgm:cxn modelId="{8264B474-5144-4CBE-8A9D-40DCE0FE05FF}" srcId="{3AB25F82-8DA8-4B3A-A1FD-2F9EF7A69A58}" destId="{C0F2F425-59B1-420F-B9E1-ADEEC7C689ED}" srcOrd="0" destOrd="0" parTransId="{D6E515FA-C50C-4261-BC67-06498357BE90}" sibTransId="{999A42CE-44E3-4EC9-BB03-AAC2AAB76633}"/>
    <dgm:cxn modelId="{A9A95F79-B170-43CF-98AC-74BF8D6099B5}" type="presOf" srcId="{30ABDFC7-0782-4770-AA5D-F1CF840E04F6}" destId="{7705FF02-9C81-44A4-B04A-0E0D2C6A0F9D}" srcOrd="0" destOrd="0" presId="urn:microsoft.com/office/officeart/2016/7/layout/BasicProcessNew"/>
    <dgm:cxn modelId="{5E2A0C7B-3459-4C25-8AED-2AA0441B5576}" type="presOf" srcId="{F1343958-8077-416E-A1FD-8EAEC296EBE9}" destId="{DC170E3F-0AEA-467D-A619-1C34C6F4B0CE}" srcOrd="0" destOrd="0" presId="urn:microsoft.com/office/officeart/2016/7/layout/BasicProcessNew"/>
    <dgm:cxn modelId="{3BF35C84-206F-46A9-B7A4-FBFFC1E59367}" type="presOf" srcId="{3AB25F82-8DA8-4B3A-A1FD-2F9EF7A69A58}" destId="{90A07641-3A84-443E-B321-139E3954BE00}" srcOrd="0" destOrd="0" presId="urn:microsoft.com/office/officeart/2016/7/layout/BasicProcessNew"/>
    <dgm:cxn modelId="{B832DCA8-291C-4F4C-9B4C-73090268AFDA}" type="presOf" srcId="{55B96C5E-64E2-4430-A04E-471F375AF4E7}" destId="{53AE3BD4-50A4-416E-AB7C-8CD8C7225A38}" srcOrd="0" destOrd="0" presId="urn:microsoft.com/office/officeart/2016/7/layout/BasicProcessNew"/>
    <dgm:cxn modelId="{1E6CB9AC-B64A-4E70-A01F-86DC6B1A3E44}" srcId="{3AB25F82-8DA8-4B3A-A1FD-2F9EF7A69A58}" destId="{F1343958-8077-416E-A1FD-8EAEC296EBE9}" srcOrd="1" destOrd="0" parTransId="{54BD1B62-7C88-437D-A26D-D18DE444EB4A}" sibTransId="{0A3D2398-BF7D-408B-81BB-0DB14B4E6B9E}"/>
    <dgm:cxn modelId="{7618D4FB-BBFD-4B3F-9355-5D517D546CFA}" type="presOf" srcId="{6173D12A-EDF8-48D6-A383-DE8937095D5C}" destId="{4F92E98B-C891-4518-AF93-3FD01814A333}" srcOrd="0" destOrd="0" presId="urn:microsoft.com/office/officeart/2016/7/layout/BasicProcessNew"/>
    <dgm:cxn modelId="{D37DB41A-E058-4739-948D-F01D4D17F65C}" type="presParOf" srcId="{90A07641-3A84-443E-B321-139E3954BE00}" destId="{0F287223-D882-4201-90A1-669D6F30082B}" srcOrd="0" destOrd="0" presId="urn:microsoft.com/office/officeart/2016/7/layout/BasicProcessNew"/>
    <dgm:cxn modelId="{B097AC2C-8E69-44CA-A574-3C5E0397A480}" type="presParOf" srcId="{90A07641-3A84-443E-B321-139E3954BE00}" destId="{E0A4FA7F-C601-4A4E-AAEB-107CC286FD26}" srcOrd="1" destOrd="0" presId="urn:microsoft.com/office/officeart/2016/7/layout/BasicProcessNew"/>
    <dgm:cxn modelId="{2112EC76-1E13-434F-A6C1-31533976FBB1}" type="presParOf" srcId="{90A07641-3A84-443E-B321-139E3954BE00}" destId="{7EA884DA-FC48-441B-89A0-DE93EBB9E2CE}" srcOrd="2" destOrd="0" presId="urn:microsoft.com/office/officeart/2016/7/layout/BasicProcessNew"/>
    <dgm:cxn modelId="{643BA38E-4FCA-4C39-8126-2622B50B0B7C}" type="presParOf" srcId="{90A07641-3A84-443E-B321-139E3954BE00}" destId="{1D95D0D0-3A78-4628-A323-F9C718507E47}" srcOrd="3" destOrd="0" presId="urn:microsoft.com/office/officeart/2016/7/layout/BasicProcessNew"/>
    <dgm:cxn modelId="{B385C3B6-516E-4C9E-B8C9-D291D40285B0}" type="presParOf" srcId="{90A07641-3A84-443E-B321-139E3954BE00}" destId="{DC170E3F-0AEA-467D-A619-1C34C6F4B0CE}" srcOrd="4" destOrd="0" presId="urn:microsoft.com/office/officeart/2016/7/layout/BasicProcessNew"/>
    <dgm:cxn modelId="{8E7AA561-F3FA-4F7B-BB2A-E34FA594DCDD}" type="presParOf" srcId="{90A07641-3A84-443E-B321-139E3954BE00}" destId="{3FBBA379-6C32-4269-8466-D6639A00FD2D}" srcOrd="5" destOrd="0" presId="urn:microsoft.com/office/officeart/2016/7/layout/BasicProcessNew"/>
    <dgm:cxn modelId="{5E135EA3-FC62-46EF-AB67-5128A447925E}" type="presParOf" srcId="{90A07641-3A84-443E-B321-139E3954BE00}" destId="{E873E237-EB5D-44D7-8CE4-23FBF7B5169B}" srcOrd="6" destOrd="0" presId="urn:microsoft.com/office/officeart/2016/7/layout/BasicProcessNew"/>
    <dgm:cxn modelId="{42BAE5CA-BE37-4962-813C-F5F518501CF7}" type="presParOf" srcId="{90A07641-3A84-443E-B321-139E3954BE00}" destId="{3B9D9DF7-6E54-4772-86BB-E965B09744CF}" srcOrd="7" destOrd="0" presId="urn:microsoft.com/office/officeart/2016/7/layout/BasicProcessNew"/>
    <dgm:cxn modelId="{0539C51F-E6DA-4A3C-BBFC-0BABCF6A7FD4}" type="presParOf" srcId="{90A07641-3A84-443E-B321-139E3954BE00}" destId="{4F92E98B-C891-4518-AF93-3FD01814A333}" srcOrd="8" destOrd="0" presId="urn:microsoft.com/office/officeart/2016/7/layout/BasicProcessNew"/>
    <dgm:cxn modelId="{2079A8B1-571B-4C02-9DA3-8245E1A6D761}" type="presParOf" srcId="{90A07641-3A84-443E-B321-139E3954BE00}" destId="{A1F33B9C-FBD5-4B16-87CB-2782ED365352}" srcOrd="9" destOrd="0" presId="urn:microsoft.com/office/officeart/2016/7/layout/BasicProcessNew"/>
    <dgm:cxn modelId="{626B1B40-E58E-4B98-8072-08FEEB6513F9}" type="presParOf" srcId="{90A07641-3A84-443E-B321-139E3954BE00}" destId="{53AE3BD4-50A4-416E-AB7C-8CD8C7225A38}" srcOrd="10" destOrd="0" presId="urn:microsoft.com/office/officeart/2016/7/layout/BasicProcessNew"/>
    <dgm:cxn modelId="{EB3A08F5-E13C-4213-8480-034F0BC31BE5}" type="presParOf" srcId="{90A07641-3A84-443E-B321-139E3954BE00}" destId="{B2B9B205-D111-444D-B75F-AA97E90A78C9}" srcOrd="11" destOrd="0" presId="urn:microsoft.com/office/officeart/2016/7/layout/BasicProcessNew"/>
    <dgm:cxn modelId="{5195AA36-8758-4D2D-B417-2DE9671CDE91}" type="presParOf" srcId="{90A07641-3A84-443E-B321-139E3954BE00}" destId="{7705FF02-9C81-44A4-B04A-0E0D2C6A0F9D}" srcOrd="12" destOrd="0" presId="urn:microsoft.com/office/officeart/2016/7/layout/Basic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15E5E2-B1F9-4B01-B5B3-E6656DAB0547}"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63C2542F-8644-4325-8D08-708015E3FBDC}">
      <dgm:prSet/>
      <dgm:spPr/>
      <dgm:t>
        <a:bodyPr/>
        <a:lstStyle/>
        <a:p>
          <a:r>
            <a:rPr lang="nb-NO"/>
            <a:t>frivillig</a:t>
          </a:r>
          <a:endParaRPr lang="en-US"/>
        </a:p>
      </dgm:t>
    </dgm:pt>
    <dgm:pt modelId="{97E18945-CA0E-42F7-A9E3-007F8E315FB5}" type="parTrans" cxnId="{B678C118-1001-4B4D-A5FE-125AFED061A0}">
      <dgm:prSet/>
      <dgm:spPr/>
      <dgm:t>
        <a:bodyPr/>
        <a:lstStyle/>
        <a:p>
          <a:endParaRPr lang="en-US"/>
        </a:p>
      </dgm:t>
    </dgm:pt>
    <dgm:pt modelId="{052C79C3-B3AC-47AB-8258-9D05B9137E44}" type="sibTrans" cxnId="{B678C118-1001-4B4D-A5FE-125AFED061A0}">
      <dgm:prSet/>
      <dgm:spPr/>
      <dgm:t>
        <a:bodyPr/>
        <a:lstStyle/>
        <a:p>
          <a:endParaRPr lang="en-US"/>
        </a:p>
      </dgm:t>
    </dgm:pt>
    <dgm:pt modelId="{AA1B1DF4-4774-446F-98D0-C2DBB22483EA}">
      <dgm:prSet/>
      <dgm:spPr/>
      <dgm:t>
        <a:bodyPr/>
        <a:lstStyle/>
        <a:p>
          <a:r>
            <a:rPr lang="nb-NO"/>
            <a:t>spesifikt</a:t>
          </a:r>
          <a:endParaRPr lang="en-US"/>
        </a:p>
      </dgm:t>
    </dgm:pt>
    <dgm:pt modelId="{84C19722-A9F5-43DA-8EA8-FD9F4DFCF060}" type="parTrans" cxnId="{78DEE953-11BC-4B0D-B442-5B2F148D71D9}">
      <dgm:prSet/>
      <dgm:spPr/>
      <dgm:t>
        <a:bodyPr/>
        <a:lstStyle/>
        <a:p>
          <a:endParaRPr lang="en-US"/>
        </a:p>
      </dgm:t>
    </dgm:pt>
    <dgm:pt modelId="{498E6F87-1F78-485C-8A82-2CE4DA50C25B}" type="sibTrans" cxnId="{78DEE953-11BC-4B0D-B442-5B2F148D71D9}">
      <dgm:prSet/>
      <dgm:spPr/>
      <dgm:t>
        <a:bodyPr/>
        <a:lstStyle/>
        <a:p>
          <a:endParaRPr lang="en-US"/>
        </a:p>
      </dgm:t>
    </dgm:pt>
    <dgm:pt modelId="{C790A87E-543E-4C7D-8DD1-26FD80B68089}">
      <dgm:prSet/>
      <dgm:spPr/>
      <dgm:t>
        <a:bodyPr/>
        <a:lstStyle/>
        <a:p>
          <a:r>
            <a:rPr lang="nb-NO"/>
            <a:t>informert</a:t>
          </a:r>
          <a:endParaRPr lang="en-US"/>
        </a:p>
      </dgm:t>
    </dgm:pt>
    <dgm:pt modelId="{95FCEF2C-F4C6-42E4-A8E6-D844BBE6E20B}" type="parTrans" cxnId="{CF136EE1-C080-4499-BFD0-320B771375CC}">
      <dgm:prSet/>
      <dgm:spPr/>
      <dgm:t>
        <a:bodyPr/>
        <a:lstStyle/>
        <a:p>
          <a:endParaRPr lang="en-US"/>
        </a:p>
      </dgm:t>
    </dgm:pt>
    <dgm:pt modelId="{FAC79795-1258-4580-8242-B04529C43A6D}" type="sibTrans" cxnId="{CF136EE1-C080-4499-BFD0-320B771375CC}">
      <dgm:prSet/>
      <dgm:spPr/>
      <dgm:t>
        <a:bodyPr/>
        <a:lstStyle/>
        <a:p>
          <a:endParaRPr lang="en-US"/>
        </a:p>
      </dgm:t>
    </dgm:pt>
    <dgm:pt modelId="{2564A5BF-91A1-4CB2-A9BB-9457FA3F9386}">
      <dgm:prSet/>
      <dgm:spPr/>
      <dgm:t>
        <a:bodyPr/>
        <a:lstStyle/>
        <a:p>
          <a:r>
            <a:rPr lang="nb-NO"/>
            <a:t>utvetydig</a:t>
          </a:r>
          <a:endParaRPr lang="en-US"/>
        </a:p>
      </dgm:t>
    </dgm:pt>
    <dgm:pt modelId="{5C34C02B-C76D-4D7C-9750-A83C70754C8B}" type="parTrans" cxnId="{113F1CEE-39C9-46C3-8544-6CD1C95EF333}">
      <dgm:prSet/>
      <dgm:spPr/>
      <dgm:t>
        <a:bodyPr/>
        <a:lstStyle/>
        <a:p>
          <a:endParaRPr lang="en-US"/>
        </a:p>
      </dgm:t>
    </dgm:pt>
    <dgm:pt modelId="{E302D522-5315-407F-8A5F-1B6157A0A3BA}" type="sibTrans" cxnId="{113F1CEE-39C9-46C3-8544-6CD1C95EF333}">
      <dgm:prSet/>
      <dgm:spPr/>
      <dgm:t>
        <a:bodyPr/>
        <a:lstStyle/>
        <a:p>
          <a:endParaRPr lang="en-US"/>
        </a:p>
      </dgm:t>
    </dgm:pt>
    <dgm:pt modelId="{9161AD50-F87C-4F49-B466-C6028A4767B6}">
      <dgm:prSet/>
      <dgm:spPr/>
      <dgm:t>
        <a:bodyPr/>
        <a:lstStyle/>
        <a:p>
          <a:r>
            <a:rPr lang="nb-NO" dirty="0"/>
            <a:t>gitt gjennom en aktiv handling</a:t>
          </a:r>
          <a:endParaRPr lang="en-US" dirty="0"/>
        </a:p>
      </dgm:t>
    </dgm:pt>
    <dgm:pt modelId="{B68F8504-A3FF-4E3B-9A09-5824AE1D3713}" type="parTrans" cxnId="{4274442E-8AD6-46A3-9585-2E5958B1AD3C}">
      <dgm:prSet/>
      <dgm:spPr/>
      <dgm:t>
        <a:bodyPr/>
        <a:lstStyle/>
        <a:p>
          <a:endParaRPr lang="en-US"/>
        </a:p>
      </dgm:t>
    </dgm:pt>
    <dgm:pt modelId="{8B51B213-4A55-4061-9669-339FE9C0A0C9}" type="sibTrans" cxnId="{4274442E-8AD6-46A3-9585-2E5958B1AD3C}">
      <dgm:prSet/>
      <dgm:spPr/>
      <dgm:t>
        <a:bodyPr/>
        <a:lstStyle/>
        <a:p>
          <a:endParaRPr lang="en-US"/>
        </a:p>
      </dgm:t>
    </dgm:pt>
    <dgm:pt modelId="{7B65F80F-D729-4459-86C1-4722951CA1F1}">
      <dgm:prSet/>
      <dgm:spPr/>
      <dgm:t>
        <a:bodyPr/>
        <a:lstStyle/>
        <a:p>
          <a:r>
            <a:rPr lang="nb-NO"/>
            <a:t>dokumenterbart</a:t>
          </a:r>
          <a:endParaRPr lang="en-US"/>
        </a:p>
      </dgm:t>
    </dgm:pt>
    <dgm:pt modelId="{98744BD3-2AB8-49B1-AB46-7A06254ED2A9}" type="parTrans" cxnId="{92FB9231-5F48-4385-BFA0-6D3A397CCC47}">
      <dgm:prSet/>
      <dgm:spPr/>
      <dgm:t>
        <a:bodyPr/>
        <a:lstStyle/>
        <a:p>
          <a:endParaRPr lang="en-US"/>
        </a:p>
      </dgm:t>
    </dgm:pt>
    <dgm:pt modelId="{DDC27915-AA10-4C3F-848C-F99FCEFD01FE}" type="sibTrans" cxnId="{92FB9231-5F48-4385-BFA0-6D3A397CCC47}">
      <dgm:prSet/>
      <dgm:spPr/>
      <dgm:t>
        <a:bodyPr/>
        <a:lstStyle/>
        <a:p>
          <a:endParaRPr lang="en-US"/>
        </a:p>
      </dgm:t>
    </dgm:pt>
    <dgm:pt modelId="{67F65A6F-4DC7-4C11-B458-0E5132F9C2E5}">
      <dgm:prSet/>
      <dgm:spPr/>
      <dgm:t>
        <a:bodyPr/>
        <a:lstStyle/>
        <a:p>
          <a:r>
            <a:rPr lang="nb-NO"/>
            <a:t>mulig å trekke tilbake like lett som det ble gitt</a:t>
          </a:r>
          <a:endParaRPr lang="en-US"/>
        </a:p>
      </dgm:t>
    </dgm:pt>
    <dgm:pt modelId="{583A49C3-78A4-425B-8EB8-C0C45D1A6B82}" type="parTrans" cxnId="{9E207E08-F1AB-4922-9695-ED4417ABA31D}">
      <dgm:prSet/>
      <dgm:spPr/>
      <dgm:t>
        <a:bodyPr/>
        <a:lstStyle/>
        <a:p>
          <a:endParaRPr lang="en-US"/>
        </a:p>
      </dgm:t>
    </dgm:pt>
    <dgm:pt modelId="{9B1CB85B-4834-499E-B7BB-2706396C5022}" type="sibTrans" cxnId="{9E207E08-F1AB-4922-9695-ED4417ABA31D}">
      <dgm:prSet/>
      <dgm:spPr/>
      <dgm:t>
        <a:bodyPr/>
        <a:lstStyle/>
        <a:p>
          <a:endParaRPr lang="en-US"/>
        </a:p>
      </dgm:t>
    </dgm:pt>
    <dgm:pt modelId="{C4BD7DFE-A68C-4300-8931-EA733F2018C5}">
      <dgm:prSet custT="1"/>
      <dgm:spPr/>
      <dgm:t>
        <a:bodyPr/>
        <a:lstStyle/>
        <a:p>
          <a:r>
            <a:rPr lang="nb-NO" sz="1600" dirty="0"/>
            <a:t>(Datatilsynet, 2019)</a:t>
          </a:r>
          <a:br>
            <a:rPr lang="nb-NO" sz="1600" dirty="0"/>
          </a:br>
          <a:endParaRPr lang="en-US" sz="1600" dirty="0"/>
        </a:p>
      </dgm:t>
    </dgm:pt>
    <dgm:pt modelId="{7472C24C-ACED-4502-8ED4-5327CBF44FB1}" type="parTrans" cxnId="{8D8117DA-DCF9-4482-9518-03D548C1AA36}">
      <dgm:prSet/>
      <dgm:spPr/>
      <dgm:t>
        <a:bodyPr/>
        <a:lstStyle/>
        <a:p>
          <a:endParaRPr lang="en-US"/>
        </a:p>
      </dgm:t>
    </dgm:pt>
    <dgm:pt modelId="{189B6679-5A12-4F99-90B0-58D95C5193A9}" type="sibTrans" cxnId="{8D8117DA-DCF9-4482-9518-03D548C1AA36}">
      <dgm:prSet/>
      <dgm:spPr/>
      <dgm:t>
        <a:bodyPr/>
        <a:lstStyle/>
        <a:p>
          <a:endParaRPr lang="en-US"/>
        </a:p>
      </dgm:t>
    </dgm:pt>
    <dgm:pt modelId="{068C1349-37E9-4445-8C49-BD6DC46DFCC1}" type="pres">
      <dgm:prSet presAssocID="{1E15E5E2-B1F9-4B01-B5B3-E6656DAB0547}" presName="diagram" presStyleCnt="0">
        <dgm:presLayoutVars>
          <dgm:dir/>
          <dgm:resizeHandles val="exact"/>
        </dgm:presLayoutVars>
      </dgm:prSet>
      <dgm:spPr/>
    </dgm:pt>
    <dgm:pt modelId="{D5097185-6EF5-4114-B77D-E3D63A1EBF64}" type="pres">
      <dgm:prSet presAssocID="{63C2542F-8644-4325-8D08-708015E3FBDC}" presName="node" presStyleLbl="node1" presStyleIdx="0" presStyleCnt="8">
        <dgm:presLayoutVars>
          <dgm:bulletEnabled val="1"/>
        </dgm:presLayoutVars>
      </dgm:prSet>
      <dgm:spPr/>
    </dgm:pt>
    <dgm:pt modelId="{26F391D9-C154-4C33-8591-29DCCE035A46}" type="pres">
      <dgm:prSet presAssocID="{052C79C3-B3AC-47AB-8258-9D05B9137E44}" presName="sibTrans" presStyleCnt="0"/>
      <dgm:spPr/>
    </dgm:pt>
    <dgm:pt modelId="{00FA4DC8-3D63-4EB9-AF60-F25A2737D66D}" type="pres">
      <dgm:prSet presAssocID="{AA1B1DF4-4774-446F-98D0-C2DBB22483EA}" presName="node" presStyleLbl="node1" presStyleIdx="1" presStyleCnt="8">
        <dgm:presLayoutVars>
          <dgm:bulletEnabled val="1"/>
        </dgm:presLayoutVars>
      </dgm:prSet>
      <dgm:spPr/>
    </dgm:pt>
    <dgm:pt modelId="{8865C54E-C95D-4C0D-8415-05DD00436DDF}" type="pres">
      <dgm:prSet presAssocID="{498E6F87-1F78-485C-8A82-2CE4DA50C25B}" presName="sibTrans" presStyleCnt="0"/>
      <dgm:spPr/>
    </dgm:pt>
    <dgm:pt modelId="{E475C465-11D3-49AF-B118-F4CB612938EE}" type="pres">
      <dgm:prSet presAssocID="{C790A87E-543E-4C7D-8DD1-26FD80B68089}" presName="node" presStyleLbl="node1" presStyleIdx="2" presStyleCnt="8">
        <dgm:presLayoutVars>
          <dgm:bulletEnabled val="1"/>
        </dgm:presLayoutVars>
      </dgm:prSet>
      <dgm:spPr/>
    </dgm:pt>
    <dgm:pt modelId="{E591F4D9-979B-467C-B319-C80BF38D975B}" type="pres">
      <dgm:prSet presAssocID="{FAC79795-1258-4580-8242-B04529C43A6D}" presName="sibTrans" presStyleCnt="0"/>
      <dgm:spPr/>
    </dgm:pt>
    <dgm:pt modelId="{4E46CEFE-1B29-4018-9799-05DE7B749853}" type="pres">
      <dgm:prSet presAssocID="{2564A5BF-91A1-4CB2-A9BB-9457FA3F9386}" presName="node" presStyleLbl="node1" presStyleIdx="3" presStyleCnt="8">
        <dgm:presLayoutVars>
          <dgm:bulletEnabled val="1"/>
        </dgm:presLayoutVars>
      </dgm:prSet>
      <dgm:spPr/>
    </dgm:pt>
    <dgm:pt modelId="{3D09BF81-633E-4A9B-89A3-7C13AC6E858D}" type="pres">
      <dgm:prSet presAssocID="{E302D522-5315-407F-8A5F-1B6157A0A3BA}" presName="sibTrans" presStyleCnt="0"/>
      <dgm:spPr/>
    </dgm:pt>
    <dgm:pt modelId="{86FB315A-DF04-4BD9-981D-91F2ECD29851}" type="pres">
      <dgm:prSet presAssocID="{9161AD50-F87C-4F49-B466-C6028A4767B6}" presName="node" presStyleLbl="node1" presStyleIdx="4" presStyleCnt="8">
        <dgm:presLayoutVars>
          <dgm:bulletEnabled val="1"/>
        </dgm:presLayoutVars>
      </dgm:prSet>
      <dgm:spPr/>
    </dgm:pt>
    <dgm:pt modelId="{F52B2F6B-5431-4F60-B506-B5F9C86C56B1}" type="pres">
      <dgm:prSet presAssocID="{8B51B213-4A55-4061-9669-339FE9C0A0C9}" presName="sibTrans" presStyleCnt="0"/>
      <dgm:spPr/>
    </dgm:pt>
    <dgm:pt modelId="{B4CC3905-483E-424F-A597-50ABDE5D03DB}" type="pres">
      <dgm:prSet presAssocID="{7B65F80F-D729-4459-86C1-4722951CA1F1}" presName="node" presStyleLbl="node1" presStyleIdx="5" presStyleCnt="8">
        <dgm:presLayoutVars>
          <dgm:bulletEnabled val="1"/>
        </dgm:presLayoutVars>
      </dgm:prSet>
      <dgm:spPr/>
    </dgm:pt>
    <dgm:pt modelId="{77AB33F4-50FD-42C9-81FB-9338436534B0}" type="pres">
      <dgm:prSet presAssocID="{DDC27915-AA10-4C3F-848C-F99FCEFD01FE}" presName="sibTrans" presStyleCnt="0"/>
      <dgm:spPr/>
    </dgm:pt>
    <dgm:pt modelId="{BEFCAE31-90E4-4BA6-9775-39BC1FFD3AA3}" type="pres">
      <dgm:prSet presAssocID="{67F65A6F-4DC7-4C11-B458-0E5132F9C2E5}" presName="node" presStyleLbl="node1" presStyleIdx="6" presStyleCnt="8">
        <dgm:presLayoutVars>
          <dgm:bulletEnabled val="1"/>
        </dgm:presLayoutVars>
      </dgm:prSet>
      <dgm:spPr/>
    </dgm:pt>
    <dgm:pt modelId="{BA75D9C7-5948-42FA-B329-E32E98AC3557}" type="pres">
      <dgm:prSet presAssocID="{9B1CB85B-4834-499E-B7BB-2706396C5022}" presName="sibTrans" presStyleCnt="0"/>
      <dgm:spPr/>
    </dgm:pt>
    <dgm:pt modelId="{A1BC1A28-7E64-4A43-A681-F17FE2EB11D9}" type="pres">
      <dgm:prSet presAssocID="{C4BD7DFE-A68C-4300-8931-EA733F2018C5}" presName="node" presStyleLbl="node1" presStyleIdx="7" presStyleCnt="8">
        <dgm:presLayoutVars>
          <dgm:bulletEnabled val="1"/>
        </dgm:presLayoutVars>
      </dgm:prSet>
      <dgm:spPr/>
    </dgm:pt>
  </dgm:ptLst>
  <dgm:cxnLst>
    <dgm:cxn modelId="{9E207E08-F1AB-4922-9695-ED4417ABA31D}" srcId="{1E15E5E2-B1F9-4B01-B5B3-E6656DAB0547}" destId="{67F65A6F-4DC7-4C11-B458-0E5132F9C2E5}" srcOrd="6" destOrd="0" parTransId="{583A49C3-78A4-425B-8EB8-C0C45D1A6B82}" sibTransId="{9B1CB85B-4834-499E-B7BB-2706396C5022}"/>
    <dgm:cxn modelId="{B678C118-1001-4B4D-A5FE-125AFED061A0}" srcId="{1E15E5E2-B1F9-4B01-B5B3-E6656DAB0547}" destId="{63C2542F-8644-4325-8D08-708015E3FBDC}" srcOrd="0" destOrd="0" parTransId="{97E18945-CA0E-42F7-A9E3-007F8E315FB5}" sibTransId="{052C79C3-B3AC-47AB-8258-9D05B9137E44}"/>
    <dgm:cxn modelId="{22BA7120-D69F-43F5-89A7-91F609EB5A64}" type="presOf" srcId="{2564A5BF-91A1-4CB2-A9BB-9457FA3F9386}" destId="{4E46CEFE-1B29-4018-9799-05DE7B749853}" srcOrd="0" destOrd="0" presId="urn:microsoft.com/office/officeart/2005/8/layout/default"/>
    <dgm:cxn modelId="{4274442E-8AD6-46A3-9585-2E5958B1AD3C}" srcId="{1E15E5E2-B1F9-4B01-B5B3-E6656DAB0547}" destId="{9161AD50-F87C-4F49-B466-C6028A4767B6}" srcOrd="4" destOrd="0" parTransId="{B68F8504-A3FF-4E3B-9A09-5824AE1D3713}" sibTransId="{8B51B213-4A55-4061-9669-339FE9C0A0C9}"/>
    <dgm:cxn modelId="{92FB9231-5F48-4385-BFA0-6D3A397CCC47}" srcId="{1E15E5E2-B1F9-4B01-B5B3-E6656DAB0547}" destId="{7B65F80F-D729-4459-86C1-4722951CA1F1}" srcOrd="5" destOrd="0" parTransId="{98744BD3-2AB8-49B1-AB46-7A06254ED2A9}" sibTransId="{DDC27915-AA10-4C3F-848C-F99FCEFD01FE}"/>
    <dgm:cxn modelId="{622F015F-97B4-48C5-B3CB-EF0CE2F12978}" type="presOf" srcId="{9161AD50-F87C-4F49-B466-C6028A4767B6}" destId="{86FB315A-DF04-4BD9-981D-91F2ECD29851}" srcOrd="0" destOrd="0" presId="urn:microsoft.com/office/officeart/2005/8/layout/default"/>
    <dgm:cxn modelId="{3CE5AD60-0537-4E98-8B01-954D9941FA30}" type="presOf" srcId="{C790A87E-543E-4C7D-8DD1-26FD80B68089}" destId="{E475C465-11D3-49AF-B118-F4CB612938EE}" srcOrd="0" destOrd="0" presId="urn:microsoft.com/office/officeart/2005/8/layout/default"/>
    <dgm:cxn modelId="{1A034665-6261-4385-8F43-92DD892C4AFB}" type="presOf" srcId="{C4BD7DFE-A68C-4300-8931-EA733F2018C5}" destId="{A1BC1A28-7E64-4A43-A681-F17FE2EB11D9}" srcOrd="0" destOrd="0" presId="urn:microsoft.com/office/officeart/2005/8/layout/default"/>
    <dgm:cxn modelId="{15FC7C6C-D1DE-4097-862A-02D978527EE2}" type="presOf" srcId="{7B65F80F-D729-4459-86C1-4722951CA1F1}" destId="{B4CC3905-483E-424F-A597-50ABDE5D03DB}" srcOrd="0" destOrd="0" presId="urn:microsoft.com/office/officeart/2005/8/layout/default"/>
    <dgm:cxn modelId="{78DEE953-11BC-4B0D-B442-5B2F148D71D9}" srcId="{1E15E5E2-B1F9-4B01-B5B3-E6656DAB0547}" destId="{AA1B1DF4-4774-446F-98D0-C2DBB22483EA}" srcOrd="1" destOrd="0" parTransId="{84C19722-A9F5-43DA-8EA8-FD9F4DFCF060}" sibTransId="{498E6F87-1F78-485C-8A82-2CE4DA50C25B}"/>
    <dgm:cxn modelId="{6DF4EA81-03B5-4C90-8856-80FB7406234E}" type="presOf" srcId="{1E15E5E2-B1F9-4B01-B5B3-E6656DAB0547}" destId="{068C1349-37E9-4445-8C49-BD6DC46DFCC1}" srcOrd="0" destOrd="0" presId="urn:microsoft.com/office/officeart/2005/8/layout/default"/>
    <dgm:cxn modelId="{5A5E9A95-15B4-4358-8F8C-32D25FAA7822}" type="presOf" srcId="{63C2542F-8644-4325-8D08-708015E3FBDC}" destId="{D5097185-6EF5-4114-B77D-E3D63A1EBF64}" srcOrd="0" destOrd="0" presId="urn:microsoft.com/office/officeart/2005/8/layout/default"/>
    <dgm:cxn modelId="{DA1826A7-8037-4B0C-AD0A-2F4C12D091CB}" type="presOf" srcId="{67F65A6F-4DC7-4C11-B458-0E5132F9C2E5}" destId="{BEFCAE31-90E4-4BA6-9775-39BC1FFD3AA3}" srcOrd="0" destOrd="0" presId="urn:microsoft.com/office/officeart/2005/8/layout/default"/>
    <dgm:cxn modelId="{8D8117DA-DCF9-4482-9518-03D548C1AA36}" srcId="{1E15E5E2-B1F9-4B01-B5B3-E6656DAB0547}" destId="{C4BD7DFE-A68C-4300-8931-EA733F2018C5}" srcOrd="7" destOrd="0" parTransId="{7472C24C-ACED-4502-8ED4-5327CBF44FB1}" sibTransId="{189B6679-5A12-4F99-90B0-58D95C5193A9}"/>
    <dgm:cxn modelId="{CF136EE1-C080-4499-BFD0-320B771375CC}" srcId="{1E15E5E2-B1F9-4B01-B5B3-E6656DAB0547}" destId="{C790A87E-543E-4C7D-8DD1-26FD80B68089}" srcOrd="2" destOrd="0" parTransId="{95FCEF2C-F4C6-42E4-A8E6-D844BBE6E20B}" sibTransId="{FAC79795-1258-4580-8242-B04529C43A6D}"/>
    <dgm:cxn modelId="{228D1AEA-F9E7-4890-9239-C2FBD7F02E22}" type="presOf" srcId="{AA1B1DF4-4774-446F-98D0-C2DBB22483EA}" destId="{00FA4DC8-3D63-4EB9-AF60-F25A2737D66D}" srcOrd="0" destOrd="0" presId="urn:microsoft.com/office/officeart/2005/8/layout/default"/>
    <dgm:cxn modelId="{113F1CEE-39C9-46C3-8544-6CD1C95EF333}" srcId="{1E15E5E2-B1F9-4B01-B5B3-E6656DAB0547}" destId="{2564A5BF-91A1-4CB2-A9BB-9457FA3F9386}" srcOrd="3" destOrd="0" parTransId="{5C34C02B-C76D-4D7C-9750-A83C70754C8B}" sibTransId="{E302D522-5315-407F-8A5F-1B6157A0A3BA}"/>
    <dgm:cxn modelId="{790AD384-DBED-4EE0-80AB-6413AFE67910}" type="presParOf" srcId="{068C1349-37E9-4445-8C49-BD6DC46DFCC1}" destId="{D5097185-6EF5-4114-B77D-E3D63A1EBF64}" srcOrd="0" destOrd="0" presId="urn:microsoft.com/office/officeart/2005/8/layout/default"/>
    <dgm:cxn modelId="{8FF91F2B-7CB8-4E7B-AC89-F06FF1E92170}" type="presParOf" srcId="{068C1349-37E9-4445-8C49-BD6DC46DFCC1}" destId="{26F391D9-C154-4C33-8591-29DCCE035A46}" srcOrd="1" destOrd="0" presId="urn:microsoft.com/office/officeart/2005/8/layout/default"/>
    <dgm:cxn modelId="{78A63504-8810-45AB-AB17-EBC4D047E2F5}" type="presParOf" srcId="{068C1349-37E9-4445-8C49-BD6DC46DFCC1}" destId="{00FA4DC8-3D63-4EB9-AF60-F25A2737D66D}" srcOrd="2" destOrd="0" presId="urn:microsoft.com/office/officeart/2005/8/layout/default"/>
    <dgm:cxn modelId="{EC23995F-C17A-415A-AECD-80FC365ED6C9}" type="presParOf" srcId="{068C1349-37E9-4445-8C49-BD6DC46DFCC1}" destId="{8865C54E-C95D-4C0D-8415-05DD00436DDF}" srcOrd="3" destOrd="0" presId="urn:microsoft.com/office/officeart/2005/8/layout/default"/>
    <dgm:cxn modelId="{7883A2BC-558B-4009-B5D3-A3DD2CAD0450}" type="presParOf" srcId="{068C1349-37E9-4445-8C49-BD6DC46DFCC1}" destId="{E475C465-11D3-49AF-B118-F4CB612938EE}" srcOrd="4" destOrd="0" presId="urn:microsoft.com/office/officeart/2005/8/layout/default"/>
    <dgm:cxn modelId="{18E5DA25-4E42-4655-906B-563682AFBF14}" type="presParOf" srcId="{068C1349-37E9-4445-8C49-BD6DC46DFCC1}" destId="{E591F4D9-979B-467C-B319-C80BF38D975B}" srcOrd="5" destOrd="0" presId="urn:microsoft.com/office/officeart/2005/8/layout/default"/>
    <dgm:cxn modelId="{70199605-26EB-4931-A8DB-6FC5F43242D6}" type="presParOf" srcId="{068C1349-37E9-4445-8C49-BD6DC46DFCC1}" destId="{4E46CEFE-1B29-4018-9799-05DE7B749853}" srcOrd="6" destOrd="0" presId="urn:microsoft.com/office/officeart/2005/8/layout/default"/>
    <dgm:cxn modelId="{F5A25B30-9CEA-4C0D-BA4A-5381671158B8}" type="presParOf" srcId="{068C1349-37E9-4445-8C49-BD6DC46DFCC1}" destId="{3D09BF81-633E-4A9B-89A3-7C13AC6E858D}" srcOrd="7" destOrd="0" presId="urn:microsoft.com/office/officeart/2005/8/layout/default"/>
    <dgm:cxn modelId="{5C4B67E4-7A1E-4766-9D29-4872859BC70C}" type="presParOf" srcId="{068C1349-37E9-4445-8C49-BD6DC46DFCC1}" destId="{86FB315A-DF04-4BD9-981D-91F2ECD29851}" srcOrd="8" destOrd="0" presId="urn:microsoft.com/office/officeart/2005/8/layout/default"/>
    <dgm:cxn modelId="{647D126F-7F1D-41BB-9FFE-05CDE7039BB6}" type="presParOf" srcId="{068C1349-37E9-4445-8C49-BD6DC46DFCC1}" destId="{F52B2F6B-5431-4F60-B506-B5F9C86C56B1}" srcOrd="9" destOrd="0" presId="urn:microsoft.com/office/officeart/2005/8/layout/default"/>
    <dgm:cxn modelId="{DAC8144B-3FB0-40B9-92D4-70CE625BC7AA}" type="presParOf" srcId="{068C1349-37E9-4445-8C49-BD6DC46DFCC1}" destId="{B4CC3905-483E-424F-A597-50ABDE5D03DB}" srcOrd="10" destOrd="0" presId="urn:microsoft.com/office/officeart/2005/8/layout/default"/>
    <dgm:cxn modelId="{6E7ABB9F-2CB8-488D-BFFA-F672B875C4C3}" type="presParOf" srcId="{068C1349-37E9-4445-8C49-BD6DC46DFCC1}" destId="{77AB33F4-50FD-42C9-81FB-9338436534B0}" srcOrd="11" destOrd="0" presId="urn:microsoft.com/office/officeart/2005/8/layout/default"/>
    <dgm:cxn modelId="{B169BA43-B2BF-4D18-9D2D-0B98DFBD0CF6}" type="presParOf" srcId="{068C1349-37E9-4445-8C49-BD6DC46DFCC1}" destId="{BEFCAE31-90E4-4BA6-9775-39BC1FFD3AA3}" srcOrd="12" destOrd="0" presId="urn:microsoft.com/office/officeart/2005/8/layout/default"/>
    <dgm:cxn modelId="{C394B0D3-1B78-4D8E-87C6-716B0C0F108B}" type="presParOf" srcId="{068C1349-37E9-4445-8C49-BD6DC46DFCC1}" destId="{BA75D9C7-5948-42FA-B329-E32E98AC3557}" srcOrd="13" destOrd="0" presId="urn:microsoft.com/office/officeart/2005/8/layout/default"/>
    <dgm:cxn modelId="{751D6FE5-9C17-4EB8-B294-B0032EE3D5C0}" type="presParOf" srcId="{068C1349-37E9-4445-8C49-BD6DC46DFCC1}" destId="{A1BC1A28-7E64-4A43-A681-F17FE2EB11D9}" srcOrd="1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287223-D882-4201-90A1-669D6F30082B}">
      <dsp:nvSpPr>
        <dsp:cNvPr id="0" name=""/>
        <dsp:cNvSpPr/>
      </dsp:nvSpPr>
      <dsp:spPr>
        <a:xfrm>
          <a:off x="3261" y="478598"/>
          <a:ext cx="1596918" cy="172167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622300">
            <a:lnSpc>
              <a:spcPct val="90000"/>
            </a:lnSpc>
            <a:spcBef>
              <a:spcPct val="0"/>
            </a:spcBef>
            <a:spcAft>
              <a:spcPct val="35000"/>
            </a:spcAft>
            <a:buNone/>
          </a:pPr>
          <a:r>
            <a:rPr lang="en-US" sz="1400" b="1" kern="1200"/>
            <a:t>UTGANGSPUNKT</a:t>
          </a:r>
          <a:endParaRPr lang="en-US" sz="1400" kern="1200"/>
        </a:p>
      </dsp:txBody>
      <dsp:txXfrm>
        <a:off x="3261" y="478598"/>
        <a:ext cx="1596918" cy="1721678"/>
      </dsp:txXfrm>
    </dsp:sp>
    <dsp:sp modelId="{7EA884DA-FC48-441B-89A0-DE93EBB9E2CE}">
      <dsp:nvSpPr>
        <dsp:cNvPr id="0" name=""/>
        <dsp:cNvSpPr/>
      </dsp:nvSpPr>
      <dsp:spPr>
        <a:xfrm>
          <a:off x="1635499" y="1217937"/>
          <a:ext cx="239537" cy="243000"/>
        </a:xfrm>
        <a:prstGeom prst="rightArrow">
          <a:avLst>
            <a:gd name="adj1" fmla="val 50000"/>
            <a:gd name="adj2" fmla="val 5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170E3F-0AEA-467D-A619-1C34C6F4B0CE}">
      <dsp:nvSpPr>
        <dsp:cNvPr id="0" name=""/>
        <dsp:cNvSpPr/>
      </dsp:nvSpPr>
      <dsp:spPr>
        <a:xfrm>
          <a:off x="1910355" y="478598"/>
          <a:ext cx="1596918" cy="172167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n-US" sz="1100" kern="1200"/>
            <a:t>Taushetsplikten er grunnleggende for etablering av og vedlikeholdelse av et </a:t>
          </a:r>
          <a:r>
            <a:rPr lang="en-US" sz="1100" b="1" kern="1200"/>
            <a:t>tillit</a:t>
          </a:r>
          <a:r>
            <a:rPr lang="en-US" sz="1100" kern="1200"/>
            <a:t>sforhold mellom tjenestemottaker og tjenesteytere, og for forholdet tjenesteytere imellom.</a:t>
          </a:r>
        </a:p>
      </dsp:txBody>
      <dsp:txXfrm>
        <a:off x="1910355" y="478598"/>
        <a:ext cx="1596918" cy="1721678"/>
      </dsp:txXfrm>
    </dsp:sp>
    <dsp:sp modelId="{E873E237-EB5D-44D7-8CE4-23FBF7B5169B}">
      <dsp:nvSpPr>
        <dsp:cNvPr id="0" name=""/>
        <dsp:cNvSpPr/>
      </dsp:nvSpPr>
      <dsp:spPr>
        <a:xfrm>
          <a:off x="3542593" y="1217937"/>
          <a:ext cx="239537" cy="243000"/>
        </a:xfrm>
        <a:prstGeom prst="rightArrow">
          <a:avLst>
            <a:gd name="adj1" fmla="val 50000"/>
            <a:gd name="adj2" fmla="val 5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92E98B-C891-4518-AF93-3FD01814A333}">
      <dsp:nvSpPr>
        <dsp:cNvPr id="0" name=""/>
        <dsp:cNvSpPr/>
      </dsp:nvSpPr>
      <dsp:spPr>
        <a:xfrm>
          <a:off x="3817450" y="478598"/>
          <a:ext cx="1596918" cy="172167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n-US" sz="1100" b="1" kern="1200"/>
            <a:t>Uten utveksling av informasjon eller en for restriktiv praksis </a:t>
          </a:r>
          <a:r>
            <a:rPr lang="en-US" sz="1100" kern="1200"/>
            <a:t>er det vanskelig å møte de helhetlige behov på en god måte.</a:t>
          </a:r>
        </a:p>
      </dsp:txBody>
      <dsp:txXfrm>
        <a:off x="3817450" y="478598"/>
        <a:ext cx="1596918" cy="1721678"/>
      </dsp:txXfrm>
    </dsp:sp>
    <dsp:sp modelId="{53AE3BD4-50A4-416E-AB7C-8CD8C7225A38}">
      <dsp:nvSpPr>
        <dsp:cNvPr id="0" name=""/>
        <dsp:cNvSpPr/>
      </dsp:nvSpPr>
      <dsp:spPr>
        <a:xfrm>
          <a:off x="5449687" y="1217937"/>
          <a:ext cx="239537" cy="243000"/>
        </a:xfrm>
        <a:prstGeom prst="rightArrow">
          <a:avLst>
            <a:gd name="adj1" fmla="val 50000"/>
            <a:gd name="adj2" fmla="val 5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05FF02-9C81-44A4-B04A-0E0D2C6A0F9D}">
      <dsp:nvSpPr>
        <dsp:cNvPr id="0" name=""/>
        <dsp:cNvSpPr/>
      </dsp:nvSpPr>
      <dsp:spPr>
        <a:xfrm>
          <a:off x="5724544" y="478598"/>
          <a:ext cx="1596918" cy="172167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n-US" sz="1100" kern="1200"/>
            <a:t>På den annen vil en </a:t>
          </a:r>
          <a:r>
            <a:rPr lang="en-US" sz="1100" b="1" kern="1200"/>
            <a:t>«fri» deling av informasjon </a:t>
          </a:r>
          <a:r>
            <a:rPr lang="en-US" sz="1100" kern="1200"/>
            <a:t>blant annet kunne skade tillitsforholdet man er avhengig av.</a:t>
          </a:r>
        </a:p>
      </dsp:txBody>
      <dsp:txXfrm>
        <a:off x="5724544" y="478598"/>
        <a:ext cx="1596918" cy="17216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097185-6EF5-4114-B77D-E3D63A1EBF64}">
      <dsp:nvSpPr>
        <dsp:cNvPr id="0" name=""/>
        <dsp:cNvSpPr/>
      </dsp:nvSpPr>
      <dsp:spPr>
        <a:xfrm>
          <a:off x="3080" y="587032"/>
          <a:ext cx="2444055" cy="146643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b-NO" sz="2600" kern="1200"/>
            <a:t>frivillig</a:t>
          </a:r>
          <a:endParaRPr lang="en-US" sz="2600" kern="1200"/>
        </a:p>
      </dsp:txBody>
      <dsp:txXfrm>
        <a:off x="3080" y="587032"/>
        <a:ext cx="2444055" cy="1466433"/>
      </dsp:txXfrm>
    </dsp:sp>
    <dsp:sp modelId="{00FA4DC8-3D63-4EB9-AF60-F25A2737D66D}">
      <dsp:nvSpPr>
        <dsp:cNvPr id="0" name=""/>
        <dsp:cNvSpPr/>
      </dsp:nvSpPr>
      <dsp:spPr>
        <a:xfrm>
          <a:off x="2691541" y="587032"/>
          <a:ext cx="2444055" cy="1466433"/>
        </a:xfrm>
        <a:prstGeom prst="rect">
          <a:avLst/>
        </a:prstGeom>
        <a:solidFill>
          <a:schemeClr val="accent2">
            <a:hueOff val="668788"/>
            <a:satOff val="-834"/>
            <a:lumOff val="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b-NO" sz="2600" kern="1200"/>
            <a:t>spesifikt</a:t>
          </a:r>
          <a:endParaRPr lang="en-US" sz="2600" kern="1200"/>
        </a:p>
      </dsp:txBody>
      <dsp:txXfrm>
        <a:off x="2691541" y="587032"/>
        <a:ext cx="2444055" cy="1466433"/>
      </dsp:txXfrm>
    </dsp:sp>
    <dsp:sp modelId="{E475C465-11D3-49AF-B118-F4CB612938EE}">
      <dsp:nvSpPr>
        <dsp:cNvPr id="0" name=""/>
        <dsp:cNvSpPr/>
      </dsp:nvSpPr>
      <dsp:spPr>
        <a:xfrm>
          <a:off x="5380002" y="587032"/>
          <a:ext cx="2444055" cy="1466433"/>
        </a:xfrm>
        <a:prstGeom prst="rect">
          <a:avLst/>
        </a:prstGeom>
        <a:solidFill>
          <a:schemeClr val="accent2">
            <a:hueOff val="1337577"/>
            <a:satOff val="-1668"/>
            <a:lumOff val="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b-NO" sz="2600" kern="1200"/>
            <a:t>informert</a:t>
          </a:r>
          <a:endParaRPr lang="en-US" sz="2600" kern="1200"/>
        </a:p>
      </dsp:txBody>
      <dsp:txXfrm>
        <a:off x="5380002" y="587032"/>
        <a:ext cx="2444055" cy="1466433"/>
      </dsp:txXfrm>
    </dsp:sp>
    <dsp:sp modelId="{4E46CEFE-1B29-4018-9799-05DE7B749853}">
      <dsp:nvSpPr>
        <dsp:cNvPr id="0" name=""/>
        <dsp:cNvSpPr/>
      </dsp:nvSpPr>
      <dsp:spPr>
        <a:xfrm>
          <a:off x="8068463" y="587032"/>
          <a:ext cx="2444055" cy="1466433"/>
        </a:xfrm>
        <a:prstGeom prst="rect">
          <a:avLst/>
        </a:prstGeom>
        <a:solidFill>
          <a:schemeClr val="accent2">
            <a:hueOff val="2006365"/>
            <a:satOff val="-2502"/>
            <a:lumOff val="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b-NO" sz="2600" kern="1200"/>
            <a:t>utvetydig</a:t>
          </a:r>
          <a:endParaRPr lang="en-US" sz="2600" kern="1200"/>
        </a:p>
      </dsp:txBody>
      <dsp:txXfrm>
        <a:off x="8068463" y="587032"/>
        <a:ext cx="2444055" cy="1466433"/>
      </dsp:txXfrm>
    </dsp:sp>
    <dsp:sp modelId="{86FB315A-DF04-4BD9-981D-91F2ECD29851}">
      <dsp:nvSpPr>
        <dsp:cNvPr id="0" name=""/>
        <dsp:cNvSpPr/>
      </dsp:nvSpPr>
      <dsp:spPr>
        <a:xfrm>
          <a:off x="3080" y="2297871"/>
          <a:ext cx="2444055" cy="1466433"/>
        </a:xfrm>
        <a:prstGeom prst="rect">
          <a:avLst/>
        </a:prstGeom>
        <a:solidFill>
          <a:schemeClr val="accent2">
            <a:hueOff val="2675154"/>
            <a:satOff val="-3337"/>
            <a:lumOff val="78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b-NO" sz="2600" kern="1200" dirty="0"/>
            <a:t>gitt gjennom en aktiv handling</a:t>
          </a:r>
          <a:endParaRPr lang="en-US" sz="2600" kern="1200" dirty="0"/>
        </a:p>
      </dsp:txBody>
      <dsp:txXfrm>
        <a:off x="3080" y="2297871"/>
        <a:ext cx="2444055" cy="1466433"/>
      </dsp:txXfrm>
    </dsp:sp>
    <dsp:sp modelId="{B4CC3905-483E-424F-A597-50ABDE5D03DB}">
      <dsp:nvSpPr>
        <dsp:cNvPr id="0" name=""/>
        <dsp:cNvSpPr/>
      </dsp:nvSpPr>
      <dsp:spPr>
        <a:xfrm>
          <a:off x="2691541" y="2297871"/>
          <a:ext cx="2444055" cy="1466433"/>
        </a:xfrm>
        <a:prstGeom prst="rect">
          <a:avLst/>
        </a:prstGeom>
        <a:solidFill>
          <a:schemeClr val="accent2">
            <a:hueOff val="3343942"/>
            <a:satOff val="-4171"/>
            <a:lumOff val="98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b-NO" sz="2600" kern="1200"/>
            <a:t>dokumenterbart</a:t>
          </a:r>
          <a:endParaRPr lang="en-US" sz="2600" kern="1200"/>
        </a:p>
      </dsp:txBody>
      <dsp:txXfrm>
        <a:off x="2691541" y="2297871"/>
        <a:ext cx="2444055" cy="1466433"/>
      </dsp:txXfrm>
    </dsp:sp>
    <dsp:sp modelId="{BEFCAE31-90E4-4BA6-9775-39BC1FFD3AA3}">
      <dsp:nvSpPr>
        <dsp:cNvPr id="0" name=""/>
        <dsp:cNvSpPr/>
      </dsp:nvSpPr>
      <dsp:spPr>
        <a:xfrm>
          <a:off x="5380002" y="2297871"/>
          <a:ext cx="2444055" cy="1466433"/>
        </a:xfrm>
        <a:prstGeom prst="rect">
          <a:avLst/>
        </a:prstGeom>
        <a:solidFill>
          <a:schemeClr val="accent2">
            <a:hueOff val="4012731"/>
            <a:satOff val="-5005"/>
            <a:lumOff val="1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b-NO" sz="2600" kern="1200"/>
            <a:t>mulig å trekke tilbake like lett som det ble gitt</a:t>
          </a:r>
          <a:endParaRPr lang="en-US" sz="2600" kern="1200"/>
        </a:p>
      </dsp:txBody>
      <dsp:txXfrm>
        <a:off x="5380002" y="2297871"/>
        <a:ext cx="2444055" cy="1466433"/>
      </dsp:txXfrm>
    </dsp:sp>
    <dsp:sp modelId="{A1BC1A28-7E64-4A43-A681-F17FE2EB11D9}">
      <dsp:nvSpPr>
        <dsp:cNvPr id="0" name=""/>
        <dsp:cNvSpPr/>
      </dsp:nvSpPr>
      <dsp:spPr>
        <a:xfrm>
          <a:off x="8068463" y="2297871"/>
          <a:ext cx="2444055" cy="1466433"/>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nb-NO" sz="1600" kern="1200" dirty="0"/>
            <a:t>(Datatilsynet, 2019)</a:t>
          </a:r>
          <a:br>
            <a:rPr lang="nb-NO" sz="1600" kern="1200" dirty="0"/>
          </a:br>
          <a:endParaRPr lang="en-US" sz="1600" kern="1200" dirty="0"/>
        </a:p>
      </dsp:txBody>
      <dsp:txXfrm>
        <a:off x="8068463" y="2297871"/>
        <a:ext cx="2444055" cy="1466433"/>
      </dsp:txXfrm>
    </dsp:sp>
  </dsp:spTree>
</dsp:drawing>
</file>

<file path=ppt/diagrams/layout1.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4275402" cy="338348"/>
          </a:xfrm>
          <a:prstGeom prst="rect">
            <a:avLst/>
          </a:prstGeom>
        </p:spPr>
        <p:txBody>
          <a:bodyPr vert="horz" lIns="79690" tIns="39845" rIns="79690" bIns="39845" rtlCol="0"/>
          <a:lstStyle>
            <a:lvl1pPr algn="l">
              <a:defRPr sz="1000"/>
            </a:lvl1pPr>
          </a:lstStyle>
          <a:p>
            <a:endParaRPr lang="nb-NO"/>
          </a:p>
        </p:txBody>
      </p:sp>
      <p:sp>
        <p:nvSpPr>
          <p:cNvPr id="3" name="Plassholder for dato 2"/>
          <p:cNvSpPr>
            <a:spLocks noGrp="1"/>
          </p:cNvSpPr>
          <p:nvPr>
            <p:ph type="dt" idx="1"/>
          </p:nvPr>
        </p:nvSpPr>
        <p:spPr>
          <a:xfrm>
            <a:off x="5588341" y="0"/>
            <a:ext cx="4275402" cy="338348"/>
          </a:xfrm>
          <a:prstGeom prst="rect">
            <a:avLst/>
          </a:prstGeom>
        </p:spPr>
        <p:txBody>
          <a:bodyPr vert="horz" lIns="79690" tIns="39845" rIns="79690" bIns="39845" rtlCol="0"/>
          <a:lstStyle>
            <a:lvl1pPr algn="r">
              <a:defRPr sz="1000"/>
            </a:lvl1pPr>
          </a:lstStyle>
          <a:p>
            <a:fld id="{B4225550-4815-4265-AAB4-AB49CAB4541D}" type="datetimeFigureOut">
              <a:rPr lang="nb-NO" smtClean="0"/>
              <a:t>04.12.2025</a:t>
            </a:fld>
            <a:endParaRPr lang="nb-NO"/>
          </a:p>
        </p:txBody>
      </p:sp>
      <p:sp>
        <p:nvSpPr>
          <p:cNvPr id="4" name="Plassholder for lysbilde 3"/>
          <p:cNvSpPr>
            <a:spLocks noGrp="1" noRot="1" noChangeAspect="1"/>
          </p:cNvSpPr>
          <p:nvPr>
            <p:ph type="sldImg" idx="2"/>
          </p:nvPr>
        </p:nvSpPr>
        <p:spPr>
          <a:xfrm>
            <a:off x="2913063" y="841375"/>
            <a:ext cx="4040187" cy="2273300"/>
          </a:xfrm>
          <a:prstGeom prst="rect">
            <a:avLst/>
          </a:prstGeom>
          <a:noFill/>
          <a:ln w="12700">
            <a:solidFill>
              <a:prstClr val="black"/>
            </a:solidFill>
          </a:ln>
        </p:spPr>
        <p:txBody>
          <a:bodyPr vert="horz" lIns="79690" tIns="39845" rIns="79690" bIns="39845" rtlCol="0" anchor="ctr"/>
          <a:lstStyle/>
          <a:p>
            <a:endParaRPr lang="nb-NO"/>
          </a:p>
        </p:txBody>
      </p:sp>
      <p:sp>
        <p:nvSpPr>
          <p:cNvPr id="5" name="Plassholder for notater 4"/>
          <p:cNvSpPr>
            <a:spLocks noGrp="1"/>
          </p:cNvSpPr>
          <p:nvPr>
            <p:ph type="body" sz="quarter" idx="3"/>
          </p:nvPr>
        </p:nvSpPr>
        <p:spPr>
          <a:xfrm>
            <a:off x="986632" y="3241587"/>
            <a:ext cx="7893050" cy="2652206"/>
          </a:xfrm>
          <a:prstGeom prst="rect">
            <a:avLst/>
          </a:prstGeom>
        </p:spPr>
        <p:txBody>
          <a:bodyPr vert="horz" lIns="79690" tIns="39845" rIns="79690" bIns="39845"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6397417"/>
            <a:ext cx="4275402" cy="338347"/>
          </a:xfrm>
          <a:prstGeom prst="rect">
            <a:avLst/>
          </a:prstGeom>
        </p:spPr>
        <p:txBody>
          <a:bodyPr vert="horz" lIns="79690" tIns="39845" rIns="79690" bIns="39845" rtlCol="0" anchor="b"/>
          <a:lstStyle>
            <a:lvl1pPr algn="l">
              <a:defRPr sz="1000"/>
            </a:lvl1pPr>
          </a:lstStyle>
          <a:p>
            <a:endParaRPr lang="nb-NO"/>
          </a:p>
        </p:txBody>
      </p:sp>
      <p:sp>
        <p:nvSpPr>
          <p:cNvPr id="7" name="Plassholder for lysbildenummer 6"/>
          <p:cNvSpPr>
            <a:spLocks noGrp="1"/>
          </p:cNvSpPr>
          <p:nvPr>
            <p:ph type="sldNum" sz="quarter" idx="5"/>
          </p:nvPr>
        </p:nvSpPr>
        <p:spPr>
          <a:xfrm>
            <a:off x="5588341" y="6397417"/>
            <a:ext cx="4275402" cy="338347"/>
          </a:xfrm>
          <a:prstGeom prst="rect">
            <a:avLst/>
          </a:prstGeom>
        </p:spPr>
        <p:txBody>
          <a:bodyPr vert="horz" lIns="79690" tIns="39845" rIns="79690" bIns="39845" rtlCol="0" anchor="b"/>
          <a:lstStyle>
            <a:lvl1pPr algn="r">
              <a:defRPr sz="1000"/>
            </a:lvl1pPr>
          </a:lstStyle>
          <a:p>
            <a:fld id="{52C580E8-2F3B-4304-A341-ECFB9541944F}" type="slidenum">
              <a:rPr lang="nb-NO" smtClean="0"/>
              <a:t>‹#›</a:t>
            </a:fld>
            <a:endParaRPr lang="nb-NO"/>
          </a:p>
        </p:txBody>
      </p:sp>
    </p:spTree>
    <p:extLst>
      <p:ext uri="{BB962C8B-B14F-4D97-AF65-F5344CB8AC3E}">
        <p14:creationId xmlns:p14="http://schemas.microsoft.com/office/powerpoint/2010/main" val="770824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tv.nrk.no/serie/leo-og-de-farlige"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regjeringen.no/no/aktuelt/starter-arbeidet-med-en-ny-og-mer-brukervennlig-pasient-og-brukerrettighetslov/id3139266/"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lovdata.no/pro/%23reference/lov/1999-07-02-64/%C2%A721a"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lovdata.no/pro/%23reference/lov/2005-06-17-62/%C2%A715-7"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lovdata.no/avgjorelse/hr-2025-1774-u"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lovdata.no/avgjorelse/lf-2025-2597"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lovdata.no/pro/%23reference/lov/1998-07-17-61" TargetMode="External"/><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1</a:t>
            </a:fld>
            <a:endParaRPr lang="nb-NO" dirty="0"/>
          </a:p>
        </p:txBody>
      </p:sp>
    </p:spTree>
    <p:extLst>
      <p:ext uri="{BB962C8B-B14F-4D97-AF65-F5344CB8AC3E}">
        <p14:creationId xmlns:p14="http://schemas.microsoft.com/office/powerpoint/2010/main" val="1262682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2</a:t>
            </a:fld>
            <a:endParaRPr lang="nb-NO"/>
          </a:p>
        </p:txBody>
      </p:sp>
    </p:spTree>
    <p:extLst>
      <p:ext uri="{BB962C8B-B14F-4D97-AF65-F5344CB8AC3E}">
        <p14:creationId xmlns:p14="http://schemas.microsoft.com/office/powerpoint/2010/main" val="913353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3</a:t>
            </a:fld>
            <a:endParaRPr lang="nb-NO"/>
          </a:p>
        </p:txBody>
      </p:sp>
    </p:spTree>
    <p:extLst>
      <p:ext uri="{BB962C8B-B14F-4D97-AF65-F5344CB8AC3E}">
        <p14:creationId xmlns:p14="http://schemas.microsoft.com/office/powerpoint/2010/main" val="3057107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4</a:t>
            </a:fld>
            <a:endParaRPr lang="nb-NO"/>
          </a:p>
        </p:txBody>
      </p:sp>
    </p:spTree>
    <p:extLst>
      <p:ext uri="{BB962C8B-B14F-4D97-AF65-F5344CB8AC3E}">
        <p14:creationId xmlns:p14="http://schemas.microsoft.com/office/powerpoint/2010/main" val="2333674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90000"/>
              </a:lnSpc>
              <a:spcAft>
                <a:spcPts val="800"/>
              </a:spcAft>
            </a:pPr>
            <a:r>
              <a:rPr lang="en-US" dirty="0">
                <a:effectLst/>
              </a:rPr>
              <a:t>LIV</a:t>
            </a:r>
          </a:p>
          <a:p>
            <a:pPr>
              <a:lnSpc>
                <a:spcPct val="90000"/>
              </a:lnSpc>
              <a:spcAft>
                <a:spcPts val="800"/>
              </a:spcAft>
            </a:pPr>
            <a:r>
              <a:rPr lang="en-US" dirty="0" err="1">
                <a:effectLst/>
              </a:rPr>
              <a:t>Spenningsfelt</a:t>
            </a:r>
            <a:r>
              <a:rPr lang="en-US" dirty="0">
                <a:effectLst/>
              </a:rPr>
              <a:t> </a:t>
            </a:r>
            <a:r>
              <a:rPr lang="en-US" dirty="0" err="1">
                <a:effectLst/>
              </a:rPr>
              <a:t>mellom</a:t>
            </a:r>
            <a:r>
              <a:rPr lang="en-US" dirty="0">
                <a:effectLst/>
              </a:rPr>
              <a:t> </a:t>
            </a:r>
            <a:r>
              <a:rPr lang="en-US" dirty="0" err="1">
                <a:effectLst/>
              </a:rPr>
              <a:t>ansv</a:t>
            </a:r>
            <a:r>
              <a:rPr lang="en-US" dirty="0" err="1"/>
              <a:t>a</a:t>
            </a:r>
            <a:r>
              <a:rPr lang="en-US" dirty="0" err="1">
                <a:effectLst/>
              </a:rPr>
              <a:t>r</a:t>
            </a:r>
            <a:r>
              <a:rPr lang="en-US" dirty="0">
                <a:effectLst/>
              </a:rPr>
              <a:t> </a:t>
            </a:r>
            <a:r>
              <a:rPr lang="en-US" dirty="0" err="1">
                <a:effectLst/>
              </a:rPr>
              <a:t>og</a:t>
            </a:r>
            <a:r>
              <a:rPr lang="en-US" dirty="0">
                <a:effectLst/>
              </a:rPr>
              <a:t> </a:t>
            </a:r>
            <a:r>
              <a:rPr lang="en-US" dirty="0" err="1">
                <a:effectLst/>
              </a:rPr>
              <a:t>ressurser</a:t>
            </a:r>
            <a:r>
              <a:rPr lang="en-US" dirty="0">
                <a:effectLst/>
              </a:rPr>
              <a:t> ?</a:t>
            </a:r>
          </a:p>
          <a:p>
            <a:pPr>
              <a:lnSpc>
                <a:spcPct val="90000"/>
              </a:lnSpc>
              <a:spcAft>
                <a:spcPts val="800"/>
              </a:spcAft>
            </a:pPr>
            <a:endParaRPr lang="en-US" dirty="0"/>
          </a:p>
          <a:p>
            <a:pPr>
              <a:lnSpc>
                <a:spcPct val="90000"/>
              </a:lnSpc>
              <a:spcAft>
                <a:spcPts val="800"/>
              </a:spcAft>
            </a:pPr>
            <a:r>
              <a:rPr lang="en-US" dirty="0" err="1"/>
              <a:t>M</a:t>
            </a:r>
            <a:r>
              <a:rPr lang="en-US" dirty="0" err="1">
                <a:effectLst/>
              </a:rPr>
              <a:t>otstridende</a:t>
            </a:r>
            <a:r>
              <a:rPr lang="en-US" dirty="0">
                <a:effectLst/>
              </a:rPr>
              <a:t> </a:t>
            </a:r>
            <a:r>
              <a:rPr lang="en-US" dirty="0" err="1">
                <a:effectLst/>
              </a:rPr>
              <a:t>forventninger</a:t>
            </a:r>
            <a:r>
              <a:rPr lang="en-US" dirty="0" err="1"/>
              <a:t>krysspress</a:t>
            </a:r>
            <a:r>
              <a:rPr lang="en-US" dirty="0"/>
              <a:t> </a:t>
            </a:r>
            <a:r>
              <a:rPr lang="en-US" dirty="0" err="1"/>
              <a:t>mellom</a:t>
            </a:r>
            <a:r>
              <a:rPr lang="en-US" dirty="0"/>
              <a:t> </a:t>
            </a:r>
            <a:r>
              <a:rPr lang="en-US" dirty="0" err="1"/>
              <a:t>egen</a:t>
            </a:r>
            <a:r>
              <a:rPr lang="en-US" dirty="0"/>
              <a:t> </a:t>
            </a:r>
            <a:r>
              <a:rPr lang="en-US" dirty="0" err="1"/>
              <a:t>og</a:t>
            </a:r>
            <a:r>
              <a:rPr lang="en-US" dirty="0"/>
              <a:t> </a:t>
            </a:r>
            <a:r>
              <a:rPr lang="en-US" dirty="0" err="1"/>
              <a:t>samarbeidsparters</a:t>
            </a:r>
            <a:r>
              <a:rPr lang="en-US" dirty="0"/>
              <a:t>  </a:t>
            </a:r>
            <a:r>
              <a:rPr lang="en-US" dirty="0" err="1"/>
              <a:t>oppfatning</a:t>
            </a:r>
            <a:r>
              <a:rPr lang="en-US" dirty="0"/>
              <a:t> av </a:t>
            </a:r>
            <a:r>
              <a:rPr lang="en-US" dirty="0" err="1"/>
              <a:t>hvilke</a:t>
            </a:r>
            <a:r>
              <a:rPr lang="en-US" dirty="0"/>
              <a:t> </a:t>
            </a:r>
            <a:r>
              <a:rPr lang="en-US" dirty="0" err="1"/>
              <a:t>oppgaver</a:t>
            </a:r>
            <a:r>
              <a:rPr lang="en-US" dirty="0"/>
              <a:t> </a:t>
            </a:r>
            <a:r>
              <a:rPr lang="en-US" dirty="0" err="1"/>
              <a:t>som</a:t>
            </a:r>
            <a:r>
              <a:rPr lang="en-US" dirty="0"/>
              <a:t> </a:t>
            </a:r>
            <a:r>
              <a:rPr lang="en-US" dirty="0" err="1"/>
              <a:t>skal</a:t>
            </a:r>
            <a:r>
              <a:rPr lang="en-US" dirty="0"/>
              <a:t> </a:t>
            </a:r>
            <a:r>
              <a:rPr lang="en-US" dirty="0" err="1"/>
              <a:t>prioriteres</a:t>
            </a:r>
            <a:endParaRPr lang="en-US" dirty="0"/>
          </a:p>
          <a:p>
            <a:pPr>
              <a:lnSpc>
                <a:spcPct val="90000"/>
              </a:lnSpc>
              <a:spcAft>
                <a:spcPts val="800"/>
              </a:spcAft>
            </a:pPr>
            <a:r>
              <a:rPr lang="en-US" dirty="0"/>
              <a:t> ( </a:t>
            </a:r>
            <a:r>
              <a:rPr lang="en-US" dirty="0" err="1"/>
              <a:t>eks</a:t>
            </a:r>
            <a:r>
              <a:rPr lang="en-US" dirty="0"/>
              <a:t> PPT </a:t>
            </a:r>
            <a:r>
              <a:rPr lang="en-US" dirty="0" err="1"/>
              <a:t>systemarbeid</a:t>
            </a:r>
            <a:r>
              <a:rPr lang="en-US" dirty="0"/>
              <a:t>/ </a:t>
            </a:r>
            <a:r>
              <a:rPr lang="en-US" dirty="0" err="1"/>
              <a:t>arbeid</a:t>
            </a:r>
            <a:r>
              <a:rPr lang="en-US" dirty="0"/>
              <a:t> med </a:t>
            </a:r>
            <a:r>
              <a:rPr lang="en-US" dirty="0" err="1"/>
              <a:t>individ</a:t>
            </a:r>
            <a:r>
              <a:rPr lang="en-US" dirty="0"/>
              <a:t> saker)</a:t>
            </a:r>
          </a:p>
          <a:p>
            <a:pPr>
              <a:lnSpc>
                <a:spcPct val="90000"/>
              </a:lnSpc>
              <a:spcAft>
                <a:spcPts val="800"/>
              </a:spcAft>
            </a:pPr>
            <a:endParaRPr lang="en-US" dirty="0">
              <a:effectLst/>
            </a:endParaRPr>
          </a:p>
          <a:p>
            <a:pPr>
              <a:lnSpc>
                <a:spcPct val="90000"/>
              </a:lnSpc>
              <a:spcAft>
                <a:spcPts val="800"/>
              </a:spcAft>
            </a:pPr>
            <a:r>
              <a:rPr lang="en-US" dirty="0" err="1">
                <a:effectLst/>
              </a:rPr>
              <a:t>Motstridende</a:t>
            </a:r>
            <a:r>
              <a:rPr lang="en-US" dirty="0">
                <a:effectLst/>
              </a:rPr>
              <a:t> </a:t>
            </a:r>
            <a:r>
              <a:rPr lang="en-US" dirty="0" err="1">
                <a:effectLst/>
              </a:rPr>
              <a:t>forventninger</a:t>
            </a:r>
            <a:r>
              <a:rPr lang="en-US" dirty="0">
                <a:effectLst/>
              </a:rPr>
              <a:t> ? </a:t>
            </a:r>
            <a:r>
              <a:rPr lang="en-US" dirty="0" err="1">
                <a:effectLst/>
              </a:rPr>
              <a:t>Forventningsgap</a:t>
            </a:r>
            <a:r>
              <a:rPr lang="en-US" dirty="0">
                <a:effectLst/>
              </a:rPr>
              <a:t>?</a:t>
            </a:r>
          </a:p>
          <a:p>
            <a:pPr>
              <a:lnSpc>
                <a:spcPct val="90000"/>
              </a:lnSpc>
              <a:spcAft>
                <a:spcPts val="800"/>
              </a:spcAft>
            </a:pPr>
            <a:r>
              <a:rPr lang="en-US" dirty="0">
                <a:effectLst/>
              </a:rPr>
              <a:t>Love bort </a:t>
            </a:r>
            <a:r>
              <a:rPr lang="en-US" dirty="0" err="1">
                <a:effectLst/>
              </a:rPr>
              <a:t>andre</a:t>
            </a:r>
            <a:r>
              <a:rPr lang="en-US" dirty="0">
                <a:effectLst/>
              </a:rPr>
              <a:t>?</a:t>
            </a:r>
          </a:p>
          <a:p>
            <a:pPr>
              <a:lnSpc>
                <a:spcPct val="90000"/>
              </a:lnSpc>
              <a:spcAft>
                <a:spcPts val="800"/>
              </a:spcAft>
            </a:pPr>
            <a:r>
              <a:rPr lang="en-US" dirty="0" err="1">
                <a:effectLst/>
              </a:rPr>
              <a:t>Uklare</a:t>
            </a:r>
            <a:r>
              <a:rPr lang="en-US" dirty="0">
                <a:effectLst/>
              </a:rPr>
              <a:t> </a:t>
            </a:r>
            <a:r>
              <a:rPr lang="en-US" dirty="0" err="1">
                <a:effectLst/>
              </a:rPr>
              <a:t>prosedyrer</a:t>
            </a:r>
            <a:r>
              <a:rPr lang="en-US" dirty="0">
                <a:effectLst/>
              </a:rPr>
              <a:t> ? </a:t>
            </a:r>
          </a:p>
          <a:p>
            <a:pPr>
              <a:lnSpc>
                <a:spcPct val="90000"/>
              </a:lnSpc>
              <a:spcAft>
                <a:spcPts val="800"/>
              </a:spcAft>
            </a:pPr>
            <a:endParaRPr lang="en-US" dirty="0">
              <a:effectLst/>
            </a:endParaRPr>
          </a:p>
          <a:p>
            <a:pPr>
              <a:lnSpc>
                <a:spcPct val="90000"/>
              </a:lnSpc>
              <a:spcAft>
                <a:spcPts val="800"/>
              </a:spcAft>
            </a:pPr>
            <a:r>
              <a:rPr lang="en-US" dirty="0">
                <a:effectLst/>
              </a:rPr>
              <a:t>Har </a:t>
            </a:r>
            <a:r>
              <a:rPr lang="en-US" dirty="0" err="1">
                <a:effectLst/>
              </a:rPr>
              <a:t>prosedyrene</a:t>
            </a:r>
            <a:r>
              <a:rPr lang="en-US" dirty="0">
                <a:effectLst/>
              </a:rPr>
              <a:t> </a:t>
            </a:r>
            <a:r>
              <a:rPr lang="en-US" dirty="0" err="1">
                <a:effectLst/>
              </a:rPr>
              <a:t>utspring</a:t>
            </a:r>
            <a:r>
              <a:rPr lang="en-US" dirty="0">
                <a:effectLst/>
              </a:rPr>
              <a:t>  </a:t>
            </a:r>
            <a:r>
              <a:rPr lang="en-US" dirty="0" err="1">
                <a:effectLst/>
              </a:rPr>
              <a:t>ovenifra</a:t>
            </a:r>
            <a:r>
              <a:rPr lang="en-US" dirty="0">
                <a:effectLst/>
              </a:rPr>
              <a:t> </a:t>
            </a:r>
            <a:r>
              <a:rPr lang="en-US" dirty="0" err="1">
                <a:effectLst/>
              </a:rPr>
              <a:t>eller</a:t>
            </a:r>
            <a:r>
              <a:rPr lang="en-US" dirty="0">
                <a:effectLst/>
              </a:rPr>
              <a:t> </a:t>
            </a:r>
            <a:r>
              <a:rPr lang="en-US" dirty="0" err="1">
                <a:effectLst/>
              </a:rPr>
              <a:t>nedenifra</a:t>
            </a:r>
            <a:r>
              <a:rPr lang="en-US" dirty="0">
                <a:effectLst/>
              </a:rPr>
              <a:t>                                                            </a:t>
            </a:r>
          </a:p>
          <a:p>
            <a:pPr>
              <a:lnSpc>
                <a:spcPct val="90000"/>
              </a:lnSpc>
              <a:spcAft>
                <a:spcPts val="800"/>
              </a:spcAft>
            </a:pPr>
            <a:endParaRPr lang="en-US" dirty="0">
              <a:effectLst/>
            </a:endParaRPr>
          </a:p>
          <a:p>
            <a:pPr>
              <a:lnSpc>
                <a:spcPct val="90000"/>
              </a:lnSpc>
              <a:spcAft>
                <a:spcPts val="800"/>
              </a:spcAft>
            </a:pPr>
            <a:r>
              <a:rPr lang="en-US" dirty="0">
                <a:effectLst/>
              </a:rPr>
              <a:t> </a:t>
            </a:r>
            <a:r>
              <a:rPr lang="en-US" dirty="0" err="1">
                <a:effectLst/>
              </a:rPr>
              <a:t>Skjønnsvurderinger</a:t>
            </a:r>
            <a:r>
              <a:rPr lang="en-US" dirty="0">
                <a:effectLst/>
              </a:rPr>
              <a:t>?</a:t>
            </a:r>
          </a:p>
          <a:p>
            <a:pPr>
              <a:lnSpc>
                <a:spcPct val="90000"/>
              </a:lnSpc>
              <a:spcAft>
                <a:spcPts val="800"/>
              </a:spcAft>
            </a:pPr>
            <a:endParaRPr lang="en-US" dirty="0">
              <a:effectLst/>
            </a:endParaRPr>
          </a:p>
          <a:p>
            <a:pPr>
              <a:lnSpc>
                <a:spcPct val="90000"/>
              </a:lnSpc>
              <a:spcAft>
                <a:spcPts val="800"/>
              </a:spcAft>
            </a:pPr>
            <a:r>
              <a:rPr lang="en-US" dirty="0" err="1">
                <a:effectLst/>
              </a:rPr>
              <a:t>Ulike</a:t>
            </a:r>
            <a:r>
              <a:rPr lang="en-US" dirty="0">
                <a:effectLst/>
              </a:rPr>
              <a:t> </a:t>
            </a:r>
            <a:r>
              <a:rPr lang="en-US" dirty="0" err="1">
                <a:effectLst/>
              </a:rPr>
              <a:t>forståelser</a:t>
            </a:r>
            <a:r>
              <a:rPr lang="en-US" dirty="0">
                <a:effectLst/>
              </a:rPr>
              <a:t> av roller, </a:t>
            </a:r>
            <a:r>
              <a:rPr lang="en-US" dirty="0" err="1">
                <a:effectLst/>
              </a:rPr>
              <a:t>ressurser</a:t>
            </a:r>
            <a:r>
              <a:rPr lang="en-US" dirty="0">
                <a:effectLst/>
              </a:rPr>
              <a:t> </a:t>
            </a:r>
            <a:r>
              <a:rPr lang="en-US" dirty="0" err="1">
                <a:effectLst/>
              </a:rPr>
              <a:t>og</a:t>
            </a:r>
            <a:r>
              <a:rPr lang="en-US" dirty="0">
                <a:effectLst/>
              </a:rPr>
              <a:t> </a:t>
            </a:r>
            <a:r>
              <a:rPr lang="en-US" dirty="0" err="1">
                <a:effectLst/>
              </a:rPr>
              <a:t>ansvar</a:t>
            </a:r>
            <a:r>
              <a:rPr lang="en-US" dirty="0">
                <a:effectLst/>
              </a:rPr>
              <a:t>?</a:t>
            </a:r>
          </a:p>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5</a:t>
            </a:fld>
            <a:endParaRPr lang="nb-NO"/>
          </a:p>
        </p:txBody>
      </p:sp>
    </p:spTree>
    <p:extLst>
      <p:ext uri="{BB962C8B-B14F-4D97-AF65-F5344CB8AC3E}">
        <p14:creationId xmlns:p14="http://schemas.microsoft.com/office/powerpoint/2010/main" val="4095976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6</a:t>
            </a:fld>
            <a:endParaRPr lang="nb-NO"/>
          </a:p>
        </p:txBody>
      </p:sp>
    </p:spTree>
    <p:extLst>
      <p:ext uri="{BB962C8B-B14F-4D97-AF65-F5344CB8AC3E}">
        <p14:creationId xmlns:p14="http://schemas.microsoft.com/office/powerpoint/2010/main" val="873201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7</a:t>
            </a:fld>
            <a:endParaRPr lang="nb-NO"/>
          </a:p>
        </p:txBody>
      </p:sp>
    </p:spTree>
    <p:extLst>
      <p:ext uri="{BB962C8B-B14F-4D97-AF65-F5344CB8AC3E}">
        <p14:creationId xmlns:p14="http://schemas.microsoft.com/office/powerpoint/2010/main" val="1422769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9</a:t>
            </a:fld>
            <a:endParaRPr lang="nb-NO"/>
          </a:p>
        </p:txBody>
      </p:sp>
    </p:spTree>
    <p:extLst>
      <p:ext uri="{BB962C8B-B14F-4D97-AF65-F5344CB8AC3E}">
        <p14:creationId xmlns:p14="http://schemas.microsoft.com/office/powerpoint/2010/main" val="3816996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i="1" dirty="0">
                <a:solidFill>
                  <a:srgbClr val="000000"/>
                </a:solidFill>
                <a:latin typeface="Times New Roman" panose="02020603050405020304" pitchFamily="18" charset="0"/>
              </a:rPr>
              <a:t>Meld. St. 25 (2020–2021)</a:t>
            </a:r>
            <a:endParaRPr lang="nb-NO" dirty="0">
              <a:solidFill>
                <a:srgbClr val="000000"/>
              </a:solidFill>
              <a:latin typeface="Times New Roman" panose="02020603050405020304" pitchFamily="18" charset="0"/>
            </a:endParaRPr>
          </a:p>
          <a:p>
            <a:r>
              <a:rPr lang="nb-NO" sz="1000" i="1" dirty="0">
                <a:solidFill>
                  <a:srgbClr val="000000"/>
                </a:solidFill>
                <a:latin typeface="Times New Roman" panose="02020603050405020304" pitchFamily="18" charset="0"/>
              </a:rPr>
              <a:t>at barn og familier med barn som har behov for sammensatte tjenester, skal oppleve et samfunn som stiller opp, og som gir alle mulighet til personlig utvikling, deltakelse og livsutfoldelse</a:t>
            </a:r>
            <a:r>
              <a:rPr lang="nb-NO" sz="1000" dirty="0">
                <a:solidFill>
                  <a:srgbClr val="000000"/>
                </a:solidFill>
                <a:latin typeface="Times New Roman" panose="02020603050405020304" pitchFamily="18" charset="0"/>
              </a:rPr>
              <a:t>.</a:t>
            </a:r>
          </a:p>
          <a:p>
            <a:r>
              <a:rPr lang="nb-NO" sz="900" b="1" dirty="0" err="1">
                <a:solidFill>
                  <a:srgbClr val="000000"/>
                </a:solidFill>
                <a:latin typeface="Times New Roman" panose="02020603050405020304" pitchFamily="18" charset="0"/>
              </a:rPr>
              <a:t>Kap</a:t>
            </a:r>
            <a:r>
              <a:rPr lang="nb-NO" sz="900" b="1" dirty="0">
                <a:solidFill>
                  <a:srgbClr val="000000"/>
                </a:solidFill>
                <a:latin typeface="Times New Roman" panose="02020603050405020304" pitchFamily="18" charset="0"/>
              </a:rPr>
              <a:t> 3 Sammenhengende og gode tjenester</a:t>
            </a:r>
            <a:endParaRPr lang="nb-NO" sz="900" dirty="0">
              <a:solidFill>
                <a:srgbClr val="000000"/>
              </a:solidFill>
              <a:latin typeface="Times New Roman" panose="02020603050405020304" pitchFamily="18" charset="0"/>
            </a:endParaRPr>
          </a:p>
          <a:p>
            <a:r>
              <a:rPr lang="nb-NO" sz="900" dirty="0">
                <a:solidFill>
                  <a:srgbClr val="0000FF"/>
                </a:solidFill>
                <a:latin typeface="Times New Roman" panose="02020603050405020304" pitchFamily="18" charset="0"/>
              </a:rPr>
              <a:t>Meld. St. 25 (2020–2021) - regjeringen.no</a:t>
            </a:r>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10</a:t>
            </a:fld>
            <a:endParaRPr lang="nb-NO"/>
          </a:p>
        </p:txBody>
      </p:sp>
    </p:spTree>
    <p:extLst>
      <p:ext uri="{BB962C8B-B14F-4D97-AF65-F5344CB8AC3E}">
        <p14:creationId xmlns:p14="http://schemas.microsoft.com/office/powerpoint/2010/main" val="812584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1068">
              <a:spcBef>
                <a:spcPts val="87"/>
              </a:spcBef>
            </a:pPr>
            <a:r>
              <a:rPr lang="nb-NO" sz="2100" b="1" dirty="0">
                <a:latin typeface="Calibri"/>
                <a:cs typeface="Calibri"/>
              </a:rPr>
              <a:t>4.4.1</a:t>
            </a:r>
            <a:r>
              <a:rPr lang="nb-NO" sz="2100" b="1" spc="-44" dirty="0">
                <a:latin typeface="Calibri"/>
                <a:cs typeface="Calibri"/>
              </a:rPr>
              <a:t> </a:t>
            </a:r>
            <a:r>
              <a:rPr lang="nb-NO" sz="2100" b="1" spc="-22" dirty="0">
                <a:latin typeface="Calibri"/>
                <a:cs typeface="Calibri"/>
              </a:rPr>
              <a:t>Taushetsplikten </a:t>
            </a:r>
            <a:r>
              <a:rPr lang="nb-NO" sz="2100" b="1" dirty="0">
                <a:latin typeface="Calibri"/>
                <a:cs typeface="Calibri"/>
              </a:rPr>
              <a:t>og</a:t>
            </a:r>
            <a:r>
              <a:rPr lang="nb-NO" sz="2100" b="1" spc="-44" dirty="0">
                <a:latin typeface="Calibri"/>
                <a:cs typeface="Calibri"/>
              </a:rPr>
              <a:t> </a:t>
            </a:r>
            <a:r>
              <a:rPr lang="nb-NO" sz="2100" b="1" dirty="0">
                <a:latin typeface="Calibri"/>
                <a:cs typeface="Calibri"/>
              </a:rPr>
              <a:t>forholdet</a:t>
            </a:r>
            <a:r>
              <a:rPr lang="nb-NO" sz="2100" b="1" spc="-44" dirty="0">
                <a:latin typeface="Calibri"/>
                <a:cs typeface="Calibri"/>
              </a:rPr>
              <a:t> </a:t>
            </a:r>
            <a:r>
              <a:rPr lang="nb-NO" sz="2100" b="1" dirty="0">
                <a:latin typeface="Calibri"/>
                <a:cs typeface="Calibri"/>
              </a:rPr>
              <a:t>til</a:t>
            </a:r>
            <a:r>
              <a:rPr lang="nb-NO" sz="2100" b="1" spc="-31" dirty="0">
                <a:latin typeface="Calibri"/>
                <a:cs typeface="Calibri"/>
              </a:rPr>
              <a:t> </a:t>
            </a:r>
            <a:r>
              <a:rPr lang="nb-NO" sz="2100" b="1" dirty="0">
                <a:latin typeface="Calibri"/>
                <a:cs typeface="Calibri"/>
              </a:rPr>
              <a:t>regler</a:t>
            </a:r>
            <a:r>
              <a:rPr lang="nb-NO" sz="2100" b="1" spc="-48" dirty="0">
                <a:latin typeface="Calibri"/>
                <a:cs typeface="Calibri"/>
              </a:rPr>
              <a:t> </a:t>
            </a:r>
            <a:r>
              <a:rPr lang="nb-NO" sz="2100" b="1" dirty="0">
                <a:latin typeface="Calibri"/>
                <a:cs typeface="Calibri"/>
              </a:rPr>
              <a:t>om</a:t>
            </a:r>
            <a:r>
              <a:rPr lang="nb-NO" sz="2100" b="1" spc="-39" dirty="0">
                <a:latin typeface="Calibri"/>
                <a:cs typeface="Calibri"/>
              </a:rPr>
              <a:t> </a:t>
            </a:r>
            <a:r>
              <a:rPr lang="nb-NO" sz="2100" b="1" spc="-9" dirty="0">
                <a:latin typeface="Calibri"/>
                <a:cs typeface="Calibri"/>
              </a:rPr>
              <a:t>samarbeid</a:t>
            </a:r>
            <a:endParaRPr lang="nb-NO" sz="2100" dirty="0">
              <a:latin typeface="Calibri"/>
              <a:cs typeface="Calibri"/>
            </a:endParaRPr>
          </a:p>
          <a:p>
            <a:pPr marL="11068" marR="4427">
              <a:lnSpc>
                <a:spcPct val="70000"/>
              </a:lnSpc>
              <a:spcBef>
                <a:spcPts val="866"/>
              </a:spcBef>
            </a:pPr>
            <a:r>
              <a:rPr lang="nb-NO" sz="2100" dirty="0">
                <a:latin typeface="Calibri"/>
                <a:cs typeface="Calibri"/>
              </a:rPr>
              <a:t>Som</a:t>
            </a:r>
            <a:r>
              <a:rPr lang="nb-NO" sz="2100" spc="-57" dirty="0">
                <a:latin typeface="Calibri"/>
                <a:cs typeface="Calibri"/>
              </a:rPr>
              <a:t> </a:t>
            </a:r>
            <a:r>
              <a:rPr lang="nb-NO" sz="2100" dirty="0">
                <a:latin typeface="Calibri"/>
                <a:cs typeface="Calibri"/>
              </a:rPr>
              <a:t>omtalt</a:t>
            </a:r>
            <a:r>
              <a:rPr lang="nb-NO" sz="2100" spc="-65" dirty="0">
                <a:latin typeface="Calibri"/>
                <a:cs typeface="Calibri"/>
              </a:rPr>
              <a:t> </a:t>
            </a:r>
            <a:r>
              <a:rPr lang="nb-NO" sz="2100" dirty="0">
                <a:latin typeface="Calibri"/>
                <a:cs typeface="Calibri"/>
              </a:rPr>
              <a:t>over</a:t>
            </a:r>
            <a:r>
              <a:rPr lang="nb-NO" sz="2100" spc="-35" dirty="0">
                <a:latin typeface="Calibri"/>
                <a:cs typeface="Calibri"/>
              </a:rPr>
              <a:t> </a:t>
            </a:r>
            <a:r>
              <a:rPr lang="nb-NO" sz="2100" dirty="0">
                <a:latin typeface="Calibri"/>
                <a:cs typeface="Calibri"/>
              </a:rPr>
              <a:t>setter</a:t>
            </a:r>
            <a:r>
              <a:rPr lang="nb-NO" sz="2100" spc="-48" dirty="0">
                <a:latin typeface="Calibri"/>
                <a:cs typeface="Calibri"/>
              </a:rPr>
              <a:t> </a:t>
            </a:r>
            <a:r>
              <a:rPr lang="nb-NO" sz="2100" dirty="0">
                <a:latin typeface="Calibri"/>
                <a:cs typeface="Calibri"/>
              </a:rPr>
              <a:t>regelverk</a:t>
            </a:r>
            <a:r>
              <a:rPr lang="nb-NO" sz="2100" spc="-39" dirty="0">
                <a:latin typeface="Calibri"/>
                <a:cs typeface="Calibri"/>
              </a:rPr>
              <a:t> </a:t>
            </a:r>
            <a:r>
              <a:rPr lang="nb-NO" sz="2100" dirty="0">
                <a:latin typeface="Calibri"/>
                <a:cs typeface="Calibri"/>
              </a:rPr>
              <a:t>om</a:t>
            </a:r>
            <a:r>
              <a:rPr lang="nb-NO" sz="2100" spc="-57" dirty="0">
                <a:latin typeface="Calibri"/>
                <a:cs typeface="Calibri"/>
              </a:rPr>
              <a:t> </a:t>
            </a:r>
            <a:r>
              <a:rPr lang="nb-NO" sz="2100" spc="-9" dirty="0">
                <a:latin typeface="Calibri"/>
                <a:cs typeface="Calibri"/>
              </a:rPr>
              <a:t>taushetsplikt,</a:t>
            </a:r>
            <a:r>
              <a:rPr lang="nb-NO" sz="2100" spc="-65" dirty="0">
                <a:latin typeface="Calibri"/>
                <a:cs typeface="Calibri"/>
              </a:rPr>
              <a:t> </a:t>
            </a:r>
            <a:r>
              <a:rPr lang="nb-NO" sz="2100" dirty="0">
                <a:latin typeface="Calibri"/>
                <a:cs typeface="Calibri"/>
              </a:rPr>
              <a:t>opplysningsplikt</a:t>
            </a:r>
            <a:r>
              <a:rPr lang="nb-NO" sz="2100" spc="-39" dirty="0">
                <a:latin typeface="Calibri"/>
                <a:cs typeface="Calibri"/>
              </a:rPr>
              <a:t> </a:t>
            </a:r>
            <a:r>
              <a:rPr lang="nb-NO" sz="2100" dirty="0">
                <a:latin typeface="Calibri"/>
                <a:cs typeface="Calibri"/>
              </a:rPr>
              <a:t>og</a:t>
            </a:r>
            <a:r>
              <a:rPr lang="nb-NO" sz="2100" spc="-57" dirty="0">
                <a:latin typeface="Calibri"/>
                <a:cs typeface="Calibri"/>
              </a:rPr>
              <a:t> </a:t>
            </a:r>
            <a:r>
              <a:rPr lang="nb-NO" sz="2100" dirty="0">
                <a:latin typeface="Calibri"/>
                <a:cs typeface="Calibri"/>
              </a:rPr>
              <a:t>adgang</a:t>
            </a:r>
            <a:r>
              <a:rPr lang="nb-NO" sz="2100" spc="-39" dirty="0">
                <a:latin typeface="Calibri"/>
                <a:cs typeface="Calibri"/>
              </a:rPr>
              <a:t> </a:t>
            </a:r>
            <a:r>
              <a:rPr lang="nb-NO" sz="2100" dirty="0">
                <a:latin typeface="Calibri"/>
                <a:cs typeface="Calibri"/>
              </a:rPr>
              <a:t>til</a:t>
            </a:r>
            <a:r>
              <a:rPr lang="nb-NO" sz="2100" spc="-57" dirty="0">
                <a:latin typeface="Calibri"/>
                <a:cs typeface="Calibri"/>
              </a:rPr>
              <a:t> </a:t>
            </a:r>
            <a:r>
              <a:rPr lang="nb-NO" sz="2100" spc="-44" dirty="0">
                <a:latin typeface="Calibri"/>
                <a:cs typeface="Calibri"/>
              </a:rPr>
              <a:t>å </a:t>
            </a:r>
            <a:r>
              <a:rPr lang="nb-NO" sz="2100" dirty="0">
                <a:latin typeface="Calibri"/>
                <a:cs typeface="Calibri"/>
              </a:rPr>
              <a:t>formidle</a:t>
            </a:r>
            <a:r>
              <a:rPr lang="nb-NO" sz="2100" spc="-74" dirty="0">
                <a:latin typeface="Calibri"/>
                <a:cs typeface="Calibri"/>
              </a:rPr>
              <a:t> </a:t>
            </a:r>
            <a:r>
              <a:rPr lang="nb-NO" sz="2100" spc="-17" dirty="0">
                <a:latin typeface="Calibri"/>
                <a:cs typeface="Calibri"/>
              </a:rPr>
              <a:t>opplysninger,</a:t>
            </a:r>
            <a:r>
              <a:rPr lang="nb-NO" sz="2100" spc="-61" dirty="0">
                <a:latin typeface="Calibri"/>
                <a:cs typeface="Calibri"/>
              </a:rPr>
              <a:t> </a:t>
            </a:r>
            <a:r>
              <a:rPr lang="nb-NO" sz="2100" spc="-9" dirty="0">
                <a:latin typeface="Calibri"/>
                <a:cs typeface="Calibri"/>
              </a:rPr>
              <a:t>skranker</a:t>
            </a:r>
            <a:r>
              <a:rPr lang="nb-NO" sz="2100" spc="-65" dirty="0">
                <a:latin typeface="Calibri"/>
                <a:cs typeface="Calibri"/>
              </a:rPr>
              <a:t> </a:t>
            </a:r>
            <a:r>
              <a:rPr lang="nb-NO" sz="2100" dirty="0">
                <a:latin typeface="Calibri"/>
                <a:cs typeface="Calibri"/>
              </a:rPr>
              <a:t>for</a:t>
            </a:r>
            <a:r>
              <a:rPr lang="nb-NO" sz="2100" spc="-65" dirty="0">
                <a:latin typeface="Calibri"/>
                <a:cs typeface="Calibri"/>
              </a:rPr>
              <a:t> </a:t>
            </a:r>
            <a:r>
              <a:rPr lang="nb-NO" sz="2100" dirty="0">
                <a:latin typeface="Calibri"/>
                <a:cs typeface="Calibri"/>
              </a:rPr>
              <a:t>i</a:t>
            </a:r>
            <a:r>
              <a:rPr lang="nb-NO" sz="2100" spc="-70" dirty="0">
                <a:latin typeface="Calibri"/>
                <a:cs typeface="Calibri"/>
              </a:rPr>
              <a:t> </a:t>
            </a:r>
            <a:r>
              <a:rPr lang="nb-NO" sz="2100" spc="-9" dirty="0">
                <a:latin typeface="Calibri"/>
                <a:cs typeface="Calibri"/>
              </a:rPr>
              <a:t>hvilke</a:t>
            </a:r>
            <a:r>
              <a:rPr lang="nb-NO" sz="2100" spc="-70" dirty="0">
                <a:latin typeface="Calibri"/>
                <a:cs typeface="Calibri"/>
              </a:rPr>
              <a:t> </a:t>
            </a:r>
            <a:r>
              <a:rPr lang="nb-NO" sz="2100" dirty="0">
                <a:latin typeface="Calibri"/>
                <a:cs typeface="Calibri"/>
              </a:rPr>
              <a:t>tilfeller</a:t>
            </a:r>
            <a:r>
              <a:rPr lang="nb-NO" sz="2100" spc="-70" dirty="0">
                <a:latin typeface="Calibri"/>
                <a:cs typeface="Calibri"/>
              </a:rPr>
              <a:t> </a:t>
            </a:r>
            <a:r>
              <a:rPr lang="nb-NO" sz="2100" dirty="0">
                <a:latin typeface="Calibri"/>
                <a:cs typeface="Calibri"/>
              </a:rPr>
              <a:t>opplysninger</a:t>
            </a:r>
            <a:r>
              <a:rPr lang="nb-NO" sz="2100" spc="-48" dirty="0">
                <a:latin typeface="Calibri"/>
                <a:cs typeface="Calibri"/>
              </a:rPr>
              <a:t> </a:t>
            </a:r>
            <a:r>
              <a:rPr lang="nb-NO" sz="2100" dirty="0">
                <a:latin typeface="Calibri"/>
                <a:cs typeface="Calibri"/>
              </a:rPr>
              <a:t>kan</a:t>
            </a:r>
            <a:r>
              <a:rPr lang="nb-NO" sz="2100" spc="-70" dirty="0">
                <a:latin typeface="Calibri"/>
                <a:cs typeface="Calibri"/>
              </a:rPr>
              <a:t> </a:t>
            </a:r>
            <a:r>
              <a:rPr lang="nb-NO" sz="2100" dirty="0">
                <a:latin typeface="Calibri"/>
                <a:cs typeface="Calibri"/>
              </a:rPr>
              <a:t>formidles</a:t>
            </a:r>
            <a:r>
              <a:rPr lang="nb-NO" sz="2100" spc="-78" dirty="0">
                <a:latin typeface="Calibri"/>
                <a:cs typeface="Calibri"/>
              </a:rPr>
              <a:t> </a:t>
            </a:r>
            <a:r>
              <a:rPr lang="nb-NO" sz="2100" spc="-22" dirty="0">
                <a:latin typeface="Calibri"/>
                <a:cs typeface="Calibri"/>
              </a:rPr>
              <a:t>og </a:t>
            </a:r>
            <a:r>
              <a:rPr lang="nb-NO" sz="2100" dirty="0">
                <a:latin typeface="Calibri"/>
                <a:cs typeface="Calibri"/>
              </a:rPr>
              <a:t>deles</a:t>
            </a:r>
            <a:r>
              <a:rPr lang="nb-NO" sz="2100" spc="-52" dirty="0">
                <a:latin typeface="Calibri"/>
                <a:cs typeface="Calibri"/>
              </a:rPr>
              <a:t> </a:t>
            </a:r>
            <a:r>
              <a:rPr lang="nb-NO" sz="2100" dirty="0">
                <a:latin typeface="Calibri"/>
                <a:cs typeface="Calibri"/>
              </a:rPr>
              <a:t>mellom</a:t>
            </a:r>
            <a:r>
              <a:rPr lang="nb-NO" sz="2100" spc="-65" dirty="0">
                <a:latin typeface="Calibri"/>
                <a:cs typeface="Calibri"/>
              </a:rPr>
              <a:t> </a:t>
            </a:r>
            <a:r>
              <a:rPr lang="nb-NO" sz="2100" spc="-17" dirty="0">
                <a:latin typeface="Calibri"/>
                <a:cs typeface="Calibri"/>
              </a:rPr>
              <a:t>velferdstjenestene.</a:t>
            </a:r>
            <a:r>
              <a:rPr lang="nb-NO" sz="2100" spc="-48" dirty="0">
                <a:latin typeface="Calibri"/>
                <a:cs typeface="Calibri"/>
              </a:rPr>
              <a:t> </a:t>
            </a:r>
            <a:r>
              <a:rPr lang="nb-NO" sz="2100" dirty="0">
                <a:latin typeface="Calibri"/>
                <a:cs typeface="Calibri"/>
              </a:rPr>
              <a:t>Dette</a:t>
            </a:r>
            <a:r>
              <a:rPr lang="nb-NO" sz="2100" spc="-52" dirty="0">
                <a:latin typeface="Calibri"/>
                <a:cs typeface="Calibri"/>
              </a:rPr>
              <a:t> </a:t>
            </a:r>
            <a:r>
              <a:rPr lang="nb-NO" sz="2100" dirty="0">
                <a:latin typeface="Calibri"/>
                <a:cs typeface="Calibri"/>
              </a:rPr>
              <a:t>gjelder</a:t>
            </a:r>
            <a:r>
              <a:rPr lang="nb-NO" sz="2100" spc="-57" dirty="0">
                <a:latin typeface="Calibri"/>
                <a:cs typeface="Calibri"/>
              </a:rPr>
              <a:t> </a:t>
            </a:r>
            <a:r>
              <a:rPr lang="nb-NO" sz="2100" dirty="0">
                <a:latin typeface="Calibri"/>
                <a:cs typeface="Calibri"/>
              </a:rPr>
              <a:t>både</a:t>
            </a:r>
            <a:r>
              <a:rPr lang="nb-NO" sz="2100" spc="-44" dirty="0">
                <a:latin typeface="Calibri"/>
                <a:cs typeface="Calibri"/>
              </a:rPr>
              <a:t> </a:t>
            </a:r>
            <a:r>
              <a:rPr lang="nb-NO" sz="2100" dirty="0">
                <a:latin typeface="Calibri"/>
                <a:cs typeface="Calibri"/>
              </a:rPr>
              <a:t>ved</a:t>
            </a:r>
            <a:r>
              <a:rPr lang="nb-NO" sz="2100" spc="-35" dirty="0">
                <a:latin typeface="Calibri"/>
                <a:cs typeface="Calibri"/>
              </a:rPr>
              <a:t> </a:t>
            </a:r>
            <a:r>
              <a:rPr lang="nb-NO" sz="2100" dirty="0">
                <a:latin typeface="Calibri"/>
                <a:cs typeface="Calibri"/>
              </a:rPr>
              <a:t>samarbeid</a:t>
            </a:r>
            <a:r>
              <a:rPr lang="nb-NO" sz="2100" spc="-57" dirty="0">
                <a:latin typeface="Calibri"/>
                <a:cs typeface="Calibri"/>
              </a:rPr>
              <a:t> </a:t>
            </a:r>
            <a:r>
              <a:rPr lang="nb-NO" sz="2100" dirty="0">
                <a:latin typeface="Calibri"/>
                <a:cs typeface="Calibri"/>
              </a:rPr>
              <a:t>på</a:t>
            </a:r>
            <a:r>
              <a:rPr lang="nb-NO" sz="2100" spc="-57" dirty="0">
                <a:latin typeface="Calibri"/>
                <a:cs typeface="Calibri"/>
              </a:rPr>
              <a:t> </a:t>
            </a:r>
            <a:r>
              <a:rPr lang="nb-NO" sz="2100" dirty="0">
                <a:latin typeface="Calibri"/>
                <a:cs typeface="Calibri"/>
              </a:rPr>
              <a:t>tvers</a:t>
            </a:r>
            <a:r>
              <a:rPr lang="nb-NO" sz="2100" spc="-48" dirty="0">
                <a:latin typeface="Calibri"/>
                <a:cs typeface="Calibri"/>
              </a:rPr>
              <a:t> </a:t>
            </a:r>
            <a:r>
              <a:rPr lang="nb-NO" sz="2100" spc="-22" dirty="0">
                <a:latin typeface="Calibri"/>
                <a:cs typeface="Calibri"/>
              </a:rPr>
              <a:t>av </a:t>
            </a:r>
            <a:r>
              <a:rPr lang="nb-NO" sz="2100" spc="-9" dirty="0">
                <a:latin typeface="Calibri"/>
                <a:cs typeface="Calibri"/>
              </a:rPr>
              <a:t>tjenesteområder</a:t>
            </a:r>
            <a:r>
              <a:rPr lang="nb-NO" sz="2100" spc="-70" dirty="0">
                <a:latin typeface="Calibri"/>
                <a:cs typeface="Calibri"/>
              </a:rPr>
              <a:t> </a:t>
            </a:r>
            <a:r>
              <a:rPr lang="nb-NO" sz="2100" dirty="0">
                <a:latin typeface="Calibri"/>
                <a:cs typeface="Calibri"/>
              </a:rPr>
              <a:t>eller</a:t>
            </a:r>
            <a:r>
              <a:rPr lang="nb-NO" sz="2100" spc="-57" dirty="0">
                <a:latin typeface="Calibri"/>
                <a:cs typeface="Calibri"/>
              </a:rPr>
              <a:t> </a:t>
            </a:r>
            <a:r>
              <a:rPr lang="nb-NO" sz="2100" dirty="0">
                <a:latin typeface="Calibri"/>
                <a:cs typeface="Calibri"/>
              </a:rPr>
              <a:t>nivåer</a:t>
            </a:r>
            <a:r>
              <a:rPr lang="nb-NO" sz="2100" spc="-39" dirty="0">
                <a:latin typeface="Calibri"/>
                <a:cs typeface="Calibri"/>
              </a:rPr>
              <a:t> </a:t>
            </a:r>
            <a:r>
              <a:rPr lang="nb-NO" sz="2100" dirty="0">
                <a:latin typeface="Calibri"/>
                <a:cs typeface="Calibri"/>
              </a:rPr>
              <a:t>i</a:t>
            </a:r>
            <a:r>
              <a:rPr lang="nb-NO" sz="2100" spc="-57" dirty="0">
                <a:latin typeface="Calibri"/>
                <a:cs typeface="Calibri"/>
              </a:rPr>
              <a:t> </a:t>
            </a:r>
            <a:r>
              <a:rPr lang="nb-NO" sz="2100" dirty="0">
                <a:latin typeface="Calibri"/>
                <a:cs typeface="Calibri"/>
              </a:rPr>
              <a:t>egen</a:t>
            </a:r>
            <a:r>
              <a:rPr lang="nb-NO" sz="2100" spc="-52" dirty="0">
                <a:latin typeface="Calibri"/>
                <a:cs typeface="Calibri"/>
              </a:rPr>
              <a:t> </a:t>
            </a:r>
            <a:r>
              <a:rPr lang="nb-NO" sz="2100" dirty="0">
                <a:latin typeface="Calibri"/>
                <a:cs typeface="Calibri"/>
              </a:rPr>
              <a:t>sektor</a:t>
            </a:r>
            <a:r>
              <a:rPr lang="nb-NO" sz="2100" spc="-44" dirty="0">
                <a:latin typeface="Calibri"/>
                <a:cs typeface="Calibri"/>
              </a:rPr>
              <a:t> </a:t>
            </a:r>
            <a:r>
              <a:rPr lang="nb-NO" sz="2100" dirty="0">
                <a:latin typeface="Calibri"/>
                <a:cs typeface="Calibri"/>
              </a:rPr>
              <a:t>og</a:t>
            </a:r>
            <a:r>
              <a:rPr lang="nb-NO" sz="2100" spc="-65" dirty="0">
                <a:latin typeface="Calibri"/>
                <a:cs typeface="Calibri"/>
              </a:rPr>
              <a:t> </a:t>
            </a:r>
            <a:r>
              <a:rPr lang="nb-NO" sz="2100" dirty="0">
                <a:latin typeface="Calibri"/>
                <a:cs typeface="Calibri"/>
              </a:rPr>
              <a:t>ved</a:t>
            </a:r>
            <a:r>
              <a:rPr lang="nb-NO" sz="2100" spc="-35" dirty="0">
                <a:latin typeface="Calibri"/>
                <a:cs typeface="Calibri"/>
              </a:rPr>
              <a:t> </a:t>
            </a:r>
            <a:r>
              <a:rPr lang="nb-NO" sz="2100" dirty="0">
                <a:latin typeface="Calibri"/>
                <a:cs typeface="Calibri"/>
              </a:rPr>
              <a:t>samarbeid</a:t>
            </a:r>
            <a:r>
              <a:rPr lang="nb-NO" sz="2100" spc="-61" dirty="0">
                <a:latin typeface="Calibri"/>
                <a:cs typeface="Calibri"/>
              </a:rPr>
              <a:t> </a:t>
            </a:r>
            <a:r>
              <a:rPr lang="nb-NO" sz="2100" dirty="0">
                <a:latin typeface="Calibri"/>
                <a:cs typeface="Calibri"/>
              </a:rPr>
              <a:t>på</a:t>
            </a:r>
            <a:r>
              <a:rPr lang="nb-NO" sz="2100" spc="-48" dirty="0">
                <a:latin typeface="Calibri"/>
                <a:cs typeface="Calibri"/>
              </a:rPr>
              <a:t> </a:t>
            </a:r>
            <a:r>
              <a:rPr lang="nb-NO" sz="2100" dirty="0">
                <a:latin typeface="Calibri"/>
                <a:cs typeface="Calibri"/>
              </a:rPr>
              <a:t>tvers</a:t>
            </a:r>
            <a:r>
              <a:rPr lang="nb-NO" sz="2100" spc="-65" dirty="0">
                <a:latin typeface="Calibri"/>
                <a:cs typeface="Calibri"/>
              </a:rPr>
              <a:t> </a:t>
            </a:r>
            <a:r>
              <a:rPr lang="nb-NO" sz="2100" dirty="0">
                <a:latin typeface="Calibri"/>
                <a:cs typeface="Calibri"/>
              </a:rPr>
              <a:t>av</a:t>
            </a:r>
            <a:r>
              <a:rPr lang="nb-NO" sz="2100" spc="-44" dirty="0">
                <a:latin typeface="Calibri"/>
                <a:cs typeface="Calibri"/>
              </a:rPr>
              <a:t> </a:t>
            </a:r>
            <a:r>
              <a:rPr lang="nb-NO" sz="2100" spc="-9" dirty="0">
                <a:latin typeface="Calibri"/>
                <a:cs typeface="Calibri"/>
              </a:rPr>
              <a:t>sektorene. </a:t>
            </a:r>
            <a:r>
              <a:rPr lang="nb-NO" sz="2100" b="1" dirty="0">
                <a:latin typeface="Calibri"/>
                <a:cs typeface="Calibri"/>
              </a:rPr>
              <a:t>I</a:t>
            </a:r>
            <a:r>
              <a:rPr lang="nb-NO" sz="2100" b="1" spc="-57" dirty="0">
                <a:latin typeface="Calibri"/>
                <a:cs typeface="Calibri"/>
              </a:rPr>
              <a:t> </a:t>
            </a:r>
            <a:r>
              <a:rPr lang="nb-NO" sz="2100" b="1" dirty="0">
                <a:latin typeface="Calibri"/>
                <a:cs typeface="Calibri"/>
              </a:rPr>
              <a:t>denne</a:t>
            </a:r>
            <a:r>
              <a:rPr lang="nb-NO" sz="2100" b="1" spc="-52" dirty="0">
                <a:latin typeface="Calibri"/>
                <a:cs typeface="Calibri"/>
              </a:rPr>
              <a:t> </a:t>
            </a:r>
            <a:r>
              <a:rPr lang="nb-NO" sz="2100" b="1" dirty="0">
                <a:latin typeface="Calibri"/>
                <a:cs typeface="Calibri"/>
              </a:rPr>
              <a:t>proposisjonen</a:t>
            </a:r>
            <a:r>
              <a:rPr lang="nb-NO" sz="2100" b="1" spc="-78" dirty="0">
                <a:latin typeface="Calibri"/>
                <a:cs typeface="Calibri"/>
              </a:rPr>
              <a:t> </a:t>
            </a:r>
            <a:r>
              <a:rPr lang="nb-NO" sz="2100" b="1" dirty="0">
                <a:latin typeface="Calibri"/>
                <a:cs typeface="Calibri"/>
              </a:rPr>
              <a:t>foreslås</a:t>
            </a:r>
            <a:r>
              <a:rPr lang="nb-NO" sz="2100" b="1" spc="-57" dirty="0">
                <a:latin typeface="Calibri"/>
                <a:cs typeface="Calibri"/>
              </a:rPr>
              <a:t> </a:t>
            </a:r>
            <a:r>
              <a:rPr lang="nb-NO" sz="2100" b="1" dirty="0">
                <a:latin typeface="Calibri"/>
                <a:cs typeface="Calibri"/>
              </a:rPr>
              <a:t>det</a:t>
            </a:r>
            <a:r>
              <a:rPr lang="nb-NO" sz="2100" b="1" spc="-65" dirty="0">
                <a:latin typeface="Calibri"/>
                <a:cs typeface="Calibri"/>
              </a:rPr>
              <a:t> </a:t>
            </a:r>
            <a:r>
              <a:rPr lang="nb-NO" sz="2100" b="1" dirty="0">
                <a:latin typeface="Calibri"/>
                <a:cs typeface="Calibri"/>
              </a:rPr>
              <a:t>ikke</a:t>
            </a:r>
            <a:r>
              <a:rPr lang="nb-NO" sz="2100" b="1" spc="-65" dirty="0">
                <a:latin typeface="Calibri"/>
                <a:cs typeface="Calibri"/>
              </a:rPr>
              <a:t> </a:t>
            </a:r>
            <a:r>
              <a:rPr lang="nb-NO" sz="2100" b="1" dirty="0">
                <a:latin typeface="Calibri"/>
                <a:cs typeface="Calibri"/>
              </a:rPr>
              <a:t>endringer</a:t>
            </a:r>
            <a:r>
              <a:rPr lang="nb-NO" sz="2100" b="1" spc="-61" dirty="0">
                <a:latin typeface="Calibri"/>
                <a:cs typeface="Calibri"/>
              </a:rPr>
              <a:t> </a:t>
            </a:r>
            <a:r>
              <a:rPr lang="nb-NO" sz="2100" b="1" dirty="0">
                <a:latin typeface="Calibri"/>
                <a:cs typeface="Calibri"/>
              </a:rPr>
              <a:t>i</a:t>
            </a:r>
            <a:r>
              <a:rPr lang="nb-NO" sz="2100" b="1" spc="-57" dirty="0">
                <a:latin typeface="Calibri"/>
                <a:cs typeface="Calibri"/>
              </a:rPr>
              <a:t> </a:t>
            </a:r>
            <a:r>
              <a:rPr lang="nb-NO" sz="2100" b="1" spc="-9" dirty="0">
                <a:latin typeface="Calibri"/>
                <a:cs typeface="Calibri"/>
              </a:rPr>
              <a:t>taushetspliktregelverket.</a:t>
            </a:r>
            <a:endParaRPr lang="nb-NO" sz="2100" dirty="0">
              <a:latin typeface="Calibri"/>
              <a:cs typeface="Calibri"/>
            </a:endParaRPr>
          </a:p>
        </p:txBody>
      </p:sp>
      <p:sp>
        <p:nvSpPr>
          <p:cNvPr id="4" name="Plassholder for lysbildenummer 3"/>
          <p:cNvSpPr>
            <a:spLocks noGrp="1"/>
          </p:cNvSpPr>
          <p:nvPr>
            <p:ph type="sldNum" sz="quarter" idx="5"/>
          </p:nvPr>
        </p:nvSpPr>
        <p:spPr/>
        <p:txBody>
          <a:bodyPr/>
          <a:lstStyle/>
          <a:p>
            <a:fld id="{52C580E8-2F3B-4304-A341-ECFB9541944F}" type="slidenum">
              <a:rPr lang="nb-NO" smtClean="0"/>
              <a:t>11</a:t>
            </a:fld>
            <a:endParaRPr lang="nb-NO"/>
          </a:p>
        </p:txBody>
      </p:sp>
    </p:spTree>
    <p:extLst>
      <p:ext uri="{BB962C8B-B14F-4D97-AF65-F5344CB8AC3E}">
        <p14:creationId xmlns:p14="http://schemas.microsoft.com/office/powerpoint/2010/main" val="1272192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12</a:t>
            </a:fld>
            <a:endParaRPr lang="nb-NO"/>
          </a:p>
        </p:txBody>
      </p:sp>
    </p:spTree>
    <p:extLst>
      <p:ext uri="{BB962C8B-B14F-4D97-AF65-F5344CB8AC3E}">
        <p14:creationId xmlns:p14="http://schemas.microsoft.com/office/powerpoint/2010/main" val="2581731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13</a:t>
            </a:fld>
            <a:endParaRPr lang="nb-NO"/>
          </a:p>
        </p:txBody>
      </p:sp>
    </p:spTree>
    <p:extLst>
      <p:ext uri="{BB962C8B-B14F-4D97-AF65-F5344CB8AC3E}">
        <p14:creationId xmlns:p14="http://schemas.microsoft.com/office/powerpoint/2010/main" val="4019519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hlinkClick r:id="rId3"/>
            </a:endParaRPr>
          </a:p>
          <a:p>
            <a:endParaRPr lang="nb-NO" dirty="0">
              <a:hlinkClick r:id="rId3"/>
            </a:endParaRPr>
          </a:p>
          <a:p>
            <a:r>
              <a:rPr lang="nb-NO" dirty="0">
                <a:hlinkClick r:id="rId3"/>
              </a:rPr>
              <a:t>Leo og de farlige - NRK TV</a:t>
            </a:r>
            <a:endParaRPr lang="nb-NO" dirty="0"/>
          </a:p>
          <a:p>
            <a:endParaRPr lang="nb-NO" dirty="0"/>
          </a:p>
          <a:p>
            <a:r>
              <a:rPr lang="nb-NO" dirty="0"/>
              <a:t>Liv.</a:t>
            </a:r>
          </a:p>
        </p:txBody>
      </p:sp>
      <p:sp>
        <p:nvSpPr>
          <p:cNvPr id="4" name="Plassholder for lysbildenummer 3"/>
          <p:cNvSpPr>
            <a:spLocks noGrp="1"/>
          </p:cNvSpPr>
          <p:nvPr>
            <p:ph type="sldNum" sz="quarter" idx="5"/>
          </p:nvPr>
        </p:nvSpPr>
        <p:spPr/>
        <p:txBody>
          <a:bodyPr/>
          <a:lstStyle/>
          <a:p>
            <a:fld id="{52C580E8-2F3B-4304-A341-ECFB9541944F}" type="slidenum">
              <a:rPr lang="nb-NO" smtClean="0"/>
              <a:t>14</a:t>
            </a:fld>
            <a:endParaRPr lang="nb-NO"/>
          </a:p>
        </p:txBody>
      </p:sp>
    </p:spTree>
    <p:extLst>
      <p:ext uri="{BB962C8B-B14F-4D97-AF65-F5344CB8AC3E}">
        <p14:creationId xmlns:p14="http://schemas.microsoft.com/office/powerpoint/2010/main" val="3110115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15</a:t>
            </a:fld>
            <a:endParaRPr lang="nb-NO"/>
          </a:p>
        </p:txBody>
      </p:sp>
    </p:spTree>
    <p:extLst>
      <p:ext uri="{BB962C8B-B14F-4D97-AF65-F5344CB8AC3E}">
        <p14:creationId xmlns:p14="http://schemas.microsoft.com/office/powerpoint/2010/main" val="1877922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16</a:t>
            </a:fld>
            <a:endParaRPr lang="nb-NO"/>
          </a:p>
        </p:txBody>
      </p:sp>
    </p:spTree>
    <p:extLst>
      <p:ext uri="{BB962C8B-B14F-4D97-AF65-F5344CB8AC3E}">
        <p14:creationId xmlns:p14="http://schemas.microsoft.com/office/powerpoint/2010/main" val="34113969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17</a:t>
            </a:fld>
            <a:endParaRPr lang="nb-NO"/>
          </a:p>
        </p:txBody>
      </p:sp>
    </p:spTree>
    <p:extLst>
      <p:ext uri="{BB962C8B-B14F-4D97-AF65-F5344CB8AC3E}">
        <p14:creationId xmlns:p14="http://schemas.microsoft.com/office/powerpoint/2010/main" val="1351040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spcAft>
                <a:spcPts val="2250"/>
              </a:spcAft>
              <a:buNone/>
            </a:pPr>
            <a:endParaRPr lang="nb-NO" b="1" i="0" dirty="0">
              <a:solidFill>
                <a:srgbClr val="111720"/>
              </a:solidFill>
              <a:effectLst/>
              <a:latin typeface="Berlingske Serif"/>
            </a:endParaRPr>
          </a:p>
          <a:p>
            <a:pPr algn="l">
              <a:spcAft>
                <a:spcPts val="2250"/>
              </a:spcAft>
              <a:buNone/>
            </a:pPr>
            <a:endParaRPr lang="nb-NO" b="1" i="0" dirty="0">
              <a:solidFill>
                <a:srgbClr val="111720"/>
              </a:solidFill>
              <a:effectLst/>
              <a:latin typeface="Berlingske Serif"/>
            </a:endParaRPr>
          </a:p>
          <a:p>
            <a:pPr algn="l">
              <a:spcAft>
                <a:spcPts val="2250"/>
              </a:spcAft>
              <a:buNone/>
            </a:pPr>
            <a:endParaRPr lang="nb-NO" b="1" i="0" dirty="0">
              <a:solidFill>
                <a:srgbClr val="111720"/>
              </a:solidFill>
              <a:effectLst/>
              <a:latin typeface="Berlingske Serif"/>
            </a:endParaRPr>
          </a:p>
          <a:p>
            <a:pPr marL="0" marR="0" lvl="0" indent="0" algn="l" defTabSz="914400" rtl="0" eaLnBrk="1" fontAlgn="auto" latinLnBrk="0" hangingPunct="1">
              <a:lnSpc>
                <a:spcPct val="100000"/>
              </a:lnSpc>
              <a:spcBef>
                <a:spcPts val="0"/>
              </a:spcBef>
              <a:spcAft>
                <a:spcPts val="2250"/>
              </a:spcAft>
              <a:buClrTx/>
              <a:buSzTx/>
              <a:buFontTx/>
              <a:buNone/>
              <a:tabLst/>
              <a:defRPr/>
            </a:pPr>
            <a:r>
              <a:rPr lang="nb-NO" sz="1200" b="0" i="0" kern="1200" dirty="0">
                <a:solidFill>
                  <a:schemeClr val="tx1"/>
                </a:solidFill>
                <a:effectLst/>
                <a:latin typeface="+mn-lt"/>
                <a:ea typeface="+mn-ea"/>
                <a:cs typeface="+mn-cs"/>
              </a:rPr>
              <a:t>Starter arbeidet med en ny og mer brukervennlig pasient- og brukerrettighetslov</a:t>
            </a:r>
          </a:p>
          <a:p>
            <a:pPr marL="0" marR="0" lvl="0" indent="0" algn="l" defTabSz="914400" rtl="0" eaLnBrk="1" fontAlgn="auto" latinLnBrk="0" hangingPunct="1">
              <a:lnSpc>
                <a:spcPct val="100000"/>
              </a:lnSpc>
              <a:spcBef>
                <a:spcPts val="0"/>
              </a:spcBef>
              <a:spcAft>
                <a:spcPts val="2250"/>
              </a:spcAft>
              <a:buClrTx/>
              <a:buSzTx/>
              <a:buFontTx/>
              <a:buNone/>
              <a:tabLst/>
              <a:defRPr/>
            </a:pPr>
            <a:r>
              <a:rPr lang="nb-NO" dirty="0">
                <a:hlinkClick r:id="rId3"/>
              </a:rPr>
              <a:t>Starter arbeidet med en ny og mer brukervennlig pasient- og brukerrettighetslov - regjeringen.no</a:t>
            </a:r>
            <a:endParaRPr lang="nb-NO" sz="1200" b="0" i="0" kern="1200" dirty="0">
              <a:solidFill>
                <a:schemeClr val="tx1"/>
              </a:solidFill>
              <a:effectLst/>
              <a:latin typeface="+mn-lt"/>
              <a:ea typeface="+mn-ea"/>
              <a:cs typeface="+mn-cs"/>
            </a:endParaRPr>
          </a:p>
          <a:p>
            <a:pPr algn="l">
              <a:spcAft>
                <a:spcPts val="2250"/>
              </a:spcAft>
              <a:buNone/>
            </a:pPr>
            <a:endParaRPr lang="nb-NO" b="1" i="0" dirty="0">
              <a:solidFill>
                <a:srgbClr val="111720"/>
              </a:solidFill>
              <a:effectLst/>
              <a:latin typeface="Berlingske Serif"/>
            </a:endParaRPr>
          </a:p>
          <a:p>
            <a:pPr algn="l">
              <a:spcAft>
                <a:spcPts val="2250"/>
              </a:spcAft>
              <a:buNone/>
            </a:pPr>
            <a:r>
              <a:rPr lang="nb-NO" b="1" i="0" dirty="0">
                <a:solidFill>
                  <a:srgbClr val="111720"/>
                </a:solidFill>
                <a:effectLst/>
                <a:latin typeface="Berlingske Serif"/>
              </a:rPr>
              <a:t>Endringer i helsepersonelloven og </a:t>
            </a:r>
            <a:r>
              <a:rPr lang="nb-NO" b="1" i="0" dirty="0" err="1">
                <a:solidFill>
                  <a:srgbClr val="111720"/>
                </a:solidFill>
                <a:effectLst/>
                <a:latin typeface="Berlingske Serif"/>
              </a:rPr>
              <a:t>pasientjournalloven</a:t>
            </a:r>
            <a:r>
              <a:rPr lang="nb-NO" b="1" i="0" dirty="0">
                <a:solidFill>
                  <a:srgbClr val="111720"/>
                </a:solidFill>
                <a:effectLst/>
                <a:latin typeface="Berlingske Serif"/>
              </a:rPr>
              <a:t> mv. (taushetsplikt og tilgjengeliggjøring av pasientopplysninger)</a:t>
            </a:r>
          </a:p>
          <a:p>
            <a:pPr algn="l">
              <a:spcAft>
                <a:spcPts val="3000"/>
              </a:spcAft>
              <a:buNone/>
            </a:pPr>
            <a:r>
              <a:rPr lang="nb-NO" b="0" i="0" dirty="0" err="1">
                <a:solidFill>
                  <a:srgbClr val="111720"/>
                </a:solidFill>
                <a:effectLst/>
                <a:latin typeface="Berlingske Serif Text"/>
              </a:rPr>
              <a:t>Prop</a:t>
            </a:r>
            <a:r>
              <a:rPr lang="nb-NO" b="0" i="0" dirty="0">
                <a:solidFill>
                  <a:srgbClr val="111720"/>
                </a:solidFill>
                <a:effectLst/>
                <a:latin typeface="Berlingske Serif Text"/>
              </a:rPr>
              <a:t>. 154 L (2024-2025 – ligger til behandling i Stortinget nå.</a:t>
            </a:r>
          </a:p>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18</a:t>
            </a:fld>
            <a:endParaRPr lang="nb-NO"/>
          </a:p>
        </p:txBody>
      </p:sp>
    </p:spTree>
    <p:extLst>
      <p:ext uri="{BB962C8B-B14F-4D97-AF65-F5344CB8AC3E}">
        <p14:creationId xmlns:p14="http://schemas.microsoft.com/office/powerpoint/2010/main" val="1288246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a:t>
            </a:r>
          </a:p>
        </p:txBody>
      </p:sp>
      <p:sp>
        <p:nvSpPr>
          <p:cNvPr id="4" name="Plassholder for lysbildenummer 3"/>
          <p:cNvSpPr>
            <a:spLocks noGrp="1"/>
          </p:cNvSpPr>
          <p:nvPr>
            <p:ph type="sldNum" sz="quarter" idx="5"/>
          </p:nvPr>
        </p:nvSpPr>
        <p:spPr/>
        <p:txBody>
          <a:bodyPr/>
          <a:lstStyle/>
          <a:p>
            <a:fld id="{52C580E8-2F3B-4304-A341-ECFB9541944F}" type="slidenum">
              <a:rPr lang="nb-NO" smtClean="0"/>
              <a:t>19</a:t>
            </a:fld>
            <a:endParaRPr lang="nb-NO"/>
          </a:p>
        </p:txBody>
      </p:sp>
    </p:spTree>
    <p:extLst>
      <p:ext uri="{BB962C8B-B14F-4D97-AF65-F5344CB8AC3E}">
        <p14:creationId xmlns:p14="http://schemas.microsoft.com/office/powerpoint/2010/main" val="4158832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lnSpc>
                <a:spcPts val="3450"/>
              </a:lnSpc>
              <a:buNone/>
            </a:pPr>
            <a:r>
              <a:rPr lang="nb-NO" b="0" i="0" dirty="0" err="1">
                <a:solidFill>
                  <a:srgbClr val="333333"/>
                </a:solidFill>
                <a:effectLst/>
                <a:latin typeface="-apple-system"/>
              </a:rPr>
              <a:t>Prop</a:t>
            </a:r>
            <a:r>
              <a:rPr lang="nb-NO" b="0" i="0" dirty="0">
                <a:solidFill>
                  <a:srgbClr val="333333"/>
                </a:solidFill>
                <a:effectLst/>
                <a:latin typeface="-apple-system"/>
              </a:rPr>
              <a:t>. 79 L (2024–2025)</a:t>
            </a:r>
          </a:p>
          <a:p>
            <a:pPr algn="l">
              <a:lnSpc>
                <a:spcPts val="2100"/>
              </a:lnSpc>
              <a:buNone/>
            </a:pPr>
            <a:r>
              <a:rPr lang="nb-NO" b="1" i="0" dirty="0">
                <a:solidFill>
                  <a:srgbClr val="333333"/>
                </a:solidFill>
                <a:effectLst/>
                <a:latin typeface="-apple-system"/>
              </a:rPr>
              <a:t>Lov om saksbehandlingen i offentlig forvaltning (forvaltningsloven)</a:t>
            </a:r>
          </a:p>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20</a:t>
            </a:fld>
            <a:endParaRPr lang="nb-NO"/>
          </a:p>
        </p:txBody>
      </p:sp>
    </p:spTree>
    <p:extLst>
      <p:ext uri="{BB962C8B-B14F-4D97-AF65-F5344CB8AC3E}">
        <p14:creationId xmlns:p14="http://schemas.microsoft.com/office/powerpoint/2010/main" val="26281689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Skjerpet taushetsplikt.</a:t>
            </a:r>
          </a:p>
        </p:txBody>
      </p:sp>
      <p:sp>
        <p:nvSpPr>
          <p:cNvPr id="4" name="Plassholder for lysbildenummer 3"/>
          <p:cNvSpPr>
            <a:spLocks noGrp="1"/>
          </p:cNvSpPr>
          <p:nvPr>
            <p:ph type="sldNum" sz="quarter" idx="5"/>
          </p:nvPr>
        </p:nvSpPr>
        <p:spPr/>
        <p:txBody>
          <a:bodyPr/>
          <a:lstStyle/>
          <a:p>
            <a:fld id="{52C580E8-2F3B-4304-A341-ECFB9541944F}" type="slidenum">
              <a:rPr lang="nb-NO" smtClean="0"/>
              <a:t>21</a:t>
            </a:fld>
            <a:endParaRPr lang="nb-NO"/>
          </a:p>
        </p:txBody>
      </p:sp>
    </p:spTree>
    <p:extLst>
      <p:ext uri="{BB962C8B-B14F-4D97-AF65-F5344CB8AC3E}">
        <p14:creationId xmlns:p14="http://schemas.microsoft.com/office/powerpoint/2010/main" val="2324766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22</a:t>
            </a:fld>
            <a:endParaRPr lang="nb-NO"/>
          </a:p>
        </p:txBody>
      </p:sp>
    </p:spTree>
    <p:extLst>
      <p:ext uri="{BB962C8B-B14F-4D97-AF65-F5344CB8AC3E}">
        <p14:creationId xmlns:p14="http://schemas.microsoft.com/office/powerpoint/2010/main" val="16426435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Ny:</a:t>
            </a:r>
          </a:p>
          <a:p>
            <a:r>
              <a:rPr lang="nb-NO" sz="1200" b="0" i="0" kern="1200" dirty="0">
                <a:solidFill>
                  <a:schemeClr val="tx1"/>
                </a:solidFill>
                <a:effectLst/>
                <a:latin typeface="+mn-lt"/>
                <a:ea typeface="+mn-ea"/>
                <a:cs typeface="+mn-cs"/>
              </a:rPr>
              <a:t>§ 21 </a:t>
            </a:r>
            <a:r>
              <a:rPr lang="nb-NO" sz="1200" b="0" i="1" kern="1200" dirty="0">
                <a:solidFill>
                  <a:schemeClr val="tx1"/>
                </a:solidFill>
                <a:effectLst/>
                <a:latin typeface="+mn-lt"/>
                <a:ea typeface="+mn-ea"/>
                <a:cs typeface="+mn-cs"/>
              </a:rPr>
              <a:t>Helsepersonells taushetsplikt</a:t>
            </a:r>
          </a:p>
          <a:p>
            <a:r>
              <a:rPr lang="nb-NO" sz="1200" b="0" i="1" kern="1200" dirty="0">
                <a:solidFill>
                  <a:schemeClr val="tx1"/>
                </a:solidFill>
                <a:effectLst/>
                <a:latin typeface="+mn-lt"/>
                <a:ea typeface="+mn-ea"/>
                <a:cs typeface="+mn-cs"/>
              </a:rPr>
              <a:t>Opplysninger</a:t>
            </a:r>
            <a:r>
              <a:rPr lang="nb-NO" sz="1200" b="0" i="0" kern="1200" dirty="0">
                <a:solidFill>
                  <a:schemeClr val="tx1"/>
                </a:solidFill>
                <a:effectLst/>
                <a:latin typeface="+mn-lt"/>
                <a:ea typeface="+mn-ea"/>
                <a:cs typeface="+mn-cs"/>
              </a:rPr>
              <a:t> om folks legems- eller sykdomsforhold eller andre personlige forhold </a:t>
            </a:r>
            <a:r>
              <a:rPr lang="nb-NO" sz="1200" b="0" i="1" kern="1200" dirty="0">
                <a:solidFill>
                  <a:schemeClr val="tx1"/>
                </a:solidFill>
                <a:effectLst/>
                <a:latin typeface="+mn-lt"/>
                <a:ea typeface="+mn-ea"/>
                <a:cs typeface="+mn-cs"/>
              </a:rPr>
              <a:t>helsepersonell</a:t>
            </a:r>
            <a:r>
              <a:rPr lang="nb-NO" sz="1200" b="0" i="0" kern="1200" dirty="0">
                <a:solidFill>
                  <a:schemeClr val="tx1"/>
                </a:solidFill>
                <a:effectLst/>
                <a:latin typeface="+mn-lt"/>
                <a:ea typeface="+mn-ea"/>
                <a:cs typeface="+mn-cs"/>
              </a:rPr>
              <a:t> får vite om i egenskap av å være helsepersonell, </a:t>
            </a:r>
            <a:r>
              <a:rPr lang="nb-NO" sz="1200" b="0" i="1" kern="1200" dirty="0">
                <a:solidFill>
                  <a:schemeClr val="tx1"/>
                </a:solidFill>
                <a:effectLst/>
                <a:latin typeface="+mn-lt"/>
                <a:ea typeface="+mn-ea"/>
                <a:cs typeface="+mn-cs"/>
              </a:rPr>
              <a:t>er underlagt taushetsplikt</a:t>
            </a:r>
            <a:r>
              <a:rPr lang="nb-NO" sz="1200" b="0" i="0" kern="1200" dirty="0">
                <a:solidFill>
                  <a:schemeClr val="tx1"/>
                </a:solidFill>
                <a:effectLst/>
                <a:latin typeface="+mn-lt"/>
                <a:ea typeface="+mn-ea"/>
                <a:cs typeface="+mn-cs"/>
              </a:rPr>
              <a:t>.</a:t>
            </a:r>
          </a:p>
          <a:p>
            <a:r>
              <a:rPr lang="nb-NO" sz="1200" b="0" i="1" kern="1200" dirty="0">
                <a:solidFill>
                  <a:schemeClr val="tx1"/>
                </a:solidFill>
                <a:effectLst/>
                <a:latin typeface="+mn-lt"/>
                <a:ea typeface="+mn-ea"/>
                <a:cs typeface="+mn-cs"/>
              </a:rPr>
              <a:t>Taushetsplikten innebærer at helsepersonell</a:t>
            </a:r>
            <a:endParaRPr lang="nb-NO" sz="1200" b="0" i="0"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a. ikke skal tilgjengeliggjøre opplysningene for andre</a:t>
            </a:r>
            <a:endParaRPr lang="nb-NO" sz="1200" b="0" i="0"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b. skal hindre at andre får adgang eller kjennskap til opplysningene</a:t>
            </a:r>
            <a:endParaRPr lang="nb-NO" sz="1200" b="0" i="0"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c. ikke skal utnytte opplysningene til private formål</a:t>
            </a:r>
            <a:endParaRPr lang="nb-NO" sz="1200" b="0" i="0"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d. ikke skal lese, søke etter eller på annen måte tilegne seg, bruke eller besitte taushetsbelagte opplysninger uten at det er begrunnet i helsehjelp eller administrasjon av slik hjelp eller har hjemmel i eller i medhold av lov.</a:t>
            </a:r>
            <a:endParaRPr lang="nb-NO" sz="1200" b="0" i="0"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Første og andre ledd gjelder også opplysninger som kan røpe identiteten til personer som tar kontakt med medisinsk nødmeldetjeneste. Dette gjelder likevel ikke når tilgjengeliggjøring av opplysninger om identiteten er nødvendig for å unngå fare for liv eller helse.</a:t>
            </a:r>
            <a:endParaRPr lang="nb-NO" sz="1200" b="0" i="0"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Første til tredje ledd gjelder tilsvarende for andre som mottar opplysninger etter §§ 25, 28, 29 a, 29 e og 29 f.</a:t>
            </a:r>
            <a:endParaRPr lang="nb-NO" sz="1200" b="0" i="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23</a:t>
            </a:fld>
            <a:endParaRPr lang="nb-NO"/>
          </a:p>
        </p:txBody>
      </p:sp>
    </p:spTree>
    <p:extLst>
      <p:ext uri="{BB962C8B-B14F-4D97-AF65-F5344CB8AC3E}">
        <p14:creationId xmlns:p14="http://schemas.microsoft.com/office/powerpoint/2010/main" val="8226376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1068" marR="323187">
              <a:spcBef>
                <a:spcPts val="92"/>
              </a:spcBef>
            </a:pPr>
            <a:r>
              <a:rPr lang="nb-NO" sz="1000" spc="-153" dirty="0">
                <a:latin typeface="DejaVu Sans"/>
                <a:cs typeface="DejaVu Sans"/>
              </a:rPr>
              <a:t>En</a:t>
            </a:r>
            <a:r>
              <a:rPr lang="nb-NO" sz="1000" spc="-161" dirty="0">
                <a:latin typeface="DejaVu Sans"/>
                <a:cs typeface="DejaVu Sans"/>
              </a:rPr>
              <a:t> </a:t>
            </a:r>
            <a:r>
              <a:rPr lang="nb-NO" sz="1000" spc="-144" dirty="0">
                <a:latin typeface="DejaVu Sans"/>
                <a:cs typeface="DejaVu Sans"/>
              </a:rPr>
              <a:t>helsefagarbeider</a:t>
            </a:r>
            <a:r>
              <a:rPr lang="nb-NO" sz="1000" spc="-196" dirty="0">
                <a:latin typeface="DejaVu Sans"/>
                <a:cs typeface="DejaVu Sans"/>
              </a:rPr>
              <a:t> </a:t>
            </a:r>
            <a:r>
              <a:rPr lang="nb-NO" sz="1000" spc="-113" dirty="0">
                <a:latin typeface="DejaVu Sans"/>
                <a:cs typeface="DejaVu Sans"/>
              </a:rPr>
              <a:t>ble</a:t>
            </a:r>
            <a:r>
              <a:rPr lang="nb-NO" sz="1000" spc="-153" dirty="0">
                <a:latin typeface="DejaVu Sans"/>
                <a:cs typeface="DejaVu Sans"/>
              </a:rPr>
              <a:t> </a:t>
            </a:r>
            <a:r>
              <a:rPr lang="nb-NO" sz="1000" spc="-148" dirty="0">
                <a:latin typeface="DejaVu Sans"/>
                <a:cs typeface="DejaVu Sans"/>
              </a:rPr>
              <a:t>oppsagt</a:t>
            </a:r>
            <a:r>
              <a:rPr lang="nb-NO" sz="1000" spc="-170" dirty="0">
                <a:latin typeface="DejaVu Sans"/>
                <a:cs typeface="DejaVu Sans"/>
              </a:rPr>
              <a:t> </a:t>
            </a:r>
            <a:r>
              <a:rPr lang="nb-NO" sz="1000" spc="-153" dirty="0">
                <a:latin typeface="DejaVu Sans"/>
                <a:cs typeface="DejaVu Sans"/>
              </a:rPr>
              <a:t>fra</a:t>
            </a:r>
            <a:r>
              <a:rPr lang="nb-NO" sz="1000" spc="-144" dirty="0">
                <a:latin typeface="DejaVu Sans"/>
                <a:cs typeface="DejaVu Sans"/>
              </a:rPr>
              <a:t> </a:t>
            </a:r>
            <a:r>
              <a:rPr lang="nb-NO" sz="1000" spc="-99" dirty="0">
                <a:latin typeface="DejaVu Sans"/>
                <a:cs typeface="DejaVu Sans"/>
              </a:rPr>
              <a:t>sin</a:t>
            </a:r>
            <a:r>
              <a:rPr lang="nb-NO" sz="1000" spc="-161" dirty="0">
                <a:latin typeface="DejaVu Sans"/>
                <a:cs typeface="DejaVu Sans"/>
              </a:rPr>
              <a:t> </a:t>
            </a:r>
            <a:r>
              <a:rPr lang="nb-NO" sz="1000" spc="-109" dirty="0">
                <a:latin typeface="DejaVu Sans"/>
                <a:cs typeface="DejaVu Sans"/>
              </a:rPr>
              <a:t>stilling</a:t>
            </a:r>
            <a:r>
              <a:rPr lang="nb-NO" sz="1000" spc="-153" dirty="0">
                <a:latin typeface="DejaVu Sans"/>
                <a:cs typeface="DejaVu Sans"/>
              </a:rPr>
              <a:t> </a:t>
            </a:r>
            <a:r>
              <a:rPr lang="nb-NO" sz="1000" spc="-126" dirty="0">
                <a:latin typeface="DejaVu Sans"/>
                <a:cs typeface="DejaVu Sans"/>
              </a:rPr>
              <a:t>fordi</a:t>
            </a:r>
            <a:r>
              <a:rPr lang="nb-NO" sz="1000" spc="-161" dirty="0">
                <a:latin typeface="DejaVu Sans"/>
                <a:cs typeface="DejaVu Sans"/>
              </a:rPr>
              <a:t> </a:t>
            </a:r>
            <a:r>
              <a:rPr lang="nb-NO" sz="1000" spc="-148" dirty="0">
                <a:latin typeface="DejaVu Sans"/>
                <a:cs typeface="DejaVu Sans"/>
              </a:rPr>
              <a:t>hun</a:t>
            </a:r>
            <a:r>
              <a:rPr lang="nb-NO" sz="1000" spc="-161" dirty="0">
                <a:latin typeface="DejaVu Sans"/>
                <a:cs typeface="DejaVu Sans"/>
              </a:rPr>
              <a:t> </a:t>
            </a:r>
            <a:r>
              <a:rPr lang="nb-NO" sz="1000" spc="-153" dirty="0">
                <a:latin typeface="DejaVu Sans"/>
                <a:cs typeface="DejaVu Sans"/>
              </a:rPr>
              <a:t>uten</a:t>
            </a:r>
            <a:r>
              <a:rPr lang="nb-NO" sz="1000" spc="-174" dirty="0">
                <a:latin typeface="DejaVu Sans"/>
                <a:cs typeface="DejaVu Sans"/>
              </a:rPr>
              <a:t> </a:t>
            </a:r>
            <a:r>
              <a:rPr lang="nb-NO" sz="1000" spc="-126" dirty="0">
                <a:latin typeface="DejaVu Sans"/>
                <a:cs typeface="DejaVu Sans"/>
              </a:rPr>
              <a:t>tjenstlig</a:t>
            </a:r>
            <a:r>
              <a:rPr lang="nb-NO" sz="1000" spc="-153" dirty="0">
                <a:latin typeface="DejaVu Sans"/>
                <a:cs typeface="DejaVu Sans"/>
              </a:rPr>
              <a:t> </a:t>
            </a:r>
            <a:r>
              <a:rPr lang="nb-NO" sz="1000" spc="-166" dirty="0">
                <a:latin typeface="DejaVu Sans"/>
                <a:cs typeface="DejaVu Sans"/>
              </a:rPr>
              <a:t>behov</a:t>
            </a:r>
            <a:r>
              <a:rPr lang="nb-NO" sz="1000" spc="-178" dirty="0">
                <a:latin typeface="DejaVu Sans"/>
                <a:cs typeface="DejaVu Sans"/>
              </a:rPr>
              <a:t> </a:t>
            </a:r>
            <a:r>
              <a:rPr lang="nb-NO" sz="1000" spc="-61" dirty="0">
                <a:latin typeface="DejaVu Sans"/>
                <a:cs typeface="DejaVu Sans"/>
              </a:rPr>
              <a:t>hadde </a:t>
            </a:r>
            <a:r>
              <a:rPr lang="nb-NO" sz="1000" spc="-144" dirty="0">
                <a:latin typeface="DejaVu Sans"/>
                <a:cs typeface="DejaVu Sans"/>
              </a:rPr>
              <a:t>gjort</a:t>
            </a:r>
            <a:r>
              <a:rPr lang="nb-NO" sz="1000" spc="-170" dirty="0">
                <a:latin typeface="DejaVu Sans"/>
                <a:cs typeface="DejaVu Sans"/>
              </a:rPr>
              <a:t> </a:t>
            </a:r>
            <a:r>
              <a:rPr lang="nb-NO" sz="1000" spc="-174" dirty="0">
                <a:latin typeface="DejaVu Sans"/>
                <a:cs typeface="DejaVu Sans"/>
              </a:rPr>
              <a:t>seg</a:t>
            </a:r>
            <a:r>
              <a:rPr lang="nb-NO" sz="1000" spc="-161" dirty="0">
                <a:latin typeface="DejaVu Sans"/>
                <a:cs typeface="DejaVu Sans"/>
              </a:rPr>
              <a:t> </a:t>
            </a:r>
            <a:r>
              <a:rPr lang="nb-NO" sz="1000" spc="-139" dirty="0">
                <a:latin typeface="DejaVu Sans"/>
                <a:cs typeface="DejaVu Sans"/>
              </a:rPr>
              <a:t>kjent</a:t>
            </a:r>
            <a:r>
              <a:rPr lang="nb-NO" sz="1000" spc="-183" dirty="0">
                <a:latin typeface="DejaVu Sans"/>
                <a:cs typeface="DejaVu Sans"/>
              </a:rPr>
              <a:t> </a:t>
            </a:r>
            <a:r>
              <a:rPr lang="nb-NO" sz="1000" spc="-174" dirty="0">
                <a:latin typeface="DejaVu Sans"/>
                <a:cs typeface="DejaVu Sans"/>
              </a:rPr>
              <a:t>med</a:t>
            </a:r>
            <a:r>
              <a:rPr lang="nb-NO" sz="1000" spc="-170" dirty="0">
                <a:latin typeface="DejaVu Sans"/>
                <a:cs typeface="DejaVu Sans"/>
              </a:rPr>
              <a:t> </a:t>
            </a:r>
            <a:r>
              <a:rPr lang="nb-NO" sz="1000" spc="-161" dirty="0">
                <a:latin typeface="DejaVu Sans"/>
                <a:cs typeface="DejaVu Sans"/>
              </a:rPr>
              <a:t>dokumenter</a:t>
            </a:r>
            <a:r>
              <a:rPr lang="nb-NO" sz="1000" spc="-187" dirty="0">
                <a:latin typeface="DejaVu Sans"/>
                <a:cs typeface="DejaVu Sans"/>
              </a:rPr>
              <a:t> </a:t>
            </a:r>
            <a:r>
              <a:rPr lang="nb-NO" sz="1000" spc="-74" dirty="0">
                <a:latin typeface="DejaVu Sans"/>
                <a:cs typeface="DejaVu Sans"/>
              </a:rPr>
              <a:t>i</a:t>
            </a:r>
            <a:r>
              <a:rPr lang="nb-NO" sz="1000" spc="-170" dirty="0">
                <a:latin typeface="DejaVu Sans"/>
                <a:cs typeface="DejaVu Sans"/>
              </a:rPr>
              <a:t> </a:t>
            </a:r>
            <a:r>
              <a:rPr lang="nb-NO" sz="1000" spc="-131" dirty="0">
                <a:latin typeface="DejaVu Sans"/>
                <a:cs typeface="DejaVu Sans"/>
              </a:rPr>
              <a:t>journalen</a:t>
            </a:r>
            <a:r>
              <a:rPr lang="nb-NO" sz="1000" spc="-183" dirty="0">
                <a:latin typeface="DejaVu Sans"/>
                <a:cs typeface="DejaVu Sans"/>
              </a:rPr>
              <a:t> </a:t>
            </a:r>
            <a:r>
              <a:rPr lang="nb-NO" sz="1000" spc="-83" dirty="0">
                <a:latin typeface="DejaVu Sans"/>
                <a:cs typeface="DejaVu Sans"/>
              </a:rPr>
              <a:t>til</a:t>
            </a:r>
            <a:r>
              <a:rPr lang="nb-NO" sz="1000" spc="-161" dirty="0">
                <a:latin typeface="DejaVu Sans"/>
                <a:cs typeface="DejaVu Sans"/>
              </a:rPr>
              <a:t> en</a:t>
            </a:r>
            <a:r>
              <a:rPr lang="nb-NO" sz="1000" spc="-183" dirty="0">
                <a:latin typeface="DejaVu Sans"/>
                <a:cs typeface="DejaVu Sans"/>
              </a:rPr>
              <a:t> </a:t>
            </a:r>
            <a:r>
              <a:rPr lang="nb-NO" sz="1000" spc="-113" dirty="0">
                <a:latin typeface="DejaVu Sans"/>
                <a:cs typeface="DejaVu Sans"/>
              </a:rPr>
              <a:t>pasient,</a:t>
            </a:r>
            <a:r>
              <a:rPr lang="nb-NO" sz="1000" spc="-178" dirty="0">
                <a:latin typeface="DejaVu Sans"/>
                <a:cs typeface="DejaVu Sans"/>
              </a:rPr>
              <a:t> </a:t>
            </a:r>
            <a:r>
              <a:rPr lang="nb-NO" sz="1000" spc="-148" dirty="0">
                <a:latin typeface="DejaVu Sans"/>
                <a:cs typeface="DejaVu Sans"/>
              </a:rPr>
              <a:t>noe</a:t>
            </a:r>
            <a:r>
              <a:rPr lang="nb-NO" sz="1000" spc="-183" dirty="0">
                <a:latin typeface="DejaVu Sans"/>
                <a:cs typeface="DejaVu Sans"/>
              </a:rPr>
              <a:t> </a:t>
            </a:r>
            <a:r>
              <a:rPr lang="nb-NO" sz="1000" spc="-144" dirty="0">
                <a:latin typeface="DejaVu Sans"/>
                <a:cs typeface="DejaVu Sans"/>
              </a:rPr>
              <a:t>som</a:t>
            </a:r>
            <a:r>
              <a:rPr lang="nb-NO" sz="1000" spc="-178" dirty="0">
                <a:latin typeface="DejaVu Sans"/>
                <a:cs typeface="DejaVu Sans"/>
              </a:rPr>
              <a:t> </a:t>
            </a:r>
            <a:r>
              <a:rPr lang="nb-NO" sz="1000" spc="-139" dirty="0">
                <a:latin typeface="DejaVu Sans"/>
                <a:cs typeface="DejaVu Sans"/>
              </a:rPr>
              <a:t>innebar</a:t>
            </a:r>
            <a:r>
              <a:rPr lang="nb-NO" sz="1000" spc="-192" dirty="0">
                <a:latin typeface="DejaVu Sans"/>
                <a:cs typeface="DejaVu Sans"/>
              </a:rPr>
              <a:t> </a:t>
            </a:r>
            <a:r>
              <a:rPr lang="nb-NO" sz="1000" spc="-22" dirty="0">
                <a:latin typeface="DejaVu Sans"/>
                <a:cs typeface="DejaVu Sans"/>
              </a:rPr>
              <a:t>en </a:t>
            </a:r>
            <a:r>
              <a:rPr lang="nb-NO" sz="1000" spc="-144" dirty="0">
                <a:latin typeface="DejaVu Sans"/>
                <a:cs typeface="DejaVu Sans"/>
              </a:rPr>
              <a:t>overtredelse</a:t>
            </a:r>
            <a:r>
              <a:rPr lang="nb-NO" sz="1000" spc="-170" dirty="0">
                <a:latin typeface="DejaVu Sans"/>
                <a:cs typeface="DejaVu Sans"/>
              </a:rPr>
              <a:t> </a:t>
            </a:r>
            <a:r>
              <a:rPr lang="nb-NO" sz="1000" spc="-209" dirty="0">
                <a:latin typeface="DejaVu Sans"/>
                <a:cs typeface="DejaVu Sans"/>
              </a:rPr>
              <a:t>av</a:t>
            </a:r>
            <a:r>
              <a:rPr lang="nb-NO" sz="1000" spc="-153" dirty="0">
                <a:latin typeface="DejaVu Sans"/>
                <a:cs typeface="DejaVu Sans"/>
              </a:rPr>
              <a:t> </a:t>
            </a:r>
            <a:r>
              <a:rPr lang="nb-NO" sz="1000" u="sng" spc="-135" dirty="0">
                <a:uFill>
                  <a:solidFill>
                    <a:srgbClr val="000000"/>
                  </a:solidFill>
                </a:uFill>
                <a:latin typeface="DejaVu Sans"/>
                <a:cs typeface="DejaVu Sans"/>
                <a:hlinkClick r:id="rId3"/>
              </a:rPr>
              <a:t>helsepersonelloven</a:t>
            </a:r>
            <a:r>
              <a:rPr lang="nb-NO" sz="1000" u="sng" spc="-161" dirty="0">
                <a:uFill>
                  <a:solidFill>
                    <a:srgbClr val="000000"/>
                  </a:solidFill>
                </a:uFill>
                <a:latin typeface="DejaVu Sans"/>
                <a:cs typeface="DejaVu Sans"/>
                <a:hlinkClick r:id="rId3"/>
              </a:rPr>
              <a:t> </a:t>
            </a:r>
            <a:r>
              <a:rPr lang="nb-NO" sz="1000" u="sng" spc="-52" dirty="0">
                <a:uFill>
                  <a:solidFill>
                    <a:srgbClr val="000000"/>
                  </a:solidFill>
                </a:uFill>
                <a:latin typeface="DejaVu Sans"/>
                <a:cs typeface="DejaVu Sans"/>
                <a:hlinkClick r:id="rId3"/>
              </a:rPr>
              <a:t>§</a:t>
            </a:r>
            <a:r>
              <a:rPr lang="nb-NO" sz="1000" u="sng" spc="-157" dirty="0">
                <a:uFill>
                  <a:solidFill>
                    <a:srgbClr val="000000"/>
                  </a:solidFill>
                </a:uFill>
                <a:latin typeface="DejaVu Sans"/>
                <a:cs typeface="DejaVu Sans"/>
                <a:hlinkClick r:id="rId3"/>
              </a:rPr>
              <a:t> </a:t>
            </a:r>
            <a:r>
              <a:rPr lang="nb-NO" sz="1000" u="sng" spc="-196" dirty="0">
                <a:uFill>
                  <a:solidFill>
                    <a:srgbClr val="000000"/>
                  </a:solidFill>
                </a:uFill>
                <a:latin typeface="DejaVu Sans"/>
                <a:cs typeface="DejaVu Sans"/>
                <a:hlinkClick r:id="rId3"/>
              </a:rPr>
              <a:t>21</a:t>
            </a:r>
            <a:r>
              <a:rPr lang="nb-NO" sz="1000" u="sng" spc="-157" dirty="0">
                <a:uFill>
                  <a:solidFill>
                    <a:srgbClr val="000000"/>
                  </a:solidFill>
                </a:uFill>
                <a:latin typeface="DejaVu Sans"/>
                <a:cs typeface="DejaVu Sans"/>
                <a:hlinkClick r:id="rId3"/>
              </a:rPr>
              <a:t> </a:t>
            </a:r>
            <a:r>
              <a:rPr lang="nb-NO" sz="1000" u="sng" spc="-22" dirty="0">
                <a:uFill>
                  <a:solidFill>
                    <a:srgbClr val="000000"/>
                  </a:solidFill>
                </a:uFill>
                <a:latin typeface="DejaVu Sans"/>
                <a:cs typeface="DejaVu Sans"/>
                <a:hlinkClick r:id="rId3"/>
              </a:rPr>
              <a:t>a</a:t>
            </a:r>
            <a:r>
              <a:rPr lang="nb-NO" sz="1000" spc="-22" dirty="0">
                <a:latin typeface="DejaVu Sans"/>
                <a:cs typeface="DejaVu Sans"/>
              </a:rPr>
              <a:t>.</a:t>
            </a:r>
            <a:endParaRPr lang="nb-NO" sz="1000" dirty="0">
              <a:latin typeface="DejaVu Sans"/>
              <a:cs typeface="DejaVu Sans"/>
            </a:endParaRPr>
          </a:p>
          <a:p>
            <a:pPr>
              <a:spcBef>
                <a:spcPts val="61"/>
              </a:spcBef>
            </a:pPr>
            <a:endParaRPr lang="nb-NO" sz="1000" dirty="0">
              <a:latin typeface="DejaVu Sans"/>
              <a:cs typeface="DejaVu Sans"/>
            </a:endParaRPr>
          </a:p>
          <a:p>
            <a:pPr marL="11068"/>
            <a:r>
              <a:rPr lang="nb-NO" sz="1000" spc="-153" dirty="0">
                <a:latin typeface="DejaVu Sans"/>
                <a:cs typeface="DejaVu Sans"/>
              </a:rPr>
              <a:t>Høyesterett</a:t>
            </a:r>
            <a:r>
              <a:rPr lang="nb-NO" sz="1000" spc="-161" dirty="0">
                <a:latin typeface="DejaVu Sans"/>
                <a:cs typeface="DejaVu Sans"/>
              </a:rPr>
              <a:t> </a:t>
            </a:r>
            <a:r>
              <a:rPr lang="nb-NO" sz="1000" spc="-192" dirty="0">
                <a:latin typeface="DejaVu Sans"/>
                <a:cs typeface="DejaVu Sans"/>
              </a:rPr>
              <a:t>kom</a:t>
            </a:r>
            <a:r>
              <a:rPr lang="nb-NO" sz="1000" spc="-161" dirty="0">
                <a:latin typeface="DejaVu Sans"/>
                <a:cs typeface="DejaVu Sans"/>
              </a:rPr>
              <a:t> </a:t>
            </a:r>
            <a:r>
              <a:rPr lang="nb-NO" sz="1000" spc="-144" dirty="0">
                <a:latin typeface="DejaVu Sans"/>
                <a:cs typeface="DejaVu Sans"/>
              </a:rPr>
              <a:t>som</a:t>
            </a:r>
            <a:r>
              <a:rPr lang="nb-NO" sz="1000" spc="-161" dirty="0">
                <a:latin typeface="DejaVu Sans"/>
                <a:cs typeface="DejaVu Sans"/>
              </a:rPr>
              <a:t> </a:t>
            </a:r>
            <a:r>
              <a:rPr lang="nb-NO" sz="1000" spc="-157" dirty="0">
                <a:latin typeface="DejaVu Sans"/>
                <a:cs typeface="DejaVu Sans"/>
              </a:rPr>
              <a:t>lagmannsretten</a:t>
            </a:r>
            <a:r>
              <a:rPr lang="nb-NO" sz="1000" spc="-161" dirty="0">
                <a:latin typeface="DejaVu Sans"/>
                <a:cs typeface="DejaVu Sans"/>
              </a:rPr>
              <a:t> </a:t>
            </a:r>
            <a:r>
              <a:rPr lang="nb-NO" sz="1000" spc="-83" dirty="0">
                <a:latin typeface="DejaVu Sans"/>
                <a:cs typeface="DejaVu Sans"/>
              </a:rPr>
              <a:t>til</a:t>
            </a:r>
            <a:r>
              <a:rPr lang="nb-NO" sz="1000" spc="-148" dirty="0">
                <a:latin typeface="DejaVu Sans"/>
                <a:cs typeface="DejaVu Sans"/>
              </a:rPr>
              <a:t> at</a:t>
            </a:r>
            <a:r>
              <a:rPr lang="nb-NO" sz="1000" spc="-157" dirty="0">
                <a:latin typeface="DejaVu Sans"/>
                <a:cs typeface="DejaVu Sans"/>
              </a:rPr>
              <a:t> </a:t>
            </a:r>
            <a:r>
              <a:rPr lang="nb-NO" sz="1000" spc="-131" dirty="0">
                <a:latin typeface="DejaVu Sans"/>
                <a:cs typeface="DejaVu Sans"/>
              </a:rPr>
              <a:t>oppsigelsen</a:t>
            </a:r>
            <a:r>
              <a:rPr lang="nb-NO" sz="1000" spc="-166" dirty="0">
                <a:latin typeface="DejaVu Sans"/>
                <a:cs typeface="DejaVu Sans"/>
              </a:rPr>
              <a:t> </a:t>
            </a:r>
            <a:r>
              <a:rPr lang="nb-NO" sz="1000" spc="-135" dirty="0">
                <a:latin typeface="DejaVu Sans"/>
                <a:cs typeface="DejaVu Sans"/>
              </a:rPr>
              <a:t>oppfylte</a:t>
            </a:r>
            <a:r>
              <a:rPr lang="nb-NO" sz="1000" spc="-161" dirty="0">
                <a:latin typeface="DejaVu Sans"/>
                <a:cs typeface="DejaVu Sans"/>
              </a:rPr>
              <a:t> </a:t>
            </a:r>
            <a:r>
              <a:rPr lang="nb-NO" sz="1000" spc="-9" dirty="0">
                <a:latin typeface="DejaVu Sans"/>
                <a:cs typeface="DejaVu Sans"/>
              </a:rPr>
              <a:t>kravene</a:t>
            </a:r>
            <a:endParaRPr lang="nb-NO" sz="1000" dirty="0">
              <a:latin typeface="DejaVu Sans"/>
              <a:cs typeface="DejaVu Sans"/>
            </a:endParaRPr>
          </a:p>
          <a:p>
            <a:pPr marL="11068" marR="467625"/>
            <a:r>
              <a:rPr lang="nb-NO" sz="1000" u="sng" spc="-74" dirty="0">
                <a:uFill>
                  <a:solidFill>
                    <a:srgbClr val="000000"/>
                  </a:solidFill>
                </a:uFill>
                <a:latin typeface="DejaVu Sans"/>
                <a:cs typeface="DejaVu Sans"/>
              </a:rPr>
              <a:t>i</a:t>
            </a:r>
            <a:r>
              <a:rPr lang="nb-NO" sz="1000" u="sng" spc="-161" dirty="0">
                <a:uFill>
                  <a:solidFill>
                    <a:srgbClr val="000000"/>
                  </a:solidFill>
                </a:uFill>
                <a:latin typeface="DejaVu Sans"/>
                <a:cs typeface="DejaVu Sans"/>
              </a:rPr>
              <a:t> </a:t>
            </a:r>
            <a:r>
              <a:rPr lang="nb-NO" sz="1000" u="sng" spc="-131" dirty="0">
                <a:uFill>
                  <a:solidFill>
                    <a:srgbClr val="000000"/>
                  </a:solidFill>
                </a:uFill>
                <a:latin typeface="DejaVu Sans"/>
                <a:cs typeface="DejaVu Sans"/>
                <a:hlinkClick r:id="rId4"/>
              </a:rPr>
              <a:t>arbeidsmiljøloven</a:t>
            </a:r>
            <a:r>
              <a:rPr lang="nb-NO" sz="1000" u="sng" spc="-170" dirty="0">
                <a:uFill>
                  <a:solidFill>
                    <a:srgbClr val="000000"/>
                  </a:solidFill>
                </a:uFill>
                <a:latin typeface="DejaVu Sans"/>
                <a:cs typeface="DejaVu Sans"/>
                <a:hlinkClick r:id="rId4"/>
              </a:rPr>
              <a:t> </a:t>
            </a:r>
            <a:r>
              <a:rPr lang="nb-NO" sz="1000" u="sng" spc="-52" dirty="0">
                <a:uFill>
                  <a:solidFill>
                    <a:srgbClr val="000000"/>
                  </a:solidFill>
                </a:uFill>
                <a:latin typeface="DejaVu Sans"/>
                <a:cs typeface="DejaVu Sans"/>
                <a:hlinkClick r:id="rId4"/>
              </a:rPr>
              <a:t>§</a:t>
            </a:r>
            <a:r>
              <a:rPr lang="nb-NO" sz="1000" u="sng" spc="-161" dirty="0">
                <a:uFill>
                  <a:solidFill>
                    <a:srgbClr val="000000"/>
                  </a:solidFill>
                </a:uFill>
                <a:latin typeface="DejaVu Sans"/>
                <a:cs typeface="DejaVu Sans"/>
                <a:hlinkClick r:id="rId4"/>
              </a:rPr>
              <a:t> </a:t>
            </a:r>
            <a:r>
              <a:rPr lang="nb-NO" sz="1000" u="sng" spc="-170" dirty="0">
                <a:uFill>
                  <a:solidFill>
                    <a:srgbClr val="000000"/>
                  </a:solidFill>
                </a:uFill>
                <a:latin typeface="DejaVu Sans"/>
                <a:cs typeface="DejaVu Sans"/>
                <a:hlinkClick r:id="rId4"/>
              </a:rPr>
              <a:t>15-</a:t>
            </a:r>
            <a:r>
              <a:rPr lang="nb-NO" sz="1000" u="sng" spc="-196" dirty="0">
                <a:uFill>
                  <a:solidFill>
                    <a:srgbClr val="000000"/>
                  </a:solidFill>
                </a:uFill>
                <a:latin typeface="DejaVu Sans"/>
                <a:cs typeface="DejaVu Sans"/>
              </a:rPr>
              <a:t>7</a:t>
            </a:r>
            <a:r>
              <a:rPr lang="nb-NO" sz="1000" u="sng" spc="-183" dirty="0">
                <a:uFill>
                  <a:solidFill>
                    <a:srgbClr val="000000"/>
                  </a:solidFill>
                </a:uFill>
                <a:latin typeface="DejaVu Sans"/>
                <a:cs typeface="DejaVu Sans"/>
              </a:rPr>
              <a:t> </a:t>
            </a:r>
            <a:r>
              <a:rPr lang="nb-NO" sz="1000" u="sng" spc="-131" dirty="0">
                <a:uFill>
                  <a:solidFill>
                    <a:srgbClr val="000000"/>
                  </a:solidFill>
                </a:uFill>
                <a:latin typeface="DejaVu Sans"/>
                <a:cs typeface="DejaVu Sans"/>
              </a:rPr>
              <a:t>første</a:t>
            </a:r>
            <a:r>
              <a:rPr lang="nb-NO" sz="1000" u="sng" spc="-144" dirty="0">
                <a:uFill>
                  <a:solidFill>
                    <a:srgbClr val="000000"/>
                  </a:solidFill>
                </a:uFill>
                <a:latin typeface="DejaVu Sans"/>
                <a:cs typeface="DejaVu Sans"/>
              </a:rPr>
              <a:t> </a:t>
            </a:r>
            <a:r>
              <a:rPr lang="nb-NO" sz="1000" spc="-109" dirty="0">
                <a:latin typeface="DejaVu Sans"/>
                <a:cs typeface="DejaVu Sans"/>
              </a:rPr>
              <a:t>ledd.</a:t>
            </a:r>
            <a:r>
              <a:rPr lang="nb-NO" sz="1000" spc="-157" dirty="0">
                <a:latin typeface="DejaVu Sans"/>
                <a:cs typeface="DejaVu Sans"/>
              </a:rPr>
              <a:t> </a:t>
            </a:r>
            <a:r>
              <a:rPr lang="nb-NO" sz="1000" spc="-144" dirty="0">
                <a:latin typeface="DejaVu Sans"/>
                <a:cs typeface="DejaVu Sans"/>
              </a:rPr>
              <a:t>Overtredelsen</a:t>
            </a:r>
            <a:r>
              <a:rPr lang="nb-NO" sz="1000" spc="-178" dirty="0">
                <a:latin typeface="DejaVu Sans"/>
                <a:cs typeface="DejaVu Sans"/>
              </a:rPr>
              <a:t> </a:t>
            </a:r>
            <a:r>
              <a:rPr lang="nb-NO" sz="1000" spc="-144" dirty="0">
                <a:latin typeface="DejaVu Sans"/>
                <a:cs typeface="DejaVu Sans"/>
              </a:rPr>
              <a:t>representerte</a:t>
            </a:r>
            <a:r>
              <a:rPr lang="nb-NO" sz="1000" spc="-166" dirty="0">
                <a:latin typeface="DejaVu Sans"/>
                <a:cs typeface="DejaVu Sans"/>
              </a:rPr>
              <a:t> </a:t>
            </a:r>
            <a:r>
              <a:rPr lang="nb-NO" sz="1000" spc="-148" dirty="0">
                <a:latin typeface="DejaVu Sans"/>
                <a:cs typeface="DejaVu Sans"/>
              </a:rPr>
              <a:t>et</a:t>
            </a:r>
            <a:r>
              <a:rPr lang="nb-NO" sz="1000" spc="-157" dirty="0">
                <a:latin typeface="DejaVu Sans"/>
                <a:cs typeface="DejaVu Sans"/>
              </a:rPr>
              <a:t> </a:t>
            </a:r>
            <a:r>
              <a:rPr lang="nb-NO" sz="1000" spc="-9" dirty="0">
                <a:latin typeface="DejaVu Sans"/>
                <a:cs typeface="DejaVu Sans"/>
              </a:rPr>
              <a:t>alvorlig </a:t>
            </a:r>
            <a:r>
              <a:rPr lang="nb-NO" sz="1000" spc="-122" dirty="0">
                <a:latin typeface="DejaVu Sans"/>
                <a:cs typeface="DejaVu Sans"/>
              </a:rPr>
              <a:t>pliktbrudd,</a:t>
            </a:r>
            <a:r>
              <a:rPr lang="nb-NO" sz="1000" spc="-170" dirty="0">
                <a:latin typeface="DejaVu Sans"/>
                <a:cs typeface="DejaVu Sans"/>
              </a:rPr>
              <a:t> </a:t>
            </a:r>
            <a:r>
              <a:rPr lang="nb-NO" sz="1000" spc="-126" dirty="0">
                <a:latin typeface="DejaVu Sans"/>
                <a:cs typeface="DejaVu Sans"/>
              </a:rPr>
              <a:t>idet</a:t>
            </a:r>
            <a:r>
              <a:rPr lang="nb-NO" sz="1000" spc="-183" dirty="0">
                <a:latin typeface="DejaVu Sans"/>
                <a:cs typeface="DejaVu Sans"/>
              </a:rPr>
              <a:t> </a:t>
            </a:r>
            <a:r>
              <a:rPr lang="nb-NO" sz="1000" spc="-153" dirty="0">
                <a:latin typeface="DejaVu Sans"/>
                <a:cs typeface="DejaVu Sans"/>
              </a:rPr>
              <a:t>det</a:t>
            </a:r>
            <a:r>
              <a:rPr lang="nb-NO" sz="1000" spc="-174" dirty="0">
                <a:latin typeface="DejaVu Sans"/>
                <a:cs typeface="DejaVu Sans"/>
              </a:rPr>
              <a:t> </a:t>
            </a:r>
            <a:r>
              <a:rPr lang="nb-NO" sz="1000" spc="-166" dirty="0">
                <a:latin typeface="DejaVu Sans"/>
                <a:cs typeface="DejaVu Sans"/>
              </a:rPr>
              <a:t>kan</a:t>
            </a:r>
            <a:r>
              <a:rPr lang="nb-NO" sz="1000" spc="-174" dirty="0">
                <a:latin typeface="DejaVu Sans"/>
                <a:cs typeface="DejaVu Sans"/>
              </a:rPr>
              <a:t> </a:t>
            </a:r>
            <a:r>
              <a:rPr lang="nb-NO" sz="1000" spc="-148" dirty="0">
                <a:latin typeface="DejaVu Sans"/>
                <a:cs typeface="DejaVu Sans"/>
              </a:rPr>
              <a:t>ha</a:t>
            </a:r>
            <a:r>
              <a:rPr lang="nb-NO" sz="1000" spc="-166" dirty="0">
                <a:latin typeface="DejaVu Sans"/>
                <a:cs typeface="DejaVu Sans"/>
              </a:rPr>
              <a:t> avgjørende</a:t>
            </a:r>
            <a:r>
              <a:rPr lang="nb-NO" sz="1000" spc="-209" dirty="0">
                <a:latin typeface="DejaVu Sans"/>
                <a:cs typeface="DejaVu Sans"/>
              </a:rPr>
              <a:t> </a:t>
            </a:r>
            <a:r>
              <a:rPr lang="nb-NO" sz="1000" spc="-166" dirty="0">
                <a:latin typeface="DejaVu Sans"/>
                <a:cs typeface="DejaVu Sans"/>
              </a:rPr>
              <a:t>betydning</a:t>
            </a:r>
            <a:r>
              <a:rPr lang="nb-NO" sz="1000" spc="-192" dirty="0">
                <a:latin typeface="DejaVu Sans"/>
                <a:cs typeface="DejaVu Sans"/>
              </a:rPr>
              <a:t> </a:t>
            </a:r>
            <a:r>
              <a:rPr lang="nb-NO" sz="1000" spc="-122" dirty="0">
                <a:latin typeface="DejaVu Sans"/>
                <a:cs typeface="DejaVu Sans"/>
              </a:rPr>
              <a:t>for</a:t>
            </a:r>
            <a:r>
              <a:rPr lang="nb-NO" sz="1000" spc="-161" dirty="0">
                <a:latin typeface="DejaVu Sans"/>
                <a:cs typeface="DejaVu Sans"/>
              </a:rPr>
              <a:t> </a:t>
            </a:r>
            <a:r>
              <a:rPr lang="nb-NO" sz="1000" spc="-122" dirty="0">
                <a:latin typeface="DejaVu Sans"/>
                <a:cs typeface="DejaVu Sans"/>
              </a:rPr>
              <a:t>liv</a:t>
            </a:r>
            <a:r>
              <a:rPr lang="nb-NO" sz="1000" spc="-183" dirty="0">
                <a:latin typeface="DejaVu Sans"/>
                <a:cs typeface="DejaVu Sans"/>
              </a:rPr>
              <a:t> </a:t>
            </a:r>
            <a:r>
              <a:rPr lang="nb-NO" sz="1000" spc="-187" dirty="0">
                <a:latin typeface="DejaVu Sans"/>
                <a:cs typeface="DejaVu Sans"/>
              </a:rPr>
              <a:t>og</a:t>
            </a:r>
            <a:r>
              <a:rPr lang="nb-NO" sz="1000" spc="-166" dirty="0">
                <a:latin typeface="DejaVu Sans"/>
                <a:cs typeface="DejaVu Sans"/>
              </a:rPr>
              <a:t> </a:t>
            </a:r>
            <a:r>
              <a:rPr lang="nb-NO" sz="1000" spc="-118" dirty="0">
                <a:latin typeface="DejaVu Sans"/>
                <a:cs typeface="DejaVu Sans"/>
              </a:rPr>
              <a:t>helse</a:t>
            </a:r>
            <a:r>
              <a:rPr lang="nb-NO" sz="1000" spc="-174" dirty="0">
                <a:latin typeface="DejaVu Sans"/>
                <a:cs typeface="DejaVu Sans"/>
              </a:rPr>
              <a:t> </a:t>
            </a:r>
            <a:r>
              <a:rPr lang="nb-NO" sz="1000" spc="-148" dirty="0">
                <a:latin typeface="DejaVu Sans"/>
                <a:cs typeface="DejaVu Sans"/>
              </a:rPr>
              <a:t>at</a:t>
            </a:r>
            <a:r>
              <a:rPr lang="nb-NO" sz="1000" spc="-183" dirty="0">
                <a:latin typeface="DejaVu Sans"/>
                <a:cs typeface="DejaVu Sans"/>
              </a:rPr>
              <a:t> </a:t>
            </a:r>
            <a:r>
              <a:rPr lang="nb-NO" sz="1000" spc="-87" dirty="0">
                <a:latin typeface="DejaVu Sans"/>
                <a:cs typeface="DejaVu Sans"/>
              </a:rPr>
              <a:t>helsepersonell </a:t>
            </a:r>
            <a:r>
              <a:rPr lang="nb-NO" sz="1000" spc="-153" dirty="0">
                <a:latin typeface="DejaVu Sans"/>
                <a:cs typeface="DejaVu Sans"/>
              </a:rPr>
              <a:t>etterlever</a:t>
            </a:r>
            <a:r>
              <a:rPr lang="nb-NO" sz="1000" spc="-178" dirty="0">
                <a:latin typeface="DejaVu Sans"/>
                <a:cs typeface="DejaVu Sans"/>
              </a:rPr>
              <a:t> </a:t>
            </a:r>
            <a:r>
              <a:rPr lang="nb-NO" sz="1000" spc="-52" dirty="0">
                <a:latin typeface="DejaVu Sans"/>
                <a:cs typeface="DejaVu Sans"/>
              </a:rPr>
              <a:t>§</a:t>
            </a:r>
            <a:r>
              <a:rPr lang="nb-NO" sz="1000" spc="-161" dirty="0">
                <a:latin typeface="DejaVu Sans"/>
                <a:cs typeface="DejaVu Sans"/>
              </a:rPr>
              <a:t> </a:t>
            </a:r>
            <a:r>
              <a:rPr lang="nb-NO" sz="1000" spc="-187" dirty="0">
                <a:latin typeface="DejaVu Sans"/>
                <a:cs typeface="DejaVu Sans"/>
              </a:rPr>
              <a:t>21</a:t>
            </a:r>
            <a:r>
              <a:rPr lang="nb-NO" sz="1000" spc="-183" dirty="0">
                <a:latin typeface="DejaVu Sans"/>
                <a:cs typeface="DejaVu Sans"/>
              </a:rPr>
              <a:t> </a:t>
            </a:r>
            <a:r>
              <a:rPr lang="nb-NO" sz="1000" spc="-105" dirty="0">
                <a:latin typeface="DejaVu Sans"/>
                <a:cs typeface="DejaVu Sans"/>
              </a:rPr>
              <a:t>a.</a:t>
            </a:r>
            <a:r>
              <a:rPr lang="nb-NO" sz="1000" spc="-161" dirty="0">
                <a:latin typeface="DejaVu Sans"/>
                <a:cs typeface="DejaVu Sans"/>
              </a:rPr>
              <a:t> </a:t>
            </a:r>
            <a:r>
              <a:rPr lang="nb-NO" sz="1000" spc="-148" dirty="0">
                <a:latin typeface="DejaVu Sans"/>
                <a:cs typeface="DejaVu Sans"/>
              </a:rPr>
              <a:t>At</a:t>
            </a:r>
            <a:r>
              <a:rPr lang="nb-NO" sz="1000" spc="-166" dirty="0">
                <a:latin typeface="DejaVu Sans"/>
                <a:cs typeface="DejaVu Sans"/>
              </a:rPr>
              <a:t> </a:t>
            </a:r>
            <a:r>
              <a:rPr lang="nb-NO" sz="1000" spc="-144" dirty="0">
                <a:latin typeface="DejaVu Sans"/>
                <a:cs typeface="DejaVu Sans"/>
              </a:rPr>
              <a:t>det</a:t>
            </a:r>
            <a:r>
              <a:rPr lang="nb-NO" sz="1000" spc="-166" dirty="0">
                <a:latin typeface="DejaVu Sans"/>
                <a:cs typeface="DejaVu Sans"/>
              </a:rPr>
              <a:t> </a:t>
            </a:r>
            <a:r>
              <a:rPr lang="nb-NO" sz="1000" spc="-187" dirty="0">
                <a:latin typeface="DejaVu Sans"/>
                <a:cs typeface="DejaVu Sans"/>
              </a:rPr>
              <a:t>var</a:t>
            </a:r>
            <a:r>
              <a:rPr lang="nb-NO" sz="1000" spc="-161" dirty="0">
                <a:latin typeface="DejaVu Sans"/>
                <a:cs typeface="DejaVu Sans"/>
              </a:rPr>
              <a:t> </a:t>
            </a:r>
            <a:r>
              <a:rPr lang="nb-NO" sz="1000" spc="-148" dirty="0">
                <a:latin typeface="DejaVu Sans"/>
                <a:cs typeface="DejaVu Sans"/>
              </a:rPr>
              <a:t>et</a:t>
            </a:r>
            <a:r>
              <a:rPr lang="nb-NO" sz="1000" spc="-166" dirty="0">
                <a:latin typeface="DejaVu Sans"/>
                <a:cs typeface="DejaVu Sans"/>
              </a:rPr>
              <a:t> </a:t>
            </a:r>
            <a:r>
              <a:rPr lang="nb-NO" sz="1000" spc="-126" dirty="0">
                <a:latin typeface="DejaVu Sans"/>
                <a:cs typeface="DejaVu Sans"/>
              </a:rPr>
              <a:t>konfliktfylt</a:t>
            </a:r>
            <a:r>
              <a:rPr lang="nb-NO" sz="1000" spc="-161" dirty="0">
                <a:latin typeface="DejaVu Sans"/>
                <a:cs typeface="DejaVu Sans"/>
              </a:rPr>
              <a:t> </a:t>
            </a:r>
            <a:r>
              <a:rPr lang="nb-NO" sz="1000" spc="-122" dirty="0">
                <a:latin typeface="DejaVu Sans"/>
                <a:cs typeface="DejaVu Sans"/>
              </a:rPr>
              <a:t>forhold</a:t>
            </a:r>
            <a:r>
              <a:rPr lang="nb-NO" sz="1000" spc="-166" dirty="0">
                <a:latin typeface="DejaVu Sans"/>
                <a:cs typeface="DejaVu Sans"/>
              </a:rPr>
              <a:t> </a:t>
            </a:r>
            <a:r>
              <a:rPr lang="nb-NO" sz="1000" spc="-139" dirty="0">
                <a:latin typeface="DejaVu Sans"/>
                <a:cs typeface="DejaVu Sans"/>
              </a:rPr>
              <a:t>mellom</a:t>
            </a:r>
            <a:r>
              <a:rPr lang="nb-NO" sz="1000" spc="-174" dirty="0">
                <a:latin typeface="DejaVu Sans"/>
                <a:cs typeface="DejaVu Sans"/>
              </a:rPr>
              <a:t> </a:t>
            </a:r>
            <a:r>
              <a:rPr lang="nb-NO" sz="1000" spc="-144" dirty="0">
                <a:latin typeface="DejaVu Sans"/>
                <a:cs typeface="DejaVu Sans"/>
              </a:rPr>
              <a:t>helsefagarbeideren</a:t>
            </a:r>
            <a:r>
              <a:rPr lang="nb-NO" sz="1000" spc="-178" dirty="0">
                <a:latin typeface="DejaVu Sans"/>
                <a:cs typeface="DejaVu Sans"/>
              </a:rPr>
              <a:t> </a:t>
            </a:r>
            <a:r>
              <a:rPr lang="nb-NO" sz="1000" spc="-22" dirty="0">
                <a:latin typeface="DejaVu Sans"/>
                <a:cs typeface="DejaVu Sans"/>
              </a:rPr>
              <a:t>og </a:t>
            </a:r>
            <a:r>
              <a:rPr lang="nb-NO" sz="1000" spc="-126" dirty="0">
                <a:latin typeface="DejaVu Sans"/>
                <a:cs typeface="DejaVu Sans"/>
              </a:rPr>
              <a:t>pasienten,</a:t>
            </a:r>
            <a:r>
              <a:rPr lang="nb-NO" sz="1000" spc="-187" dirty="0">
                <a:latin typeface="DejaVu Sans"/>
                <a:cs typeface="DejaVu Sans"/>
              </a:rPr>
              <a:t> og</a:t>
            </a:r>
            <a:r>
              <a:rPr lang="nb-NO" sz="1000" spc="-170" dirty="0">
                <a:latin typeface="DejaVu Sans"/>
                <a:cs typeface="DejaVu Sans"/>
              </a:rPr>
              <a:t> </a:t>
            </a:r>
            <a:r>
              <a:rPr lang="nb-NO" sz="1000" spc="-148" dirty="0">
                <a:latin typeface="DejaVu Sans"/>
                <a:cs typeface="DejaVu Sans"/>
              </a:rPr>
              <a:t>at</a:t>
            </a:r>
            <a:r>
              <a:rPr lang="nb-NO" sz="1000" spc="-166" dirty="0">
                <a:latin typeface="DejaVu Sans"/>
                <a:cs typeface="DejaVu Sans"/>
              </a:rPr>
              <a:t> </a:t>
            </a:r>
            <a:r>
              <a:rPr lang="nb-NO" sz="1000" spc="-148" dirty="0">
                <a:latin typeface="DejaVu Sans"/>
                <a:cs typeface="DejaVu Sans"/>
              </a:rPr>
              <a:t>de</a:t>
            </a:r>
            <a:r>
              <a:rPr lang="nb-NO" sz="1000" spc="-166" dirty="0">
                <a:latin typeface="DejaVu Sans"/>
                <a:cs typeface="DejaVu Sans"/>
              </a:rPr>
              <a:t> </a:t>
            </a:r>
            <a:r>
              <a:rPr lang="nb-NO" sz="1000" spc="-126" dirty="0">
                <a:latin typeface="DejaVu Sans"/>
                <a:cs typeface="DejaVu Sans"/>
              </a:rPr>
              <a:t>to</a:t>
            </a:r>
            <a:r>
              <a:rPr lang="nb-NO" sz="1000" spc="-166" dirty="0">
                <a:latin typeface="DejaVu Sans"/>
                <a:cs typeface="DejaVu Sans"/>
              </a:rPr>
              <a:t> </a:t>
            </a:r>
            <a:r>
              <a:rPr lang="nb-NO" sz="1000" spc="-148" dirty="0">
                <a:latin typeface="DejaVu Sans"/>
                <a:cs typeface="DejaVu Sans"/>
              </a:rPr>
              <a:t>utvekslet</a:t>
            </a:r>
            <a:r>
              <a:rPr lang="nb-NO" sz="1000" spc="-170" dirty="0">
                <a:latin typeface="DejaVu Sans"/>
                <a:cs typeface="DejaVu Sans"/>
              </a:rPr>
              <a:t> </a:t>
            </a:r>
            <a:r>
              <a:rPr lang="nb-NO" sz="1000" spc="-148" dirty="0">
                <a:latin typeface="DejaVu Sans"/>
                <a:cs typeface="DejaVu Sans"/>
              </a:rPr>
              <a:t>tekstmeldinger</a:t>
            </a:r>
            <a:r>
              <a:rPr lang="nb-NO" sz="1000" spc="-183" dirty="0">
                <a:latin typeface="DejaVu Sans"/>
                <a:cs typeface="DejaVu Sans"/>
              </a:rPr>
              <a:t> </a:t>
            </a:r>
            <a:r>
              <a:rPr lang="nb-NO" sz="1000" spc="-153" dirty="0">
                <a:latin typeface="DejaVu Sans"/>
                <a:cs typeface="DejaVu Sans"/>
              </a:rPr>
              <a:t>etter</a:t>
            </a:r>
            <a:r>
              <a:rPr lang="nb-NO" sz="1000" spc="-166" dirty="0">
                <a:latin typeface="DejaVu Sans"/>
                <a:cs typeface="DejaVu Sans"/>
              </a:rPr>
              <a:t> </a:t>
            </a:r>
            <a:r>
              <a:rPr lang="nb-NO" sz="1000" spc="-139" dirty="0">
                <a:latin typeface="DejaVu Sans"/>
                <a:cs typeface="DejaVu Sans"/>
              </a:rPr>
              <a:t>at</a:t>
            </a:r>
            <a:r>
              <a:rPr lang="nb-NO" sz="1000" spc="-170" dirty="0">
                <a:latin typeface="DejaVu Sans"/>
                <a:cs typeface="DejaVu Sans"/>
              </a:rPr>
              <a:t> </a:t>
            </a:r>
            <a:r>
              <a:rPr lang="nb-NO" sz="1000" spc="-144" dirty="0">
                <a:latin typeface="DejaVu Sans"/>
                <a:cs typeface="DejaVu Sans"/>
              </a:rPr>
              <a:t>lovbruddet</a:t>
            </a:r>
            <a:r>
              <a:rPr lang="nb-NO" sz="1000" spc="-174" dirty="0">
                <a:latin typeface="DejaVu Sans"/>
                <a:cs typeface="DejaVu Sans"/>
              </a:rPr>
              <a:t> </a:t>
            </a:r>
            <a:r>
              <a:rPr lang="nb-NO" sz="1000" spc="-187" dirty="0">
                <a:latin typeface="DejaVu Sans"/>
                <a:cs typeface="DejaVu Sans"/>
              </a:rPr>
              <a:t>var</a:t>
            </a:r>
            <a:r>
              <a:rPr lang="nb-NO" sz="1000" spc="-178" dirty="0">
                <a:latin typeface="DejaVu Sans"/>
                <a:cs typeface="DejaVu Sans"/>
              </a:rPr>
              <a:t> </a:t>
            </a:r>
            <a:r>
              <a:rPr lang="nb-NO" sz="1000" spc="-44" dirty="0">
                <a:latin typeface="DejaVu Sans"/>
                <a:cs typeface="DejaVu Sans"/>
              </a:rPr>
              <a:t>oppdaget, </a:t>
            </a:r>
            <a:r>
              <a:rPr lang="nb-NO" sz="1000" spc="-144" dirty="0">
                <a:latin typeface="DejaVu Sans"/>
                <a:cs typeface="DejaVu Sans"/>
              </a:rPr>
              <a:t>forsterket</a:t>
            </a:r>
            <a:r>
              <a:rPr lang="nb-NO" sz="1000" spc="-153" dirty="0">
                <a:latin typeface="DejaVu Sans"/>
                <a:cs typeface="DejaVu Sans"/>
              </a:rPr>
              <a:t> </a:t>
            </a:r>
            <a:r>
              <a:rPr lang="nb-NO" sz="1000" spc="-109" dirty="0">
                <a:latin typeface="DejaVu Sans"/>
                <a:cs typeface="DejaVu Sans"/>
              </a:rPr>
              <a:t>tillitsbruddet.</a:t>
            </a:r>
            <a:r>
              <a:rPr lang="nb-NO" sz="1000" spc="-139" dirty="0">
                <a:latin typeface="DejaVu Sans"/>
                <a:cs typeface="DejaVu Sans"/>
              </a:rPr>
              <a:t> </a:t>
            </a:r>
            <a:r>
              <a:rPr lang="nb-NO" sz="1000" spc="-148" dirty="0">
                <a:latin typeface="DejaVu Sans"/>
                <a:cs typeface="DejaVu Sans"/>
              </a:rPr>
              <a:t>At</a:t>
            </a:r>
            <a:r>
              <a:rPr lang="nb-NO" sz="1000" spc="-161" dirty="0">
                <a:latin typeface="DejaVu Sans"/>
                <a:cs typeface="DejaVu Sans"/>
              </a:rPr>
              <a:t> </a:t>
            </a:r>
            <a:r>
              <a:rPr lang="nb-NO" sz="1000" spc="-122" dirty="0">
                <a:latin typeface="DejaVu Sans"/>
                <a:cs typeface="DejaVu Sans"/>
              </a:rPr>
              <a:t>Helsetilsynet</a:t>
            </a:r>
            <a:r>
              <a:rPr lang="nb-NO" sz="1000" spc="-166" dirty="0">
                <a:latin typeface="DejaVu Sans"/>
                <a:cs typeface="DejaVu Sans"/>
              </a:rPr>
              <a:t> </a:t>
            </a:r>
            <a:r>
              <a:rPr lang="nb-NO" sz="1000" spc="-157" dirty="0">
                <a:latin typeface="DejaVu Sans"/>
                <a:cs typeface="DejaVu Sans"/>
              </a:rPr>
              <a:t>ikke </a:t>
            </a:r>
            <a:r>
              <a:rPr lang="nb-NO" sz="1000" spc="-148" dirty="0">
                <a:latin typeface="DejaVu Sans"/>
                <a:cs typeface="DejaVu Sans"/>
              </a:rPr>
              <a:t>hadde</a:t>
            </a:r>
            <a:r>
              <a:rPr lang="nb-NO" sz="1000" spc="-170" dirty="0">
                <a:latin typeface="DejaVu Sans"/>
                <a:cs typeface="DejaVu Sans"/>
              </a:rPr>
              <a:t> </a:t>
            </a:r>
            <a:r>
              <a:rPr lang="nb-NO" sz="1000" spc="-174" dirty="0">
                <a:latin typeface="DejaVu Sans"/>
                <a:cs typeface="DejaVu Sans"/>
              </a:rPr>
              <a:t>gått</a:t>
            </a:r>
            <a:r>
              <a:rPr lang="nb-NO" sz="1000" spc="-157" dirty="0">
                <a:latin typeface="DejaVu Sans"/>
                <a:cs typeface="DejaVu Sans"/>
              </a:rPr>
              <a:t> </a:t>
            </a:r>
            <a:r>
              <a:rPr lang="nb-NO" sz="1000" spc="-161" dirty="0">
                <a:latin typeface="DejaVu Sans"/>
                <a:cs typeface="DejaVu Sans"/>
              </a:rPr>
              <a:t>lenger</a:t>
            </a:r>
            <a:r>
              <a:rPr lang="nb-NO" sz="1000" spc="-157" dirty="0">
                <a:latin typeface="DejaVu Sans"/>
                <a:cs typeface="DejaVu Sans"/>
              </a:rPr>
              <a:t> </a:t>
            </a:r>
            <a:r>
              <a:rPr lang="nb-NO" sz="1000" spc="-153" dirty="0">
                <a:latin typeface="DejaVu Sans"/>
                <a:cs typeface="DejaVu Sans"/>
              </a:rPr>
              <a:t>enn</a:t>
            </a:r>
            <a:r>
              <a:rPr lang="nb-NO" sz="1000" spc="-170" dirty="0">
                <a:latin typeface="DejaVu Sans"/>
                <a:cs typeface="DejaVu Sans"/>
              </a:rPr>
              <a:t> </a:t>
            </a:r>
            <a:r>
              <a:rPr lang="nb-NO" sz="1000" spc="-83" dirty="0">
                <a:latin typeface="DejaVu Sans"/>
                <a:cs typeface="DejaVu Sans"/>
              </a:rPr>
              <a:t>til</a:t>
            </a:r>
            <a:r>
              <a:rPr lang="nb-NO" sz="1000" spc="-153" dirty="0">
                <a:latin typeface="DejaVu Sans"/>
                <a:cs typeface="DejaVu Sans"/>
              </a:rPr>
              <a:t> </a:t>
            </a:r>
            <a:r>
              <a:rPr lang="nb-NO" sz="1000" spc="-157" dirty="0">
                <a:latin typeface="DejaVu Sans"/>
                <a:cs typeface="DejaVu Sans"/>
              </a:rPr>
              <a:t>å </a:t>
            </a:r>
            <a:r>
              <a:rPr lang="nb-NO" sz="1000" spc="-22" dirty="0">
                <a:latin typeface="DejaVu Sans"/>
                <a:cs typeface="DejaVu Sans"/>
              </a:rPr>
              <a:t>gi </a:t>
            </a:r>
            <a:r>
              <a:rPr lang="nb-NO" sz="1000" spc="-144" dirty="0">
                <a:latin typeface="DejaVu Sans"/>
                <a:cs typeface="DejaVu Sans"/>
              </a:rPr>
              <a:t>helsefagarbeideren</a:t>
            </a:r>
            <a:r>
              <a:rPr lang="nb-NO" sz="1000" spc="-196" dirty="0">
                <a:latin typeface="DejaVu Sans"/>
                <a:cs typeface="DejaVu Sans"/>
              </a:rPr>
              <a:t> </a:t>
            </a:r>
            <a:r>
              <a:rPr lang="nb-NO" sz="1000" spc="-161" dirty="0">
                <a:latin typeface="DejaVu Sans"/>
                <a:cs typeface="DejaVu Sans"/>
              </a:rPr>
              <a:t>en </a:t>
            </a:r>
            <a:r>
              <a:rPr lang="nb-NO" sz="1000" spc="-135" dirty="0">
                <a:latin typeface="DejaVu Sans"/>
                <a:cs typeface="DejaVu Sans"/>
              </a:rPr>
              <a:t>advarsel,</a:t>
            </a:r>
            <a:r>
              <a:rPr lang="nb-NO" sz="1000" spc="-161" dirty="0">
                <a:latin typeface="DejaVu Sans"/>
                <a:cs typeface="DejaVu Sans"/>
              </a:rPr>
              <a:t> </a:t>
            </a:r>
            <a:r>
              <a:rPr lang="nb-NO" sz="1000" spc="-139" dirty="0">
                <a:latin typeface="DejaVu Sans"/>
                <a:cs typeface="DejaVu Sans"/>
              </a:rPr>
              <a:t>forhindret</a:t>
            </a:r>
            <a:r>
              <a:rPr lang="nb-NO" sz="1000" spc="-183" dirty="0">
                <a:latin typeface="DejaVu Sans"/>
                <a:cs typeface="DejaVu Sans"/>
              </a:rPr>
              <a:t> </a:t>
            </a:r>
            <a:r>
              <a:rPr lang="nb-NO" sz="1000" spc="-157" dirty="0">
                <a:latin typeface="DejaVu Sans"/>
                <a:cs typeface="DejaVu Sans"/>
              </a:rPr>
              <a:t>ikke</a:t>
            </a:r>
            <a:r>
              <a:rPr lang="nb-NO" sz="1000" spc="-161" dirty="0">
                <a:latin typeface="DejaVu Sans"/>
                <a:cs typeface="DejaVu Sans"/>
              </a:rPr>
              <a:t> </a:t>
            </a:r>
            <a:r>
              <a:rPr lang="nb-NO" sz="1000" spc="-153" dirty="0">
                <a:latin typeface="DejaVu Sans"/>
                <a:cs typeface="DejaVu Sans"/>
              </a:rPr>
              <a:t>arbeidsgiveren</a:t>
            </a:r>
            <a:r>
              <a:rPr lang="nb-NO" sz="1000" spc="-200" dirty="0">
                <a:latin typeface="DejaVu Sans"/>
                <a:cs typeface="DejaVu Sans"/>
              </a:rPr>
              <a:t> </a:t>
            </a:r>
            <a:r>
              <a:rPr lang="nb-NO" sz="1000" spc="-74" dirty="0">
                <a:latin typeface="DejaVu Sans"/>
                <a:cs typeface="DejaVu Sans"/>
              </a:rPr>
              <a:t>i</a:t>
            </a:r>
            <a:r>
              <a:rPr lang="nb-NO" sz="1000" spc="-157" dirty="0">
                <a:latin typeface="DejaVu Sans"/>
                <a:cs typeface="DejaVu Sans"/>
              </a:rPr>
              <a:t> å</a:t>
            </a:r>
            <a:r>
              <a:rPr lang="nb-NO" sz="1000" spc="-161" dirty="0">
                <a:latin typeface="DejaVu Sans"/>
                <a:cs typeface="DejaVu Sans"/>
              </a:rPr>
              <a:t> </a:t>
            </a:r>
            <a:r>
              <a:rPr lang="nb-NO" sz="1000" spc="-70" dirty="0">
                <a:latin typeface="DejaVu Sans"/>
                <a:cs typeface="DejaVu Sans"/>
              </a:rPr>
              <a:t>si</a:t>
            </a:r>
            <a:r>
              <a:rPr lang="nb-NO" sz="1000" spc="-161" dirty="0">
                <a:latin typeface="DejaVu Sans"/>
                <a:cs typeface="DejaVu Sans"/>
              </a:rPr>
              <a:t> </a:t>
            </a:r>
            <a:r>
              <a:rPr lang="nb-NO" sz="1000" spc="-157" dirty="0">
                <a:latin typeface="DejaVu Sans"/>
                <a:cs typeface="DejaVu Sans"/>
              </a:rPr>
              <a:t>henne</a:t>
            </a:r>
            <a:r>
              <a:rPr lang="nb-NO" sz="1000" spc="-183" dirty="0">
                <a:latin typeface="DejaVu Sans"/>
                <a:cs typeface="DejaVu Sans"/>
              </a:rPr>
              <a:t> </a:t>
            </a:r>
            <a:r>
              <a:rPr lang="nb-NO" sz="1000" spc="-17" dirty="0">
                <a:latin typeface="DejaVu Sans"/>
                <a:cs typeface="DejaVu Sans"/>
              </a:rPr>
              <a:t>opp.</a:t>
            </a:r>
            <a:endParaRPr lang="nb-NO" sz="1000" dirty="0">
              <a:latin typeface="DejaVu Sans"/>
              <a:cs typeface="DejaVu Sans"/>
            </a:endParaRPr>
          </a:p>
          <a:p>
            <a:pPr marL="11068" marR="4427">
              <a:spcBef>
                <a:spcPts val="4"/>
              </a:spcBef>
            </a:pPr>
            <a:r>
              <a:rPr lang="nb-NO" sz="1000" spc="-131" dirty="0">
                <a:latin typeface="DejaVu Sans"/>
                <a:cs typeface="DejaVu Sans"/>
              </a:rPr>
              <a:t>Oppsigelsen</a:t>
            </a:r>
            <a:r>
              <a:rPr lang="nb-NO" sz="1000" spc="-174" dirty="0">
                <a:latin typeface="DejaVu Sans"/>
                <a:cs typeface="DejaVu Sans"/>
              </a:rPr>
              <a:t> </a:t>
            </a:r>
            <a:r>
              <a:rPr lang="nb-NO" sz="1000" spc="-113" dirty="0">
                <a:latin typeface="DejaVu Sans"/>
                <a:cs typeface="DejaVu Sans"/>
              </a:rPr>
              <a:t>ble</a:t>
            </a:r>
            <a:r>
              <a:rPr lang="nb-NO" sz="1000" spc="-153" dirty="0">
                <a:latin typeface="DejaVu Sans"/>
                <a:cs typeface="DejaVu Sans"/>
              </a:rPr>
              <a:t> </a:t>
            </a:r>
            <a:r>
              <a:rPr lang="nb-NO" sz="1000" spc="-118" dirty="0">
                <a:latin typeface="DejaVu Sans"/>
                <a:cs typeface="DejaVu Sans"/>
              </a:rPr>
              <a:t>heller</a:t>
            </a:r>
            <a:r>
              <a:rPr lang="nb-NO" sz="1000" spc="-157" dirty="0">
                <a:latin typeface="DejaVu Sans"/>
                <a:cs typeface="DejaVu Sans"/>
              </a:rPr>
              <a:t> ikke</a:t>
            </a:r>
            <a:r>
              <a:rPr lang="nb-NO" sz="1000" spc="-161" dirty="0">
                <a:latin typeface="DejaVu Sans"/>
                <a:cs typeface="DejaVu Sans"/>
              </a:rPr>
              <a:t> </a:t>
            </a:r>
            <a:r>
              <a:rPr lang="nb-NO" sz="1000" spc="-139" dirty="0">
                <a:latin typeface="DejaVu Sans"/>
                <a:cs typeface="DejaVu Sans"/>
              </a:rPr>
              <a:t>ansett</a:t>
            </a:r>
            <a:r>
              <a:rPr lang="nb-NO" sz="1000" spc="-161" dirty="0">
                <a:latin typeface="DejaVu Sans"/>
                <a:cs typeface="DejaVu Sans"/>
              </a:rPr>
              <a:t> </a:t>
            </a:r>
            <a:r>
              <a:rPr lang="nb-NO" sz="1000" spc="-144" dirty="0">
                <a:latin typeface="DejaVu Sans"/>
                <a:cs typeface="DejaVu Sans"/>
              </a:rPr>
              <a:t>som</a:t>
            </a:r>
            <a:r>
              <a:rPr lang="nb-NO" sz="1000" spc="-157" dirty="0">
                <a:latin typeface="DejaVu Sans"/>
                <a:cs typeface="DejaVu Sans"/>
              </a:rPr>
              <a:t> </a:t>
            </a:r>
            <a:r>
              <a:rPr lang="nb-NO" sz="1000" spc="-122" dirty="0">
                <a:latin typeface="DejaVu Sans"/>
                <a:cs typeface="DejaVu Sans"/>
              </a:rPr>
              <a:t>uforholdsmessig.</a:t>
            </a:r>
            <a:r>
              <a:rPr lang="nb-NO" sz="1000" spc="-161" dirty="0">
                <a:latin typeface="DejaVu Sans"/>
                <a:cs typeface="DejaVu Sans"/>
              </a:rPr>
              <a:t> </a:t>
            </a:r>
            <a:r>
              <a:rPr lang="nb-NO" sz="1000" spc="-178" dirty="0">
                <a:latin typeface="DejaVu Sans"/>
                <a:cs typeface="DejaVu Sans"/>
              </a:rPr>
              <a:t>Anken</a:t>
            </a:r>
            <a:r>
              <a:rPr lang="nb-NO" sz="1000" spc="-161" dirty="0">
                <a:latin typeface="DejaVu Sans"/>
                <a:cs typeface="DejaVu Sans"/>
              </a:rPr>
              <a:t> </a:t>
            </a:r>
            <a:r>
              <a:rPr lang="nb-NO" sz="1000" spc="-178" dirty="0">
                <a:latin typeface="DejaVu Sans"/>
                <a:cs typeface="DejaVu Sans"/>
              </a:rPr>
              <a:t>over</a:t>
            </a:r>
            <a:r>
              <a:rPr lang="nb-NO" sz="1000" spc="-166" dirty="0">
                <a:latin typeface="DejaVu Sans"/>
                <a:cs typeface="DejaVu Sans"/>
              </a:rPr>
              <a:t> </a:t>
            </a:r>
            <a:r>
              <a:rPr lang="nb-NO" sz="1000" spc="-113" dirty="0">
                <a:latin typeface="DejaVu Sans"/>
                <a:cs typeface="DejaVu Sans"/>
              </a:rPr>
              <a:t>lagmannsrettens </a:t>
            </a:r>
            <a:r>
              <a:rPr lang="nb-NO" sz="1000" spc="-166" dirty="0">
                <a:latin typeface="DejaVu Sans"/>
                <a:cs typeface="DejaVu Sans"/>
              </a:rPr>
              <a:t>dom</a:t>
            </a:r>
            <a:r>
              <a:rPr lang="nb-NO" sz="1000" spc="-52" dirty="0">
                <a:latin typeface="DejaVu Sans"/>
                <a:cs typeface="DejaVu Sans"/>
              </a:rPr>
              <a:t> </a:t>
            </a:r>
            <a:r>
              <a:rPr lang="nb-NO" sz="1000" spc="-113" dirty="0">
                <a:latin typeface="DejaVu Sans"/>
                <a:cs typeface="DejaVu Sans"/>
              </a:rPr>
              <a:t>ble</a:t>
            </a:r>
            <a:r>
              <a:rPr lang="nb-NO" sz="1000" spc="-13" dirty="0">
                <a:latin typeface="DejaVu Sans"/>
                <a:cs typeface="DejaVu Sans"/>
              </a:rPr>
              <a:t> </a:t>
            </a:r>
            <a:r>
              <a:rPr lang="nb-NO" sz="1000" spc="-131" dirty="0">
                <a:latin typeface="DejaVu Sans"/>
                <a:cs typeface="DejaVu Sans"/>
              </a:rPr>
              <a:t>forkastet.</a:t>
            </a:r>
            <a:r>
              <a:rPr lang="nb-NO" sz="1000" spc="-31" dirty="0">
                <a:latin typeface="DejaVu Sans"/>
                <a:cs typeface="DejaVu Sans"/>
              </a:rPr>
              <a:t> </a:t>
            </a:r>
            <a:r>
              <a:rPr lang="nb-NO" sz="1000" spc="44" dirty="0">
                <a:latin typeface="DejaVu Sans"/>
                <a:cs typeface="DejaVu Sans"/>
              </a:rPr>
              <a:t>(</a:t>
            </a:r>
            <a:r>
              <a:rPr lang="nb-NO" sz="1000" b="1" spc="44" dirty="0">
                <a:latin typeface="Calibri"/>
                <a:cs typeface="Calibri"/>
              </a:rPr>
              <a:t>HR-</a:t>
            </a:r>
            <a:r>
              <a:rPr lang="nb-NO" sz="1000" b="1" dirty="0">
                <a:latin typeface="Calibri"/>
                <a:cs typeface="Calibri"/>
              </a:rPr>
              <a:t>2021-2389-</a:t>
            </a:r>
            <a:r>
              <a:rPr lang="nb-NO" sz="1000" b="1" spc="-22" dirty="0">
                <a:latin typeface="Calibri"/>
                <a:cs typeface="Calibri"/>
              </a:rPr>
              <a:t>A)</a:t>
            </a:r>
            <a:endParaRPr lang="nb-NO" sz="1000" dirty="0">
              <a:latin typeface="Calibri"/>
              <a:cs typeface="Calibri"/>
            </a:endParaRPr>
          </a:p>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24</a:t>
            </a:fld>
            <a:endParaRPr lang="nb-NO"/>
          </a:p>
        </p:txBody>
      </p:sp>
    </p:spTree>
    <p:extLst>
      <p:ext uri="{BB962C8B-B14F-4D97-AF65-F5344CB8AC3E}">
        <p14:creationId xmlns:p14="http://schemas.microsoft.com/office/powerpoint/2010/main" val="10889197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25</a:t>
            </a:fld>
            <a:endParaRPr lang="nb-NO"/>
          </a:p>
        </p:txBody>
      </p:sp>
    </p:spTree>
    <p:extLst>
      <p:ext uri="{BB962C8B-B14F-4D97-AF65-F5344CB8AC3E}">
        <p14:creationId xmlns:p14="http://schemas.microsoft.com/office/powerpoint/2010/main" val="34710120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26</a:t>
            </a:fld>
            <a:endParaRPr lang="nb-NO" dirty="0"/>
          </a:p>
        </p:txBody>
      </p:sp>
    </p:spTree>
    <p:extLst>
      <p:ext uri="{BB962C8B-B14F-4D97-AF65-F5344CB8AC3E}">
        <p14:creationId xmlns:p14="http://schemas.microsoft.com/office/powerpoint/2010/main" val="2286659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27</a:t>
            </a:fld>
            <a:endParaRPr lang="nb-NO"/>
          </a:p>
        </p:txBody>
      </p:sp>
    </p:spTree>
    <p:extLst>
      <p:ext uri="{BB962C8B-B14F-4D97-AF65-F5344CB8AC3E}">
        <p14:creationId xmlns:p14="http://schemas.microsoft.com/office/powerpoint/2010/main" val="36453267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28</a:t>
            </a:fld>
            <a:endParaRPr lang="nb-NO"/>
          </a:p>
        </p:txBody>
      </p:sp>
    </p:spTree>
    <p:extLst>
      <p:ext uri="{BB962C8B-B14F-4D97-AF65-F5344CB8AC3E}">
        <p14:creationId xmlns:p14="http://schemas.microsoft.com/office/powerpoint/2010/main" val="26617589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29</a:t>
            </a:fld>
            <a:endParaRPr lang="nb-NO"/>
          </a:p>
        </p:txBody>
      </p:sp>
    </p:spTree>
    <p:extLst>
      <p:ext uri="{BB962C8B-B14F-4D97-AF65-F5344CB8AC3E}">
        <p14:creationId xmlns:p14="http://schemas.microsoft.com/office/powerpoint/2010/main" val="20736701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30</a:t>
            </a:fld>
            <a:endParaRPr lang="nb-NO"/>
          </a:p>
        </p:txBody>
      </p:sp>
    </p:spTree>
    <p:extLst>
      <p:ext uri="{BB962C8B-B14F-4D97-AF65-F5344CB8AC3E}">
        <p14:creationId xmlns:p14="http://schemas.microsoft.com/office/powerpoint/2010/main" val="18425954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Tilsvarende – rett til innsyn i journal § 5-2</a:t>
            </a:r>
          </a:p>
          <a:p>
            <a:pPr>
              <a:buNone/>
            </a:pPr>
            <a:r>
              <a:rPr lang="nb-NO" sz="1600" dirty="0">
                <a:latin typeface="Times New Roman" panose="02020603050405020304" pitchFamily="18" charset="0"/>
                <a:ea typeface="Times New Roman" panose="02020603050405020304" pitchFamily="18" charset="0"/>
              </a:rPr>
              <a:t>Informasjon kan unnlates dersom det er påtrengende nødvendig for å hindre fare for liv eller alvorlig helseskade for pasienten selv. Informasjon kan også unnlates dersom det er klart utilrådelig av hensyn til personer som står pasienten nær, å gi slik informasjon.</a:t>
            </a:r>
            <a:r>
              <a:rPr lang="nb-NO" sz="1600" dirty="0">
                <a:solidFill>
                  <a:srgbClr val="6A6868"/>
                </a:solidFill>
                <a:effectLst/>
                <a:latin typeface="Arial" panose="020B0604020202020204" pitchFamily="34" charset="0"/>
                <a:ea typeface="Aptos" panose="020B0004020202020204" pitchFamily="34" charset="0"/>
                <a:cs typeface="Aptos" panose="020B0004020202020204" pitchFamily="34" charset="0"/>
              </a:rPr>
              <a:t> Ankeutvalgets beslutning: </a:t>
            </a:r>
            <a:r>
              <a:rPr lang="nb-NO" sz="1600" u="sng" dirty="0">
                <a:solidFill>
                  <a:srgbClr val="1C74D9"/>
                </a:solidFill>
                <a:effectLst/>
                <a:latin typeface="Arial" panose="020B0604020202020204" pitchFamily="34" charset="0"/>
                <a:ea typeface="Aptos" panose="020B0004020202020204" pitchFamily="34" charset="0"/>
                <a:cs typeface="Aptos" panose="020B0004020202020204" pitchFamily="34" charset="0"/>
                <a:hlinkClick r:id="rId3"/>
              </a:rPr>
              <a:t>HR-2025-1774-U</a:t>
            </a:r>
            <a:r>
              <a:rPr lang="nb-NO" sz="1600" dirty="0">
                <a:solidFill>
                  <a:srgbClr val="6A6868"/>
                </a:solidFill>
                <a:effectLst/>
                <a:latin typeface="Arial" panose="020B0604020202020204" pitchFamily="34" charset="0"/>
                <a:ea typeface="Aptos" panose="020B0004020202020204" pitchFamily="34" charset="0"/>
                <a:cs typeface="Aptos" panose="020B0004020202020204" pitchFamily="34" charset="0"/>
              </a:rPr>
              <a:t> </a:t>
            </a:r>
            <a:endParaRPr lang="nb-NO" sz="1400" dirty="0">
              <a:effectLst/>
              <a:latin typeface="Aptos" panose="020B0004020202020204" pitchFamily="34" charset="0"/>
              <a:ea typeface="Aptos" panose="020B0004020202020204" pitchFamily="34" charset="0"/>
              <a:cs typeface="Aptos" panose="020B0004020202020204" pitchFamily="34" charset="0"/>
            </a:endParaRPr>
          </a:p>
          <a:p>
            <a:pPr>
              <a:buNone/>
            </a:pPr>
            <a:r>
              <a:rPr lang="nb-NO" sz="1600" dirty="0">
                <a:solidFill>
                  <a:srgbClr val="6A6868"/>
                </a:solidFill>
                <a:effectLst/>
                <a:latin typeface="Arial" panose="020B0604020202020204" pitchFamily="34" charset="0"/>
                <a:ea typeface="Aptos" panose="020B0004020202020204" pitchFamily="34" charset="0"/>
                <a:cs typeface="Aptos" panose="020B0004020202020204" pitchFamily="34" charset="0"/>
              </a:rPr>
              <a:t>Anke over: </a:t>
            </a:r>
            <a:r>
              <a:rPr lang="nb-NO" sz="1600" u="sng" dirty="0">
                <a:solidFill>
                  <a:srgbClr val="1C74D9"/>
                </a:solidFill>
                <a:effectLst/>
                <a:latin typeface="Arial" panose="020B0604020202020204" pitchFamily="34" charset="0"/>
                <a:ea typeface="Aptos" panose="020B0004020202020204" pitchFamily="34" charset="0"/>
                <a:cs typeface="Aptos" panose="020B0004020202020204" pitchFamily="34" charset="0"/>
                <a:hlinkClick r:id="rId4"/>
              </a:rPr>
              <a:t>LF-2025-2597</a:t>
            </a:r>
            <a:endParaRPr lang="nb-NO" sz="1400" dirty="0">
              <a:effectLst/>
              <a:latin typeface="Aptos" panose="020B0004020202020204" pitchFamily="34" charset="0"/>
              <a:ea typeface="Aptos" panose="020B0004020202020204" pitchFamily="34" charset="0"/>
              <a:cs typeface="Aptos" panose="020B0004020202020204" pitchFamily="34" charset="0"/>
            </a:endParaRPr>
          </a:p>
          <a:p>
            <a:pPr>
              <a:buNone/>
            </a:pPr>
            <a:r>
              <a:rPr lang="nb-NO" sz="1600" dirty="0">
                <a:solidFill>
                  <a:srgbClr val="6A6868"/>
                </a:solidFill>
                <a:effectLst/>
                <a:latin typeface="Arial" panose="020B0604020202020204" pitchFamily="34" charset="0"/>
                <a:ea typeface="Aptos" panose="020B0004020202020204" pitchFamily="34" charset="0"/>
                <a:cs typeface="Aptos" panose="020B0004020202020204" pitchFamily="34" charset="0"/>
              </a:rPr>
              <a:t> </a:t>
            </a:r>
            <a:endParaRPr lang="nb-NO" sz="1400" dirty="0">
              <a:effectLst/>
              <a:latin typeface="Aptos" panose="020B0004020202020204" pitchFamily="34" charset="0"/>
              <a:ea typeface="Aptos" panose="020B0004020202020204" pitchFamily="34" charset="0"/>
              <a:cs typeface="Aptos" panose="020B0004020202020204" pitchFamily="34" charset="0"/>
            </a:endParaRPr>
          </a:p>
          <a:p>
            <a:pPr>
              <a:buNone/>
            </a:pPr>
            <a:r>
              <a:rPr lang="nb-NO" sz="1600" dirty="0">
                <a:solidFill>
                  <a:srgbClr val="6A6868"/>
                </a:solidFill>
                <a:effectLst/>
                <a:latin typeface="Arial" panose="020B0604020202020204" pitchFamily="34" charset="0"/>
                <a:ea typeface="Aptos" panose="020B0004020202020204" pitchFamily="34" charset="0"/>
                <a:cs typeface="Aptos" panose="020B0004020202020204" pitchFamily="34" charset="0"/>
              </a:rPr>
              <a:t>Saken gjelder krav om innsyn i navn på helsepersonell som har skrevet et journalnotat. Av journalnotatet fremgår helsepersonellets initialer, ikke vedkommendes fulle navn. Lagmannsrettens flertall kom til at innsynskravet var imøtekommet fullt ut i og med de private parter hadde fått innsyn i journalen slik den forelå. Mindretallet fant at innsynsretten også omfattet fullt navn på helsepersonellet.</a:t>
            </a:r>
            <a:endParaRPr lang="nb-NO" sz="1400" dirty="0">
              <a:effectLst/>
              <a:latin typeface="Aptos" panose="020B0004020202020204" pitchFamily="34" charset="0"/>
              <a:ea typeface="Aptos" panose="020B0004020202020204" pitchFamily="34" charset="0"/>
              <a:cs typeface="Aptos" panose="020B0004020202020204" pitchFamily="34" charset="0"/>
            </a:endParaRPr>
          </a:p>
          <a:p>
            <a:pPr>
              <a:buNone/>
            </a:pPr>
            <a:r>
              <a:rPr lang="nb-NO" sz="1600" dirty="0">
                <a:solidFill>
                  <a:srgbClr val="6A6868"/>
                </a:solidFill>
                <a:effectLst/>
                <a:latin typeface="Arial" panose="020B0604020202020204" pitchFamily="34" charset="0"/>
                <a:ea typeface="Aptos" panose="020B0004020202020204" pitchFamily="34" charset="0"/>
                <a:cs typeface="Aptos" panose="020B0004020202020204" pitchFamily="34" charset="0"/>
              </a:rPr>
              <a:t> </a:t>
            </a:r>
            <a:endParaRPr lang="nb-NO" sz="1400" dirty="0">
              <a:effectLst/>
              <a:latin typeface="Aptos" panose="020B0004020202020204" pitchFamily="34" charset="0"/>
              <a:ea typeface="Aptos" panose="020B0004020202020204" pitchFamily="34" charset="0"/>
              <a:cs typeface="Aptos" panose="020B0004020202020204" pitchFamily="34" charset="0"/>
            </a:endParaRPr>
          </a:p>
          <a:p>
            <a:pPr>
              <a:buNone/>
            </a:pPr>
            <a:r>
              <a:rPr lang="nb-NO" sz="1600" dirty="0">
                <a:solidFill>
                  <a:srgbClr val="6A6868"/>
                </a:solidFill>
                <a:effectLst/>
                <a:latin typeface="Arial" panose="020B0604020202020204" pitchFamily="34" charset="0"/>
                <a:ea typeface="Aptos" panose="020B0004020202020204" pitchFamily="34" charset="0"/>
                <a:cs typeface="Aptos" panose="020B0004020202020204" pitchFamily="34" charset="0"/>
              </a:rPr>
              <a:t>Anke er fremmet til behandling i Høyesterett.</a:t>
            </a:r>
            <a:endParaRPr lang="nb-NO" sz="1600" dirty="0">
              <a:latin typeface="Times New Roman" panose="02020603050405020304" pitchFamily="18" charset="0"/>
              <a:ea typeface="Times New Roman" panose="02020603050405020304" pitchFamily="18" charset="0"/>
            </a:endParaRPr>
          </a:p>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31</a:t>
            </a:fld>
            <a:endParaRPr lang="nb-NO"/>
          </a:p>
        </p:txBody>
      </p:sp>
    </p:spTree>
    <p:extLst>
      <p:ext uri="{BB962C8B-B14F-4D97-AF65-F5344CB8AC3E}">
        <p14:creationId xmlns:p14="http://schemas.microsoft.com/office/powerpoint/2010/main" val="26036451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spcBef>
                <a:spcPts val="980"/>
              </a:spcBef>
            </a:pPr>
            <a:r>
              <a:rPr lang="nn-NO" b="1" i="0" dirty="0">
                <a:solidFill>
                  <a:srgbClr val="333333"/>
                </a:solidFill>
                <a:effectLst/>
                <a:latin typeface="Helvetica Neue"/>
              </a:rPr>
              <a:t>Barnelov § 35.</a:t>
            </a:r>
            <a:r>
              <a:rPr lang="nn-NO" b="1" i="1" dirty="0">
                <a:solidFill>
                  <a:srgbClr val="333333"/>
                </a:solidFill>
                <a:effectLst/>
                <a:latin typeface="Helvetica Neue"/>
              </a:rPr>
              <a:t>Foreldreansvaret når foreldra ikkje er gifte </a:t>
            </a:r>
            <a:r>
              <a:rPr lang="nn-NO" b="0" i="0" dirty="0">
                <a:solidFill>
                  <a:srgbClr val="333333"/>
                </a:solidFill>
                <a:effectLst/>
                <a:latin typeface="Helvetica Neue"/>
              </a:rPr>
              <a:t>Foreldre som ikkje er gifte, har foreldreansvaret saman for sams barn. Dersom foreldra ikkje bur saman, og mora ønskjer foreldreansvaret aleine, kan ho gje melding til folkeregistermyndigheita innan eitt år frå farskapen vart fastsett. Tilsvarande gjeld der faren ikkje ønskjer sams foreldreansvar. Når ein av foreldra har gjeve slik melding, får mora foreldreansvaret aleine</a:t>
            </a:r>
          </a:p>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33</a:t>
            </a:fld>
            <a:endParaRPr lang="nb-NO"/>
          </a:p>
        </p:txBody>
      </p:sp>
    </p:spTree>
    <p:extLst>
      <p:ext uri="{BB962C8B-B14F-4D97-AF65-F5344CB8AC3E}">
        <p14:creationId xmlns:p14="http://schemas.microsoft.com/office/powerpoint/2010/main" val="39678375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13C4D-0929-BA60-49B2-858D86BC19EF}"/>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6E008C0-B952-419E-84AB-D340C16A2DF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029DC3B-4E9C-A0F4-935D-73341979855A}"/>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D4711372-21D6-A661-9965-52551C72CB84}"/>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52C580E8-2F3B-4304-A341-ECFB9541944F}" type="slidenum">
              <a:rPr kumimoji="0" lang="nb-NO" sz="10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34</a:t>
            </a:fld>
            <a:endParaRPr kumimoji="0" lang="nb-NO" sz="10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3258713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35</a:t>
            </a:fld>
            <a:endParaRPr lang="nb-NO"/>
          </a:p>
        </p:txBody>
      </p:sp>
    </p:spTree>
    <p:extLst>
      <p:ext uri="{BB962C8B-B14F-4D97-AF65-F5344CB8AC3E}">
        <p14:creationId xmlns:p14="http://schemas.microsoft.com/office/powerpoint/2010/main" val="2811544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36</a:t>
            </a:fld>
            <a:endParaRPr lang="nb-NO"/>
          </a:p>
        </p:txBody>
      </p:sp>
    </p:spTree>
    <p:extLst>
      <p:ext uri="{BB962C8B-B14F-4D97-AF65-F5344CB8AC3E}">
        <p14:creationId xmlns:p14="http://schemas.microsoft.com/office/powerpoint/2010/main" val="32301752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37</a:t>
            </a:fld>
            <a:endParaRPr lang="nb-NO"/>
          </a:p>
        </p:txBody>
      </p:sp>
    </p:spTree>
    <p:extLst>
      <p:ext uri="{BB962C8B-B14F-4D97-AF65-F5344CB8AC3E}">
        <p14:creationId xmlns:p14="http://schemas.microsoft.com/office/powerpoint/2010/main" val="1197817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38</a:t>
            </a:fld>
            <a:endParaRPr lang="nb-NO"/>
          </a:p>
        </p:txBody>
      </p:sp>
    </p:spTree>
    <p:extLst>
      <p:ext uri="{BB962C8B-B14F-4D97-AF65-F5344CB8AC3E}">
        <p14:creationId xmlns:p14="http://schemas.microsoft.com/office/powerpoint/2010/main" val="37429845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F10E4-D849-7B70-9280-3A340E9ECA7F}"/>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BE2FA6D-83B7-46C7-8CFB-487D2790576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B599EFB-C31B-5EC0-A53E-832C31DC0296}"/>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ACC9646D-9F00-7E24-73D6-5364C17F212F}"/>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52C580E8-2F3B-4304-A341-ECFB9541944F}" type="slidenum">
              <a:rPr kumimoji="0" lang="nb-NO" sz="10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39</a:t>
            </a:fld>
            <a:endParaRPr kumimoji="0" lang="nb-NO" sz="10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1457982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40</a:t>
            </a:fld>
            <a:endParaRPr lang="nb-NO"/>
          </a:p>
        </p:txBody>
      </p:sp>
    </p:spTree>
    <p:extLst>
      <p:ext uri="{BB962C8B-B14F-4D97-AF65-F5344CB8AC3E}">
        <p14:creationId xmlns:p14="http://schemas.microsoft.com/office/powerpoint/2010/main" val="29772355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41</a:t>
            </a:fld>
            <a:endParaRPr lang="nb-NO"/>
          </a:p>
        </p:txBody>
      </p:sp>
    </p:spTree>
    <p:extLst>
      <p:ext uri="{BB962C8B-B14F-4D97-AF65-F5344CB8AC3E}">
        <p14:creationId xmlns:p14="http://schemas.microsoft.com/office/powerpoint/2010/main" val="10674489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42</a:t>
            </a:fld>
            <a:endParaRPr lang="nb-NO"/>
          </a:p>
        </p:txBody>
      </p:sp>
    </p:spTree>
    <p:extLst>
      <p:ext uri="{BB962C8B-B14F-4D97-AF65-F5344CB8AC3E}">
        <p14:creationId xmlns:p14="http://schemas.microsoft.com/office/powerpoint/2010/main" val="14616223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43</a:t>
            </a:fld>
            <a:endParaRPr lang="nb-NO"/>
          </a:p>
        </p:txBody>
      </p:sp>
    </p:spTree>
    <p:extLst>
      <p:ext uri="{BB962C8B-B14F-4D97-AF65-F5344CB8AC3E}">
        <p14:creationId xmlns:p14="http://schemas.microsoft.com/office/powerpoint/2010/main" val="37317643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Kari</a:t>
            </a:r>
          </a:p>
        </p:txBody>
      </p:sp>
      <p:sp>
        <p:nvSpPr>
          <p:cNvPr id="4" name="Plassholder for lysbildenummer 3"/>
          <p:cNvSpPr>
            <a:spLocks noGrp="1"/>
          </p:cNvSpPr>
          <p:nvPr>
            <p:ph type="sldNum" sz="quarter" idx="5"/>
          </p:nvPr>
        </p:nvSpPr>
        <p:spPr/>
        <p:txBody>
          <a:bodyPr/>
          <a:lstStyle/>
          <a:p>
            <a:fld id="{52C580E8-2F3B-4304-A341-ECFB9541944F}" type="slidenum">
              <a:rPr lang="nb-NO" smtClean="0"/>
              <a:t>44</a:t>
            </a:fld>
            <a:endParaRPr lang="nb-NO"/>
          </a:p>
        </p:txBody>
      </p:sp>
    </p:spTree>
    <p:extLst>
      <p:ext uri="{BB962C8B-B14F-4D97-AF65-F5344CB8AC3E}">
        <p14:creationId xmlns:p14="http://schemas.microsoft.com/office/powerpoint/2010/main" val="8223615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45</a:t>
            </a:fld>
            <a:endParaRPr lang="nb-NO"/>
          </a:p>
        </p:txBody>
      </p:sp>
    </p:spTree>
    <p:extLst>
      <p:ext uri="{BB962C8B-B14F-4D97-AF65-F5344CB8AC3E}">
        <p14:creationId xmlns:p14="http://schemas.microsoft.com/office/powerpoint/2010/main" val="3488082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NY:</a:t>
            </a:r>
          </a:p>
          <a:p>
            <a:r>
              <a:rPr lang="nb-NO" sz="1200" b="0" i="0" kern="1200" dirty="0">
                <a:solidFill>
                  <a:schemeClr val="tx1"/>
                </a:solidFill>
                <a:effectLst/>
                <a:latin typeface="+mn-lt"/>
                <a:ea typeface="+mn-ea"/>
                <a:cs typeface="+mn-cs"/>
              </a:rPr>
              <a:t>§ 27 </a:t>
            </a:r>
            <a:r>
              <a:rPr lang="nb-NO" sz="1200" b="0" i="1" kern="1200" dirty="0">
                <a:solidFill>
                  <a:schemeClr val="tx1"/>
                </a:solidFill>
                <a:effectLst/>
                <a:latin typeface="+mn-lt"/>
                <a:ea typeface="+mn-ea"/>
                <a:cs typeface="+mn-cs"/>
              </a:rPr>
              <a:t>Tilgjengeliggjøring av opplysninger til helsepersonell uten behandlerrelasjon</a:t>
            </a:r>
          </a:p>
          <a:p>
            <a:r>
              <a:rPr lang="nb-NO" sz="1200" b="0" i="1" kern="1200" dirty="0">
                <a:solidFill>
                  <a:schemeClr val="tx1"/>
                </a:solidFill>
                <a:effectLst/>
                <a:latin typeface="+mn-lt"/>
                <a:ea typeface="+mn-ea"/>
                <a:cs typeface="+mn-cs"/>
              </a:rPr>
              <a:t>Taushetsplikt er ikke til hinder for at opplysninger gjøres tilgjengelige for</a:t>
            </a:r>
            <a:endParaRPr lang="nb-NO" sz="1200" b="0" i="0"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a. helsepersonell i helsefaglige arbeidsfellesskap, når formålet er å støtte helsepersonellet i å treffe beslutninger om helsehjelp, å sikre forsvarlig opplæring av helsepersonell eller å gjennomføre helsehjelp</a:t>
            </a:r>
            <a:endParaRPr lang="nb-NO" sz="1200" b="0" i="0"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b. helsepersonell som har autorisasjon eller lisens etter §§ 48 eller 49, når formålet er ytelse av helsehjelp til en annen pasient enn den som opplysningene gjelder.</a:t>
            </a:r>
            <a:endParaRPr lang="nb-NO" sz="1200" b="0" i="0"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Opplysninger som tilgjengeliggjøres etter første ledd skal være relevante og nødvendige for formålet. Opplysningene skal så langt det er mulig, gjøres tilgjengelige uten at pasientens navn eller fødselsnummer fremgår.</a:t>
            </a:r>
            <a:endParaRPr lang="nb-NO" sz="1200" b="0" i="0"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Departementet kan gi </a:t>
            </a:r>
            <a:r>
              <a:rPr lang="nb-NO" sz="1200" b="0" i="1" kern="1200" dirty="0" err="1">
                <a:solidFill>
                  <a:schemeClr val="tx1"/>
                </a:solidFill>
                <a:effectLst/>
                <a:latin typeface="+mn-lt"/>
                <a:ea typeface="+mn-ea"/>
                <a:cs typeface="+mn-cs"/>
              </a:rPr>
              <a:t>forskri</a:t>
            </a:r>
            <a:endParaRPr lang="nb-NO" sz="1200" b="0" i="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46</a:t>
            </a:fld>
            <a:endParaRPr lang="nb-NO"/>
          </a:p>
        </p:txBody>
      </p:sp>
    </p:spTree>
    <p:extLst>
      <p:ext uri="{BB962C8B-B14F-4D97-AF65-F5344CB8AC3E}">
        <p14:creationId xmlns:p14="http://schemas.microsoft.com/office/powerpoint/2010/main" val="7320288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47</a:t>
            </a:fld>
            <a:endParaRPr lang="nb-NO"/>
          </a:p>
        </p:txBody>
      </p:sp>
    </p:spTree>
    <p:extLst>
      <p:ext uri="{BB962C8B-B14F-4D97-AF65-F5344CB8AC3E}">
        <p14:creationId xmlns:p14="http://schemas.microsoft.com/office/powerpoint/2010/main" val="38026613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48</a:t>
            </a:fld>
            <a:endParaRPr lang="nb-NO"/>
          </a:p>
        </p:txBody>
      </p:sp>
    </p:spTree>
    <p:extLst>
      <p:ext uri="{BB962C8B-B14F-4D97-AF65-F5344CB8AC3E}">
        <p14:creationId xmlns:p14="http://schemas.microsoft.com/office/powerpoint/2010/main" val="41455051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r>
              <a:rPr lang="nb-NO" dirty="0"/>
              <a:t>NY:</a:t>
            </a:r>
          </a:p>
          <a:p>
            <a:r>
              <a:rPr lang="nb-NO" sz="1200" b="0" i="0" kern="1200" dirty="0">
                <a:solidFill>
                  <a:schemeClr val="tx1"/>
                </a:solidFill>
                <a:effectLst/>
                <a:latin typeface="+mn-lt"/>
                <a:ea typeface="+mn-ea"/>
                <a:cs typeface="+mn-cs"/>
              </a:rPr>
              <a:t>§ 22 </a:t>
            </a:r>
            <a:r>
              <a:rPr lang="nb-NO" sz="1200" b="0" i="1" kern="1200" dirty="0">
                <a:solidFill>
                  <a:schemeClr val="tx1"/>
                </a:solidFill>
                <a:effectLst/>
                <a:latin typeface="+mn-lt"/>
                <a:ea typeface="+mn-ea"/>
                <a:cs typeface="+mn-cs"/>
              </a:rPr>
              <a:t>Bortfall av taushetsplikt ved samtykke m.m.</a:t>
            </a:r>
          </a:p>
          <a:p>
            <a:r>
              <a:rPr lang="nb-NO" sz="1200" b="0" i="0" kern="1200" dirty="0">
                <a:solidFill>
                  <a:schemeClr val="tx1"/>
                </a:solidFill>
                <a:effectLst/>
                <a:latin typeface="+mn-lt"/>
                <a:ea typeface="+mn-ea"/>
                <a:cs typeface="+mn-cs"/>
              </a:rPr>
              <a:t>Taushetsplikt er ikke til hinder for at </a:t>
            </a:r>
            <a:r>
              <a:rPr lang="nb-NO" sz="1200" b="0" i="1" kern="1200" dirty="0">
                <a:solidFill>
                  <a:schemeClr val="tx1"/>
                </a:solidFill>
                <a:effectLst/>
                <a:latin typeface="+mn-lt"/>
                <a:ea typeface="+mn-ea"/>
                <a:cs typeface="+mn-cs"/>
              </a:rPr>
              <a:t>opplysninger</a:t>
            </a:r>
            <a:r>
              <a:rPr lang="nb-NO" sz="1200" b="0" i="0" kern="1200" dirty="0">
                <a:solidFill>
                  <a:schemeClr val="tx1"/>
                </a:solidFill>
                <a:effectLst/>
                <a:latin typeface="+mn-lt"/>
                <a:ea typeface="+mn-ea"/>
                <a:cs typeface="+mn-cs"/>
              </a:rPr>
              <a:t> gjøres </a:t>
            </a:r>
            <a:r>
              <a:rPr lang="nb-NO" sz="1200" b="0" i="1" kern="1200" dirty="0">
                <a:solidFill>
                  <a:schemeClr val="tx1"/>
                </a:solidFill>
                <a:effectLst/>
                <a:latin typeface="+mn-lt"/>
                <a:ea typeface="+mn-ea"/>
                <a:cs typeface="+mn-cs"/>
              </a:rPr>
              <a:t>tilgjengelige</a:t>
            </a:r>
            <a:r>
              <a:rPr lang="nb-NO" sz="1200" b="0" i="0" kern="1200" dirty="0">
                <a:solidFill>
                  <a:schemeClr val="tx1"/>
                </a:solidFill>
                <a:effectLst/>
                <a:latin typeface="+mn-lt"/>
                <a:ea typeface="+mn-ea"/>
                <a:cs typeface="+mn-cs"/>
              </a:rPr>
              <a:t> for den </a:t>
            </a:r>
            <a:r>
              <a:rPr lang="nb-NO" sz="1200" b="0" i="1" kern="1200" dirty="0">
                <a:solidFill>
                  <a:schemeClr val="tx1"/>
                </a:solidFill>
                <a:effectLst/>
                <a:latin typeface="+mn-lt"/>
                <a:ea typeface="+mn-ea"/>
                <a:cs typeface="+mn-cs"/>
              </a:rPr>
              <a:t>som</a:t>
            </a:r>
            <a:r>
              <a:rPr lang="nb-NO" sz="1200" b="0" i="0" kern="1200" dirty="0">
                <a:solidFill>
                  <a:schemeClr val="tx1"/>
                </a:solidFill>
                <a:effectLst/>
                <a:latin typeface="+mn-lt"/>
                <a:ea typeface="+mn-ea"/>
                <a:cs typeface="+mn-cs"/>
              </a:rPr>
              <a:t> opplysningene direkte gjelder, eller for andre i den utstrekning den som har krav på taushet </a:t>
            </a:r>
            <a:r>
              <a:rPr lang="nb-NO" sz="1200" b="0" i="1" kern="1200" dirty="0">
                <a:solidFill>
                  <a:schemeClr val="tx1"/>
                </a:solidFill>
                <a:effectLst/>
                <a:latin typeface="+mn-lt"/>
                <a:ea typeface="+mn-ea"/>
                <a:cs typeface="+mn-cs"/>
              </a:rPr>
              <a:t>samtykker</a:t>
            </a:r>
            <a:r>
              <a:rPr lang="nb-NO" sz="1200" b="0" i="0" kern="1200" dirty="0">
                <a:solidFill>
                  <a:schemeClr val="tx1"/>
                </a:solidFill>
                <a:effectLst/>
                <a:latin typeface="+mn-lt"/>
                <a:ea typeface="+mn-ea"/>
                <a:cs typeface="+mn-cs"/>
              </a:rPr>
              <a:t>.</a:t>
            </a:r>
          </a:p>
          <a:p>
            <a:r>
              <a:rPr lang="nb-NO" sz="1200" b="0" i="0" kern="1200" dirty="0">
                <a:solidFill>
                  <a:schemeClr val="tx1"/>
                </a:solidFill>
                <a:effectLst/>
                <a:latin typeface="+mn-lt"/>
                <a:ea typeface="+mn-ea"/>
                <a:cs typeface="+mn-cs"/>
              </a:rPr>
              <a:t>For personer under 16 år gjelder reglene i pasient- og brukerrettighetsloven § 4-4 tilsvarende for samtykke etter første </a:t>
            </a:r>
            <a:r>
              <a:rPr lang="nb-NO" sz="1200" b="0" i="1" kern="1200" dirty="0">
                <a:solidFill>
                  <a:schemeClr val="tx1"/>
                </a:solidFill>
                <a:effectLst/>
                <a:latin typeface="+mn-lt"/>
                <a:ea typeface="+mn-ea"/>
                <a:cs typeface="+mn-cs"/>
              </a:rPr>
              <a:t>ledd</a:t>
            </a:r>
            <a:r>
              <a:rPr lang="nb-NO" sz="1200" b="0" i="0" kern="1200" dirty="0">
                <a:solidFill>
                  <a:schemeClr val="tx1"/>
                </a:solidFill>
                <a:effectLst/>
                <a:latin typeface="+mn-lt"/>
                <a:ea typeface="+mn-ea"/>
                <a:cs typeface="+mn-cs"/>
              </a:rPr>
              <a:t>. For personer over 16 år som mangler beslutningskompetanse, jf. pasient- og brukerrettighetsloven § 4-3 </a:t>
            </a:r>
            <a:r>
              <a:rPr lang="nb-NO" sz="1200" b="0" i="1" kern="1200" dirty="0">
                <a:solidFill>
                  <a:schemeClr val="tx1"/>
                </a:solidFill>
                <a:effectLst/>
                <a:latin typeface="+mn-lt"/>
                <a:ea typeface="+mn-ea"/>
                <a:cs typeface="+mn-cs"/>
              </a:rPr>
              <a:t>andre</a:t>
            </a:r>
            <a:r>
              <a:rPr lang="nb-NO" sz="1200" b="0" i="0" kern="1200" dirty="0">
                <a:solidFill>
                  <a:schemeClr val="tx1"/>
                </a:solidFill>
                <a:effectLst/>
                <a:latin typeface="+mn-lt"/>
                <a:ea typeface="+mn-ea"/>
                <a:cs typeface="+mn-cs"/>
              </a:rPr>
              <a:t> ledd, kan nærmeste pårørende gi samtykke etter første ledd.</a:t>
            </a:r>
          </a:p>
          <a:p>
            <a:r>
              <a:rPr lang="nb-NO" sz="1200" b="0" i="1" kern="1200" dirty="0">
                <a:solidFill>
                  <a:schemeClr val="tx1"/>
                </a:solidFill>
                <a:effectLst/>
                <a:latin typeface="+mn-lt"/>
                <a:ea typeface="+mn-ea"/>
                <a:cs typeface="+mn-cs"/>
              </a:rPr>
              <a:t>Et </a:t>
            </a:r>
            <a:r>
              <a:rPr lang="nb-NO" sz="1200" b="0" i="0" kern="1200" dirty="0">
                <a:solidFill>
                  <a:schemeClr val="tx1"/>
                </a:solidFill>
                <a:effectLst/>
                <a:latin typeface="+mn-lt"/>
                <a:ea typeface="+mn-ea"/>
                <a:cs typeface="+mn-cs"/>
              </a:rPr>
              <a:t>forsikringsselskap </a:t>
            </a:r>
            <a:r>
              <a:rPr lang="nb-NO" sz="1200" b="0" i="1" kern="1200" dirty="0">
                <a:solidFill>
                  <a:schemeClr val="tx1"/>
                </a:solidFill>
                <a:effectLst/>
                <a:latin typeface="+mn-lt"/>
                <a:ea typeface="+mn-ea"/>
                <a:cs typeface="+mn-cs"/>
              </a:rPr>
              <a:t>skal ikke få opplysninger</a:t>
            </a:r>
            <a:r>
              <a:rPr lang="nb-NO" sz="1200" b="0" i="0" kern="1200" dirty="0">
                <a:solidFill>
                  <a:schemeClr val="tx1"/>
                </a:solidFill>
                <a:effectLst/>
                <a:latin typeface="+mn-lt"/>
                <a:ea typeface="+mn-ea"/>
                <a:cs typeface="+mn-cs"/>
              </a:rPr>
              <a:t> som den opplysningene direkte gjelder, kan nektes innsyn i etter pasient- og brukerrettighetsloven § 5-1 </a:t>
            </a:r>
            <a:r>
              <a:rPr lang="nb-NO" sz="1200" b="0" i="1" kern="1200" dirty="0">
                <a:solidFill>
                  <a:schemeClr val="tx1"/>
                </a:solidFill>
                <a:effectLst/>
                <a:latin typeface="+mn-lt"/>
                <a:ea typeface="+mn-ea"/>
                <a:cs typeface="+mn-cs"/>
              </a:rPr>
              <a:t>andre</a:t>
            </a:r>
            <a:r>
              <a:rPr lang="nb-NO" sz="1200" b="0" i="0" kern="1200" dirty="0">
                <a:solidFill>
                  <a:schemeClr val="tx1"/>
                </a:solidFill>
                <a:effectLst/>
                <a:latin typeface="+mn-lt"/>
                <a:ea typeface="+mn-ea"/>
                <a:cs typeface="+mn-cs"/>
              </a:rPr>
              <a:t> ledd.</a:t>
            </a:r>
          </a:p>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49</a:t>
            </a:fld>
            <a:endParaRPr lang="nb-NO"/>
          </a:p>
        </p:txBody>
      </p:sp>
    </p:spTree>
    <p:extLst>
      <p:ext uri="{BB962C8B-B14F-4D97-AF65-F5344CB8AC3E}">
        <p14:creationId xmlns:p14="http://schemas.microsoft.com/office/powerpoint/2010/main" val="33531058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sz="1200" dirty="0"/>
              <a:t>At tjenesteytere  gis tillatelse til å dele  informasjon vil kunne oppleves som en  gevinst  for tjenestemottaker ved at  informasjon ikke må gjentas og gjentas. Det vil kunne bidra til helhetlige  løsninger.</a:t>
            </a:r>
          </a:p>
          <a:p>
            <a:pPr marL="0" indent="0">
              <a:buNone/>
            </a:pPr>
            <a:endParaRPr lang="nb-NO" sz="1200" dirty="0"/>
          </a:p>
          <a:p>
            <a:pPr marL="0" indent="0">
              <a:buNone/>
            </a:pPr>
            <a:r>
              <a:rPr lang="nb-NO" sz="1200" dirty="0"/>
              <a:t>Et samtykke  innebærer ikke en rett til fri  flyt av informasjon ( ingen «</a:t>
            </a:r>
            <a:r>
              <a:rPr lang="nb-NO" sz="1200" dirty="0" err="1"/>
              <a:t>blancosjekk</a:t>
            </a:r>
            <a:r>
              <a:rPr lang="nb-NO" sz="1200" dirty="0"/>
              <a:t>»)</a:t>
            </a:r>
          </a:p>
          <a:p>
            <a:pPr marL="0" indent="0">
              <a:buNone/>
            </a:pPr>
            <a:r>
              <a:rPr lang="nb-NO" sz="1200" dirty="0"/>
              <a:t>Alle  har ikke rett til ( og behov for ) å  dele alt</a:t>
            </a:r>
          </a:p>
          <a:p>
            <a:pPr marL="0" indent="0">
              <a:buNone/>
            </a:pPr>
            <a:r>
              <a:rPr lang="nb-NO" sz="1200" dirty="0"/>
              <a:t>«Nice to </a:t>
            </a:r>
            <a:r>
              <a:rPr lang="nb-NO" sz="1200" dirty="0" err="1"/>
              <a:t>know</a:t>
            </a:r>
            <a:r>
              <a:rPr lang="nb-NO" sz="1200" dirty="0"/>
              <a:t> er ikke  </a:t>
            </a:r>
            <a:r>
              <a:rPr lang="nb-NO" sz="1200" dirty="0" err="1"/>
              <a:t>need</a:t>
            </a:r>
            <a:r>
              <a:rPr lang="nb-NO" sz="1200" dirty="0"/>
              <a:t> to </a:t>
            </a:r>
            <a:r>
              <a:rPr lang="nb-NO" sz="1200" dirty="0" err="1"/>
              <a:t>know</a:t>
            </a:r>
            <a:r>
              <a:rPr lang="nb-NO" sz="1200" dirty="0"/>
              <a:t>»</a:t>
            </a:r>
          </a:p>
          <a:p>
            <a:pPr marL="0" indent="0">
              <a:buNone/>
            </a:pPr>
            <a:r>
              <a:rPr lang="nb-NO" sz="1200" b="1" dirty="0"/>
              <a:t>Krav til et  gyldig samtykke:</a:t>
            </a:r>
          </a:p>
          <a:p>
            <a:pPr marL="0" indent="0">
              <a:buNone/>
            </a:pPr>
            <a:r>
              <a:rPr lang="nb-NO" sz="1100" b="1" dirty="0"/>
              <a:t>Rettslig grunnlag – samtykke fra den opplysningene gjelder eller noen som representerer denne – helsepersonelloven § 22 – forvaltningsloven § 13 a nr. 1.</a:t>
            </a:r>
            <a:endParaRPr lang="nb-NO" sz="1100" dirty="0"/>
          </a:p>
          <a:p>
            <a:endParaRPr lang="nb-NO" dirty="0"/>
          </a:p>
        </p:txBody>
      </p:sp>
      <p:sp>
        <p:nvSpPr>
          <p:cNvPr id="4" name="Plassholder for lysbildenummer 3"/>
          <p:cNvSpPr>
            <a:spLocks noGrp="1"/>
          </p:cNvSpPr>
          <p:nvPr>
            <p:ph type="sldNum" sz="quarter" idx="5"/>
          </p:nvPr>
        </p:nvSpPr>
        <p:spPr/>
        <p:txBody>
          <a:bodyPr/>
          <a:lstStyle/>
          <a:p>
            <a:fld id="{6F7C254E-BE58-423C-A1D8-4E97B0B5DA3C}" type="slidenum">
              <a:rPr lang="nb-NO" smtClean="0"/>
              <a:t>50</a:t>
            </a:fld>
            <a:endParaRPr lang="nb-NO"/>
          </a:p>
        </p:txBody>
      </p:sp>
    </p:spTree>
    <p:extLst>
      <p:ext uri="{BB962C8B-B14F-4D97-AF65-F5344CB8AC3E}">
        <p14:creationId xmlns:p14="http://schemas.microsoft.com/office/powerpoint/2010/main" val="10313648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51</a:t>
            </a:fld>
            <a:endParaRPr lang="nb-NO"/>
          </a:p>
        </p:txBody>
      </p:sp>
    </p:spTree>
    <p:extLst>
      <p:ext uri="{BB962C8B-B14F-4D97-AF65-F5344CB8AC3E}">
        <p14:creationId xmlns:p14="http://schemas.microsoft.com/office/powerpoint/2010/main" val="39771682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52</a:t>
            </a:fld>
            <a:endParaRPr lang="nb-NO"/>
          </a:p>
        </p:txBody>
      </p:sp>
    </p:spTree>
    <p:extLst>
      <p:ext uri="{BB962C8B-B14F-4D97-AF65-F5344CB8AC3E}">
        <p14:creationId xmlns:p14="http://schemas.microsoft.com/office/powerpoint/2010/main" val="14203840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53</a:t>
            </a:fld>
            <a:endParaRPr lang="nb-NO"/>
          </a:p>
        </p:txBody>
      </p:sp>
    </p:spTree>
    <p:extLst>
      <p:ext uri="{BB962C8B-B14F-4D97-AF65-F5344CB8AC3E}">
        <p14:creationId xmlns:p14="http://schemas.microsoft.com/office/powerpoint/2010/main" val="15045592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OBS – ny forvaltningslov</a:t>
            </a:r>
          </a:p>
          <a:p>
            <a:r>
              <a:rPr lang="nb-NO" sz="1200" b="0" i="0" kern="1200" dirty="0">
                <a:solidFill>
                  <a:schemeClr val="tx1"/>
                </a:solidFill>
                <a:effectLst/>
                <a:latin typeface="+mn-lt"/>
                <a:ea typeface="+mn-ea"/>
                <a:cs typeface="+mn-cs"/>
              </a:rPr>
              <a:t> ....... Det som opptrer utad som en enhet når en avgjørelse forberedes og treffes, skal vanligvis anses som </a:t>
            </a:r>
            <a:r>
              <a:rPr lang="nb-NO" sz="1200" b="1" i="0" kern="1200" dirty="0">
                <a:solidFill>
                  <a:schemeClr val="tx1"/>
                </a:solidFill>
                <a:effectLst/>
                <a:latin typeface="+mn-lt"/>
                <a:ea typeface="+mn-ea"/>
                <a:cs typeface="+mn-cs"/>
              </a:rPr>
              <a:t>ett organ</a:t>
            </a:r>
            <a:r>
              <a:rPr lang="nb-NO" sz="1200" b="0" i="0" kern="1200" dirty="0">
                <a:solidFill>
                  <a:schemeClr val="tx1"/>
                </a:solidFill>
                <a:effectLst/>
                <a:latin typeface="+mn-lt"/>
                <a:ea typeface="+mn-ea"/>
                <a:cs typeface="+mn-cs"/>
              </a:rPr>
              <a:t>. Departementet viser til den nærmere redegjørelsen i punkt 5.4.2. ........Begrepet «etat» er ikke legaldefinert, men blir ordinært brukt som en samlebetegnelse på ulike tilknyttede organer innen samme gren av forvaltningen, som Skatteetaten og NAV (Arbeids- og velferdsforvaltningen).</a:t>
            </a:r>
            <a:endParaRPr lang="nb-NO" dirty="0"/>
          </a:p>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54</a:t>
            </a:fld>
            <a:endParaRPr lang="nb-NO"/>
          </a:p>
        </p:txBody>
      </p:sp>
    </p:spTree>
    <p:extLst>
      <p:ext uri="{BB962C8B-B14F-4D97-AF65-F5344CB8AC3E}">
        <p14:creationId xmlns:p14="http://schemas.microsoft.com/office/powerpoint/2010/main" val="9695844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1068">
              <a:spcBef>
                <a:spcPts val="87"/>
              </a:spcBef>
            </a:pPr>
            <a:r>
              <a:rPr lang="nb-NO" sz="1700" spc="-17" dirty="0">
                <a:solidFill>
                  <a:srgbClr val="333333"/>
                </a:solidFill>
                <a:latin typeface="Lucida Sans"/>
                <a:cs typeface="Lucida Sans"/>
              </a:rPr>
              <a:t>NY:</a:t>
            </a:r>
            <a:endParaRPr lang="nb-NO" sz="1700" dirty="0">
              <a:latin typeface="Lucida Sans"/>
              <a:cs typeface="Lucida Sans"/>
            </a:endParaRPr>
          </a:p>
          <a:p>
            <a:r>
              <a:rPr lang="nb-NO" sz="1200" b="0" i="0" kern="1200" dirty="0">
                <a:solidFill>
                  <a:schemeClr val="tx1"/>
                </a:solidFill>
                <a:effectLst/>
                <a:latin typeface="+mn-lt"/>
                <a:ea typeface="+mn-ea"/>
                <a:cs typeface="+mn-cs"/>
              </a:rPr>
              <a:t>§ 25 </a:t>
            </a:r>
            <a:r>
              <a:rPr lang="nb-NO" sz="1200" b="0" i="1" kern="1200" dirty="0">
                <a:solidFill>
                  <a:schemeClr val="tx1"/>
                </a:solidFill>
                <a:effectLst/>
                <a:latin typeface="+mn-lt"/>
                <a:ea typeface="+mn-ea"/>
                <a:cs typeface="+mn-cs"/>
              </a:rPr>
              <a:t>Tilgjengeliggjøring av opplysninger til helsehjelp</a:t>
            </a:r>
          </a:p>
          <a:p>
            <a:r>
              <a:rPr lang="nb-NO" sz="1200" b="0" i="1" kern="1200" dirty="0">
                <a:solidFill>
                  <a:schemeClr val="tx1"/>
                </a:solidFill>
                <a:effectLst/>
                <a:latin typeface="+mn-lt"/>
                <a:ea typeface="+mn-ea"/>
                <a:cs typeface="+mn-cs"/>
              </a:rPr>
              <a:t>Taushetsplikt er ikke til hinder for at opplysninger om en pasient gjøres tilgjengelige for helsepersonell eller annet samarbeidende personell, når opplysningene er relevante og nødvendige for å yte helsehjelp til pasienten.</a:t>
            </a:r>
            <a:endParaRPr lang="nb-NO" sz="1200" b="0" i="0"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Opplysningene kan gjøres tilgjengelige av virksomheten med ansvar for opplysningene eller av det helsepersonellet som har dokumentert opplysningene etter § 39. Dette kan blant annet skje ved direkte tilgang mellom virksomheter.</a:t>
            </a:r>
            <a:endParaRPr lang="nb-NO" sz="1200" b="0" i="0"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Personellet som skal bruke opplysningene, har ansvar for å vurdere om opplysningene er relevante og nødvendige.</a:t>
            </a:r>
            <a:endParaRPr lang="nb-NO" sz="1200" b="0" i="0"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Departementet kan gi forskrift om tilgjengeliggjøring av opplysninger til helsehjelp og adgangen til å motsette seg slik tilgjengeliggjøring.</a:t>
            </a:r>
            <a:endParaRPr lang="nb-NO" sz="1200" b="0" i="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55</a:t>
            </a:fld>
            <a:endParaRPr lang="nb-NO"/>
          </a:p>
        </p:txBody>
      </p:sp>
    </p:spTree>
    <p:extLst>
      <p:ext uri="{BB962C8B-B14F-4D97-AF65-F5344CB8AC3E}">
        <p14:creationId xmlns:p14="http://schemas.microsoft.com/office/powerpoint/2010/main" val="36548493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2700" indent="-228600" algn="l" rtl="0">
              <a:lnSpc>
                <a:spcPct val="90000"/>
              </a:lnSpc>
              <a:spcBef>
                <a:spcPts val="100"/>
              </a:spcBef>
              <a:buFont typeface="Arial" panose="020B0604020202020204" pitchFamily="34" charset="0"/>
              <a:buChar char="•"/>
            </a:pPr>
            <a:r>
              <a:rPr lang="en-US" sz="1200" b="1" u="sng" kern="1200" dirty="0">
                <a:solidFill>
                  <a:schemeClr val="tx1"/>
                </a:solidFill>
                <a:uFill>
                  <a:solidFill>
                    <a:srgbClr val="253138"/>
                  </a:solidFill>
                </a:uFill>
                <a:latin typeface="+mn-lt"/>
                <a:ea typeface="+mn-ea"/>
                <a:cs typeface="+mn-cs"/>
              </a:rPr>
              <a:t>Lover </a:t>
            </a:r>
            <a:r>
              <a:rPr lang="en-US" sz="1200" b="1" u="sng" kern="1200" dirty="0" err="1">
                <a:solidFill>
                  <a:schemeClr val="tx1"/>
                </a:solidFill>
                <a:uFill>
                  <a:solidFill>
                    <a:srgbClr val="253138"/>
                  </a:solidFill>
                </a:uFill>
                <a:latin typeface="+mn-lt"/>
                <a:ea typeface="+mn-ea"/>
                <a:cs typeface="+mn-cs"/>
              </a:rPr>
              <a:t>må</a:t>
            </a:r>
            <a:r>
              <a:rPr lang="en-US" sz="1200" b="1" u="sng" kern="1200" dirty="0">
                <a:solidFill>
                  <a:schemeClr val="tx1"/>
                </a:solidFill>
                <a:uFill>
                  <a:solidFill>
                    <a:srgbClr val="253138"/>
                  </a:solidFill>
                </a:uFill>
                <a:latin typeface="+mn-lt"/>
                <a:ea typeface="+mn-ea"/>
                <a:cs typeface="+mn-cs"/>
              </a:rPr>
              <a:t> </a:t>
            </a:r>
            <a:r>
              <a:rPr lang="en-US" sz="1200" b="1" u="sng" kern="1200" dirty="0" err="1">
                <a:solidFill>
                  <a:schemeClr val="tx1"/>
                </a:solidFill>
                <a:uFill>
                  <a:solidFill>
                    <a:srgbClr val="253138"/>
                  </a:solidFill>
                </a:uFill>
                <a:latin typeface="+mn-lt"/>
                <a:ea typeface="+mn-ea"/>
                <a:cs typeface="+mn-cs"/>
              </a:rPr>
              <a:t>tolkes</a:t>
            </a:r>
            <a:r>
              <a:rPr lang="en-US" sz="1200" b="1" u="sng" kern="1200" dirty="0">
                <a:solidFill>
                  <a:schemeClr val="tx1"/>
                </a:solidFill>
                <a:uFill>
                  <a:solidFill>
                    <a:srgbClr val="253138"/>
                  </a:solidFill>
                </a:uFill>
                <a:latin typeface="+mn-lt"/>
                <a:ea typeface="+mn-ea"/>
                <a:cs typeface="+mn-cs"/>
              </a:rPr>
              <a:t> </a:t>
            </a:r>
            <a:r>
              <a:rPr lang="en-US" sz="1200" u="sng" kern="1200" dirty="0">
                <a:solidFill>
                  <a:schemeClr val="tx1"/>
                </a:solidFill>
                <a:uFill>
                  <a:solidFill>
                    <a:srgbClr val="253138"/>
                  </a:solidFill>
                </a:uFill>
                <a:latin typeface="+mn-lt"/>
                <a:ea typeface="+mn-ea"/>
                <a:cs typeface="+mn-cs"/>
              </a:rPr>
              <a:t>- </a:t>
            </a:r>
            <a:r>
              <a:rPr lang="en-US" sz="1200" u="sng" kern="1200" dirty="0" err="1">
                <a:solidFill>
                  <a:schemeClr val="tx1"/>
                </a:solidFill>
                <a:uFill>
                  <a:solidFill>
                    <a:srgbClr val="253138"/>
                  </a:solidFill>
                </a:uFill>
                <a:latin typeface="+mn-lt"/>
                <a:ea typeface="+mn-ea"/>
                <a:cs typeface="+mn-cs"/>
              </a:rPr>
              <a:t>fra</a:t>
            </a:r>
            <a:r>
              <a:rPr lang="en-US" sz="1200" u="sng" kern="1200" spc="-60" dirty="0">
                <a:solidFill>
                  <a:schemeClr val="tx1"/>
                </a:solidFill>
                <a:uFill>
                  <a:solidFill>
                    <a:srgbClr val="253138"/>
                  </a:solidFill>
                </a:uFill>
                <a:latin typeface="+mn-lt"/>
                <a:ea typeface="+mn-ea"/>
                <a:cs typeface="+mn-cs"/>
              </a:rPr>
              <a:t> </a:t>
            </a:r>
            <a:r>
              <a:rPr lang="en-US" sz="1200" u="sng" kern="1200" spc="-10" dirty="0" err="1">
                <a:solidFill>
                  <a:schemeClr val="tx1"/>
                </a:solidFill>
                <a:uFill>
                  <a:solidFill>
                    <a:srgbClr val="253138"/>
                  </a:solidFill>
                </a:uFill>
                <a:latin typeface="+mn-lt"/>
                <a:ea typeface="+mn-ea"/>
                <a:cs typeface="+mn-cs"/>
              </a:rPr>
              <a:t>Helsetilsynets</a:t>
            </a:r>
            <a:r>
              <a:rPr lang="en-US" sz="1200" u="sng" kern="1200" spc="-70" dirty="0">
                <a:solidFill>
                  <a:schemeClr val="tx1"/>
                </a:solidFill>
                <a:uFill>
                  <a:solidFill>
                    <a:srgbClr val="253138"/>
                  </a:solidFill>
                </a:uFill>
                <a:latin typeface="+mn-lt"/>
                <a:ea typeface="+mn-ea"/>
                <a:cs typeface="+mn-cs"/>
              </a:rPr>
              <a:t> </a:t>
            </a:r>
            <a:r>
              <a:rPr lang="en-US" sz="1200" u="sng" kern="1200" spc="-10" dirty="0" err="1">
                <a:solidFill>
                  <a:schemeClr val="tx1"/>
                </a:solidFill>
                <a:uFill>
                  <a:solidFill>
                    <a:srgbClr val="253138"/>
                  </a:solidFill>
                </a:uFill>
                <a:latin typeface="+mn-lt"/>
                <a:ea typeface="+mn-ea"/>
                <a:cs typeface="+mn-cs"/>
              </a:rPr>
              <a:t>lovfortolkning</a:t>
            </a:r>
            <a:r>
              <a:rPr lang="en-US" sz="1200" u="sng" kern="1200" spc="-70" dirty="0">
                <a:solidFill>
                  <a:schemeClr val="tx1"/>
                </a:solidFill>
                <a:uFill>
                  <a:solidFill>
                    <a:srgbClr val="253138"/>
                  </a:solidFill>
                </a:uFill>
                <a:latin typeface="+mn-lt"/>
                <a:ea typeface="+mn-ea"/>
                <a:cs typeface="+mn-cs"/>
              </a:rPr>
              <a:t> </a:t>
            </a:r>
            <a:r>
              <a:rPr lang="en-US" sz="1200" u="sng" kern="1200" dirty="0" err="1">
                <a:solidFill>
                  <a:schemeClr val="tx1"/>
                </a:solidFill>
                <a:uFill>
                  <a:solidFill>
                    <a:srgbClr val="253138"/>
                  </a:solidFill>
                </a:uFill>
                <a:latin typeface="+mn-lt"/>
                <a:ea typeface="+mn-ea"/>
                <a:cs typeface="+mn-cs"/>
              </a:rPr>
              <a:t>og</a:t>
            </a:r>
            <a:r>
              <a:rPr lang="en-US" sz="1200" u="sng" kern="1200" spc="-50" dirty="0">
                <a:solidFill>
                  <a:schemeClr val="tx1"/>
                </a:solidFill>
                <a:uFill>
                  <a:solidFill>
                    <a:srgbClr val="253138"/>
                  </a:solidFill>
                </a:uFill>
                <a:latin typeface="+mn-lt"/>
                <a:ea typeface="+mn-ea"/>
                <a:cs typeface="+mn-cs"/>
              </a:rPr>
              <a:t> </a:t>
            </a:r>
            <a:r>
              <a:rPr lang="en-US" sz="1200" u="sng" kern="1200" spc="-10" dirty="0" err="1">
                <a:solidFill>
                  <a:schemeClr val="tx1"/>
                </a:solidFill>
                <a:uFill>
                  <a:solidFill>
                    <a:srgbClr val="253138"/>
                  </a:solidFill>
                </a:uFill>
                <a:latin typeface="+mn-lt"/>
                <a:ea typeface="+mn-ea"/>
                <a:cs typeface="+mn-cs"/>
              </a:rPr>
              <a:t>vurdering</a:t>
            </a:r>
            <a:r>
              <a:rPr lang="en-US" sz="1200" u="sng" kern="1200" spc="-10" dirty="0">
                <a:solidFill>
                  <a:schemeClr val="tx1"/>
                </a:solidFill>
                <a:uFill>
                  <a:solidFill>
                    <a:srgbClr val="253138"/>
                  </a:solidFill>
                </a:uFill>
                <a:latin typeface="+mn-lt"/>
                <a:ea typeface="+mn-ea"/>
                <a:cs typeface="+mn-cs"/>
              </a:rPr>
              <a:t>:</a:t>
            </a:r>
            <a:endParaRPr lang="en-US" sz="1200" kern="1200" dirty="0">
              <a:solidFill>
                <a:schemeClr val="tx1"/>
              </a:solidFill>
              <a:latin typeface="+mn-lt"/>
              <a:ea typeface="+mn-ea"/>
              <a:cs typeface="+mn-cs"/>
            </a:endParaRPr>
          </a:p>
          <a:p>
            <a:pPr marL="12700" marR="199390" indent="-228600" algn="l" rtl="0">
              <a:lnSpc>
                <a:spcPct val="90000"/>
              </a:lnSpc>
              <a:spcBef>
                <a:spcPts val="5"/>
              </a:spcBef>
              <a:buFont typeface="Arial" panose="020B0604020202020204" pitchFamily="34" charset="0"/>
              <a:buChar char="•"/>
            </a:pPr>
            <a:r>
              <a:rPr lang="en-US" sz="1200" kern="1200" dirty="0">
                <a:solidFill>
                  <a:schemeClr val="tx1"/>
                </a:solidFill>
                <a:latin typeface="+mn-lt"/>
                <a:ea typeface="+mn-ea"/>
                <a:cs typeface="+mn-cs"/>
              </a:rPr>
              <a:t>Det</a:t>
            </a:r>
            <a:r>
              <a:rPr lang="en-US" sz="1200" kern="1200" spc="-55" dirty="0">
                <a:solidFill>
                  <a:schemeClr val="tx1"/>
                </a:solidFill>
                <a:latin typeface="+mn-lt"/>
                <a:ea typeface="+mn-ea"/>
                <a:cs typeface="+mn-cs"/>
              </a:rPr>
              <a:t> </a:t>
            </a:r>
            <a:r>
              <a:rPr lang="en-US" sz="1200" kern="1200" dirty="0" err="1">
                <a:solidFill>
                  <a:schemeClr val="tx1"/>
                </a:solidFill>
                <a:latin typeface="+mn-lt"/>
                <a:ea typeface="+mn-ea"/>
                <a:cs typeface="+mn-cs"/>
              </a:rPr>
              <a:t>følger</a:t>
            </a:r>
            <a:r>
              <a:rPr lang="en-US" sz="1200" kern="1200" spc="-30" dirty="0">
                <a:solidFill>
                  <a:schemeClr val="tx1"/>
                </a:solidFill>
                <a:latin typeface="+mn-lt"/>
                <a:ea typeface="+mn-ea"/>
                <a:cs typeface="+mn-cs"/>
              </a:rPr>
              <a:t> </a:t>
            </a:r>
            <a:r>
              <a:rPr lang="en-US" sz="1200" kern="1200" dirty="0">
                <a:solidFill>
                  <a:schemeClr val="tx1"/>
                </a:solidFill>
                <a:latin typeface="+mn-lt"/>
                <a:ea typeface="+mn-ea"/>
                <a:cs typeface="+mn-cs"/>
              </a:rPr>
              <a:t>av</a:t>
            </a:r>
            <a:r>
              <a:rPr lang="en-US" sz="1200" kern="1200" spc="-25" dirty="0">
                <a:solidFill>
                  <a:schemeClr val="tx1"/>
                </a:solidFill>
                <a:latin typeface="+mn-lt"/>
                <a:ea typeface="+mn-ea"/>
                <a:cs typeface="+mn-cs"/>
              </a:rPr>
              <a:t> </a:t>
            </a:r>
            <a:r>
              <a:rPr lang="en-US" sz="1200" kern="1200" spc="-10" dirty="0" err="1">
                <a:solidFill>
                  <a:schemeClr val="tx1"/>
                </a:solidFill>
                <a:latin typeface="+mn-lt"/>
                <a:ea typeface="+mn-ea"/>
                <a:cs typeface="+mn-cs"/>
              </a:rPr>
              <a:t>helsepersonelloven</a:t>
            </a:r>
            <a:r>
              <a:rPr lang="en-US" sz="1200" kern="1200" spc="-15" dirty="0">
                <a:solidFill>
                  <a:schemeClr val="tx1"/>
                </a:solidFill>
                <a:latin typeface="+mn-lt"/>
                <a:ea typeface="+mn-ea"/>
                <a:cs typeface="+mn-cs"/>
              </a:rPr>
              <a:t> </a:t>
            </a:r>
            <a:r>
              <a:rPr lang="en-US" sz="1200" kern="1200" dirty="0">
                <a:solidFill>
                  <a:schemeClr val="tx1"/>
                </a:solidFill>
                <a:latin typeface="+mn-lt"/>
                <a:ea typeface="+mn-ea"/>
                <a:cs typeface="+mn-cs"/>
              </a:rPr>
              <a:t>§</a:t>
            </a:r>
            <a:r>
              <a:rPr lang="en-US" sz="1200" kern="1200" spc="-30" dirty="0">
                <a:solidFill>
                  <a:schemeClr val="tx1"/>
                </a:solidFill>
                <a:latin typeface="+mn-lt"/>
                <a:ea typeface="+mn-ea"/>
                <a:cs typeface="+mn-cs"/>
              </a:rPr>
              <a:t> </a:t>
            </a:r>
            <a:r>
              <a:rPr lang="en-US" sz="1200" kern="1200" dirty="0">
                <a:solidFill>
                  <a:schemeClr val="tx1"/>
                </a:solidFill>
                <a:latin typeface="+mn-lt"/>
                <a:ea typeface="+mn-ea"/>
                <a:cs typeface="+mn-cs"/>
              </a:rPr>
              <a:t>21</a:t>
            </a:r>
            <a:r>
              <a:rPr lang="en-US" sz="1200" kern="1200" spc="-40" dirty="0">
                <a:solidFill>
                  <a:schemeClr val="tx1"/>
                </a:solidFill>
                <a:latin typeface="+mn-lt"/>
                <a:ea typeface="+mn-ea"/>
                <a:cs typeface="+mn-cs"/>
              </a:rPr>
              <a:t> </a:t>
            </a:r>
            <a:r>
              <a:rPr lang="en-US" sz="1200" kern="1200" dirty="0">
                <a:solidFill>
                  <a:schemeClr val="tx1"/>
                </a:solidFill>
                <a:latin typeface="+mn-lt"/>
                <a:ea typeface="+mn-ea"/>
                <a:cs typeface="+mn-cs"/>
              </a:rPr>
              <a:t>at</a:t>
            </a:r>
            <a:r>
              <a:rPr lang="en-US" sz="1200" kern="1200" spc="-40" dirty="0">
                <a:solidFill>
                  <a:schemeClr val="tx1"/>
                </a:solidFill>
                <a:latin typeface="+mn-lt"/>
                <a:ea typeface="+mn-ea"/>
                <a:cs typeface="+mn-cs"/>
              </a:rPr>
              <a:t> </a:t>
            </a:r>
            <a:r>
              <a:rPr lang="en-US" sz="1200" kern="1200" dirty="0">
                <a:solidFill>
                  <a:schemeClr val="tx1"/>
                </a:solidFill>
                <a:latin typeface="+mn-lt"/>
                <a:ea typeface="+mn-ea"/>
                <a:cs typeface="+mn-cs"/>
              </a:rPr>
              <a:t>du</a:t>
            </a:r>
            <a:r>
              <a:rPr lang="en-US" sz="1200" kern="1200" spc="-35" dirty="0">
                <a:solidFill>
                  <a:schemeClr val="tx1"/>
                </a:solidFill>
                <a:latin typeface="+mn-lt"/>
                <a:ea typeface="+mn-ea"/>
                <a:cs typeface="+mn-cs"/>
              </a:rPr>
              <a:t> </a:t>
            </a:r>
            <a:r>
              <a:rPr lang="en-US" sz="1200" kern="1200" dirty="0" err="1">
                <a:solidFill>
                  <a:schemeClr val="tx1"/>
                </a:solidFill>
                <a:latin typeface="+mn-lt"/>
                <a:ea typeface="+mn-ea"/>
                <a:cs typeface="+mn-cs"/>
              </a:rPr>
              <a:t>som</a:t>
            </a:r>
            <a:r>
              <a:rPr lang="en-US" sz="1200" kern="1200" spc="-25" dirty="0">
                <a:solidFill>
                  <a:schemeClr val="tx1"/>
                </a:solidFill>
                <a:latin typeface="+mn-lt"/>
                <a:ea typeface="+mn-ea"/>
                <a:cs typeface="+mn-cs"/>
              </a:rPr>
              <a:t> </a:t>
            </a:r>
            <a:r>
              <a:rPr lang="en-US" sz="1200" kern="1200" spc="-10" dirty="0" err="1">
                <a:solidFill>
                  <a:schemeClr val="tx1"/>
                </a:solidFill>
                <a:latin typeface="+mn-lt"/>
                <a:ea typeface="+mn-ea"/>
                <a:cs typeface="+mn-cs"/>
              </a:rPr>
              <a:t>helsepersonell</a:t>
            </a:r>
            <a:r>
              <a:rPr lang="en-US" sz="1200" kern="1200" spc="-40" dirty="0">
                <a:solidFill>
                  <a:schemeClr val="tx1"/>
                </a:solidFill>
                <a:latin typeface="+mn-lt"/>
                <a:ea typeface="+mn-ea"/>
                <a:cs typeface="+mn-cs"/>
              </a:rPr>
              <a:t> </a:t>
            </a:r>
            <a:r>
              <a:rPr lang="en-US" sz="1200" kern="1200" dirty="0" err="1">
                <a:solidFill>
                  <a:schemeClr val="tx1"/>
                </a:solidFill>
                <a:latin typeface="+mn-lt"/>
                <a:ea typeface="+mn-ea"/>
                <a:cs typeface="+mn-cs"/>
              </a:rPr>
              <a:t>skal</a:t>
            </a:r>
            <a:r>
              <a:rPr lang="en-US" sz="1200" kern="1200" spc="-45" dirty="0">
                <a:solidFill>
                  <a:schemeClr val="tx1"/>
                </a:solidFill>
                <a:latin typeface="+mn-lt"/>
                <a:ea typeface="+mn-ea"/>
                <a:cs typeface="+mn-cs"/>
              </a:rPr>
              <a:t> </a:t>
            </a:r>
            <a:r>
              <a:rPr lang="en-US" sz="1200" kern="1200" dirty="0" err="1">
                <a:solidFill>
                  <a:schemeClr val="tx1"/>
                </a:solidFill>
                <a:latin typeface="+mn-lt"/>
                <a:ea typeface="+mn-ea"/>
                <a:cs typeface="+mn-cs"/>
              </a:rPr>
              <a:t>hindre</a:t>
            </a:r>
            <a:r>
              <a:rPr lang="en-US" sz="1200" kern="1200" spc="-25" dirty="0">
                <a:solidFill>
                  <a:schemeClr val="tx1"/>
                </a:solidFill>
                <a:latin typeface="+mn-lt"/>
                <a:ea typeface="+mn-ea"/>
                <a:cs typeface="+mn-cs"/>
              </a:rPr>
              <a:t> </a:t>
            </a:r>
            <a:r>
              <a:rPr lang="en-US" sz="1200" kern="1200" dirty="0">
                <a:solidFill>
                  <a:schemeClr val="tx1"/>
                </a:solidFill>
                <a:latin typeface="+mn-lt"/>
                <a:ea typeface="+mn-ea"/>
                <a:cs typeface="+mn-cs"/>
              </a:rPr>
              <a:t>at</a:t>
            </a:r>
            <a:r>
              <a:rPr lang="en-US" sz="1200" kern="1200" spc="-40" dirty="0">
                <a:solidFill>
                  <a:schemeClr val="tx1"/>
                </a:solidFill>
                <a:latin typeface="+mn-lt"/>
                <a:ea typeface="+mn-ea"/>
                <a:cs typeface="+mn-cs"/>
              </a:rPr>
              <a:t> </a:t>
            </a:r>
            <a:r>
              <a:rPr lang="en-US" sz="1200" kern="1200" dirty="0" err="1">
                <a:solidFill>
                  <a:schemeClr val="tx1"/>
                </a:solidFill>
                <a:latin typeface="+mn-lt"/>
                <a:ea typeface="+mn-ea"/>
                <a:cs typeface="+mn-cs"/>
              </a:rPr>
              <a:t>andre</a:t>
            </a:r>
            <a:r>
              <a:rPr lang="en-US" sz="1200" kern="1200" spc="-30" dirty="0">
                <a:solidFill>
                  <a:schemeClr val="tx1"/>
                </a:solidFill>
                <a:latin typeface="+mn-lt"/>
                <a:ea typeface="+mn-ea"/>
                <a:cs typeface="+mn-cs"/>
              </a:rPr>
              <a:t> </a:t>
            </a:r>
            <a:r>
              <a:rPr lang="en-US" sz="1200" kern="1200" spc="-25" dirty="0" err="1">
                <a:solidFill>
                  <a:schemeClr val="tx1"/>
                </a:solidFill>
                <a:latin typeface="+mn-lt"/>
                <a:ea typeface="+mn-ea"/>
                <a:cs typeface="+mn-cs"/>
              </a:rPr>
              <a:t>får</a:t>
            </a:r>
            <a:r>
              <a:rPr lang="en-US" sz="1200" kern="1200" spc="-25" dirty="0">
                <a:solidFill>
                  <a:schemeClr val="tx1"/>
                </a:solidFill>
                <a:latin typeface="+mn-lt"/>
                <a:ea typeface="+mn-ea"/>
                <a:cs typeface="+mn-cs"/>
              </a:rPr>
              <a:t> </a:t>
            </a:r>
            <a:r>
              <a:rPr lang="en-US" sz="1200" kern="1200" spc="-10" dirty="0" err="1">
                <a:solidFill>
                  <a:schemeClr val="tx1"/>
                </a:solidFill>
                <a:latin typeface="+mn-lt"/>
                <a:ea typeface="+mn-ea"/>
                <a:cs typeface="+mn-cs"/>
              </a:rPr>
              <a:t>kjennskap</a:t>
            </a:r>
            <a:r>
              <a:rPr lang="en-US" sz="1200" kern="1200" spc="-80" dirty="0">
                <a:solidFill>
                  <a:schemeClr val="tx1"/>
                </a:solidFill>
                <a:latin typeface="+mn-lt"/>
                <a:ea typeface="+mn-ea"/>
                <a:cs typeface="+mn-cs"/>
              </a:rPr>
              <a:t> </a:t>
            </a:r>
            <a:r>
              <a:rPr lang="en-US" sz="1200" kern="1200" dirty="0" err="1">
                <a:solidFill>
                  <a:schemeClr val="tx1"/>
                </a:solidFill>
                <a:latin typeface="+mn-lt"/>
                <a:ea typeface="+mn-ea"/>
                <a:cs typeface="+mn-cs"/>
              </a:rPr>
              <a:t>til</a:t>
            </a:r>
            <a:r>
              <a:rPr lang="en-US" sz="1200" kern="1200" spc="-75" dirty="0">
                <a:solidFill>
                  <a:schemeClr val="tx1"/>
                </a:solidFill>
                <a:latin typeface="+mn-lt"/>
                <a:ea typeface="+mn-ea"/>
                <a:cs typeface="+mn-cs"/>
              </a:rPr>
              <a:t> </a:t>
            </a:r>
            <a:r>
              <a:rPr lang="en-US" sz="1200" kern="1200" dirty="0" err="1">
                <a:solidFill>
                  <a:schemeClr val="tx1"/>
                </a:solidFill>
                <a:latin typeface="+mn-lt"/>
                <a:ea typeface="+mn-ea"/>
                <a:cs typeface="+mn-cs"/>
              </a:rPr>
              <a:t>opplysninger</a:t>
            </a:r>
            <a:r>
              <a:rPr lang="en-US" sz="1200" kern="1200" spc="-55" dirty="0">
                <a:solidFill>
                  <a:schemeClr val="tx1"/>
                </a:solidFill>
                <a:latin typeface="+mn-lt"/>
                <a:ea typeface="+mn-ea"/>
                <a:cs typeface="+mn-cs"/>
              </a:rPr>
              <a:t> </a:t>
            </a:r>
            <a:r>
              <a:rPr lang="en-US" sz="1200" kern="1200" dirty="0">
                <a:solidFill>
                  <a:schemeClr val="tx1"/>
                </a:solidFill>
                <a:latin typeface="+mn-lt"/>
                <a:ea typeface="+mn-ea"/>
                <a:cs typeface="+mn-cs"/>
              </a:rPr>
              <a:t>om</a:t>
            </a:r>
            <a:r>
              <a:rPr lang="en-US" sz="1200" kern="1200" spc="-65" dirty="0">
                <a:solidFill>
                  <a:schemeClr val="tx1"/>
                </a:solidFill>
                <a:latin typeface="+mn-lt"/>
                <a:ea typeface="+mn-ea"/>
                <a:cs typeface="+mn-cs"/>
              </a:rPr>
              <a:t> </a:t>
            </a:r>
            <a:r>
              <a:rPr lang="en-US" sz="1200" b="1" kern="1200" dirty="0">
                <a:solidFill>
                  <a:schemeClr val="tx1"/>
                </a:solidFill>
                <a:latin typeface="+mn-lt"/>
                <a:ea typeface="+mn-ea"/>
                <a:cs typeface="+mn-cs"/>
              </a:rPr>
              <a:t>folks</a:t>
            </a:r>
            <a:r>
              <a:rPr lang="en-US" sz="1200" b="1" kern="1200" spc="-75" dirty="0">
                <a:solidFill>
                  <a:schemeClr val="tx1"/>
                </a:solidFill>
                <a:latin typeface="+mn-lt"/>
                <a:ea typeface="+mn-ea"/>
                <a:cs typeface="+mn-cs"/>
              </a:rPr>
              <a:t> </a:t>
            </a:r>
            <a:r>
              <a:rPr lang="en-US" sz="1200" b="1" kern="1200" dirty="0" err="1">
                <a:solidFill>
                  <a:schemeClr val="tx1"/>
                </a:solidFill>
                <a:latin typeface="+mn-lt"/>
                <a:ea typeface="+mn-ea"/>
                <a:cs typeface="+mn-cs"/>
              </a:rPr>
              <a:t>legems</a:t>
            </a:r>
            <a:r>
              <a:rPr lang="en-US" sz="1200" b="1" kern="1200" dirty="0">
                <a:solidFill>
                  <a:schemeClr val="tx1"/>
                </a:solidFill>
                <a:latin typeface="+mn-lt"/>
                <a:ea typeface="+mn-ea"/>
                <a:cs typeface="+mn-cs"/>
              </a:rPr>
              <a:t>-</a:t>
            </a:r>
            <a:r>
              <a:rPr lang="en-US" sz="1200" b="1" kern="1200" spc="-60" dirty="0">
                <a:solidFill>
                  <a:schemeClr val="tx1"/>
                </a:solidFill>
                <a:latin typeface="+mn-lt"/>
                <a:ea typeface="+mn-ea"/>
                <a:cs typeface="+mn-cs"/>
              </a:rPr>
              <a:t> </a:t>
            </a:r>
            <a:r>
              <a:rPr lang="en-US" sz="1200" b="1" kern="1200" dirty="0" err="1">
                <a:solidFill>
                  <a:schemeClr val="tx1"/>
                </a:solidFill>
                <a:latin typeface="+mn-lt"/>
                <a:ea typeface="+mn-ea"/>
                <a:cs typeface="+mn-cs"/>
              </a:rPr>
              <a:t>eller</a:t>
            </a:r>
            <a:r>
              <a:rPr lang="en-US" sz="1200" b="1" kern="1200" spc="-70" dirty="0">
                <a:solidFill>
                  <a:schemeClr val="tx1"/>
                </a:solidFill>
                <a:latin typeface="+mn-lt"/>
                <a:ea typeface="+mn-ea"/>
                <a:cs typeface="+mn-cs"/>
              </a:rPr>
              <a:t> </a:t>
            </a:r>
            <a:r>
              <a:rPr lang="en-US" sz="1200" b="1" kern="1200" spc="-20" dirty="0" err="1">
                <a:solidFill>
                  <a:schemeClr val="tx1"/>
                </a:solidFill>
                <a:latin typeface="+mn-lt"/>
                <a:ea typeface="+mn-ea"/>
                <a:cs typeface="+mn-cs"/>
              </a:rPr>
              <a:t>sykdomsforhold</a:t>
            </a:r>
            <a:r>
              <a:rPr lang="en-US" sz="1200" kern="1200" spc="-20" dirty="0">
                <a:solidFill>
                  <a:schemeClr val="tx1"/>
                </a:solidFill>
                <a:latin typeface="+mn-lt"/>
                <a:ea typeface="+mn-ea"/>
                <a:cs typeface="+mn-cs"/>
              </a:rPr>
              <a:t>.</a:t>
            </a:r>
            <a:r>
              <a:rPr lang="en-US" sz="1200" kern="1200" spc="-60" dirty="0">
                <a:solidFill>
                  <a:schemeClr val="tx1"/>
                </a:solidFill>
                <a:latin typeface="+mn-lt"/>
                <a:ea typeface="+mn-ea"/>
                <a:cs typeface="+mn-cs"/>
              </a:rPr>
              <a:t> </a:t>
            </a:r>
            <a:r>
              <a:rPr lang="en-US" sz="1200" kern="1200" dirty="0" err="1">
                <a:solidFill>
                  <a:schemeClr val="tx1"/>
                </a:solidFill>
                <a:latin typeface="+mn-lt"/>
                <a:ea typeface="+mn-ea"/>
                <a:cs typeface="+mn-cs"/>
              </a:rPr>
              <a:t>Opplysninger</a:t>
            </a:r>
            <a:r>
              <a:rPr lang="en-US" sz="1200" kern="1200" spc="-65" dirty="0">
                <a:solidFill>
                  <a:schemeClr val="tx1"/>
                </a:solidFill>
                <a:latin typeface="+mn-lt"/>
                <a:ea typeface="+mn-ea"/>
                <a:cs typeface="+mn-cs"/>
              </a:rPr>
              <a:t> </a:t>
            </a:r>
            <a:r>
              <a:rPr lang="en-US" sz="1200" kern="1200" spc="-25" dirty="0">
                <a:solidFill>
                  <a:schemeClr val="tx1"/>
                </a:solidFill>
                <a:latin typeface="+mn-lt"/>
                <a:ea typeface="+mn-ea"/>
                <a:cs typeface="+mn-cs"/>
              </a:rPr>
              <a:t>om </a:t>
            </a:r>
            <a:r>
              <a:rPr lang="en-US" sz="1200" kern="1200" dirty="0" err="1">
                <a:solidFill>
                  <a:schemeClr val="tx1"/>
                </a:solidFill>
                <a:latin typeface="+mn-lt"/>
                <a:ea typeface="+mn-ea"/>
                <a:cs typeface="+mn-cs"/>
              </a:rPr>
              <a:t>fravær</a:t>
            </a:r>
            <a:r>
              <a:rPr lang="en-US" sz="1200" kern="1200" spc="-50" dirty="0">
                <a:solidFill>
                  <a:schemeClr val="tx1"/>
                </a:solidFill>
                <a:latin typeface="+mn-lt"/>
                <a:ea typeface="+mn-ea"/>
                <a:cs typeface="+mn-cs"/>
              </a:rPr>
              <a:t> </a:t>
            </a:r>
            <a:r>
              <a:rPr lang="en-US" sz="1200" kern="1200" dirty="0">
                <a:solidFill>
                  <a:schemeClr val="tx1"/>
                </a:solidFill>
                <a:latin typeface="+mn-lt"/>
                <a:ea typeface="+mn-ea"/>
                <a:cs typeface="+mn-cs"/>
              </a:rPr>
              <a:t>av</a:t>
            </a:r>
            <a:r>
              <a:rPr lang="en-US" sz="1200" kern="1200" spc="-50" dirty="0">
                <a:solidFill>
                  <a:schemeClr val="tx1"/>
                </a:solidFill>
                <a:latin typeface="+mn-lt"/>
                <a:ea typeface="+mn-ea"/>
                <a:cs typeface="+mn-cs"/>
              </a:rPr>
              <a:t> </a:t>
            </a:r>
            <a:r>
              <a:rPr lang="en-US" sz="1200" kern="1200" spc="-10" dirty="0" err="1">
                <a:solidFill>
                  <a:schemeClr val="tx1"/>
                </a:solidFill>
                <a:latin typeface="+mn-lt"/>
                <a:ea typeface="+mn-ea"/>
                <a:cs typeface="+mn-cs"/>
              </a:rPr>
              <a:t>sykdom</a:t>
            </a:r>
            <a:r>
              <a:rPr lang="en-US" sz="1200" kern="1200" spc="-50" dirty="0">
                <a:solidFill>
                  <a:schemeClr val="tx1"/>
                </a:solidFill>
                <a:latin typeface="+mn-lt"/>
                <a:ea typeface="+mn-ea"/>
                <a:cs typeface="+mn-cs"/>
              </a:rPr>
              <a:t> </a:t>
            </a:r>
            <a:r>
              <a:rPr lang="en-US" sz="1200" kern="1200" dirty="0" err="1">
                <a:solidFill>
                  <a:schemeClr val="tx1"/>
                </a:solidFill>
                <a:latin typeface="+mn-lt"/>
                <a:ea typeface="+mn-ea"/>
                <a:cs typeface="+mn-cs"/>
              </a:rPr>
              <a:t>regnes</a:t>
            </a:r>
            <a:r>
              <a:rPr lang="en-US" sz="1200" kern="1200" spc="-60" dirty="0">
                <a:solidFill>
                  <a:schemeClr val="tx1"/>
                </a:solidFill>
                <a:latin typeface="+mn-lt"/>
                <a:ea typeface="+mn-ea"/>
                <a:cs typeface="+mn-cs"/>
              </a:rPr>
              <a:t> </a:t>
            </a:r>
            <a:r>
              <a:rPr lang="en-US" sz="1200" kern="1200" dirty="0">
                <a:solidFill>
                  <a:schemeClr val="tx1"/>
                </a:solidFill>
                <a:latin typeface="+mn-lt"/>
                <a:ea typeface="+mn-ea"/>
                <a:cs typeface="+mn-cs"/>
              </a:rPr>
              <a:t>å</a:t>
            </a:r>
            <a:r>
              <a:rPr lang="en-US" sz="1200" kern="1200" spc="-55" dirty="0">
                <a:solidFill>
                  <a:schemeClr val="tx1"/>
                </a:solidFill>
                <a:latin typeface="+mn-lt"/>
                <a:ea typeface="+mn-ea"/>
                <a:cs typeface="+mn-cs"/>
              </a:rPr>
              <a:t> </a:t>
            </a:r>
            <a:r>
              <a:rPr lang="en-US" sz="1200" kern="1200" dirty="0" err="1">
                <a:solidFill>
                  <a:schemeClr val="tx1"/>
                </a:solidFill>
                <a:latin typeface="+mn-lt"/>
                <a:ea typeface="+mn-ea"/>
                <a:cs typeface="+mn-cs"/>
              </a:rPr>
              <a:t>være</a:t>
            </a:r>
            <a:r>
              <a:rPr lang="en-US" sz="1200" kern="1200" spc="-40" dirty="0">
                <a:solidFill>
                  <a:schemeClr val="tx1"/>
                </a:solidFill>
                <a:latin typeface="+mn-lt"/>
                <a:ea typeface="+mn-ea"/>
                <a:cs typeface="+mn-cs"/>
              </a:rPr>
              <a:t> </a:t>
            </a:r>
            <a:r>
              <a:rPr lang="en-US" sz="1200" kern="1200" spc="-10" dirty="0" err="1">
                <a:solidFill>
                  <a:schemeClr val="tx1"/>
                </a:solidFill>
                <a:latin typeface="+mn-lt"/>
                <a:ea typeface="+mn-ea"/>
                <a:cs typeface="+mn-cs"/>
              </a:rPr>
              <a:t>omfattet</a:t>
            </a:r>
            <a:r>
              <a:rPr lang="en-US" sz="1200" kern="1200" spc="-70" dirty="0">
                <a:solidFill>
                  <a:schemeClr val="tx1"/>
                </a:solidFill>
                <a:latin typeface="+mn-lt"/>
                <a:ea typeface="+mn-ea"/>
                <a:cs typeface="+mn-cs"/>
              </a:rPr>
              <a:t> </a:t>
            </a:r>
            <a:r>
              <a:rPr lang="en-US" sz="1200" kern="1200" dirty="0">
                <a:solidFill>
                  <a:schemeClr val="tx1"/>
                </a:solidFill>
                <a:latin typeface="+mn-lt"/>
                <a:ea typeface="+mn-ea"/>
                <a:cs typeface="+mn-cs"/>
              </a:rPr>
              <a:t>av</a:t>
            </a:r>
            <a:r>
              <a:rPr lang="en-US" sz="1200" kern="1200" spc="-45" dirty="0">
                <a:solidFill>
                  <a:schemeClr val="tx1"/>
                </a:solidFill>
                <a:latin typeface="+mn-lt"/>
                <a:ea typeface="+mn-ea"/>
                <a:cs typeface="+mn-cs"/>
              </a:rPr>
              <a:t> </a:t>
            </a:r>
            <a:r>
              <a:rPr lang="en-US" sz="1200" kern="1200" spc="-10" dirty="0" err="1">
                <a:solidFill>
                  <a:schemeClr val="tx1"/>
                </a:solidFill>
                <a:latin typeface="+mn-lt"/>
                <a:ea typeface="+mn-ea"/>
                <a:cs typeface="+mn-cs"/>
              </a:rPr>
              <a:t>helsepersonells</a:t>
            </a:r>
            <a:r>
              <a:rPr lang="en-US" sz="1200" kern="1200" spc="-55" dirty="0">
                <a:solidFill>
                  <a:schemeClr val="tx1"/>
                </a:solidFill>
                <a:latin typeface="+mn-lt"/>
                <a:ea typeface="+mn-ea"/>
                <a:cs typeface="+mn-cs"/>
              </a:rPr>
              <a:t> </a:t>
            </a:r>
            <a:r>
              <a:rPr lang="en-US" sz="1200" kern="1200" spc="-10" dirty="0" err="1">
                <a:solidFill>
                  <a:schemeClr val="tx1"/>
                </a:solidFill>
                <a:latin typeface="+mn-lt"/>
                <a:ea typeface="+mn-ea"/>
                <a:cs typeface="+mn-cs"/>
              </a:rPr>
              <a:t>taushetsplikt</a:t>
            </a:r>
            <a:r>
              <a:rPr lang="en-US" sz="1200" kern="1200" spc="-65" dirty="0">
                <a:solidFill>
                  <a:schemeClr val="tx1"/>
                </a:solidFill>
                <a:latin typeface="+mn-lt"/>
                <a:ea typeface="+mn-ea"/>
                <a:cs typeface="+mn-cs"/>
              </a:rPr>
              <a:t> </a:t>
            </a:r>
            <a:r>
              <a:rPr lang="en-US" sz="1200" kern="1200" dirty="0" err="1">
                <a:solidFill>
                  <a:schemeClr val="tx1"/>
                </a:solidFill>
                <a:latin typeface="+mn-lt"/>
                <a:ea typeface="+mn-ea"/>
                <a:cs typeface="+mn-cs"/>
              </a:rPr>
              <a:t>etter</a:t>
            </a:r>
            <a:r>
              <a:rPr lang="en-US" sz="1200" kern="1200" spc="-20" dirty="0">
                <a:solidFill>
                  <a:schemeClr val="tx1"/>
                </a:solidFill>
                <a:latin typeface="+mn-lt"/>
                <a:ea typeface="+mn-ea"/>
                <a:cs typeface="+mn-cs"/>
              </a:rPr>
              <a:t> </a:t>
            </a:r>
            <a:r>
              <a:rPr lang="en-US" sz="1200" kern="1200" dirty="0">
                <a:solidFill>
                  <a:schemeClr val="tx1"/>
                </a:solidFill>
                <a:latin typeface="+mn-lt"/>
                <a:ea typeface="+mn-ea"/>
                <a:cs typeface="+mn-cs"/>
              </a:rPr>
              <a:t>§</a:t>
            </a:r>
            <a:r>
              <a:rPr lang="en-US" sz="1200" kern="1200" spc="-60" dirty="0">
                <a:solidFill>
                  <a:schemeClr val="tx1"/>
                </a:solidFill>
                <a:latin typeface="+mn-lt"/>
                <a:ea typeface="+mn-ea"/>
                <a:cs typeface="+mn-cs"/>
              </a:rPr>
              <a:t> </a:t>
            </a:r>
            <a:r>
              <a:rPr lang="en-US" sz="1200" kern="1200" dirty="0">
                <a:solidFill>
                  <a:schemeClr val="tx1"/>
                </a:solidFill>
                <a:latin typeface="+mn-lt"/>
                <a:ea typeface="+mn-ea"/>
                <a:cs typeface="+mn-cs"/>
              </a:rPr>
              <a:t>21</a:t>
            </a:r>
            <a:r>
              <a:rPr lang="en-US" sz="1200" kern="1200" spc="-55" dirty="0">
                <a:solidFill>
                  <a:schemeClr val="tx1"/>
                </a:solidFill>
                <a:latin typeface="+mn-lt"/>
                <a:ea typeface="+mn-ea"/>
                <a:cs typeface="+mn-cs"/>
              </a:rPr>
              <a:t> </a:t>
            </a:r>
            <a:r>
              <a:rPr lang="en-US" sz="1200" kern="1200" spc="-50" dirty="0">
                <a:solidFill>
                  <a:schemeClr val="tx1"/>
                </a:solidFill>
                <a:latin typeface="+mn-lt"/>
                <a:ea typeface="+mn-ea"/>
                <a:cs typeface="+mn-cs"/>
              </a:rPr>
              <a:t>–</a:t>
            </a:r>
            <a:endParaRPr lang="en-US" sz="1200" kern="1200" dirty="0">
              <a:solidFill>
                <a:schemeClr val="tx1"/>
              </a:solidFill>
              <a:latin typeface="+mn-lt"/>
              <a:ea typeface="+mn-ea"/>
              <a:cs typeface="+mn-cs"/>
            </a:endParaRPr>
          </a:p>
          <a:p>
            <a:pPr algn="l" rtl="0">
              <a:lnSpc>
                <a:spcPct val="90000"/>
              </a:lnSpc>
            </a:pPr>
            <a:endParaRPr lang="en-US" sz="1200" kern="1200" dirty="0">
              <a:solidFill>
                <a:schemeClr val="tx1"/>
              </a:solidFill>
              <a:latin typeface="+mn-lt"/>
              <a:ea typeface="+mn-ea"/>
              <a:cs typeface="+mn-cs"/>
            </a:endParaRPr>
          </a:p>
          <a:p>
            <a:pPr marL="12700" marR="5080" indent="-228600" algn="l" rtl="0">
              <a:lnSpc>
                <a:spcPct val="90000"/>
              </a:lnSpc>
              <a:spcBef>
                <a:spcPts val="2880"/>
              </a:spcBef>
              <a:buFont typeface="Arial" panose="020B0604020202020204" pitchFamily="34" charset="0"/>
              <a:buChar char="•"/>
            </a:pPr>
            <a:r>
              <a:rPr lang="en-US" sz="1200" kern="1200" dirty="0">
                <a:solidFill>
                  <a:schemeClr val="tx1"/>
                </a:solidFill>
                <a:latin typeface="+mn-lt"/>
                <a:ea typeface="+mn-ea"/>
                <a:cs typeface="+mn-cs"/>
              </a:rPr>
              <a:t>I</a:t>
            </a:r>
            <a:r>
              <a:rPr lang="en-US" sz="1200" kern="1200" spc="-35" dirty="0">
                <a:solidFill>
                  <a:schemeClr val="tx1"/>
                </a:solidFill>
                <a:latin typeface="+mn-lt"/>
                <a:ea typeface="+mn-ea"/>
                <a:cs typeface="+mn-cs"/>
              </a:rPr>
              <a:t> </a:t>
            </a:r>
            <a:r>
              <a:rPr lang="en-US" sz="1200" kern="1200" spc="-10" dirty="0" err="1">
                <a:solidFill>
                  <a:schemeClr val="tx1"/>
                </a:solidFill>
                <a:latin typeface="+mn-lt"/>
                <a:ea typeface="+mn-ea"/>
                <a:cs typeface="+mn-cs"/>
              </a:rPr>
              <a:t>Helsedirektoratets</a:t>
            </a:r>
            <a:r>
              <a:rPr lang="en-US" sz="1200" kern="1200" spc="-65" dirty="0">
                <a:solidFill>
                  <a:schemeClr val="tx1"/>
                </a:solidFill>
                <a:latin typeface="+mn-lt"/>
                <a:ea typeface="+mn-ea"/>
                <a:cs typeface="+mn-cs"/>
              </a:rPr>
              <a:t> </a:t>
            </a:r>
            <a:r>
              <a:rPr lang="en-US" sz="1200" kern="1200" dirty="0" err="1">
                <a:solidFill>
                  <a:schemeClr val="tx1"/>
                </a:solidFill>
                <a:latin typeface="+mn-lt"/>
                <a:ea typeface="+mn-ea"/>
                <a:cs typeface="+mn-cs"/>
              </a:rPr>
              <a:t>rundskriv</a:t>
            </a:r>
            <a:r>
              <a:rPr lang="en-US" sz="1200" kern="1200" spc="-25" dirty="0">
                <a:solidFill>
                  <a:schemeClr val="tx1"/>
                </a:solidFill>
                <a:latin typeface="+mn-lt"/>
                <a:ea typeface="+mn-ea"/>
                <a:cs typeface="+mn-cs"/>
              </a:rPr>
              <a:t> </a:t>
            </a:r>
            <a:r>
              <a:rPr lang="en-US" sz="1200" kern="1200" spc="-10" dirty="0">
                <a:solidFill>
                  <a:schemeClr val="tx1"/>
                </a:solidFill>
                <a:latin typeface="+mn-lt"/>
                <a:ea typeface="+mn-ea"/>
                <a:cs typeface="+mn-cs"/>
              </a:rPr>
              <a:t>IS-2012-</a:t>
            </a:r>
            <a:r>
              <a:rPr lang="en-US" sz="1200" kern="1200" dirty="0">
                <a:solidFill>
                  <a:schemeClr val="tx1"/>
                </a:solidFill>
                <a:latin typeface="+mn-lt"/>
                <a:ea typeface="+mn-ea"/>
                <a:cs typeface="+mn-cs"/>
              </a:rPr>
              <a:t>8</a:t>
            </a:r>
            <a:r>
              <a:rPr lang="en-US" sz="1200" kern="1200" spc="-25" dirty="0">
                <a:solidFill>
                  <a:schemeClr val="tx1"/>
                </a:solidFill>
                <a:latin typeface="+mn-lt"/>
                <a:ea typeface="+mn-ea"/>
                <a:cs typeface="+mn-cs"/>
              </a:rPr>
              <a:t> </a:t>
            </a:r>
            <a:r>
              <a:rPr lang="en-US" sz="1200" kern="1200" dirty="0" err="1">
                <a:solidFill>
                  <a:schemeClr val="tx1"/>
                </a:solidFill>
                <a:latin typeface="+mn-lt"/>
                <a:ea typeface="+mn-ea"/>
                <a:cs typeface="+mn-cs"/>
              </a:rPr>
              <a:t>går</a:t>
            </a:r>
            <a:r>
              <a:rPr lang="en-US" sz="1200" kern="1200" spc="-25" dirty="0">
                <a:solidFill>
                  <a:schemeClr val="tx1"/>
                </a:solidFill>
                <a:latin typeface="+mn-lt"/>
                <a:ea typeface="+mn-ea"/>
                <a:cs typeface="+mn-cs"/>
              </a:rPr>
              <a:t> </a:t>
            </a:r>
            <a:r>
              <a:rPr lang="en-US" sz="1200" kern="1200" dirty="0">
                <a:solidFill>
                  <a:schemeClr val="tx1"/>
                </a:solidFill>
                <a:latin typeface="+mn-lt"/>
                <a:ea typeface="+mn-ea"/>
                <a:cs typeface="+mn-cs"/>
              </a:rPr>
              <a:t>det</a:t>
            </a:r>
            <a:r>
              <a:rPr lang="en-US" sz="1200" kern="1200" spc="-50" dirty="0">
                <a:solidFill>
                  <a:schemeClr val="tx1"/>
                </a:solidFill>
                <a:latin typeface="+mn-lt"/>
                <a:ea typeface="+mn-ea"/>
                <a:cs typeface="+mn-cs"/>
              </a:rPr>
              <a:t> </a:t>
            </a:r>
            <a:r>
              <a:rPr lang="en-US" sz="1200" kern="1200" dirty="0" err="1">
                <a:solidFill>
                  <a:schemeClr val="tx1"/>
                </a:solidFill>
                <a:latin typeface="+mn-lt"/>
                <a:ea typeface="+mn-ea"/>
                <a:cs typeface="+mn-cs"/>
              </a:rPr>
              <a:t>frem</a:t>
            </a:r>
            <a:r>
              <a:rPr lang="en-US" sz="1200" kern="1200" spc="-30" dirty="0">
                <a:solidFill>
                  <a:schemeClr val="tx1"/>
                </a:solidFill>
                <a:latin typeface="+mn-lt"/>
                <a:ea typeface="+mn-ea"/>
                <a:cs typeface="+mn-cs"/>
              </a:rPr>
              <a:t> </a:t>
            </a:r>
            <a:r>
              <a:rPr lang="en-US" sz="1200" kern="1200" dirty="0">
                <a:solidFill>
                  <a:schemeClr val="tx1"/>
                </a:solidFill>
                <a:latin typeface="+mn-lt"/>
                <a:ea typeface="+mn-ea"/>
                <a:cs typeface="+mn-cs"/>
              </a:rPr>
              <a:t>at:</a:t>
            </a:r>
            <a:r>
              <a:rPr lang="en-US" sz="1200" kern="1200" spc="-40" dirty="0">
                <a:solidFill>
                  <a:schemeClr val="tx1"/>
                </a:solidFill>
                <a:latin typeface="+mn-lt"/>
                <a:ea typeface="+mn-ea"/>
                <a:cs typeface="+mn-cs"/>
              </a:rPr>
              <a:t> </a:t>
            </a:r>
            <a:r>
              <a:rPr lang="en-US" sz="1200" kern="1200" dirty="0">
                <a:solidFill>
                  <a:schemeClr val="tx1"/>
                </a:solidFill>
                <a:latin typeface="+mn-lt"/>
                <a:ea typeface="+mn-ea"/>
                <a:cs typeface="+mn-cs"/>
              </a:rPr>
              <a:t>«En</a:t>
            </a:r>
            <a:r>
              <a:rPr lang="en-US" sz="1200" kern="1200" spc="-30" dirty="0">
                <a:solidFill>
                  <a:schemeClr val="tx1"/>
                </a:solidFill>
                <a:latin typeface="+mn-lt"/>
                <a:ea typeface="+mn-ea"/>
                <a:cs typeface="+mn-cs"/>
              </a:rPr>
              <a:t> </a:t>
            </a:r>
            <a:r>
              <a:rPr lang="en-US" sz="1200" kern="1200" spc="-10" dirty="0" err="1">
                <a:solidFill>
                  <a:schemeClr val="tx1"/>
                </a:solidFill>
                <a:latin typeface="+mn-lt"/>
                <a:ea typeface="+mn-ea"/>
                <a:cs typeface="+mn-cs"/>
              </a:rPr>
              <a:t>opplysning</a:t>
            </a:r>
            <a:r>
              <a:rPr lang="en-US" sz="1200" kern="1200" spc="-15" dirty="0">
                <a:solidFill>
                  <a:schemeClr val="tx1"/>
                </a:solidFill>
                <a:latin typeface="+mn-lt"/>
                <a:ea typeface="+mn-ea"/>
                <a:cs typeface="+mn-cs"/>
              </a:rPr>
              <a:t> </a:t>
            </a:r>
            <a:r>
              <a:rPr lang="en-US" sz="1200" kern="1200" dirty="0">
                <a:solidFill>
                  <a:schemeClr val="tx1"/>
                </a:solidFill>
                <a:latin typeface="+mn-lt"/>
                <a:ea typeface="+mn-ea"/>
                <a:cs typeface="+mn-cs"/>
              </a:rPr>
              <a:t>om</a:t>
            </a:r>
            <a:r>
              <a:rPr lang="en-US" sz="1200" kern="1200" spc="-30" dirty="0">
                <a:solidFill>
                  <a:schemeClr val="tx1"/>
                </a:solidFill>
                <a:latin typeface="+mn-lt"/>
                <a:ea typeface="+mn-ea"/>
                <a:cs typeface="+mn-cs"/>
              </a:rPr>
              <a:t> </a:t>
            </a:r>
            <a:r>
              <a:rPr lang="en-US" sz="1200" kern="1200" dirty="0">
                <a:solidFill>
                  <a:schemeClr val="tx1"/>
                </a:solidFill>
                <a:latin typeface="+mn-lt"/>
                <a:ea typeface="+mn-ea"/>
                <a:cs typeface="+mn-cs"/>
              </a:rPr>
              <a:t>at</a:t>
            </a:r>
            <a:r>
              <a:rPr lang="en-US" sz="1200" kern="1200" spc="-30" dirty="0">
                <a:solidFill>
                  <a:schemeClr val="tx1"/>
                </a:solidFill>
                <a:latin typeface="+mn-lt"/>
                <a:ea typeface="+mn-ea"/>
                <a:cs typeface="+mn-cs"/>
              </a:rPr>
              <a:t> </a:t>
            </a:r>
            <a:r>
              <a:rPr lang="en-US" sz="1200" kern="1200" dirty="0" err="1">
                <a:solidFill>
                  <a:schemeClr val="tx1"/>
                </a:solidFill>
                <a:latin typeface="+mn-lt"/>
                <a:ea typeface="+mn-ea"/>
                <a:cs typeface="+mn-cs"/>
              </a:rPr>
              <a:t>noen</a:t>
            </a:r>
            <a:r>
              <a:rPr lang="en-US" sz="1200" kern="1200" spc="-30" dirty="0">
                <a:solidFill>
                  <a:schemeClr val="tx1"/>
                </a:solidFill>
                <a:latin typeface="+mn-lt"/>
                <a:ea typeface="+mn-ea"/>
                <a:cs typeface="+mn-cs"/>
              </a:rPr>
              <a:t> </a:t>
            </a:r>
            <a:r>
              <a:rPr lang="en-US" sz="1200" kern="1200" spc="-25" dirty="0" err="1">
                <a:solidFill>
                  <a:schemeClr val="tx1"/>
                </a:solidFill>
                <a:latin typeface="+mn-lt"/>
                <a:ea typeface="+mn-ea"/>
                <a:cs typeface="+mn-cs"/>
              </a:rPr>
              <a:t>som</a:t>
            </a:r>
            <a:r>
              <a:rPr lang="en-US" sz="1200" kern="1200" spc="-25" dirty="0">
                <a:solidFill>
                  <a:schemeClr val="tx1"/>
                </a:solidFill>
                <a:latin typeface="+mn-lt"/>
                <a:ea typeface="+mn-ea"/>
                <a:cs typeface="+mn-cs"/>
              </a:rPr>
              <a:t> </a:t>
            </a:r>
            <a:r>
              <a:rPr lang="en-US" sz="1200" kern="1200" dirty="0" err="1">
                <a:solidFill>
                  <a:schemeClr val="tx1"/>
                </a:solidFill>
                <a:latin typeface="+mn-lt"/>
                <a:ea typeface="+mn-ea"/>
                <a:cs typeface="+mn-cs"/>
              </a:rPr>
              <a:t>anføres</a:t>
            </a:r>
            <a:r>
              <a:rPr lang="en-US" sz="1200" kern="1200" spc="-60" dirty="0">
                <a:solidFill>
                  <a:schemeClr val="tx1"/>
                </a:solidFill>
                <a:latin typeface="+mn-lt"/>
                <a:ea typeface="+mn-ea"/>
                <a:cs typeface="+mn-cs"/>
              </a:rPr>
              <a:t> </a:t>
            </a:r>
            <a:r>
              <a:rPr lang="en-US" sz="1200" kern="1200" dirty="0">
                <a:solidFill>
                  <a:schemeClr val="tx1"/>
                </a:solidFill>
                <a:latin typeface="+mn-lt"/>
                <a:ea typeface="+mn-ea"/>
                <a:cs typeface="+mn-cs"/>
              </a:rPr>
              <a:t>å</a:t>
            </a:r>
            <a:r>
              <a:rPr lang="en-US" sz="1200" kern="1200" spc="-65" dirty="0">
                <a:solidFill>
                  <a:schemeClr val="tx1"/>
                </a:solidFill>
                <a:latin typeface="+mn-lt"/>
                <a:ea typeface="+mn-ea"/>
                <a:cs typeface="+mn-cs"/>
              </a:rPr>
              <a:t> </a:t>
            </a:r>
            <a:r>
              <a:rPr lang="en-US" sz="1200" kern="1200" dirty="0" err="1">
                <a:solidFill>
                  <a:schemeClr val="tx1"/>
                </a:solidFill>
                <a:latin typeface="+mn-lt"/>
                <a:ea typeface="+mn-ea"/>
                <a:cs typeface="+mn-cs"/>
              </a:rPr>
              <a:t>være</a:t>
            </a:r>
            <a:r>
              <a:rPr lang="en-US" sz="1200" kern="1200" spc="-55" dirty="0">
                <a:solidFill>
                  <a:schemeClr val="tx1"/>
                </a:solidFill>
                <a:latin typeface="+mn-lt"/>
                <a:ea typeface="+mn-ea"/>
                <a:cs typeface="+mn-cs"/>
              </a:rPr>
              <a:t> </a:t>
            </a:r>
            <a:r>
              <a:rPr lang="en-US" sz="1200" kern="1200" dirty="0" err="1">
                <a:solidFill>
                  <a:schemeClr val="tx1"/>
                </a:solidFill>
                <a:latin typeface="+mn-lt"/>
                <a:ea typeface="+mn-ea"/>
                <a:cs typeface="+mn-cs"/>
              </a:rPr>
              <a:t>syk</a:t>
            </a:r>
            <a:r>
              <a:rPr lang="en-US" sz="1200" kern="1200" dirty="0">
                <a:solidFill>
                  <a:schemeClr val="tx1"/>
                </a:solidFill>
                <a:latin typeface="+mn-lt"/>
                <a:ea typeface="+mn-ea"/>
                <a:cs typeface="+mn-cs"/>
              </a:rPr>
              <a:t>,</a:t>
            </a:r>
            <a:r>
              <a:rPr lang="en-US" sz="1200" kern="1200" spc="-60" dirty="0">
                <a:solidFill>
                  <a:schemeClr val="tx1"/>
                </a:solidFill>
                <a:latin typeface="+mn-lt"/>
                <a:ea typeface="+mn-ea"/>
                <a:cs typeface="+mn-cs"/>
              </a:rPr>
              <a:t> </a:t>
            </a:r>
            <a:r>
              <a:rPr lang="en-US" sz="1200" kern="1200" spc="-10" dirty="0" err="1">
                <a:solidFill>
                  <a:schemeClr val="tx1"/>
                </a:solidFill>
                <a:latin typeface="+mn-lt"/>
                <a:ea typeface="+mn-ea"/>
                <a:cs typeface="+mn-cs"/>
              </a:rPr>
              <a:t>likevel</a:t>
            </a:r>
            <a:r>
              <a:rPr lang="en-US" sz="1200" kern="1200" spc="-60" dirty="0">
                <a:solidFill>
                  <a:schemeClr val="tx1"/>
                </a:solidFill>
                <a:latin typeface="+mn-lt"/>
                <a:ea typeface="+mn-ea"/>
                <a:cs typeface="+mn-cs"/>
              </a:rPr>
              <a:t> </a:t>
            </a:r>
            <a:r>
              <a:rPr lang="en-US" sz="1200" kern="1200" dirty="0" err="1">
                <a:solidFill>
                  <a:schemeClr val="tx1"/>
                </a:solidFill>
                <a:latin typeface="+mn-lt"/>
                <a:ea typeface="+mn-ea"/>
                <a:cs typeface="+mn-cs"/>
              </a:rPr>
              <a:t>skal</a:t>
            </a:r>
            <a:r>
              <a:rPr lang="en-US" sz="1200" kern="1200" spc="-70" dirty="0">
                <a:solidFill>
                  <a:schemeClr val="tx1"/>
                </a:solidFill>
                <a:latin typeface="+mn-lt"/>
                <a:ea typeface="+mn-ea"/>
                <a:cs typeface="+mn-cs"/>
              </a:rPr>
              <a:t> </a:t>
            </a:r>
            <a:r>
              <a:rPr lang="en-US" sz="1200" kern="1200" dirty="0" err="1">
                <a:solidFill>
                  <a:schemeClr val="tx1"/>
                </a:solidFill>
                <a:latin typeface="+mn-lt"/>
                <a:ea typeface="+mn-ea"/>
                <a:cs typeface="+mn-cs"/>
              </a:rPr>
              <a:t>være</a:t>
            </a:r>
            <a:r>
              <a:rPr lang="en-US" sz="1200" kern="1200" spc="-50" dirty="0">
                <a:solidFill>
                  <a:schemeClr val="tx1"/>
                </a:solidFill>
                <a:latin typeface="+mn-lt"/>
                <a:ea typeface="+mn-ea"/>
                <a:cs typeface="+mn-cs"/>
              </a:rPr>
              <a:t> </a:t>
            </a:r>
            <a:r>
              <a:rPr lang="en-US" sz="1200" kern="1200" dirty="0">
                <a:solidFill>
                  <a:schemeClr val="tx1"/>
                </a:solidFill>
                <a:latin typeface="+mn-lt"/>
                <a:ea typeface="+mn-ea"/>
                <a:cs typeface="+mn-cs"/>
              </a:rPr>
              <a:t>frisk,</a:t>
            </a:r>
            <a:r>
              <a:rPr lang="en-US" sz="1200" kern="1200" spc="-70" dirty="0">
                <a:solidFill>
                  <a:schemeClr val="tx1"/>
                </a:solidFill>
                <a:latin typeface="+mn-lt"/>
                <a:ea typeface="+mn-ea"/>
                <a:cs typeface="+mn-cs"/>
              </a:rPr>
              <a:t> </a:t>
            </a:r>
            <a:r>
              <a:rPr lang="en-US" sz="1200" kern="1200" dirty="0" err="1">
                <a:solidFill>
                  <a:schemeClr val="tx1"/>
                </a:solidFill>
                <a:latin typeface="+mn-lt"/>
                <a:ea typeface="+mn-ea"/>
                <a:cs typeface="+mn-cs"/>
              </a:rPr>
              <a:t>må</a:t>
            </a:r>
            <a:r>
              <a:rPr lang="en-US" sz="1200" kern="1200" spc="-55" dirty="0">
                <a:solidFill>
                  <a:schemeClr val="tx1"/>
                </a:solidFill>
                <a:latin typeface="+mn-lt"/>
                <a:ea typeface="+mn-ea"/>
                <a:cs typeface="+mn-cs"/>
              </a:rPr>
              <a:t> </a:t>
            </a:r>
            <a:r>
              <a:rPr lang="en-US" sz="1200" kern="1200" dirty="0" err="1">
                <a:solidFill>
                  <a:schemeClr val="tx1"/>
                </a:solidFill>
                <a:latin typeface="+mn-lt"/>
                <a:ea typeface="+mn-ea"/>
                <a:cs typeface="+mn-cs"/>
              </a:rPr>
              <a:t>åpenbart</a:t>
            </a:r>
            <a:r>
              <a:rPr lang="en-US" sz="1200" kern="1200" spc="-75" dirty="0">
                <a:solidFill>
                  <a:schemeClr val="tx1"/>
                </a:solidFill>
                <a:latin typeface="+mn-lt"/>
                <a:ea typeface="+mn-ea"/>
                <a:cs typeface="+mn-cs"/>
              </a:rPr>
              <a:t> </a:t>
            </a:r>
            <a:r>
              <a:rPr lang="en-US" sz="1200" kern="1200" dirty="0" err="1">
                <a:solidFill>
                  <a:schemeClr val="tx1"/>
                </a:solidFill>
                <a:latin typeface="+mn-lt"/>
                <a:ea typeface="+mn-ea"/>
                <a:cs typeface="+mn-cs"/>
              </a:rPr>
              <a:t>anses</a:t>
            </a:r>
            <a:r>
              <a:rPr lang="en-US" sz="1200" kern="1200" spc="-65" dirty="0">
                <a:solidFill>
                  <a:schemeClr val="tx1"/>
                </a:solidFill>
                <a:latin typeface="+mn-lt"/>
                <a:ea typeface="+mn-ea"/>
                <a:cs typeface="+mn-cs"/>
              </a:rPr>
              <a:t> </a:t>
            </a:r>
            <a:r>
              <a:rPr lang="en-US" sz="1200" kern="1200" dirty="0" err="1">
                <a:solidFill>
                  <a:schemeClr val="tx1"/>
                </a:solidFill>
                <a:latin typeface="+mn-lt"/>
                <a:ea typeface="+mn-ea"/>
                <a:cs typeface="+mn-cs"/>
              </a:rPr>
              <a:t>som</a:t>
            </a:r>
            <a:r>
              <a:rPr lang="en-US" sz="1200" kern="1200" spc="-60" dirty="0">
                <a:solidFill>
                  <a:schemeClr val="tx1"/>
                </a:solidFill>
                <a:latin typeface="+mn-lt"/>
                <a:ea typeface="+mn-ea"/>
                <a:cs typeface="+mn-cs"/>
              </a:rPr>
              <a:t> </a:t>
            </a:r>
            <a:r>
              <a:rPr lang="en-US" sz="1200" kern="1200" dirty="0" err="1">
                <a:solidFill>
                  <a:schemeClr val="tx1"/>
                </a:solidFill>
                <a:latin typeface="+mn-lt"/>
                <a:ea typeface="+mn-ea"/>
                <a:cs typeface="+mn-cs"/>
              </a:rPr>
              <a:t>en</a:t>
            </a:r>
            <a:r>
              <a:rPr lang="en-US" sz="1200" kern="1200" spc="-70" dirty="0">
                <a:solidFill>
                  <a:schemeClr val="tx1"/>
                </a:solidFill>
                <a:latin typeface="+mn-lt"/>
                <a:ea typeface="+mn-ea"/>
                <a:cs typeface="+mn-cs"/>
              </a:rPr>
              <a:t> </a:t>
            </a:r>
            <a:r>
              <a:rPr lang="en-US" sz="1200" kern="1200" spc="-10" dirty="0" err="1">
                <a:solidFill>
                  <a:schemeClr val="tx1"/>
                </a:solidFill>
                <a:latin typeface="+mn-lt"/>
                <a:ea typeface="+mn-ea"/>
                <a:cs typeface="+mn-cs"/>
              </a:rPr>
              <a:t>opplysning</a:t>
            </a:r>
            <a:r>
              <a:rPr lang="en-US" sz="1200" kern="1200" spc="-55" dirty="0">
                <a:solidFill>
                  <a:schemeClr val="tx1"/>
                </a:solidFill>
                <a:latin typeface="+mn-lt"/>
                <a:ea typeface="+mn-ea"/>
                <a:cs typeface="+mn-cs"/>
              </a:rPr>
              <a:t> </a:t>
            </a:r>
            <a:r>
              <a:rPr lang="en-US" sz="1200" kern="1200" spc="-25" dirty="0">
                <a:solidFill>
                  <a:schemeClr val="tx1"/>
                </a:solidFill>
                <a:latin typeface="+mn-lt"/>
                <a:ea typeface="+mn-ea"/>
                <a:cs typeface="+mn-cs"/>
              </a:rPr>
              <a:t>om</a:t>
            </a:r>
            <a:endParaRPr lang="en-US" sz="1200" kern="1200" dirty="0">
              <a:solidFill>
                <a:schemeClr val="tx1"/>
              </a:solidFill>
              <a:latin typeface="+mn-lt"/>
              <a:ea typeface="+mn-ea"/>
              <a:cs typeface="+mn-cs"/>
            </a:endParaRPr>
          </a:p>
          <a:p>
            <a:pPr marL="12700" indent="-228600" algn="l" rtl="0">
              <a:lnSpc>
                <a:spcPct val="90000"/>
              </a:lnSpc>
              <a:buFont typeface="Arial" panose="020B0604020202020204" pitchFamily="34" charset="0"/>
              <a:buChar char="•"/>
            </a:pPr>
            <a:r>
              <a:rPr lang="en-US" sz="1200" kern="1200" dirty="0" err="1">
                <a:solidFill>
                  <a:schemeClr val="tx1"/>
                </a:solidFill>
                <a:latin typeface="+mn-lt"/>
                <a:ea typeface="+mn-ea"/>
                <a:cs typeface="+mn-cs"/>
              </a:rPr>
              <a:t>personens</a:t>
            </a:r>
            <a:r>
              <a:rPr lang="en-US" sz="1200" kern="1200" spc="-95" dirty="0">
                <a:solidFill>
                  <a:schemeClr val="tx1"/>
                </a:solidFill>
                <a:latin typeface="+mn-lt"/>
                <a:ea typeface="+mn-ea"/>
                <a:cs typeface="+mn-cs"/>
              </a:rPr>
              <a:t> </a:t>
            </a:r>
            <a:r>
              <a:rPr lang="en-US" sz="1200" kern="1200" spc="-10" dirty="0">
                <a:solidFill>
                  <a:schemeClr val="tx1"/>
                </a:solidFill>
                <a:latin typeface="+mn-lt"/>
                <a:ea typeface="+mn-ea"/>
                <a:cs typeface="+mn-cs"/>
              </a:rPr>
              <a:t>«</a:t>
            </a:r>
            <a:r>
              <a:rPr lang="en-US" sz="1200" kern="1200" spc="-10" dirty="0" err="1">
                <a:solidFill>
                  <a:schemeClr val="tx1"/>
                </a:solidFill>
                <a:latin typeface="+mn-lt"/>
                <a:ea typeface="+mn-ea"/>
                <a:cs typeface="+mn-cs"/>
              </a:rPr>
              <a:t>helsesituasjon</a:t>
            </a:r>
            <a:r>
              <a:rPr lang="en-US" sz="1200" kern="1200" spc="-10" dirty="0">
                <a:solidFill>
                  <a:schemeClr val="tx1"/>
                </a:solidFill>
                <a:latin typeface="+mn-lt"/>
                <a:ea typeface="+mn-ea"/>
                <a:cs typeface="+mn-cs"/>
              </a:rPr>
              <a:t>».»…</a:t>
            </a:r>
            <a:endParaRPr lang="en-US" sz="1200" kern="1200" dirty="0">
              <a:solidFill>
                <a:schemeClr val="tx1"/>
              </a:solidFill>
              <a:latin typeface="+mn-lt"/>
              <a:ea typeface="+mn-ea"/>
              <a:cs typeface="+mn-cs"/>
            </a:endParaRPr>
          </a:p>
          <a:p>
            <a:pPr marL="12700" marR="396875" indent="-228600" algn="l" rtl="0">
              <a:lnSpc>
                <a:spcPct val="90000"/>
              </a:lnSpc>
              <a:spcBef>
                <a:spcPts val="5"/>
              </a:spcBef>
              <a:buFont typeface="Arial" panose="020B0604020202020204" pitchFamily="34" charset="0"/>
              <a:buChar char="•"/>
            </a:pPr>
            <a:endParaRPr lang="en-US" sz="1200" kern="1200" dirty="0">
              <a:solidFill>
                <a:schemeClr val="tx1"/>
              </a:solidFill>
              <a:latin typeface="+mn-lt"/>
              <a:ea typeface="+mn-ea"/>
              <a:cs typeface="+mn-cs"/>
            </a:endParaRPr>
          </a:p>
          <a:p>
            <a:pPr marL="12700" marR="396875" indent="-228600" algn="l" rtl="0">
              <a:lnSpc>
                <a:spcPct val="90000"/>
              </a:lnSpc>
              <a:spcBef>
                <a:spcPts val="5"/>
              </a:spcBef>
              <a:buFont typeface="Arial" panose="020B0604020202020204" pitchFamily="34" charset="0"/>
              <a:buChar char="•"/>
            </a:pPr>
            <a:r>
              <a:rPr lang="en-US" sz="1200" kern="1200" dirty="0">
                <a:solidFill>
                  <a:schemeClr val="tx1"/>
                </a:solidFill>
                <a:latin typeface="+mn-lt"/>
                <a:ea typeface="+mn-ea"/>
                <a:cs typeface="+mn-cs"/>
              </a:rPr>
              <a:t>…….</a:t>
            </a:r>
            <a:r>
              <a:rPr lang="en-US" sz="1200" kern="1200" spc="-65" dirty="0">
                <a:solidFill>
                  <a:schemeClr val="tx1"/>
                </a:solidFill>
                <a:latin typeface="+mn-lt"/>
                <a:ea typeface="+mn-ea"/>
                <a:cs typeface="+mn-cs"/>
              </a:rPr>
              <a:t> </a:t>
            </a:r>
            <a:r>
              <a:rPr lang="en-US" sz="1200" kern="1200" dirty="0" err="1">
                <a:solidFill>
                  <a:schemeClr val="tx1"/>
                </a:solidFill>
                <a:latin typeface="+mn-lt"/>
                <a:ea typeface="+mn-ea"/>
                <a:cs typeface="+mn-cs"/>
              </a:rPr>
              <a:t>kan</a:t>
            </a:r>
            <a:r>
              <a:rPr lang="en-US" sz="1200" kern="1200" spc="-60" dirty="0">
                <a:solidFill>
                  <a:schemeClr val="tx1"/>
                </a:solidFill>
                <a:latin typeface="+mn-lt"/>
                <a:ea typeface="+mn-ea"/>
                <a:cs typeface="+mn-cs"/>
              </a:rPr>
              <a:t> </a:t>
            </a:r>
            <a:r>
              <a:rPr lang="en-US" sz="1200" kern="1200" dirty="0">
                <a:solidFill>
                  <a:schemeClr val="tx1"/>
                </a:solidFill>
                <a:latin typeface="+mn-lt"/>
                <a:ea typeface="+mn-ea"/>
                <a:cs typeface="+mn-cs"/>
              </a:rPr>
              <a:t>det</a:t>
            </a:r>
            <a:r>
              <a:rPr lang="en-US" sz="1200" kern="1200" spc="-60" dirty="0">
                <a:solidFill>
                  <a:schemeClr val="tx1"/>
                </a:solidFill>
                <a:latin typeface="+mn-lt"/>
                <a:ea typeface="+mn-ea"/>
                <a:cs typeface="+mn-cs"/>
              </a:rPr>
              <a:t> </a:t>
            </a:r>
            <a:r>
              <a:rPr lang="en-US" sz="1200" kern="1200" spc="-10" dirty="0" err="1">
                <a:solidFill>
                  <a:schemeClr val="tx1"/>
                </a:solidFill>
                <a:latin typeface="+mn-lt"/>
                <a:ea typeface="+mn-ea"/>
                <a:cs typeface="+mn-cs"/>
              </a:rPr>
              <a:t>kanskje</a:t>
            </a:r>
            <a:r>
              <a:rPr lang="en-US" sz="1200" kern="1200" spc="-55" dirty="0">
                <a:solidFill>
                  <a:schemeClr val="tx1"/>
                </a:solidFill>
                <a:latin typeface="+mn-lt"/>
                <a:ea typeface="+mn-ea"/>
                <a:cs typeface="+mn-cs"/>
              </a:rPr>
              <a:t> </a:t>
            </a:r>
            <a:r>
              <a:rPr lang="en-US" sz="1200" kern="1200" spc="-10" dirty="0" err="1">
                <a:solidFill>
                  <a:schemeClr val="tx1"/>
                </a:solidFill>
                <a:latin typeface="+mn-lt"/>
                <a:ea typeface="+mn-ea"/>
                <a:cs typeface="+mn-cs"/>
              </a:rPr>
              <a:t>diskuteres</a:t>
            </a:r>
            <a:r>
              <a:rPr lang="en-US" sz="1200" kern="1200" spc="-65" dirty="0">
                <a:solidFill>
                  <a:schemeClr val="tx1"/>
                </a:solidFill>
                <a:latin typeface="+mn-lt"/>
                <a:ea typeface="+mn-ea"/>
                <a:cs typeface="+mn-cs"/>
              </a:rPr>
              <a:t> </a:t>
            </a:r>
            <a:r>
              <a:rPr lang="en-US" sz="1200" kern="1200" dirty="0">
                <a:solidFill>
                  <a:schemeClr val="tx1"/>
                </a:solidFill>
                <a:latin typeface="+mn-lt"/>
                <a:ea typeface="+mn-ea"/>
                <a:cs typeface="+mn-cs"/>
              </a:rPr>
              <a:t>om</a:t>
            </a:r>
            <a:r>
              <a:rPr lang="en-US" sz="1200" kern="1200" spc="-35" dirty="0">
                <a:solidFill>
                  <a:schemeClr val="tx1"/>
                </a:solidFill>
                <a:latin typeface="+mn-lt"/>
                <a:ea typeface="+mn-ea"/>
                <a:cs typeface="+mn-cs"/>
              </a:rPr>
              <a:t> </a:t>
            </a:r>
            <a:r>
              <a:rPr lang="en-US" sz="1200" kern="1200" spc="-10" dirty="0" err="1">
                <a:solidFill>
                  <a:schemeClr val="tx1"/>
                </a:solidFill>
                <a:latin typeface="+mn-lt"/>
                <a:ea typeface="+mn-ea"/>
                <a:cs typeface="+mn-cs"/>
              </a:rPr>
              <a:t>opplysningene</a:t>
            </a:r>
            <a:r>
              <a:rPr lang="en-US" sz="1200" kern="1200" spc="-40" dirty="0">
                <a:solidFill>
                  <a:schemeClr val="tx1"/>
                </a:solidFill>
                <a:latin typeface="+mn-lt"/>
                <a:ea typeface="+mn-ea"/>
                <a:cs typeface="+mn-cs"/>
              </a:rPr>
              <a:t> </a:t>
            </a:r>
            <a:r>
              <a:rPr lang="en-US" sz="1200" kern="1200" dirty="0">
                <a:solidFill>
                  <a:schemeClr val="tx1"/>
                </a:solidFill>
                <a:latin typeface="+mn-lt"/>
                <a:ea typeface="+mn-ea"/>
                <a:cs typeface="+mn-cs"/>
              </a:rPr>
              <a:t>om</a:t>
            </a:r>
            <a:r>
              <a:rPr lang="en-US" sz="1200" kern="1200" spc="-40" dirty="0">
                <a:solidFill>
                  <a:schemeClr val="tx1"/>
                </a:solidFill>
                <a:latin typeface="+mn-lt"/>
                <a:ea typeface="+mn-ea"/>
                <a:cs typeface="+mn-cs"/>
              </a:rPr>
              <a:t> </a:t>
            </a:r>
            <a:r>
              <a:rPr lang="en-US" sz="1200" kern="1200" dirty="0" err="1">
                <a:solidFill>
                  <a:schemeClr val="tx1"/>
                </a:solidFill>
                <a:latin typeface="+mn-lt"/>
                <a:ea typeface="+mn-ea"/>
                <a:cs typeface="+mn-cs"/>
              </a:rPr>
              <a:t>foreldrene</a:t>
            </a:r>
            <a:r>
              <a:rPr lang="en-US" sz="1200" kern="1200" spc="-50" dirty="0">
                <a:solidFill>
                  <a:schemeClr val="tx1"/>
                </a:solidFill>
                <a:latin typeface="+mn-lt"/>
                <a:ea typeface="+mn-ea"/>
                <a:cs typeface="+mn-cs"/>
              </a:rPr>
              <a:t> </a:t>
            </a:r>
            <a:r>
              <a:rPr lang="en-US" sz="1200" kern="1200" dirty="0" err="1">
                <a:solidFill>
                  <a:schemeClr val="tx1"/>
                </a:solidFill>
                <a:latin typeface="+mn-lt"/>
                <a:ea typeface="+mn-ea"/>
                <a:cs typeface="+mn-cs"/>
              </a:rPr>
              <a:t>i</a:t>
            </a:r>
            <a:r>
              <a:rPr lang="en-US" sz="1200" kern="1200" spc="-55" dirty="0">
                <a:solidFill>
                  <a:schemeClr val="tx1"/>
                </a:solidFill>
                <a:latin typeface="+mn-lt"/>
                <a:ea typeface="+mn-ea"/>
                <a:cs typeface="+mn-cs"/>
              </a:rPr>
              <a:t> </a:t>
            </a:r>
            <a:r>
              <a:rPr lang="en-US" sz="1200" kern="1200" spc="-10" dirty="0" err="1">
                <a:solidFill>
                  <a:schemeClr val="tx1"/>
                </a:solidFill>
                <a:latin typeface="+mn-lt"/>
                <a:ea typeface="+mn-ea"/>
                <a:cs typeface="+mn-cs"/>
              </a:rPr>
              <a:t>referatet</a:t>
            </a:r>
            <a:r>
              <a:rPr lang="en-US" sz="1200" kern="1200" spc="-70" dirty="0">
                <a:solidFill>
                  <a:schemeClr val="tx1"/>
                </a:solidFill>
                <a:latin typeface="+mn-lt"/>
                <a:ea typeface="+mn-ea"/>
                <a:cs typeface="+mn-cs"/>
              </a:rPr>
              <a:t> </a:t>
            </a:r>
            <a:r>
              <a:rPr lang="en-US" sz="1200" kern="1200" spc="-25" dirty="0" err="1">
                <a:solidFill>
                  <a:schemeClr val="tx1"/>
                </a:solidFill>
                <a:latin typeface="+mn-lt"/>
                <a:ea typeface="+mn-ea"/>
                <a:cs typeface="+mn-cs"/>
              </a:rPr>
              <a:t>fra</a:t>
            </a:r>
            <a:r>
              <a:rPr lang="en-US" sz="1200" kern="1200" spc="-25" dirty="0">
                <a:solidFill>
                  <a:schemeClr val="tx1"/>
                </a:solidFill>
                <a:latin typeface="+mn-lt"/>
                <a:ea typeface="+mn-ea"/>
                <a:cs typeface="+mn-cs"/>
              </a:rPr>
              <a:t> </a:t>
            </a:r>
            <a:r>
              <a:rPr lang="en-US" sz="1200" kern="1200" dirty="0" err="1">
                <a:solidFill>
                  <a:schemeClr val="tx1"/>
                </a:solidFill>
                <a:latin typeface="+mn-lt"/>
                <a:ea typeface="+mn-ea"/>
                <a:cs typeface="+mn-cs"/>
              </a:rPr>
              <a:t>barnehagen</a:t>
            </a:r>
            <a:r>
              <a:rPr lang="en-US" sz="1200" kern="1200" spc="-85" dirty="0">
                <a:solidFill>
                  <a:schemeClr val="tx1"/>
                </a:solidFill>
                <a:latin typeface="+mn-lt"/>
                <a:ea typeface="+mn-ea"/>
                <a:cs typeface="+mn-cs"/>
              </a:rPr>
              <a:t> </a:t>
            </a:r>
            <a:r>
              <a:rPr lang="en-US" sz="1200" kern="1200" dirty="0" err="1">
                <a:solidFill>
                  <a:schemeClr val="tx1"/>
                </a:solidFill>
                <a:latin typeface="+mn-lt"/>
                <a:ea typeface="+mn-ea"/>
                <a:cs typeface="+mn-cs"/>
              </a:rPr>
              <a:t>kan</a:t>
            </a:r>
            <a:r>
              <a:rPr lang="en-US" sz="1200" kern="1200" spc="-90" dirty="0">
                <a:solidFill>
                  <a:schemeClr val="tx1"/>
                </a:solidFill>
                <a:latin typeface="+mn-lt"/>
                <a:ea typeface="+mn-ea"/>
                <a:cs typeface="+mn-cs"/>
              </a:rPr>
              <a:t> </a:t>
            </a:r>
            <a:r>
              <a:rPr lang="en-US" sz="1200" kern="1200" dirty="0" err="1">
                <a:solidFill>
                  <a:schemeClr val="tx1"/>
                </a:solidFill>
                <a:latin typeface="+mn-lt"/>
                <a:ea typeface="+mn-ea"/>
                <a:cs typeface="+mn-cs"/>
              </a:rPr>
              <a:t>anses</a:t>
            </a:r>
            <a:r>
              <a:rPr lang="en-US" sz="1200" kern="1200" spc="-80" dirty="0">
                <a:solidFill>
                  <a:schemeClr val="tx1"/>
                </a:solidFill>
                <a:latin typeface="+mn-lt"/>
                <a:ea typeface="+mn-ea"/>
                <a:cs typeface="+mn-cs"/>
              </a:rPr>
              <a:t> </a:t>
            </a:r>
            <a:r>
              <a:rPr lang="en-US" sz="1200" kern="1200" dirty="0" err="1">
                <a:solidFill>
                  <a:schemeClr val="tx1"/>
                </a:solidFill>
                <a:latin typeface="+mn-lt"/>
                <a:ea typeface="+mn-ea"/>
                <a:cs typeface="+mn-cs"/>
              </a:rPr>
              <a:t>som</a:t>
            </a:r>
            <a:r>
              <a:rPr lang="en-US" sz="1200" kern="1200" spc="-80" dirty="0">
                <a:solidFill>
                  <a:schemeClr val="tx1"/>
                </a:solidFill>
                <a:latin typeface="+mn-lt"/>
                <a:ea typeface="+mn-ea"/>
                <a:cs typeface="+mn-cs"/>
              </a:rPr>
              <a:t> </a:t>
            </a:r>
            <a:r>
              <a:rPr lang="en-US" sz="1200" kern="1200" dirty="0" err="1">
                <a:solidFill>
                  <a:schemeClr val="tx1"/>
                </a:solidFill>
                <a:latin typeface="+mn-lt"/>
                <a:ea typeface="+mn-ea"/>
                <a:cs typeface="+mn-cs"/>
              </a:rPr>
              <a:t>opplysninger</a:t>
            </a:r>
            <a:r>
              <a:rPr lang="en-US" sz="1200" kern="1200" spc="-75" dirty="0">
                <a:solidFill>
                  <a:schemeClr val="tx1"/>
                </a:solidFill>
                <a:latin typeface="+mn-lt"/>
                <a:ea typeface="+mn-ea"/>
                <a:cs typeface="+mn-cs"/>
              </a:rPr>
              <a:t> </a:t>
            </a:r>
            <a:r>
              <a:rPr lang="en-US" sz="1200" kern="1200" dirty="0">
                <a:solidFill>
                  <a:schemeClr val="tx1"/>
                </a:solidFill>
                <a:latin typeface="+mn-lt"/>
                <a:ea typeface="+mn-ea"/>
                <a:cs typeface="+mn-cs"/>
              </a:rPr>
              <a:t>om</a:t>
            </a:r>
            <a:r>
              <a:rPr lang="en-US" sz="1200" kern="1200" spc="-80" dirty="0">
                <a:solidFill>
                  <a:schemeClr val="tx1"/>
                </a:solidFill>
                <a:latin typeface="+mn-lt"/>
                <a:ea typeface="+mn-ea"/>
                <a:cs typeface="+mn-cs"/>
              </a:rPr>
              <a:t> </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legems</a:t>
            </a:r>
            <a:r>
              <a:rPr lang="en-US" sz="1200" kern="1200" dirty="0">
                <a:solidFill>
                  <a:schemeClr val="tx1"/>
                </a:solidFill>
                <a:latin typeface="+mn-lt"/>
                <a:ea typeface="+mn-ea"/>
                <a:cs typeface="+mn-cs"/>
              </a:rPr>
              <a:t>-</a:t>
            </a:r>
            <a:r>
              <a:rPr lang="en-US" sz="1200" kern="1200" spc="-85" dirty="0">
                <a:solidFill>
                  <a:schemeClr val="tx1"/>
                </a:solidFill>
                <a:latin typeface="+mn-lt"/>
                <a:ea typeface="+mn-ea"/>
                <a:cs typeface="+mn-cs"/>
              </a:rPr>
              <a:t> </a:t>
            </a:r>
            <a:r>
              <a:rPr lang="en-US" sz="1200" kern="1200" dirty="0" err="1">
                <a:solidFill>
                  <a:schemeClr val="tx1"/>
                </a:solidFill>
                <a:latin typeface="+mn-lt"/>
                <a:ea typeface="+mn-ea"/>
                <a:cs typeface="+mn-cs"/>
              </a:rPr>
              <a:t>eller</a:t>
            </a:r>
            <a:r>
              <a:rPr lang="en-US" sz="1200" kern="1200" spc="-85" dirty="0">
                <a:solidFill>
                  <a:schemeClr val="tx1"/>
                </a:solidFill>
                <a:latin typeface="+mn-lt"/>
                <a:ea typeface="+mn-ea"/>
                <a:cs typeface="+mn-cs"/>
              </a:rPr>
              <a:t> </a:t>
            </a:r>
            <a:r>
              <a:rPr lang="en-US" sz="1200" kern="1200" spc="-10" dirty="0" err="1">
                <a:solidFill>
                  <a:schemeClr val="tx1"/>
                </a:solidFill>
                <a:latin typeface="+mn-lt"/>
                <a:ea typeface="+mn-ea"/>
                <a:cs typeface="+mn-cs"/>
              </a:rPr>
              <a:t>sykdomsforhold</a:t>
            </a:r>
            <a:r>
              <a:rPr lang="en-US" sz="1200" kern="1200" spc="-10" dirty="0">
                <a:solidFill>
                  <a:schemeClr val="tx1"/>
                </a:solidFill>
                <a:latin typeface="+mn-lt"/>
                <a:ea typeface="+mn-ea"/>
                <a:cs typeface="+mn-cs"/>
              </a:rPr>
              <a:t>»,</a:t>
            </a:r>
            <a:r>
              <a:rPr lang="en-US" sz="1200" kern="1200" spc="-75" dirty="0">
                <a:solidFill>
                  <a:schemeClr val="tx1"/>
                </a:solidFill>
                <a:latin typeface="+mn-lt"/>
                <a:ea typeface="+mn-ea"/>
                <a:cs typeface="+mn-cs"/>
              </a:rPr>
              <a:t> </a:t>
            </a:r>
            <a:r>
              <a:rPr lang="en-US" sz="1200" kern="1200" spc="-25" dirty="0" err="1">
                <a:solidFill>
                  <a:schemeClr val="tx1"/>
                </a:solidFill>
                <a:latin typeface="+mn-lt"/>
                <a:ea typeface="+mn-ea"/>
                <a:cs typeface="+mn-cs"/>
              </a:rPr>
              <a:t>jf</a:t>
            </a:r>
            <a:r>
              <a:rPr lang="en-US" sz="1200" kern="1200" spc="-25" dirty="0">
                <a:solidFill>
                  <a:schemeClr val="tx1"/>
                </a:solidFill>
                <a:latin typeface="+mn-lt"/>
                <a:ea typeface="+mn-ea"/>
                <a:cs typeface="+mn-cs"/>
              </a:rPr>
              <a:t>. </a:t>
            </a:r>
            <a:r>
              <a:rPr lang="en-US" sz="1200" kern="1200" spc="-10" dirty="0" err="1">
                <a:solidFill>
                  <a:schemeClr val="tx1"/>
                </a:solidFill>
                <a:latin typeface="+mn-lt"/>
                <a:ea typeface="+mn-ea"/>
                <a:cs typeface="+mn-cs"/>
              </a:rPr>
              <a:t>helsepersonelloven</a:t>
            </a:r>
            <a:r>
              <a:rPr lang="en-US" sz="1200" kern="1200" spc="-40" dirty="0">
                <a:solidFill>
                  <a:schemeClr val="tx1"/>
                </a:solidFill>
                <a:latin typeface="+mn-lt"/>
                <a:ea typeface="+mn-ea"/>
                <a:cs typeface="+mn-cs"/>
              </a:rPr>
              <a:t> </a:t>
            </a:r>
            <a:r>
              <a:rPr lang="en-US" sz="1200" kern="1200" dirty="0">
                <a:solidFill>
                  <a:schemeClr val="tx1"/>
                </a:solidFill>
                <a:latin typeface="+mn-lt"/>
                <a:ea typeface="+mn-ea"/>
                <a:cs typeface="+mn-cs"/>
              </a:rPr>
              <a:t>§</a:t>
            </a:r>
            <a:r>
              <a:rPr lang="en-US" sz="1200" kern="1200" spc="-55" dirty="0">
                <a:solidFill>
                  <a:schemeClr val="tx1"/>
                </a:solidFill>
                <a:latin typeface="+mn-lt"/>
                <a:ea typeface="+mn-ea"/>
                <a:cs typeface="+mn-cs"/>
              </a:rPr>
              <a:t> </a:t>
            </a:r>
            <a:r>
              <a:rPr lang="en-US" sz="1200" kern="1200" dirty="0">
                <a:solidFill>
                  <a:schemeClr val="tx1"/>
                </a:solidFill>
                <a:latin typeface="+mn-lt"/>
                <a:ea typeface="+mn-ea"/>
                <a:cs typeface="+mn-cs"/>
              </a:rPr>
              <a:t>21,</a:t>
            </a:r>
            <a:r>
              <a:rPr lang="en-US" sz="1200" kern="1200" spc="-50" dirty="0">
                <a:solidFill>
                  <a:schemeClr val="tx1"/>
                </a:solidFill>
                <a:latin typeface="+mn-lt"/>
                <a:ea typeface="+mn-ea"/>
                <a:cs typeface="+mn-cs"/>
              </a:rPr>
              <a:t> </a:t>
            </a:r>
            <a:r>
              <a:rPr lang="en-US" sz="1200" kern="1200" dirty="0">
                <a:solidFill>
                  <a:schemeClr val="tx1"/>
                </a:solidFill>
                <a:latin typeface="+mn-lt"/>
                <a:ea typeface="+mn-ea"/>
                <a:cs typeface="+mn-cs"/>
              </a:rPr>
              <a:t>men</a:t>
            </a:r>
            <a:r>
              <a:rPr lang="en-US" sz="1200" kern="1200" spc="-55" dirty="0">
                <a:solidFill>
                  <a:schemeClr val="tx1"/>
                </a:solidFill>
                <a:latin typeface="+mn-lt"/>
                <a:ea typeface="+mn-ea"/>
                <a:cs typeface="+mn-cs"/>
              </a:rPr>
              <a:t> </a:t>
            </a:r>
            <a:r>
              <a:rPr lang="en-US" sz="1200" kern="1200" dirty="0" err="1">
                <a:solidFill>
                  <a:schemeClr val="tx1"/>
                </a:solidFill>
                <a:latin typeface="+mn-lt"/>
                <a:ea typeface="+mn-ea"/>
                <a:cs typeface="+mn-cs"/>
              </a:rPr>
              <a:t>så</a:t>
            </a:r>
            <a:r>
              <a:rPr lang="en-US" sz="1200" kern="1200" spc="-60" dirty="0">
                <a:solidFill>
                  <a:schemeClr val="tx1"/>
                </a:solidFill>
                <a:latin typeface="+mn-lt"/>
                <a:ea typeface="+mn-ea"/>
                <a:cs typeface="+mn-cs"/>
              </a:rPr>
              <a:t> </a:t>
            </a:r>
            <a:r>
              <a:rPr lang="en-US" sz="1200" kern="1200" dirty="0" err="1">
                <a:solidFill>
                  <a:schemeClr val="tx1"/>
                </a:solidFill>
                <a:latin typeface="+mn-lt"/>
                <a:ea typeface="+mn-ea"/>
                <a:cs typeface="+mn-cs"/>
              </a:rPr>
              <a:t>lenge</a:t>
            </a:r>
            <a:r>
              <a:rPr lang="en-US" sz="1200" kern="1200" spc="-60" dirty="0">
                <a:solidFill>
                  <a:schemeClr val="tx1"/>
                </a:solidFill>
                <a:latin typeface="+mn-lt"/>
                <a:ea typeface="+mn-ea"/>
                <a:cs typeface="+mn-cs"/>
              </a:rPr>
              <a:t> </a:t>
            </a:r>
            <a:r>
              <a:rPr lang="en-US" sz="1200" kern="1200" dirty="0" err="1">
                <a:solidFill>
                  <a:schemeClr val="tx1"/>
                </a:solidFill>
                <a:latin typeface="+mn-lt"/>
                <a:ea typeface="+mn-ea"/>
                <a:cs typeface="+mn-cs"/>
              </a:rPr>
              <a:t>opplysningene</a:t>
            </a:r>
            <a:r>
              <a:rPr lang="en-US" sz="1200" kern="1200" spc="-40" dirty="0">
                <a:solidFill>
                  <a:schemeClr val="tx1"/>
                </a:solidFill>
                <a:latin typeface="+mn-lt"/>
                <a:ea typeface="+mn-ea"/>
                <a:cs typeface="+mn-cs"/>
              </a:rPr>
              <a:t> </a:t>
            </a:r>
            <a:r>
              <a:rPr lang="en-US" sz="1200" kern="1200" spc="-10" dirty="0">
                <a:solidFill>
                  <a:schemeClr val="tx1"/>
                </a:solidFill>
                <a:latin typeface="+mn-lt"/>
                <a:ea typeface="+mn-ea"/>
                <a:cs typeface="+mn-cs"/>
              </a:rPr>
              <a:t>stammer</a:t>
            </a:r>
            <a:r>
              <a:rPr lang="en-US" sz="1200" kern="1200" spc="-55" dirty="0">
                <a:solidFill>
                  <a:schemeClr val="tx1"/>
                </a:solidFill>
                <a:latin typeface="+mn-lt"/>
                <a:ea typeface="+mn-ea"/>
                <a:cs typeface="+mn-cs"/>
              </a:rPr>
              <a:t> </a:t>
            </a:r>
            <a:r>
              <a:rPr lang="en-US" sz="1200" kern="1200" dirty="0" err="1">
                <a:solidFill>
                  <a:schemeClr val="tx1"/>
                </a:solidFill>
                <a:latin typeface="+mn-lt"/>
                <a:ea typeface="+mn-ea"/>
                <a:cs typeface="+mn-cs"/>
              </a:rPr>
              <a:t>fra</a:t>
            </a:r>
            <a:r>
              <a:rPr lang="en-US" sz="1200" kern="1200" spc="-55" dirty="0">
                <a:solidFill>
                  <a:schemeClr val="tx1"/>
                </a:solidFill>
                <a:latin typeface="+mn-lt"/>
                <a:ea typeface="+mn-ea"/>
                <a:cs typeface="+mn-cs"/>
              </a:rPr>
              <a:t> </a:t>
            </a:r>
            <a:r>
              <a:rPr lang="en-US" sz="1200" kern="1200" dirty="0" err="1">
                <a:solidFill>
                  <a:schemeClr val="tx1"/>
                </a:solidFill>
                <a:latin typeface="+mn-lt"/>
                <a:ea typeface="+mn-ea"/>
                <a:cs typeface="+mn-cs"/>
              </a:rPr>
              <a:t>vurderinger</a:t>
            </a:r>
            <a:r>
              <a:rPr lang="en-US" sz="1200" kern="1200" spc="-55" dirty="0">
                <a:solidFill>
                  <a:schemeClr val="tx1"/>
                </a:solidFill>
                <a:latin typeface="+mn-lt"/>
                <a:ea typeface="+mn-ea"/>
                <a:cs typeface="+mn-cs"/>
              </a:rPr>
              <a:t> </a:t>
            </a:r>
            <a:r>
              <a:rPr lang="en-US" sz="1200" kern="1200" dirty="0" err="1">
                <a:solidFill>
                  <a:schemeClr val="tx1"/>
                </a:solidFill>
                <a:latin typeface="+mn-lt"/>
                <a:ea typeface="+mn-ea"/>
                <a:cs typeface="+mn-cs"/>
              </a:rPr>
              <a:t>fra</a:t>
            </a:r>
            <a:r>
              <a:rPr lang="en-US" sz="1200" kern="1200" spc="-55" dirty="0">
                <a:solidFill>
                  <a:schemeClr val="tx1"/>
                </a:solidFill>
                <a:latin typeface="+mn-lt"/>
                <a:ea typeface="+mn-ea"/>
                <a:cs typeface="+mn-cs"/>
              </a:rPr>
              <a:t> </a:t>
            </a:r>
            <a:r>
              <a:rPr lang="en-US" sz="1200" kern="1200" spc="-25" dirty="0" err="1">
                <a:solidFill>
                  <a:schemeClr val="tx1"/>
                </a:solidFill>
                <a:latin typeface="+mn-lt"/>
                <a:ea typeface="+mn-ea"/>
                <a:cs typeface="+mn-cs"/>
              </a:rPr>
              <a:t>en</a:t>
            </a:r>
            <a:r>
              <a:rPr lang="en-US" sz="1200" kern="1200" spc="-25" dirty="0">
                <a:solidFill>
                  <a:schemeClr val="tx1"/>
                </a:solidFill>
                <a:latin typeface="+mn-lt"/>
                <a:ea typeface="+mn-ea"/>
                <a:cs typeface="+mn-cs"/>
              </a:rPr>
              <a:t> </a:t>
            </a:r>
            <a:r>
              <a:rPr lang="en-US" sz="1200" kern="1200" spc="-20" dirty="0" err="1">
                <a:solidFill>
                  <a:schemeClr val="tx1"/>
                </a:solidFill>
                <a:latin typeface="+mn-lt"/>
                <a:ea typeface="+mn-ea"/>
                <a:cs typeface="+mn-cs"/>
              </a:rPr>
              <a:t>psykologkonsultasjon</a:t>
            </a:r>
            <a:r>
              <a:rPr lang="en-US" sz="1200" kern="1200" spc="-20" dirty="0">
                <a:solidFill>
                  <a:schemeClr val="tx1"/>
                </a:solidFill>
                <a:latin typeface="+mn-lt"/>
                <a:ea typeface="+mn-ea"/>
                <a:cs typeface="+mn-cs"/>
              </a:rPr>
              <a:t>,</a:t>
            </a:r>
            <a:r>
              <a:rPr lang="en-US" sz="1200" kern="1200" spc="-40" dirty="0">
                <a:solidFill>
                  <a:schemeClr val="tx1"/>
                </a:solidFill>
                <a:latin typeface="+mn-lt"/>
                <a:ea typeface="+mn-ea"/>
                <a:cs typeface="+mn-cs"/>
              </a:rPr>
              <a:t> </a:t>
            </a:r>
            <a:r>
              <a:rPr lang="en-US" sz="1200" kern="1200" dirty="0" err="1">
                <a:solidFill>
                  <a:schemeClr val="tx1"/>
                </a:solidFill>
                <a:latin typeface="+mn-lt"/>
                <a:ea typeface="+mn-ea"/>
                <a:cs typeface="+mn-cs"/>
              </a:rPr>
              <a:t>som</a:t>
            </a:r>
            <a:r>
              <a:rPr lang="en-US" sz="1200" kern="1200" spc="-55" dirty="0">
                <a:solidFill>
                  <a:schemeClr val="tx1"/>
                </a:solidFill>
                <a:latin typeface="+mn-lt"/>
                <a:ea typeface="+mn-ea"/>
                <a:cs typeface="+mn-cs"/>
              </a:rPr>
              <a:t> </a:t>
            </a:r>
            <a:r>
              <a:rPr lang="en-US" sz="1200" kern="1200" dirty="0">
                <a:solidFill>
                  <a:schemeClr val="tx1"/>
                </a:solidFill>
                <a:latin typeface="+mn-lt"/>
                <a:ea typeface="+mn-ea"/>
                <a:cs typeface="+mn-cs"/>
              </a:rPr>
              <a:t>er</a:t>
            </a:r>
            <a:r>
              <a:rPr lang="en-US" sz="1200" kern="1200" spc="-60" dirty="0">
                <a:solidFill>
                  <a:schemeClr val="tx1"/>
                </a:solidFill>
                <a:latin typeface="+mn-lt"/>
                <a:ea typeface="+mn-ea"/>
                <a:cs typeface="+mn-cs"/>
              </a:rPr>
              <a:t> </a:t>
            </a:r>
            <a:r>
              <a:rPr lang="en-US" sz="1200" kern="1200" dirty="0" err="1">
                <a:solidFill>
                  <a:schemeClr val="tx1"/>
                </a:solidFill>
                <a:latin typeface="+mn-lt"/>
                <a:ea typeface="+mn-ea"/>
                <a:cs typeface="+mn-cs"/>
              </a:rPr>
              <a:t>delvis</a:t>
            </a:r>
            <a:r>
              <a:rPr lang="en-US" sz="1200" kern="1200" spc="-60" dirty="0">
                <a:solidFill>
                  <a:schemeClr val="tx1"/>
                </a:solidFill>
                <a:latin typeface="+mn-lt"/>
                <a:ea typeface="+mn-ea"/>
                <a:cs typeface="+mn-cs"/>
              </a:rPr>
              <a:t> </a:t>
            </a:r>
            <a:r>
              <a:rPr lang="en-US" sz="1200" kern="1200" spc="-10" dirty="0" err="1">
                <a:solidFill>
                  <a:schemeClr val="tx1"/>
                </a:solidFill>
                <a:latin typeface="+mn-lt"/>
                <a:ea typeface="+mn-ea"/>
                <a:cs typeface="+mn-cs"/>
              </a:rPr>
              <a:t>nedtegnet</a:t>
            </a:r>
            <a:r>
              <a:rPr lang="en-US" sz="1200" kern="1200" spc="-70" dirty="0">
                <a:solidFill>
                  <a:schemeClr val="tx1"/>
                </a:solidFill>
                <a:latin typeface="+mn-lt"/>
                <a:ea typeface="+mn-ea"/>
                <a:cs typeface="+mn-cs"/>
              </a:rPr>
              <a:t> </a:t>
            </a:r>
            <a:r>
              <a:rPr lang="en-US" sz="1200" kern="1200" dirty="0" err="1">
                <a:solidFill>
                  <a:schemeClr val="tx1"/>
                </a:solidFill>
                <a:latin typeface="+mn-lt"/>
                <a:ea typeface="+mn-ea"/>
                <a:cs typeface="+mn-cs"/>
              </a:rPr>
              <a:t>i</a:t>
            </a:r>
            <a:r>
              <a:rPr lang="en-US" sz="1200" kern="1200" spc="-55" dirty="0">
                <a:solidFill>
                  <a:schemeClr val="tx1"/>
                </a:solidFill>
                <a:latin typeface="+mn-lt"/>
                <a:ea typeface="+mn-ea"/>
                <a:cs typeface="+mn-cs"/>
              </a:rPr>
              <a:t> </a:t>
            </a:r>
            <a:r>
              <a:rPr lang="en-US" sz="1200" kern="1200" dirty="0" err="1">
                <a:solidFill>
                  <a:schemeClr val="tx1"/>
                </a:solidFill>
                <a:latin typeface="+mn-lt"/>
                <a:ea typeface="+mn-ea"/>
                <a:cs typeface="+mn-cs"/>
              </a:rPr>
              <a:t>journalen</a:t>
            </a:r>
            <a:r>
              <a:rPr lang="en-US" sz="1200" kern="1200" dirty="0">
                <a:solidFill>
                  <a:schemeClr val="tx1"/>
                </a:solidFill>
                <a:latin typeface="+mn-lt"/>
                <a:ea typeface="+mn-ea"/>
                <a:cs typeface="+mn-cs"/>
              </a:rPr>
              <a:t>,</a:t>
            </a:r>
            <a:r>
              <a:rPr lang="en-US" sz="1200" kern="1200" spc="-55" dirty="0">
                <a:solidFill>
                  <a:schemeClr val="tx1"/>
                </a:solidFill>
                <a:latin typeface="+mn-lt"/>
                <a:ea typeface="+mn-ea"/>
                <a:cs typeface="+mn-cs"/>
              </a:rPr>
              <a:t> </a:t>
            </a:r>
            <a:r>
              <a:rPr lang="en-US" sz="1200" kern="1200" dirty="0">
                <a:solidFill>
                  <a:schemeClr val="tx1"/>
                </a:solidFill>
                <a:latin typeface="+mn-lt"/>
                <a:ea typeface="+mn-ea"/>
                <a:cs typeface="+mn-cs"/>
              </a:rPr>
              <a:t>taler</a:t>
            </a:r>
            <a:r>
              <a:rPr lang="en-US" sz="1200" kern="1200" spc="-60" dirty="0">
                <a:solidFill>
                  <a:schemeClr val="tx1"/>
                </a:solidFill>
                <a:latin typeface="+mn-lt"/>
                <a:ea typeface="+mn-ea"/>
                <a:cs typeface="+mn-cs"/>
              </a:rPr>
              <a:t> </a:t>
            </a:r>
            <a:r>
              <a:rPr lang="en-US" sz="1200" kern="1200" dirty="0" err="1">
                <a:solidFill>
                  <a:schemeClr val="tx1"/>
                </a:solidFill>
                <a:latin typeface="+mn-lt"/>
                <a:ea typeface="+mn-ea"/>
                <a:cs typeface="+mn-cs"/>
              </a:rPr>
              <a:t>mye</a:t>
            </a:r>
            <a:r>
              <a:rPr lang="en-US" sz="1200" kern="1200" spc="-50" dirty="0">
                <a:solidFill>
                  <a:schemeClr val="tx1"/>
                </a:solidFill>
                <a:latin typeface="+mn-lt"/>
                <a:ea typeface="+mn-ea"/>
                <a:cs typeface="+mn-cs"/>
              </a:rPr>
              <a:t> </a:t>
            </a:r>
            <a:r>
              <a:rPr lang="en-US" sz="1200" kern="1200" dirty="0">
                <a:solidFill>
                  <a:schemeClr val="tx1"/>
                </a:solidFill>
                <a:latin typeface="+mn-lt"/>
                <a:ea typeface="+mn-ea"/>
                <a:cs typeface="+mn-cs"/>
              </a:rPr>
              <a:t>for</a:t>
            </a:r>
            <a:r>
              <a:rPr lang="en-US" sz="1200" kern="1200" spc="-65" dirty="0">
                <a:solidFill>
                  <a:schemeClr val="tx1"/>
                </a:solidFill>
                <a:latin typeface="+mn-lt"/>
                <a:ea typeface="+mn-ea"/>
                <a:cs typeface="+mn-cs"/>
              </a:rPr>
              <a:t> </a:t>
            </a:r>
            <a:r>
              <a:rPr lang="en-US" sz="1200" kern="1200" spc="-25" dirty="0">
                <a:solidFill>
                  <a:schemeClr val="tx1"/>
                </a:solidFill>
                <a:latin typeface="+mn-lt"/>
                <a:ea typeface="+mn-ea"/>
                <a:cs typeface="+mn-cs"/>
              </a:rPr>
              <a:t>at </a:t>
            </a:r>
            <a:r>
              <a:rPr lang="en-US" sz="1200" kern="1200" dirty="0" err="1">
                <a:solidFill>
                  <a:schemeClr val="tx1"/>
                </a:solidFill>
                <a:latin typeface="+mn-lt"/>
                <a:ea typeface="+mn-ea"/>
                <a:cs typeface="+mn-cs"/>
              </a:rPr>
              <a:t>opplysningene</a:t>
            </a:r>
            <a:r>
              <a:rPr lang="en-US" sz="1200" kern="1200" spc="-60" dirty="0">
                <a:solidFill>
                  <a:schemeClr val="tx1"/>
                </a:solidFill>
                <a:latin typeface="+mn-lt"/>
                <a:ea typeface="+mn-ea"/>
                <a:cs typeface="+mn-cs"/>
              </a:rPr>
              <a:t> </a:t>
            </a:r>
            <a:r>
              <a:rPr lang="en-US" sz="1200" kern="1200" dirty="0" err="1">
                <a:solidFill>
                  <a:schemeClr val="tx1"/>
                </a:solidFill>
                <a:latin typeface="+mn-lt"/>
                <a:ea typeface="+mn-ea"/>
                <a:cs typeface="+mn-cs"/>
              </a:rPr>
              <a:t>uansett</a:t>
            </a:r>
            <a:r>
              <a:rPr lang="en-US" sz="1200" kern="1200" spc="-85" dirty="0">
                <a:solidFill>
                  <a:schemeClr val="tx1"/>
                </a:solidFill>
                <a:latin typeface="+mn-lt"/>
                <a:ea typeface="+mn-ea"/>
                <a:cs typeface="+mn-cs"/>
              </a:rPr>
              <a:t> </a:t>
            </a:r>
            <a:r>
              <a:rPr lang="en-US" sz="1200" kern="1200" dirty="0" err="1">
                <a:solidFill>
                  <a:schemeClr val="tx1"/>
                </a:solidFill>
                <a:latin typeface="+mn-lt"/>
                <a:ea typeface="+mn-ea"/>
                <a:cs typeface="+mn-cs"/>
              </a:rPr>
              <a:t>bør</a:t>
            </a:r>
            <a:r>
              <a:rPr lang="en-US" sz="1200" kern="1200" spc="-65" dirty="0">
                <a:solidFill>
                  <a:schemeClr val="tx1"/>
                </a:solidFill>
                <a:latin typeface="+mn-lt"/>
                <a:ea typeface="+mn-ea"/>
                <a:cs typeface="+mn-cs"/>
              </a:rPr>
              <a:t> </a:t>
            </a:r>
            <a:r>
              <a:rPr lang="en-US" sz="1200" kern="1200" dirty="0" err="1">
                <a:solidFill>
                  <a:schemeClr val="tx1"/>
                </a:solidFill>
                <a:latin typeface="+mn-lt"/>
                <a:ea typeface="+mn-ea"/>
                <a:cs typeface="+mn-cs"/>
              </a:rPr>
              <a:t>anses</a:t>
            </a:r>
            <a:r>
              <a:rPr lang="en-US" sz="1200" kern="1200" spc="-70" dirty="0">
                <a:solidFill>
                  <a:schemeClr val="tx1"/>
                </a:solidFill>
                <a:latin typeface="+mn-lt"/>
                <a:ea typeface="+mn-ea"/>
                <a:cs typeface="+mn-cs"/>
              </a:rPr>
              <a:t> </a:t>
            </a:r>
            <a:r>
              <a:rPr lang="en-US" sz="1200" kern="1200" dirty="0" err="1">
                <a:solidFill>
                  <a:schemeClr val="tx1"/>
                </a:solidFill>
                <a:latin typeface="+mn-lt"/>
                <a:ea typeface="+mn-ea"/>
                <a:cs typeface="+mn-cs"/>
              </a:rPr>
              <a:t>som</a:t>
            </a:r>
            <a:r>
              <a:rPr lang="en-US" sz="1200" kern="1200" spc="-60" dirty="0">
                <a:solidFill>
                  <a:schemeClr val="tx1"/>
                </a:solidFill>
                <a:latin typeface="+mn-lt"/>
                <a:ea typeface="+mn-ea"/>
                <a:cs typeface="+mn-cs"/>
              </a:rPr>
              <a:t> </a:t>
            </a:r>
            <a:r>
              <a:rPr lang="en-US" sz="1200" kern="1200" spc="-10" dirty="0" err="1">
                <a:solidFill>
                  <a:schemeClr val="tx1"/>
                </a:solidFill>
                <a:latin typeface="+mn-lt"/>
                <a:ea typeface="+mn-ea"/>
                <a:cs typeface="+mn-cs"/>
              </a:rPr>
              <a:t>taushetsbelagte</a:t>
            </a:r>
            <a:r>
              <a:rPr lang="en-US" sz="1200" kern="1200" spc="-80" dirty="0">
                <a:solidFill>
                  <a:schemeClr val="tx1"/>
                </a:solidFill>
                <a:latin typeface="+mn-lt"/>
                <a:ea typeface="+mn-ea"/>
                <a:cs typeface="+mn-cs"/>
              </a:rPr>
              <a:t> </a:t>
            </a:r>
            <a:r>
              <a:rPr lang="en-US" sz="1200" kern="1200" dirty="0" err="1">
                <a:solidFill>
                  <a:schemeClr val="tx1"/>
                </a:solidFill>
                <a:latin typeface="+mn-lt"/>
                <a:ea typeface="+mn-ea"/>
                <a:cs typeface="+mn-cs"/>
              </a:rPr>
              <a:t>fordi</a:t>
            </a:r>
            <a:r>
              <a:rPr lang="en-US" sz="1200" kern="1200" spc="-65" dirty="0">
                <a:solidFill>
                  <a:schemeClr val="tx1"/>
                </a:solidFill>
                <a:latin typeface="+mn-lt"/>
                <a:ea typeface="+mn-ea"/>
                <a:cs typeface="+mn-cs"/>
              </a:rPr>
              <a:t> </a:t>
            </a:r>
            <a:r>
              <a:rPr lang="en-US" sz="1200" kern="1200" dirty="0">
                <a:solidFill>
                  <a:schemeClr val="tx1"/>
                </a:solidFill>
                <a:latin typeface="+mn-lt"/>
                <a:ea typeface="+mn-ea"/>
                <a:cs typeface="+mn-cs"/>
              </a:rPr>
              <a:t>de</a:t>
            </a:r>
            <a:r>
              <a:rPr lang="en-US" sz="1200" kern="1200" spc="-80" dirty="0">
                <a:solidFill>
                  <a:schemeClr val="tx1"/>
                </a:solidFill>
                <a:latin typeface="+mn-lt"/>
                <a:ea typeface="+mn-ea"/>
                <a:cs typeface="+mn-cs"/>
              </a:rPr>
              <a:t> </a:t>
            </a:r>
            <a:r>
              <a:rPr lang="en-US" sz="1200" kern="1200" dirty="0" err="1">
                <a:solidFill>
                  <a:schemeClr val="tx1"/>
                </a:solidFill>
                <a:latin typeface="+mn-lt"/>
                <a:ea typeface="+mn-ea"/>
                <a:cs typeface="+mn-cs"/>
              </a:rPr>
              <a:t>gjelder</a:t>
            </a:r>
            <a:r>
              <a:rPr lang="en-US" sz="1200" kern="1200" spc="-65" dirty="0">
                <a:solidFill>
                  <a:schemeClr val="tx1"/>
                </a:solidFill>
                <a:latin typeface="+mn-lt"/>
                <a:ea typeface="+mn-ea"/>
                <a:cs typeface="+mn-cs"/>
              </a:rPr>
              <a:t> </a:t>
            </a:r>
            <a:r>
              <a:rPr lang="en-US" sz="1200" kern="1200" spc="-10" dirty="0">
                <a:solidFill>
                  <a:schemeClr val="tx1"/>
                </a:solidFill>
                <a:latin typeface="+mn-lt"/>
                <a:ea typeface="+mn-ea"/>
                <a:cs typeface="+mn-cs"/>
              </a:rPr>
              <a:t>«</a:t>
            </a:r>
            <a:r>
              <a:rPr lang="en-US" sz="1200" kern="1200" spc="-10" dirty="0" err="1">
                <a:solidFill>
                  <a:schemeClr val="tx1"/>
                </a:solidFill>
                <a:latin typeface="+mn-lt"/>
                <a:ea typeface="+mn-ea"/>
                <a:cs typeface="+mn-cs"/>
              </a:rPr>
              <a:t>personlige</a:t>
            </a:r>
            <a:r>
              <a:rPr lang="en-US" sz="1200" kern="1200" spc="-10" dirty="0">
                <a:solidFill>
                  <a:schemeClr val="tx1"/>
                </a:solidFill>
                <a:latin typeface="+mn-lt"/>
                <a:ea typeface="+mn-ea"/>
                <a:cs typeface="+mn-cs"/>
              </a:rPr>
              <a:t> forhold».</a:t>
            </a:r>
            <a:endParaRPr lang="en-US" sz="1200" kern="1200" dirty="0">
              <a:solidFill>
                <a:schemeClr val="tx1"/>
              </a:solidFill>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56</a:t>
            </a:fld>
            <a:endParaRPr lang="nb-NO"/>
          </a:p>
        </p:txBody>
      </p:sp>
    </p:spTree>
    <p:extLst>
      <p:ext uri="{BB962C8B-B14F-4D97-AF65-F5344CB8AC3E}">
        <p14:creationId xmlns:p14="http://schemas.microsoft.com/office/powerpoint/2010/main" val="10739361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57</a:t>
            </a:fld>
            <a:endParaRPr lang="nb-NO"/>
          </a:p>
        </p:txBody>
      </p:sp>
    </p:spTree>
    <p:extLst>
      <p:ext uri="{BB962C8B-B14F-4D97-AF65-F5344CB8AC3E}">
        <p14:creationId xmlns:p14="http://schemas.microsoft.com/office/powerpoint/2010/main" val="4984484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58</a:t>
            </a:fld>
            <a:endParaRPr lang="nb-NO"/>
          </a:p>
        </p:txBody>
      </p:sp>
    </p:spTree>
    <p:extLst>
      <p:ext uri="{BB962C8B-B14F-4D97-AF65-F5344CB8AC3E}">
        <p14:creationId xmlns:p14="http://schemas.microsoft.com/office/powerpoint/2010/main" val="16034529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59</a:t>
            </a:fld>
            <a:endParaRPr lang="nb-NO"/>
          </a:p>
        </p:txBody>
      </p:sp>
    </p:spTree>
    <p:extLst>
      <p:ext uri="{BB962C8B-B14F-4D97-AF65-F5344CB8AC3E}">
        <p14:creationId xmlns:p14="http://schemas.microsoft.com/office/powerpoint/2010/main" val="17522418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60</a:t>
            </a:fld>
            <a:endParaRPr lang="nb-NO"/>
          </a:p>
        </p:txBody>
      </p:sp>
    </p:spTree>
    <p:extLst>
      <p:ext uri="{BB962C8B-B14F-4D97-AF65-F5344CB8AC3E}">
        <p14:creationId xmlns:p14="http://schemas.microsoft.com/office/powerpoint/2010/main" val="24866510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1068" marR="4427" defTabSz="796900">
              <a:spcBef>
                <a:spcPts val="92"/>
              </a:spcBef>
              <a:tabLst>
                <a:tab pos="519645" algn="l"/>
              </a:tabLst>
              <a:defRPr/>
            </a:pPr>
            <a:r>
              <a:rPr lang="nb-NO" sz="1700" i="1" kern="0" spc="126" dirty="0">
                <a:solidFill>
                  <a:srgbClr val="333333"/>
                </a:solidFill>
                <a:latin typeface="Gill Sans MT"/>
                <a:cs typeface="Gill Sans MT"/>
              </a:rPr>
              <a:t>Samlet</a:t>
            </a:r>
            <a:r>
              <a:rPr lang="nb-NO" sz="1700" i="1" kern="0" spc="-57" dirty="0">
                <a:solidFill>
                  <a:srgbClr val="333333"/>
                </a:solidFill>
                <a:latin typeface="Gill Sans MT"/>
                <a:cs typeface="Gill Sans MT"/>
              </a:rPr>
              <a:t> </a:t>
            </a:r>
            <a:r>
              <a:rPr lang="nb-NO" sz="1700" i="1" kern="0" spc="126" dirty="0">
                <a:solidFill>
                  <a:srgbClr val="333333"/>
                </a:solidFill>
                <a:latin typeface="Gill Sans MT"/>
                <a:cs typeface="Gill Sans MT"/>
              </a:rPr>
              <a:t>sett</a:t>
            </a:r>
            <a:r>
              <a:rPr lang="nb-NO" sz="1700" i="1" kern="0" spc="-57" dirty="0">
                <a:solidFill>
                  <a:srgbClr val="333333"/>
                </a:solidFill>
                <a:latin typeface="Gill Sans MT"/>
                <a:cs typeface="Gill Sans MT"/>
              </a:rPr>
              <a:t> </a:t>
            </a:r>
            <a:r>
              <a:rPr lang="nb-NO" sz="1700" i="1" kern="0" spc="78" dirty="0">
                <a:solidFill>
                  <a:srgbClr val="333333"/>
                </a:solidFill>
                <a:latin typeface="Gill Sans MT"/>
                <a:cs typeface="Gill Sans MT"/>
              </a:rPr>
              <a:t>er</a:t>
            </a:r>
            <a:r>
              <a:rPr lang="nb-NO" sz="1700" i="1" kern="0" spc="-57" dirty="0">
                <a:solidFill>
                  <a:srgbClr val="333333"/>
                </a:solidFill>
                <a:latin typeface="Gill Sans MT"/>
                <a:cs typeface="Gill Sans MT"/>
              </a:rPr>
              <a:t> </a:t>
            </a:r>
            <a:r>
              <a:rPr lang="nb-NO" sz="1700" i="1" kern="0" spc="105" dirty="0">
                <a:solidFill>
                  <a:srgbClr val="333333"/>
                </a:solidFill>
                <a:latin typeface="Gill Sans MT"/>
                <a:cs typeface="Gill Sans MT"/>
              </a:rPr>
              <a:t>det</a:t>
            </a:r>
            <a:r>
              <a:rPr lang="nb-NO" sz="1700" i="1" kern="0" spc="-52" dirty="0">
                <a:solidFill>
                  <a:srgbClr val="333333"/>
                </a:solidFill>
                <a:latin typeface="Gill Sans MT"/>
                <a:cs typeface="Gill Sans MT"/>
              </a:rPr>
              <a:t> </a:t>
            </a:r>
            <a:r>
              <a:rPr lang="nb-NO" sz="1700" i="1" kern="0" spc="148" dirty="0">
                <a:solidFill>
                  <a:srgbClr val="333333"/>
                </a:solidFill>
                <a:latin typeface="Gill Sans MT"/>
                <a:cs typeface="Gill Sans MT"/>
              </a:rPr>
              <a:t>ombudsmannens</a:t>
            </a:r>
            <a:r>
              <a:rPr lang="nb-NO" sz="1700" i="1" kern="0" spc="-48" dirty="0">
                <a:solidFill>
                  <a:srgbClr val="333333"/>
                </a:solidFill>
                <a:latin typeface="Gill Sans MT"/>
                <a:cs typeface="Gill Sans MT"/>
              </a:rPr>
              <a:t> </a:t>
            </a:r>
            <a:r>
              <a:rPr lang="nb-NO" sz="1700" i="1" kern="0" spc="109" dirty="0">
                <a:solidFill>
                  <a:srgbClr val="333333"/>
                </a:solidFill>
                <a:latin typeface="Gill Sans MT"/>
                <a:cs typeface="Gill Sans MT"/>
              </a:rPr>
              <a:t>vurdering</a:t>
            </a:r>
            <a:r>
              <a:rPr lang="nb-NO" sz="1700" i="1" kern="0" spc="-44" dirty="0">
                <a:solidFill>
                  <a:srgbClr val="333333"/>
                </a:solidFill>
                <a:latin typeface="Gill Sans MT"/>
                <a:cs typeface="Gill Sans MT"/>
              </a:rPr>
              <a:t> </a:t>
            </a:r>
            <a:r>
              <a:rPr lang="nb-NO" sz="1700" i="1" kern="0" spc="83" dirty="0">
                <a:solidFill>
                  <a:srgbClr val="333333"/>
                </a:solidFill>
                <a:latin typeface="Gill Sans MT"/>
                <a:cs typeface="Gill Sans MT"/>
              </a:rPr>
              <a:t>at</a:t>
            </a:r>
            <a:r>
              <a:rPr lang="nb-NO" sz="1700" i="1" kern="0" spc="-48" dirty="0">
                <a:solidFill>
                  <a:srgbClr val="333333"/>
                </a:solidFill>
                <a:latin typeface="Gill Sans MT"/>
                <a:cs typeface="Gill Sans MT"/>
              </a:rPr>
              <a:t> </a:t>
            </a:r>
            <a:r>
              <a:rPr lang="nb-NO" sz="1700" i="1" kern="0" spc="131" dirty="0">
                <a:solidFill>
                  <a:srgbClr val="333333"/>
                </a:solidFill>
                <a:latin typeface="Gill Sans MT"/>
                <a:cs typeface="Gill Sans MT"/>
              </a:rPr>
              <a:t>skolen</a:t>
            </a:r>
            <a:r>
              <a:rPr lang="nb-NO" sz="1700" i="1" kern="0" spc="-57" dirty="0">
                <a:solidFill>
                  <a:srgbClr val="333333"/>
                </a:solidFill>
                <a:latin typeface="Gill Sans MT"/>
                <a:cs typeface="Gill Sans MT"/>
              </a:rPr>
              <a:t> </a:t>
            </a:r>
            <a:r>
              <a:rPr lang="nb-NO" sz="1700" i="1" kern="0" spc="74" dirty="0">
                <a:solidFill>
                  <a:srgbClr val="333333"/>
                </a:solidFill>
                <a:latin typeface="Gill Sans MT"/>
                <a:cs typeface="Gill Sans MT"/>
              </a:rPr>
              <a:t>har</a:t>
            </a:r>
            <a:r>
              <a:rPr lang="nb-NO" sz="1700" i="1" kern="0" spc="-61" dirty="0">
                <a:solidFill>
                  <a:srgbClr val="333333"/>
                </a:solidFill>
                <a:latin typeface="Gill Sans MT"/>
                <a:cs typeface="Gill Sans MT"/>
              </a:rPr>
              <a:t> </a:t>
            </a:r>
            <a:r>
              <a:rPr lang="nb-NO" sz="1700" i="1" kern="0" spc="74" dirty="0">
                <a:solidFill>
                  <a:srgbClr val="333333"/>
                </a:solidFill>
                <a:latin typeface="Gill Sans MT"/>
                <a:cs typeface="Gill Sans MT"/>
              </a:rPr>
              <a:t>et </a:t>
            </a:r>
            <a:r>
              <a:rPr lang="nb-NO" sz="1700" i="1" kern="0" spc="113" dirty="0">
                <a:solidFill>
                  <a:srgbClr val="333333"/>
                </a:solidFill>
                <a:latin typeface="Gill Sans MT"/>
                <a:cs typeface="Gill Sans MT"/>
              </a:rPr>
              <a:t>lovpålagt</a:t>
            </a:r>
            <a:r>
              <a:rPr lang="nb-NO" sz="1700" i="1" kern="0" spc="-48" dirty="0">
                <a:solidFill>
                  <a:srgbClr val="333333"/>
                </a:solidFill>
                <a:latin typeface="Gill Sans MT"/>
                <a:cs typeface="Gill Sans MT"/>
              </a:rPr>
              <a:t> </a:t>
            </a:r>
            <a:r>
              <a:rPr lang="nb-NO" sz="1700" i="1" kern="0" spc="122" dirty="0">
                <a:solidFill>
                  <a:srgbClr val="333333"/>
                </a:solidFill>
                <a:latin typeface="Gill Sans MT"/>
                <a:cs typeface="Gill Sans MT"/>
              </a:rPr>
              <a:t>ansvar</a:t>
            </a:r>
            <a:r>
              <a:rPr lang="nb-NO" sz="1700" i="1" kern="0" spc="-61" dirty="0">
                <a:solidFill>
                  <a:srgbClr val="333333"/>
                </a:solidFill>
                <a:latin typeface="Gill Sans MT"/>
                <a:cs typeface="Gill Sans MT"/>
              </a:rPr>
              <a:t> </a:t>
            </a:r>
            <a:r>
              <a:rPr lang="nb-NO" sz="1700" i="1" kern="0" spc="105" dirty="0">
                <a:solidFill>
                  <a:srgbClr val="333333"/>
                </a:solidFill>
                <a:latin typeface="Gill Sans MT"/>
                <a:cs typeface="Gill Sans MT"/>
              </a:rPr>
              <a:t>for</a:t>
            </a:r>
            <a:r>
              <a:rPr lang="nb-NO" sz="1700" i="1" kern="0" spc="-39" dirty="0">
                <a:solidFill>
                  <a:srgbClr val="333333"/>
                </a:solidFill>
                <a:latin typeface="Gill Sans MT"/>
                <a:cs typeface="Gill Sans MT"/>
              </a:rPr>
              <a:t> </a:t>
            </a:r>
            <a:r>
              <a:rPr lang="nb-NO" sz="1700" i="1" kern="0" spc="122" dirty="0">
                <a:solidFill>
                  <a:srgbClr val="333333"/>
                </a:solidFill>
                <a:latin typeface="Gill Sans MT"/>
                <a:cs typeface="Gill Sans MT"/>
              </a:rPr>
              <a:t>elevene</a:t>
            </a:r>
            <a:r>
              <a:rPr lang="nb-NO" sz="1700" i="1" kern="0" spc="-74" dirty="0">
                <a:solidFill>
                  <a:srgbClr val="333333"/>
                </a:solidFill>
                <a:latin typeface="Gill Sans MT"/>
                <a:cs typeface="Gill Sans MT"/>
              </a:rPr>
              <a:t> </a:t>
            </a:r>
            <a:r>
              <a:rPr lang="nb-NO" sz="1700" i="1" kern="0" spc="205" dirty="0">
                <a:solidFill>
                  <a:srgbClr val="333333"/>
                </a:solidFill>
                <a:latin typeface="Gill Sans MT"/>
                <a:cs typeface="Gill Sans MT"/>
              </a:rPr>
              <a:t>som</a:t>
            </a:r>
            <a:r>
              <a:rPr lang="nb-NO" sz="1700" i="1" kern="0" spc="-48" dirty="0">
                <a:solidFill>
                  <a:srgbClr val="333333"/>
                </a:solidFill>
                <a:latin typeface="Gill Sans MT"/>
                <a:cs typeface="Gill Sans MT"/>
              </a:rPr>
              <a:t> </a:t>
            </a:r>
            <a:r>
              <a:rPr lang="nb-NO" sz="1700" i="1" kern="0" spc="109" dirty="0">
                <a:solidFill>
                  <a:srgbClr val="333333"/>
                </a:solidFill>
                <a:latin typeface="Gill Sans MT"/>
                <a:cs typeface="Gill Sans MT"/>
              </a:rPr>
              <a:t>går</a:t>
            </a:r>
            <a:r>
              <a:rPr lang="nb-NO" sz="1700" i="1" kern="0" spc="-61" dirty="0">
                <a:solidFill>
                  <a:srgbClr val="333333"/>
                </a:solidFill>
                <a:latin typeface="Gill Sans MT"/>
                <a:cs typeface="Gill Sans MT"/>
              </a:rPr>
              <a:t> </a:t>
            </a:r>
            <a:r>
              <a:rPr lang="nb-NO" sz="1700" i="1" kern="0" spc="83" dirty="0">
                <a:solidFill>
                  <a:srgbClr val="333333"/>
                </a:solidFill>
                <a:latin typeface="Gill Sans MT"/>
                <a:cs typeface="Gill Sans MT"/>
              </a:rPr>
              <a:t>ut</a:t>
            </a:r>
            <a:r>
              <a:rPr lang="nb-NO" sz="1700" i="1" kern="0" spc="-48" dirty="0">
                <a:solidFill>
                  <a:srgbClr val="333333"/>
                </a:solidFill>
                <a:latin typeface="Gill Sans MT"/>
                <a:cs typeface="Gill Sans MT"/>
              </a:rPr>
              <a:t> </a:t>
            </a:r>
            <a:r>
              <a:rPr lang="nb-NO" sz="1700" i="1" kern="0" spc="118" dirty="0">
                <a:solidFill>
                  <a:srgbClr val="333333"/>
                </a:solidFill>
                <a:latin typeface="Gill Sans MT"/>
                <a:cs typeface="Gill Sans MT"/>
              </a:rPr>
              <a:t>over</a:t>
            </a:r>
            <a:r>
              <a:rPr lang="nb-NO" sz="1700" i="1" kern="0" spc="-44" dirty="0">
                <a:solidFill>
                  <a:srgbClr val="333333"/>
                </a:solidFill>
                <a:latin typeface="Gill Sans MT"/>
                <a:cs typeface="Gill Sans MT"/>
              </a:rPr>
              <a:t> </a:t>
            </a:r>
            <a:r>
              <a:rPr lang="nb-NO" sz="1700" i="1" kern="0" spc="96" dirty="0">
                <a:solidFill>
                  <a:srgbClr val="333333"/>
                </a:solidFill>
                <a:latin typeface="Gill Sans MT"/>
                <a:cs typeface="Gill Sans MT"/>
              </a:rPr>
              <a:t>å</a:t>
            </a:r>
            <a:r>
              <a:rPr lang="nb-NO" sz="1700" i="1" kern="0" spc="-65" dirty="0">
                <a:solidFill>
                  <a:srgbClr val="333333"/>
                </a:solidFill>
                <a:latin typeface="Gill Sans MT"/>
                <a:cs typeface="Gill Sans MT"/>
              </a:rPr>
              <a:t> </a:t>
            </a:r>
            <a:r>
              <a:rPr lang="nb-NO" sz="1700" i="1" kern="0" spc="96" dirty="0">
                <a:solidFill>
                  <a:srgbClr val="333333"/>
                </a:solidFill>
                <a:latin typeface="Gill Sans MT"/>
                <a:cs typeface="Gill Sans MT"/>
              </a:rPr>
              <a:t>tilby</a:t>
            </a:r>
            <a:r>
              <a:rPr lang="nb-NO" sz="1700" i="1" kern="0" spc="-48" dirty="0">
                <a:solidFill>
                  <a:srgbClr val="333333"/>
                </a:solidFill>
                <a:latin typeface="Gill Sans MT"/>
                <a:cs typeface="Gill Sans MT"/>
              </a:rPr>
              <a:t> </a:t>
            </a:r>
            <a:r>
              <a:rPr lang="nb-NO" sz="1700" i="1" kern="0" spc="105" dirty="0">
                <a:solidFill>
                  <a:srgbClr val="333333"/>
                </a:solidFill>
                <a:latin typeface="Gill Sans MT"/>
                <a:cs typeface="Gill Sans MT"/>
              </a:rPr>
              <a:t>de</a:t>
            </a:r>
            <a:r>
              <a:rPr lang="nb-NO" sz="1700" i="1" kern="0" spc="126" dirty="0">
                <a:solidFill>
                  <a:srgbClr val="333333"/>
                </a:solidFill>
                <a:latin typeface="Gill Sans MT"/>
                <a:cs typeface="Gill Sans MT"/>
              </a:rPr>
              <a:t> grunnleggende</a:t>
            </a:r>
            <a:r>
              <a:rPr lang="nb-NO" sz="1700" i="1" kern="0" spc="-9" dirty="0">
                <a:solidFill>
                  <a:srgbClr val="333333"/>
                </a:solidFill>
                <a:latin typeface="Gill Sans MT"/>
                <a:cs typeface="Gill Sans MT"/>
              </a:rPr>
              <a:t> </a:t>
            </a:r>
            <a:r>
              <a:rPr lang="nb-NO" sz="1700" i="1" kern="0" spc="122" dirty="0">
                <a:solidFill>
                  <a:srgbClr val="333333"/>
                </a:solidFill>
                <a:latin typeface="Gill Sans MT"/>
                <a:cs typeface="Gill Sans MT"/>
              </a:rPr>
              <a:t>undervisningstjenestene.</a:t>
            </a:r>
            <a:r>
              <a:rPr lang="nb-NO" sz="1700" i="1" kern="0" spc="-22" dirty="0">
                <a:solidFill>
                  <a:srgbClr val="333333"/>
                </a:solidFill>
                <a:latin typeface="Gill Sans MT"/>
                <a:cs typeface="Gill Sans MT"/>
              </a:rPr>
              <a:t> </a:t>
            </a:r>
            <a:r>
              <a:rPr lang="nb-NO" sz="1700" i="1" kern="0" spc="148" dirty="0">
                <a:solidFill>
                  <a:srgbClr val="333333"/>
                </a:solidFill>
                <a:latin typeface="Gill Sans MT"/>
                <a:cs typeface="Gill Sans MT"/>
              </a:rPr>
              <a:t>Bestemmelsene</a:t>
            </a:r>
            <a:r>
              <a:rPr lang="nb-NO" sz="1700" i="1" kern="0" spc="-48" dirty="0">
                <a:solidFill>
                  <a:srgbClr val="333333"/>
                </a:solidFill>
                <a:latin typeface="Gill Sans MT"/>
                <a:cs typeface="Gill Sans MT"/>
              </a:rPr>
              <a:t> </a:t>
            </a:r>
            <a:r>
              <a:rPr lang="nb-NO" sz="1700" i="1" kern="0" spc="39" dirty="0">
                <a:solidFill>
                  <a:srgbClr val="333333"/>
                </a:solidFill>
                <a:latin typeface="Gill Sans MT"/>
                <a:cs typeface="Gill Sans MT"/>
              </a:rPr>
              <a:t>i </a:t>
            </a:r>
            <a:r>
              <a:rPr lang="nb-NO" sz="1700" i="1" kern="0" spc="135" dirty="0">
                <a:solidFill>
                  <a:srgbClr val="333333"/>
                </a:solidFill>
                <a:latin typeface="Gill Sans MT"/>
                <a:cs typeface="Gill Sans MT"/>
              </a:rPr>
              <a:t>opplæringslova</a:t>
            </a:r>
            <a:r>
              <a:rPr lang="nb-NO" sz="1700" i="1" kern="0" spc="-39" dirty="0">
                <a:solidFill>
                  <a:srgbClr val="333333"/>
                </a:solidFill>
                <a:latin typeface="Gill Sans MT"/>
                <a:cs typeface="Gill Sans MT"/>
              </a:rPr>
              <a:t> </a:t>
            </a:r>
            <a:r>
              <a:rPr lang="nb-NO" sz="1700" i="1" kern="0" spc="78" dirty="0">
                <a:solidFill>
                  <a:srgbClr val="333333"/>
                </a:solidFill>
                <a:latin typeface="Gill Sans MT"/>
                <a:cs typeface="Gill Sans MT"/>
              </a:rPr>
              <a:t>kapittel</a:t>
            </a:r>
            <a:r>
              <a:rPr lang="nb-NO" sz="1700" i="1" kern="0" spc="-39" dirty="0">
                <a:solidFill>
                  <a:srgbClr val="333333"/>
                </a:solidFill>
                <a:latin typeface="Gill Sans MT"/>
                <a:cs typeface="Gill Sans MT"/>
              </a:rPr>
              <a:t> </a:t>
            </a:r>
            <a:r>
              <a:rPr lang="nb-NO" sz="1700" i="1" kern="0" spc="65" dirty="0">
                <a:solidFill>
                  <a:srgbClr val="333333"/>
                </a:solidFill>
                <a:latin typeface="Gill Sans MT"/>
                <a:cs typeface="Gill Sans MT"/>
              </a:rPr>
              <a:t>9a</a:t>
            </a:r>
            <a:r>
              <a:rPr lang="nb-NO" sz="1700" i="1" kern="0" spc="-57" dirty="0">
                <a:solidFill>
                  <a:srgbClr val="333333"/>
                </a:solidFill>
                <a:latin typeface="Gill Sans MT"/>
                <a:cs typeface="Gill Sans MT"/>
              </a:rPr>
              <a:t> </a:t>
            </a:r>
            <a:r>
              <a:rPr lang="nb-NO" sz="1700" i="1" kern="0" spc="109" dirty="0">
                <a:solidFill>
                  <a:srgbClr val="333333"/>
                </a:solidFill>
                <a:latin typeface="Gill Sans MT"/>
                <a:cs typeface="Gill Sans MT"/>
              </a:rPr>
              <a:t>gjelder</a:t>
            </a:r>
            <a:r>
              <a:rPr lang="nb-NO" sz="1700" i="1" kern="0" spc="-52" dirty="0">
                <a:solidFill>
                  <a:srgbClr val="333333"/>
                </a:solidFill>
                <a:latin typeface="Gill Sans MT"/>
                <a:cs typeface="Gill Sans MT"/>
              </a:rPr>
              <a:t> </a:t>
            </a:r>
            <a:r>
              <a:rPr lang="nb-NO" sz="1700" i="1" kern="0" spc="122" dirty="0">
                <a:solidFill>
                  <a:srgbClr val="333333"/>
                </a:solidFill>
                <a:latin typeface="Gill Sans MT"/>
                <a:cs typeface="Gill Sans MT"/>
              </a:rPr>
              <a:t>først</a:t>
            </a:r>
            <a:r>
              <a:rPr lang="nb-NO" sz="1700" i="1" kern="0" spc="-48" dirty="0">
                <a:solidFill>
                  <a:srgbClr val="333333"/>
                </a:solidFill>
                <a:latin typeface="Gill Sans MT"/>
                <a:cs typeface="Gill Sans MT"/>
              </a:rPr>
              <a:t> </a:t>
            </a:r>
            <a:r>
              <a:rPr lang="nb-NO" sz="1700" i="1" kern="0" spc="187" dirty="0">
                <a:solidFill>
                  <a:srgbClr val="333333"/>
                </a:solidFill>
                <a:latin typeface="Gill Sans MT"/>
                <a:cs typeface="Gill Sans MT"/>
              </a:rPr>
              <a:t>og</a:t>
            </a:r>
            <a:r>
              <a:rPr lang="nb-NO" sz="1700" i="1" kern="0" spc="-39" dirty="0">
                <a:solidFill>
                  <a:srgbClr val="333333"/>
                </a:solidFill>
                <a:latin typeface="Gill Sans MT"/>
                <a:cs typeface="Gill Sans MT"/>
              </a:rPr>
              <a:t> </a:t>
            </a:r>
            <a:r>
              <a:rPr lang="nb-NO" sz="1700" i="1" kern="0" spc="126" dirty="0">
                <a:solidFill>
                  <a:srgbClr val="333333"/>
                </a:solidFill>
                <a:latin typeface="Gill Sans MT"/>
                <a:cs typeface="Gill Sans MT"/>
              </a:rPr>
              <a:t>fremst</a:t>
            </a:r>
            <a:r>
              <a:rPr lang="nb-NO" sz="1700" i="1" kern="0" spc="-65" dirty="0">
                <a:solidFill>
                  <a:srgbClr val="333333"/>
                </a:solidFill>
                <a:latin typeface="Gill Sans MT"/>
                <a:cs typeface="Gill Sans MT"/>
              </a:rPr>
              <a:t> </a:t>
            </a:r>
            <a:r>
              <a:rPr lang="nb-NO" sz="1700" i="1" kern="0" spc="139" dirty="0">
                <a:solidFill>
                  <a:srgbClr val="333333"/>
                </a:solidFill>
                <a:latin typeface="Gill Sans MT"/>
                <a:cs typeface="Gill Sans MT"/>
              </a:rPr>
              <a:t>elevens</a:t>
            </a:r>
            <a:r>
              <a:rPr lang="nb-NO" sz="1700" i="1" kern="0" spc="-52" dirty="0">
                <a:solidFill>
                  <a:srgbClr val="333333"/>
                </a:solidFill>
                <a:latin typeface="Gill Sans MT"/>
                <a:cs typeface="Gill Sans MT"/>
              </a:rPr>
              <a:t> </a:t>
            </a:r>
            <a:r>
              <a:rPr lang="nb-NO" sz="1700" i="1" kern="0" spc="105" dirty="0">
                <a:solidFill>
                  <a:srgbClr val="333333"/>
                </a:solidFill>
                <a:latin typeface="Gill Sans MT"/>
                <a:cs typeface="Gill Sans MT"/>
              </a:rPr>
              <a:t>skolemiljø, </a:t>
            </a:r>
            <a:r>
              <a:rPr lang="nb-NO" sz="1700" i="1" kern="0" spc="139" dirty="0">
                <a:solidFill>
                  <a:srgbClr val="333333"/>
                </a:solidFill>
                <a:latin typeface="Gill Sans MT"/>
                <a:cs typeface="Gill Sans MT"/>
              </a:rPr>
              <a:t>men</a:t>
            </a:r>
            <a:r>
              <a:rPr lang="nb-NO" sz="1700" i="1" kern="0" spc="-39" dirty="0">
                <a:solidFill>
                  <a:srgbClr val="333333"/>
                </a:solidFill>
                <a:latin typeface="Gill Sans MT"/>
                <a:cs typeface="Gill Sans MT"/>
              </a:rPr>
              <a:t> </a:t>
            </a:r>
            <a:r>
              <a:rPr lang="nb-NO" sz="1700" i="1" kern="0" spc="135" dirty="0">
                <a:solidFill>
                  <a:srgbClr val="333333"/>
                </a:solidFill>
                <a:latin typeface="Gill Sans MT"/>
                <a:cs typeface="Gill Sans MT"/>
              </a:rPr>
              <a:t>sammenholdt</a:t>
            </a:r>
            <a:r>
              <a:rPr lang="nb-NO" sz="1700" i="1" kern="0" spc="-22" dirty="0">
                <a:solidFill>
                  <a:srgbClr val="333333"/>
                </a:solidFill>
                <a:latin typeface="Gill Sans MT"/>
                <a:cs typeface="Gill Sans MT"/>
              </a:rPr>
              <a:t> </a:t>
            </a:r>
            <a:r>
              <a:rPr lang="nb-NO" sz="1700" i="1" kern="0" spc="153" dirty="0">
                <a:solidFill>
                  <a:srgbClr val="333333"/>
                </a:solidFill>
                <a:latin typeface="Gill Sans MT"/>
                <a:cs typeface="Gill Sans MT"/>
              </a:rPr>
              <a:t>med</a:t>
            </a:r>
            <a:r>
              <a:rPr lang="nb-NO" sz="1700" i="1" kern="0" spc="-35" dirty="0">
                <a:solidFill>
                  <a:srgbClr val="333333"/>
                </a:solidFill>
                <a:latin typeface="Gill Sans MT"/>
                <a:cs typeface="Gill Sans MT"/>
              </a:rPr>
              <a:t> </a:t>
            </a:r>
            <a:r>
              <a:rPr lang="nb-NO" sz="1700" i="1" kern="0" spc="113" dirty="0">
                <a:solidFill>
                  <a:srgbClr val="333333"/>
                </a:solidFill>
                <a:latin typeface="Gill Sans MT"/>
                <a:cs typeface="Gill Sans MT"/>
              </a:rPr>
              <a:t>varslingsplikten</a:t>
            </a:r>
            <a:r>
              <a:rPr lang="nb-NO" sz="1700" i="1" kern="0" spc="-17" dirty="0">
                <a:solidFill>
                  <a:srgbClr val="333333"/>
                </a:solidFill>
                <a:latin typeface="Gill Sans MT"/>
                <a:cs typeface="Gill Sans MT"/>
              </a:rPr>
              <a:t> </a:t>
            </a:r>
            <a:r>
              <a:rPr lang="nb-NO" sz="1700" i="1" kern="0" spc="83" dirty="0">
                <a:solidFill>
                  <a:srgbClr val="333333"/>
                </a:solidFill>
                <a:latin typeface="Gill Sans MT"/>
                <a:cs typeface="Gill Sans MT"/>
              </a:rPr>
              <a:t>i</a:t>
            </a:r>
            <a:r>
              <a:rPr lang="nb-NO" sz="1700" i="1" kern="0" spc="-22" dirty="0">
                <a:solidFill>
                  <a:srgbClr val="333333"/>
                </a:solidFill>
                <a:latin typeface="Gill Sans MT"/>
                <a:cs typeface="Gill Sans MT"/>
              </a:rPr>
              <a:t> </a:t>
            </a:r>
            <a:r>
              <a:rPr lang="nb-NO" sz="1700" i="1" kern="0" spc="135" dirty="0">
                <a:solidFill>
                  <a:srgbClr val="333333"/>
                </a:solidFill>
                <a:latin typeface="Gill Sans MT"/>
                <a:cs typeface="Gill Sans MT"/>
              </a:rPr>
              <a:t>opplæringslova</a:t>
            </a:r>
            <a:r>
              <a:rPr lang="nb-NO" sz="1700" i="1" kern="0" spc="-4" dirty="0">
                <a:solidFill>
                  <a:srgbClr val="333333"/>
                </a:solidFill>
                <a:latin typeface="Gill Sans MT"/>
                <a:cs typeface="Gill Sans MT"/>
              </a:rPr>
              <a:t> </a:t>
            </a:r>
            <a:r>
              <a:rPr lang="nb-NO" sz="1700" i="1" kern="0" spc="183" dirty="0">
                <a:solidFill>
                  <a:srgbClr val="333333"/>
                </a:solidFill>
                <a:latin typeface="Gill Sans MT"/>
                <a:cs typeface="Gill Sans MT"/>
              </a:rPr>
              <a:t>§</a:t>
            </a:r>
            <a:r>
              <a:rPr lang="nb-NO" sz="1700" i="1" kern="0" spc="-35" dirty="0">
                <a:solidFill>
                  <a:srgbClr val="333333"/>
                </a:solidFill>
                <a:latin typeface="Gill Sans MT"/>
                <a:cs typeface="Gill Sans MT"/>
              </a:rPr>
              <a:t> </a:t>
            </a:r>
            <a:r>
              <a:rPr lang="nb-NO" sz="1700" i="1" kern="0" dirty="0">
                <a:solidFill>
                  <a:srgbClr val="333333"/>
                </a:solidFill>
                <a:latin typeface="Gill Sans MT"/>
                <a:cs typeface="Gill Sans MT"/>
              </a:rPr>
              <a:t>15-3,</a:t>
            </a:r>
            <a:r>
              <a:rPr lang="nb-NO" sz="1700" i="1" kern="0" spc="-35" dirty="0">
                <a:solidFill>
                  <a:srgbClr val="333333"/>
                </a:solidFill>
                <a:latin typeface="Gill Sans MT"/>
                <a:cs typeface="Gill Sans MT"/>
              </a:rPr>
              <a:t> </a:t>
            </a:r>
            <a:r>
              <a:rPr lang="nb-NO" sz="1700" i="1" kern="0" spc="122" dirty="0">
                <a:solidFill>
                  <a:srgbClr val="333333"/>
                </a:solidFill>
                <a:latin typeface="Gill Sans MT"/>
                <a:cs typeface="Gill Sans MT"/>
              </a:rPr>
              <a:t>må </a:t>
            </a:r>
            <a:r>
              <a:rPr lang="nb-NO" sz="1700" i="1" kern="0" spc="105" dirty="0">
                <a:solidFill>
                  <a:srgbClr val="333333"/>
                </a:solidFill>
                <a:latin typeface="Gill Sans MT"/>
                <a:cs typeface="Gill Sans MT"/>
              </a:rPr>
              <a:t>det</a:t>
            </a:r>
            <a:r>
              <a:rPr lang="nb-NO" sz="1700" i="1" kern="0" spc="-48" dirty="0">
                <a:solidFill>
                  <a:srgbClr val="333333"/>
                </a:solidFill>
                <a:latin typeface="Gill Sans MT"/>
                <a:cs typeface="Gill Sans MT"/>
              </a:rPr>
              <a:t> </a:t>
            </a:r>
            <a:r>
              <a:rPr lang="nb-NO" sz="1700" i="1" kern="0" spc="148" dirty="0">
                <a:solidFill>
                  <a:srgbClr val="333333"/>
                </a:solidFill>
                <a:latin typeface="Gill Sans MT"/>
                <a:cs typeface="Gill Sans MT"/>
              </a:rPr>
              <a:t>være</a:t>
            </a:r>
            <a:r>
              <a:rPr lang="nb-NO" sz="1700" i="1" kern="0" spc="-57" dirty="0">
                <a:solidFill>
                  <a:srgbClr val="333333"/>
                </a:solidFill>
                <a:latin typeface="Gill Sans MT"/>
                <a:cs typeface="Gill Sans MT"/>
              </a:rPr>
              <a:t> </a:t>
            </a:r>
            <a:r>
              <a:rPr lang="nb-NO" sz="1700" i="1" kern="0" spc="61" dirty="0">
                <a:solidFill>
                  <a:srgbClr val="333333"/>
                </a:solidFill>
                <a:latin typeface="Gill Sans MT"/>
                <a:cs typeface="Gill Sans MT"/>
              </a:rPr>
              <a:t>klart</a:t>
            </a:r>
            <a:r>
              <a:rPr lang="nb-NO" sz="1700" i="1" kern="0" spc="-48" dirty="0">
                <a:solidFill>
                  <a:srgbClr val="333333"/>
                </a:solidFill>
                <a:latin typeface="Gill Sans MT"/>
                <a:cs typeface="Gill Sans MT"/>
              </a:rPr>
              <a:t> </a:t>
            </a:r>
            <a:r>
              <a:rPr lang="nb-NO" sz="1700" i="1" kern="0" spc="74" dirty="0">
                <a:solidFill>
                  <a:srgbClr val="333333"/>
                </a:solidFill>
                <a:latin typeface="Gill Sans MT"/>
                <a:cs typeface="Gill Sans MT"/>
              </a:rPr>
              <a:t>at</a:t>
            </a:r>
            <a:r>
              <a:rPr lang="nb-NO" sz="1700" i="1" kern="0" spc="-61" dirty="0">
                <a:solidFill>
                  <a:srgbClr val="333333"/>
                </a:solidFill>
                <a:latin typeface="Gill Sans MT"/>
                <a:cs typeface="Gill Sans MT"/>
              </a:rPr>
              <a:t> </a:t>
            </a:r>
            <a:r>
              <a:rPr lang="nb-NO" sz="1700" i="1" kern="0" spc="135" dirty="0">
                <a:solidFill>
                  <a:srgbClr val="333333"/>
                </a:solidFill>
                <a:latin typeface="Gill Sans MT"/>
                <a:cs typeface="Gill Sans MT"/>
              </a:rPr>
              <a:t>skolen</a:t>
            </a:r>
            <a:r>
              <a:rPr lang="nb-NO" sz="1700" i="1" kern="0" spc="-48" dirty="0">
                <a:solidFill>
                  <a:srgbClr val="333333"/>
                </a:solidFill>
                <a:latin typeface="Gill Sans MT"/>
                <a:cs typeface="Gill Sans MT"/>
              </a:rPr>
              <a:t> </a:t>
            </a:r>
            <a:r>
              <a:rPr lang="nb-NO" sz="1700" i="1" kern="0" spc="183" dirty="0">
                <a:solidFill>
                  <a:srgbClr val="333333"/>
                </a:solidFill>
                <a:latin typeface="Gill Sans MT"/>
                <a:cs typeface="Gill Sans MT"/>
              </a:rPr>
              <a:t>også</a:t>
            </a:r>
            <a:r>
              <a:rPr lang="nb-NO" sz="1700" i="1" kern="0" spc="-61" dirty="0">
                <a:solidFill>
                  <a:srgbClr val="333333"/>
                </a:solidFill>
                <a:latin typeface="Gill Sans MT"/>
                <a:cs typeface="Gill Sans MT"/>
              </a:rPr>
              <a:t> </a:t>
            </a:r>
            <a:r>
              <a:rPr lang="nb-NO" sz="1700" i="1" kern="0" spc="78" dirty="0">
                <a:solidFill>
                  <a:srgbClr val="333333"/>
                </a:solidFill>
                <a:latin typeface="Gill Sans MT"/>
                <a:cs typeface="Gill Sans MT"/>
              </a:rPr>
              <a:t>har</a:t>
            </a:r>
            <a:r>
              <a:rPr lang="nb-NO" sz="1700" i="1" kern="0" spc="-70" dirty="0">
                <a:solidFill>
                  <a:srgbClr val="333333"/>
                </a:solidFill>
                <a:latin typeface="Gill Sans MT"/>
                <a:cs typeface="Gill Sans MT"/>
              </a:rPr>
              <a:t> </a:t>
            </a:r>
            <a:r>
              <a:rPr lang="nb-NO" sz="1700" i="1" kern="0" spc="126" dirty="0">
                <a:solidFill>
                  <a:srgbClr val="333333"/>
                </a:solidFill>
                <a:latin typeface="Gill Sans MT"/>
                <a:cs typeface="Gill Sans MT"/>
              </a:rPr>
              <a:t>en</a:t>
            </a:r>
            <a:r>
              <a:rPr lang="nb-NO" sz="1700" i="1" kern="0" spc="-44" dirty="0">
                <a:solidFill>
                  <a:srgbClr val="333333"/>
                </a:solidFill>
                <a:latin typeface="Gill Sans MT"/>
                <a:cs typeface="Gill Sans MT"/>
              </a:rPr>
              <a:t> </a:t>
            </a:r>
            <a:r>
              <a:rPr lang="nb-NO" sz="1700" i="1" kern="0" spc="131" dirty="0">
                <a:solidFill>
                  <a:srgbClr val="333333"/>
                </a:solidFill>
                <a:latin typeface="Gill Sans MT"/>
                <a:cs typeface="Gill Sans MT"/>
              </a:rPr>
              <a:t>omsorgsforpliktelse</a:t>
            </a:r>
            <a:r>
              <a:rPr lang="nb-NO" sz="1700" i="1" kern="0" spc="-48" dirty="0">
                <a:solidFill>
                  <a:srgbClr val="333333"/>
                </a:solidFill>
                <a:latin typeface="Gill Sans MT"/>
                <a:cs typeface="Gill Sans MT"/>
              </a:rPr>
              <a:t> </a:t>
            </a:r>
            <a:r>
              <a:rPr lang="nb-NO" sz="1700" i="1" kern="0" spc="105" dirty="0">
                <a:solidFill>
                  <a:srgbClr val="333333"/>
                </a:solidFill>
                <a:latin typeface="Gill Sans MT"/>
                <a:cs typeface="Gill Sans MT"/>
              </a:rPr>
              <a:t>for</a:t>
            </a:r>
            <a:r>
              <a:rPr lang="nb-NO" sz="1700" i="1" kern="0" spc="-44" dirty="0">
                <a:solidFill>
                  <a:srgbClr val="333333"/>
                </a:solidFill>
                <a:latin typeface="Gill Sans MT"/>
                <a:cs typeface="Gill Sans MT"/>
              </a:rPr>
              <a:t> </a:t>
            </a:r>
            <a:r>
              <a:rPr lang="nb-NO" sz="1700" i="1" kern="0" spc="105" dirty="0">
                <a:solidFill>
                  <a:srgbClr val="333333"/>
                </a:solidFill>
                <a:latin typeface="Gill Sans MT"/>
                <a:cs typeface="Gill Sans MT"/>
              </a:rPr>
              <a:t>den </a:t>
            </a:r>
            <a:r>
              <a:rPr lang="nb-NO" sz="1700" i="1" kern="0" spc="96" dirty="0">
                <a:solidFill>
                  <a:srgbClr val="333333"/>
                </a:solidFill>
                <a:latin typeface="Gill Sans MT"/>
                <a:cs typeface="Gill Sans MT"/>
              </a:rPr>
              <a:t>enkelte</a:t>
            </a:r>
            <a:r>
              <a:rPr lang="nb-NO" sz="1700" i="1" kern="0" spc="-57" dirty="0">
                <a:solidFill>
                  <a:srgbClr val="333333"/>
                </a:solidFill>
                <a:latin typeface="Gill Sans MT"/>
                <a:cs typeface="Gill Sans MT"/>
              </a:rPr>
              <a:t> </a:t>
            </a:r>
            <a:r>
              <a:rPr lang="nb-NO" sz="1700" i="1" kern="0" spc="122" dirty="0">
                <a:solidFill>
                  <a:srgbClr val="333333"/>
                </a:solidFill>
                <a:latin typeface="Gill Sans MT"/>
                <a:cs typeface="Gill Sans MT"/>
              </a:rPr>
              <a:t>elev</a:t>
            </a:r>
            <a:r>
              <a:rPr lang="nb-NO" sz="1700" i="1" kern="0" spc="-48" dirty="0">
                <a:solidFill>
                  <a:srgbClr val="333333"/>
                </a:solidFill>
                <a:latin typeface="Gill Sans MT"/>
                <a:cs typeface="Gill Sans MT"/>
              </a:rPr>
              <a:t> </a:t>
            </a:r>
            <a:r>
              <a:rPr lang="nb-NO" sz="1700" i="1" kern="0" spc="105" dirty="0">
                <a:solidFill>
                  <a:srgbClr val="333333"/>
                </a:solidFill>
                <a:latin typeface="Gill Sans MT"/>
                <a:cs typeface="Gill Sans MT"/>
              </a:rPr>
              <a:t>utover</a:t>
            </a:r>
            <a:r>
              <a:rPr lang="nb-NO" sz="1700" i="1" kern="0" spc="-44" dirty="0">
                <a:solidFill>
                  <a:srgbClr val="333333"/>
                </a:solidFill>
                <a:latin typeface="Gill Sans MT"/>
                <a:cs typeface="Gill Sans MT"/>
              </a:rPr>
              <a:t> </a:t>
            </a:r>
            <a:r>
              <a:rPr lang="nb-NO" sz="1700" i="1" kern="0" spc="99" dirty="0">
                <a:solidFill>
                  <a:srgbClr val="333333"/>
                </a:solidFill>
                <a:latin typeface="Gill Sans MT"/>
                <a:cs typeface="Gill Sans MT"/>
              </a:rPr>
              <a:t>det</a:t>
            </a:r>
            <a:r>
              <a:rPr lang="nb-NO" sz="1700" i="1" kern="0" spc="-44" dirty="0">
                <a:solidFill>
                  <a:srgbClr val="333333"/>
                </a:solidFill>
                <a:latin typeface="Gill Sans MT"/>
                <a:cs typeface="Gill Sans MT"/>
              </a:rPr>
              <a:t> </a:t>
            </a:r>
            <a:r>
              <a:rPr lang="nb-NO" sz="1700" i="1" kern="0" spc="78" dirty="0">
                <a:solidFill>
                  <a:srgbClr val="333333"/>
                </a:solidFill>
                <a:latin typeface="Gill Sans MT"/>
                <a:cs typeface="Gill Sans MT"/>
              </a:rPr>
              <a:t>rent</a:t>
            </a:r>
            <a:r>
              <a:rPr lang="nb-NO" sz="1700" i="1" kern="0" spc="-39" dirty="0">
                <a:solidFill>
                  <a:srgbClr val="333333"/>
                </a:solidFill>
                <a:latin typeface="Gill Sans MT"/>
                <a:cs typeface="Gill Sans MT"/>
              </a:rPr>
              <a:t> </a:t>
            </a:r>
            <a:r>
              <a:rPr lang="nb-NO" sz="1700" i="1" kern="0" spc="139" dirty="0">
                <a:solidFill>
                  <a:srgbClr val="333333"/>
                </a:solidFill>
                <a:latin typeface="Gill Sans MT"/>
                <a:cs typeface="Gill Sans MT"/>
              </a:rPr>
              <a:t>fysiske</a:t>
            </a:r>
            <a:r>
              <a:rPr lang="nb-NO" sz="1700" i="1" kern="0" spc="-61" dirty="0">
                <a:solidFill>
                  <a:srgbClr val="333333"/>
                </a:solidFill>
                <a:latin typeface="Gill Sans MT"/>
                <a:cs typeface="Gill Sans MT"/>
              </a:rPr>
              <a:t> </a:t>
            </a:r>
            <a:r>
              <a:rPr lang="nb-NO" sz="1700" i="1" kern="0" spc="87" dirty="0">
                <a:solidFill>
                  <a:srgbClr val="333333"/>
                </a:solidFill>
                <a:latin typeface="Gill Sans MT"/>
                <a:cs typeface="Gill Sans MT"/>
              </a:rPr>
              <a:t>eller</a:t>
            </a:r>
            <a:r>
              <a:rPr lang="nb-NO" sz="1700" i="1" kern="0" spc="-44" dirty="0">
                <a:solidFill>
                  <a:srgbClr val="333333"/>
                </a:solidFill>
                <a:latin typeface="Gill Sans MT"/>
                <a:cs typeface="Gill Sans MT"/>
              </a:rPr>
              <a:t> </a:t>
            </a:r>
            <a:r>
              <a:rPr lang="nb-NO" sz="1700" i="1" kern="0" spc="148" dirty="0">
                <a:solidFill>
                  <a:srgbClr val="333333"/>
                </a:solidFill>
                <a:latin typeface="Gill Sans MT"/>
                <a:cs typeface="Gill Sans MT"/>
              </a:rPr>
              <a:t>psykososiale</a:t>
            </a:r>
            <a:r>
              <a:rPr lang="nb-NO" sz="1700" i="1" kern="0" spc="-61" dirty="0">
                <a:solidFill>
                  <a:srgbClr val="333333"/>
                </a:solidFill>
                <a:latin typeface="Gill Sans MT"/>
                <a:cs typeface="Gill Sans MT"/>
              </a:rPr>
              <a:t> </a:t>
            </a:r>
            <a:r>
              <a:rPr lang="nb-NO" sz="1700" i="1" kern="0" spc="109" dirty="0">
                <a:solidFill>
                  <a:srgbClr val="333333"/>
                </a:solidFill>
                <a:latin typeface="Gill Sans MT"/>
                <a:cs typeface="Gill Sans MT"/>
              </a:rPr>
              <a:t>skolemiljøet.</a:t>
            </a:r>
            <a:endParaRPr lang="nb-NO" sz="1700" kern="0" dirty="0">
              <a:solidFill>
                <a:sysClr val="windowText" lastClr="000000"/>
              </a:solidFill>
              <a:latin typeface="Gill Sans MT"/>
              <a:cs typeface="Gill Sans MT"/>
            </a:endParaRPr>
          </a:p>
          <a:p>
            <a:pPr marL="11068" marR="292197" defTabSz="796900">
              <a:lnSpc>
                <a:spcPct val="99900"/>
              </a:lnSpc>
              <a:spcBef>
                <a:spcPts val="4"/>
              </a:spcBef>
              <a:defRPr/>
            </a:pPr>
            <a:r>
              <a:rPr lang="nb-NO" sz="1700" i="1" kern="0" spc="65" dirty="0">
                <a:solidFill>
                  <a:srgbClr val="333333"/>
                </a:solidFill>
                <a:latin typeface="Gill Sans MT"/>
                <a:cs typeface="Gill Sans MT"/>
              </a:rPr>
              <a:t>Dette</a:t>
            </a:r>
            <a:r>
              <a:rPr lang="nb-NO" sz="1700" i="1" kern="0" spc="-57" dirty="0">
                <a:solidFill>
                  <a:srgbClr val="333333"/>
                </a:solidFill>
                <a:latin typeface="Gill Sans MT"/>
                <a:cs typeface="Gill Sans MT"/>
              </a:rPr>
              <a:t> </a:t>
            </a:r>
            <a:r>
              <a:rPr lang="nb-NO" sz="1700" i="1" kern="0" spc="113" dirty="0">
                <a:solidFill>
                  <a:srgbClr val="333333"/>
                </a:solidFill>
                <a:latin typeface="Gill Sans MT"/>
                <a:cs typeface="Gill Sans MT"/>
              </a:rPr>
              <a:t>ansvaret</a:t>
            </a:r>
            <a:r>
              <a:rPr lang="nb-NO" sz="1700" i="1" kern="0" spc="-70" dirty="0">
                <a:solidFill>
                  <a:srgbClr val="333333"/>
                </a:solidFill>
                <a:latin typeface="Gill Sans MT"/>
                <a:cs typeface="Gill Sans MT"/>
              </a:rPr>
              <a:t> </a:t>
            </a:r>
            <a:r>
              <a:rPr lang="nb-NO" sz="1700" i="1" kern="0" spc="105" dirty="0">
                <a:solidFill>
                  <a:srgbClr val="333333"/>
                </a:solidFill>
                <a:latin typeface="Gill Sans MT"/>
                <a:cs typeface="Gill Sans MT"/>
              </a:rPr>
              <a:t>omfatter</a:t>
            </a:r>
            <a:r>
              <a:rPr lang="nb-NO" sz="1700" i="1" kern="0" spc="-44" dirty="0">
                <a:solidFill>
                  <a:srgbClr val="333333"/>
                </a:solidFill>
                <a:latin typeface="Gill Sans MT"/>
                <a:cs typeface="Gill Sans MT"/>
              </a:rPr>
              <a:t> </a:t>
            </a:r>
            <a:r>
              <a:rPr lang="nb-NO" sz="1700" i="1" kern="0" spc="183" dirty="0">
                <a:solidFill>
                  <a:srgbClr val="333333"/>
                </a:solidFill>
                <a:latin typeface="Gill Sans MT"/>
                <a:cs typeface="Gill Sans MT"/>
              </a:rPr>
              <a:t>også</a:t>
            </a:r>
            <a:r>
              <a:rPr lang="nb-NO" sz="1700" i="1" kern="0" spc="-52" dirty="0">
                <a:solidFill>
                  <a:srgbClr val="333333"/>
                </a:solidFill>
                <a:latin typeface="Gill Sans MT"/>
                <a:cs typeface="Gill Sans MT"/>
              </a:rPr>
              <a:t> </a:t>
            </a:r>
            <a:r>
              <a:rPr lang="nb-NO" sz="1700" i="1" kern="0" spc="96" dirty="0">
                <a:solidFill>
                  <a:srgbClr val="333333"/>
                </a:solidFill>
                <a:latin typeface="Gill Sans MT"/>
                <a:cs typeface="Gill Sans MT"/>
              </a:rPr>
              <a:t>å</a:t>
            </a:r>
            <a:r>
              <a:rPr lang="nb-NO" sz="1700" i="1" kern="0" spc="-61" dirty="0">
                <a:solidFill>
                  <a:srgbClr val="333333"/>
                </a:solidFill>
                <a:latin typeface="Gill Sans MT"/>
                <a:cs typeface="Gill Sans MT"/>
              </a:rPr>
              <a:t> </a:t>
            </a:r>
            <a:r>
              <a:rPr lang="nb-NO" sz="1700" i="1" kern="0" spc="139" dirty="0">
                <a:solidFill>
                  <a:srgbClr val="333333"/>
                </a:solidFill>
                <a:latin typeface="Gill Sans MT"/>
                <a:cs typeface="Gill Sans MT"/>
              </a:rPr>
              <a:t>følge</a:t>
            </a:r>
            <a:r>
              <a:rPr lang="nb-NO" sz="1700" i="1" kern="0" spc="-52" dirty="0">
                <a:solidFill>
                  <a:srgbClr val="333333"/>
                </a:solidFill>
                <a:latin typeface="Gill Sans MT"/>
                <a:cs typeface="Gill Sans MT"/>
              </a:rPr>
              <a:t> </a:t>
            </a:r>
            <a:r>
              <a:rPr lang="nb-NO" sz="1700" i="1" kern="0" spc="92" dirty="0">
                <a:solidFill>
                  <a:srgbClr val="333333"/>
                </a:solidFill>
                <a:latin typeface="Gill Sans MT"/>
                <a:cs typeface="Gill Sans MT"/>
              </a:rPr>
              <a:t>opp,</a:t>
            </a:r>
            <a:r>
              <a:rPr lang="nb-NO" sz="1700" i="1" kern="0" spc="-48" dirty="0">
                <a:solidFill>
                  <a:srgbClr val="333333"/>
                </a:solidFill>
                <a:latin typeface="Gill Sans MT"/>
                <a:cs typeface="Gill Sans MT"/>
              </a:rPr>
              <a:t> </a:t>
            </a:r>
            <a:r>
              <a:rPr lang="nb-NO" sz="1700" i="1" kern="0" spc="187" dirty="0">
                <a:solidFill>
                  <a:srgbClr val="333333"/>
                </a:solidFill>
                <a:latin typeface="Gill Sans MT"/>
                <a:cs typeface="Gill Sans MT"/>
              </a:rPr>
              <a:t>og</a:t>
            </a:r>
            <a:r>
              <a:rPr lang="nb-NO" sz="1700" i="1" kern="0" spc="-44" dirty="0">
                <a:solidFill>
                  <a:srgbClr val="333333"/>
                </a:solidFill>
                <a:latin typeface="Gill Sans MT"/>
                <a:cs typeface="Gill Sans MT"/>
              </a:rPr>
              <a:t> </a:t>
            </a:r>
            <a:r>
              <a:rPr lang="nb-NO" sz="1700" i="1" kern="0" spc="105" dirty="0">
                <a:solidFill>
                  <a:srgbClr val="333333"/>
                </a:solidFill>
                <a:latin typeface="Gill Sans MT"/>
                <a:cs typeface="Gill Sans MT"/>
              </a:rPr>
              <a:t>eventuelt</a:t>
            </a:r>
            <a:r>
              <a:rPr lang="nb-NO" sz="1700" i="1" kern="0" spc="-48" dirty="0">
                <a:solidFill>
                  <a:srgbClr val="333333"/>
                </a:solidFill>
                <a:latin typeface="Gill Sans MT"/>
                <a:cs typeface="Gill Sans MT"/>
              </a:rPr>
              <a:t> </a:t>
            </a:r>
            <a:r>
              <a:rPr lang="nb-NO" sz="1700" i="1" kern="0" spc="118" dirty="0">
                <a:solidFill>
                  <a:srgbClr val="333333"/>
                </a:solidFill>
                <a:latin typeface="Gill Sans MT"/>
                <a:cs typeface="Gill Sans MT"/>
              </a:rPr>
              <a:t>varsle</a:t>
            </a:r>
            <a:r>
              <a:rPr lang="nb-NO" sz="1700" i="1" kern="0" spc="-52" dirty="0">
                <a:solidFill>
                  <a:srgbClr val="333333"/>
                </a:solidFill>
                <a:latin typeface="Gill Sans MT"/>
                <a:cs typeface="Gill Sans MT"/>
              </a:rPr>
              <a:t> </a:t>
            </a:r>
            <a:r>
              <a:rPr lang="nb-NO" sz="1700" i="1" kern="0" spc="96" dirty="0">
                <a:solidFill>
                  <a:srgbClr val="333333"/>
                </a:solidFill>
                <a:latin typeface="Gill Sans MT"/>
                <a:cs typeface="Gill Sans MT"/>
              </a:rPr>
              <a:t>om, </a:t>
            </a:r>
            <a:r>
              <a:rPr lang="nb-NO" sz="1700" i="1" kern="0" spc="113" dirty="0">
                <a:solidFill>
                  <a:srgbClr val="333333"/>
                </a:solidFill>
                <a:latin typeface="Gill Sans MT"/>
                <a:cs typeface="Gill Sans MT"/>
              </a:rPr>
              <a:t>forhold</a:t>
            </a:r>
            <a:r>
              <a:rPr lang="nb-NO" sz="1700" i="1" kern="0" spc="-35" dirty="0">
                <a:solidFill>
                  <a:srgbClr val="333333"/>
                </a:solidFill>
                <a:latin typeface="Gill Sans MT"/>
                <a:cs typeface="Gill Sans MT"/>
              </a:rPr>
              <a:t> </a:t>
            </a:r>
            <a:r>
              <a:rPr lang="nb-NO" sz="1700" i="1" kern="0" spc="135" dirty="0">
                <a:solidFill>
                  <a:srgbClr val="333333"/>
                </a:solidFill>
                <a:latin typeface="Gill Sans MT"/>
                <a:cs typeface="Gill Sans MT"/>
              </a:rPr>
              <a:t>skolen</a:t>
            </a:r>
            <a:r>
              <a:rPr lang="nb-NO" sz="1700" i="1" kern="0" spc="-44" dirty="0">
                <a:solidFill>
                  <a:srgbClr val="333333"/>
                </a:solidFill>
                <a:latin typeface="Gill Sans MT"/>
                <a:cs typeface="Gill Sans MT"/>
              </a:rPr>
              <a:t> </a:t>
            </a:r>
            <a:r>
              <a:rPr lang="nb-NO" sz="1700" i="1" kern="0" spc="78" dirty="0">
                <a:solidFill>
                  <a:srgbClr val="333333"/>
                </a:solidFill>
                <a:latin typeface="Gill Sans MT"/>
                <a:cs typeface="Gill Sans MT"/>
              </a:rPr>
              <a:t>får</a:t>
            </a:r>
            <a:r>
              <a:rPr lang="nb-NO" sz="1700" i="1" kern="0" spc="-57" dirty="0">
                <a:solidFill>
                  <a:srgbClr val="333333"/>
                </a:solidFill>
                <a:latin typeface="Gill Sans MT"/>
                <a:cs typeface="Gill Sans MT"/>
              </a:rPr>
              <a:t> </a:t>
            </a:r>
            <a:r>
              <a:rPr lang="nb-NO" sz="1700" i="1" kern="0" spc="105" dirty="0">
                <a:solidFill>
                  <a:srgbClr val="333333"/>
                </a:solidFill>
                <a:latin typeface="Gill Sans MT"/>
                <a:cs typeface="Gill Sans MT"/>
              </a:rPr>
              <a:t>kjennskap</a:t>
            </a:r>
            <a:r>
              <a:rPr lang="nb-NO" sz="1700" i="1" kern="0" spc="-57" dirty="0">
                <a:solidFill>
                  <a:srgbClr val="333333"/>
                </a:solidFill>
                <a:latin typeface="Gill Sans MT"/>
                <a:cs typeface="Gill Sans MT"/>
              </a:rPr>
              <a:t> </a:t>
            </a:r>
            <a:r>
              <a:rPr lang="nb-NO" sz="1700" i="1" kern="0" spc="74" dirty="0">
                <a:solidFill>
                  <a:srgbClr val="333333"/>
                </a:solidFill>
                <a:latin typeface="Gill Sans MT"/>
                <a:cs typeface="Gill Sans MT"/>
              </a:rPr>
              <a:t>til</a:t>
            </a:r>
            <a:r>
              <a:rPr lang="nb-NO" sz="1700" i="1" kern="0" spc="-44" dirty="0">
                <a:solidFill>
                  <a:srgbClr val="333333"/>
                </a:solidFill>
                <a:latin typeface="Gill Sans MT"/>
                <a:cs typeface="Gill Sans MT"/>
              </a:rPr>
              <a:t> </a:t>
            </a:r>
            <a:r>
              <a:rPr lang="nb-NO" sz="1700" i="1" kern="0" spc="205" dirty="0">
                <a:solidFill>
                  <a:srgbClr val="333333"/>
                </a:solidFill>
                <a:latin typeface="Gill Sans MT"/>
                <a:cs typeface="Gill Sans MT"/>
              </a:rPr>
              <a:t>som</a:t>
            </a:r>
            <a:r>
              <a:rPr lang="nb-NO" sz="1700" i="1" kern="0" spc="-52" dirty="0">
                <a:solidFill>
                  <a:srgbClr val="333333"/>
                </a:solidFill>
                <a:latin typeface="Gill Sans MT"/>
                <a:cs typeface="Gill Sans MT"/>
              </a:rPr>
              <a:t> </a:t>
            </a:r>
            <a:r>
              <a:rPr lang="nb-NO" sz="1700" i="1" kern="0" spc="109" dirty="0">
                <a:solidFill>
                  <a:srgbClr val="333333"/>
                </a:solidFill>
                <a:latin typeface="Gill Sans MT"/>
                <a:cs typeface="Gill Sans MT"/>
              </a:rPr>
              <a:t>gjelder</a:t>
            </a:r>
            <a:r>
              <a:rPr lang="nb-NO" sz="1700" i="1" kern="0" spc="-48" dirty="0">
                <a:solidFill>
                  <a:srgbClr val="333333"/>
                </a:solidFill>
                <a:latin typeface="Gill Sans MT"/>
                <a:cs typeface="Gill Sans MT"/>
              </a:rPr>
              <a:t> </a:t>
            </a:r>
            <a:r>
              <a:rPr lang="nb-NO" sz="1700" i="1" kern="0" spc="122" dirty="0">
                <a:solidFill>
                  <a:srgbClr val="333333"/>
                </a:solidFill>
                <a:latin typeface="Gill Sans MT"/>
                <a:cs typeface="Gill Sans MT"/>
              </a:rPr>
              <a:t>eleven</a:t>
            </a:r>
            <a:r>
              <a:rPr lang="nb-NO" sz="1700" i="1" kern="0" spc="-57" dirty="0">
                <a:solidFill>
                  <a:srgbClr val="333333"/>
                </a:solidFill>
                <a:latin typeface="Gill Sans MT"/>
                <a:cs typeface="Gill Sans MT"/>
              </a:rPr>
              <a:t> </a:t>
            </a:r>
            <a:r>
              <a:rPr lang="nb-NO" sz="1700" i="1" kern="0" spc="96" dirty="0">
                <a:solidFill>
                  <a:srgbClr val="333333"/>
                </a:solidFill>
                <a:latin typeface="Gill Sans MT"/>
                <a:cs typeface="Gill Sans MT"/>
              </a:rPr>
              <a:t>utenfor </a:t>
            </a:r>
            <a:r>
              <a:rPr lang="nb-NO" sz="1700" i="1" kern="0" spc="131" dirty="0">
                <a:solidFill>
                  <a:srgbClr val="333333"/>
                </a:solidFill>
                <a:latin typeface="Gill Sans MT"/>
                <a:cs typeface="Gill Sans MT"/>
              </a:rPr>
              <a:t>skolesituasjonen.</a:t>
            </a:r>
            <a:r>
              <a:rPr lang="nb-NO" sz="1700" i="1" kern="0" spc="-48" dirty="0">
                <a:solidFill>
                  <a:srgbClr val="333333"/>
                </a:solidFill>
                <a:latin typeface="Gill Sans MT"/>
                <a:cs typeface="Gill Sans MT"/>
              </a:rPr>
              <a:t> </a:t>
            </a:r>
            <a:r>
              <a:rPr lang="nb-NO" sz="1700" i="1" kern="0" spc="52" dirty="0">
                <a:solidFill>
                  <a:srgbClr val="333333"/>
                </a:solidFill>
                <a:latin typeface="Gill Sans MT"/>
                <a:cs typeface="Gill Sans MT"/>
              </a:rPr>
              <a:t>Det</a:t>
            </a:r>
            <a:r>
              <a:rPr lang="nb-NO" sz="1700" i="1" kern="0" spc="-61" dirty="0">
                <a:solidFill>
                  <a:srgbClr val="333333"/>
                </a:solidFill>
                <a:latin typeface="Gill Sans MT"/>
                <a:cs typeface="Gill Sans MT"/>
              </a:rPr>
              <a:t> </a:t>
            </a:r>
            <a:r>
              <a:rPr lang="nb-NO" sz="1700" i="1" kern="0" spc="78" dirty="0">
                <a:solidFill>
                  <a:srgbClr val="333333"/>
                </a:solidFill>
                <a:latin typeface="Gill Sans MT"/>
                <a:cs typeface="Gill Sans MT"/>
              </a:rPr>
              <a:t>er</a:t>
            </a:r>
            <a:r>
              <a:rPr lang="nb-NO" sz="1700" i="1" kern="0" spc="-48" dirty="0">
                <a:solidFill>
                  <a:srgbClr val="333333"/>
                </a:solidFill>
                <a:latin typeface="Gill Sans MT"/>
                <a:cs typeface="Gill Sans MT"/>
              </a:rPr>
              <a:t> </a:t>
            </a:r>
            <a:r>
              <a:rPr lang="nb-NO" sz="1700" i="1" kern="0" spc="96" dirty="0">
                <a:solidFill>
                  <a:srgbClr val="333333"/>
                </a:solidFill>
                <a:latin typeface="Gill Sans MT"/>
                <a:cs typeface="Gill Sans MT"/>
              </a:rPr>
              <a:t>på</a:t>
            </a:r>
            <a:r>
              <a:rPr lang="nb-NO" sz="1700" i="1" kern="0" spc="-74" dirty="0">
                <a:solidFill>
                  <a:srgbClr val="333333"/>
                </a:solidFill>
                <a:latin typeface="Gill Sans MT"/>
                <a:cs typeface="Gill Sans MT"/>
              </a:rPr>
              <a:t> </a:t>
            </a:r>
            <a:r>
              <a:rPr lang="nb-NO" sz="1700" i="1" kern="0" spc="118" dirty="0">
                <a:solidFill>
                  <a:srgbClr val="333333"/>
                </a:solidFill>
                <a:latin typeface="Gill Sans MT"/>
                <a:cs typeface="Gill Sans MT"/>
              </a:rPr>
              <a:t>denne</a:t>
            </a:r>
            <a:r>
              <a:rPr lang="nb-NO" sz="1700" i="1" kern="0" spc="-35" dirty="0">
                <a:solidFill>
                  <a:srgbClr val="333333"/>
                </a:solidFill>
                <a:latin typeface="Gill Sans MT"/>
                <a:cs typeface="Gill Sans MT"/>
              </a:rPr>
              <a:t> </a:t>
            </a:r>
            <a:r>
              <a:rPr lang="nb-NO" sz="1700" i="1" kern="0" spc="105" dirty="0">
                <a:solidFill>
                  <a:srgbClr val="333333"/>
                </a:solidFill>
                <a:latin typeface="Gill Sans MT"/>
                <a:cs typeface="Gill Sans MT"/>
              </a:rPr>
              <a:t>bakgrunn</a:t>
            </a:r>
            <a:r>
              <a:rPr lang="nb-NO" sz="1700" i="1" kern="0" spc="-48" dirty="0">
                <a:solidFill>
                  <a:srgbClr val="333333"/>
                </a:solidFill>
                <a:latin typeface="Gill Sans MT"/>
                <a:cs typeface="Gill Sans MT"/>
              </a:rPr>
              <a:t> </a:t>
            </a:r>
            <a:r>
              <a:rPr lang="nb-NO" sz="1700" i="1" kern="0" spc="139" dirty="0">
                <a:solidFill>
                  <a:srgbClr val="333333"/>
                </a:solidFill>
                <a:latin typeface="Gill Sans MT"/>
                <a:cs typeface="Gill Sans MT"/>
              </a:rPr>
              <a:t>ombudsmannens </a:t>
            </a:r>
            <a:r>
              <a:rPr lang="nb-NO" sz="1700" i="1" kern="0" spc="109" dirty="0">
                <a:solidFill>
                  <a:srgbClr val="333333"/>
                </a:solidFill>
                <a:latin typeface="Gill Sans MT"/>
                <a:cs typeface="Gill Sans MT"/>
              </a:rPr>
              <a:t>vurdering</a:t>
            </a:r>
            <a:r>
              <a:rPr lang="nb-NO" sz="1700" i="1" kern="0" spc="-26" dirty="0">
                <a:solidFill>
                  <a:srgbClr val="333333"/>
                </a:solidFill>
                <a:latin typeface="Gill Sans MT"/>
                <a:cs typeface="Gill Sans MT"/>
              </a:rPr>
              <a:t> </a:t>
            </a:r>
            <a:r>
              <a:rPr lang="nb-NO" sz="1700" i="1" kern="0" spc="74" dirty="0">
                <a:solidFill>
                  <a:srgbClr val="333333"/>
                </a:solidFill>
                <a:latin typeface="Gill Sans MT"/>
                <a:cs typeface="Gill Sans MT"/>
              </a:rPr>
              <a:t>at</a:t>
            </a:r>
            <a:r>
              <a:rPr lang="nb-NO" sz="1700" i="1" kern="0" spc="-57" dirty="0">
                <a:solidFill>
                  <a:srgbClr val="333333"/>
                </a:solidFill>
                <a:latin typeface="Gill Sans MT"/>
                <a:cs typeface="Gill Sans MT"/>
              </a:rPr>
              <a:t> </a:t>
            </a:r>
            <a:r>
              <a:rPr lang="nb-NO" sz="1700" i="1" kern="0" spc="126" dirty="0">
                <a:solidFill>
                  <a:srgbClr val="333333"/>
                </a:solidFill>
                <a:latin typeface="Gill Sans MT"/>
                <a:cs typeface="Gill Sans MT"/>
              </a:rPr>
              <a:t>undersøkelse</a:t>
            </a:r>
            <a:r>
              <a:rPr lang="nb-NO" sz="1700" i="1" kern="0" spc="-52" dirty="0">
                <a:solidFill>
                  <a:srgbClr val="333333"/>
                </a:solidFill>
                <a:latin typeface="Gill Sans MT"/>
                <a:cs typeface="Gill Sans MT"/>
              </a:rPr>
              <a:t> </a:t>
            </a:r>
            <a:r>
              <a:rPr lang="nb-NO" sz="1700" i="1" kern="0" spc="187" dirty="0">
                <a:solidFill>
                  <a:srgbClr val="333333"/>
                </a:solidFill>
                <a:latin typeface="Gill Sans MT"/>
                <a:cs typeface="Gill Sans MT"/>
              </a:rPr>
              <a:t>og</a:t>
            </a:r>
            <a:r>
              <a:rPr lang="nb-NO" sz="1700" i="1" kern="0" spc="-44" dirty="0">
                <a:solidFill>
                  <a:srgbClr val="333333"/>
                </a:solidFill>
                <a:latin typeface="Gill Sans MT"/>
                <a:cs typeface="Gill Sans MT"/>
              </a:rPr>
              <a:t> </a:t>
            </a:r>
            <a:r>
              <a:rPr lang="nb-NO" sz="1700" i="1" kern="0" spc="122" dirty="0">
                <a:solidFill>
                  <a:srgbClr val="333333"/>
                </a:solidFill>
                <a:latin typeface="Gill Sans MT"/>
                <a:cs typeface="Gill Sans MT"/>
              </a:rPr>
              <a:t>varsling</a:t>
            </a:r>
            <a:r>
              <a:rPr lang="nb-NO" sz="1700" i="1" kern="0" spc="-44" dirty="0">
                <a:solidFill>
                  <a:srgbClr val="333333"/>
                </a:solidFill>
                <a:latin typeface="Gill Sans MT"/>
                <a:cs typeface="Gill Sans MT"/>
              </a:rPr>
              <a:t> </a:t>
            </a:r>
            <a:r>
              <a:rPr lang="nb-NO" sz="1700" i="1" kern="0" spc="131" dirty="0">
                <a:solidFill>
                  <a:srgbClr val="333333"/>
                </a:solidFill>
                <a:latin typeface="Gill Sans MT"/>
                <a:cs typeface="Gill Sans MT"/>
              </a:rPr>
              <a:t>av</a:t>
            </a:r>
            <a:r>
              <a:rPr lang="nb-NO" sz="1700" i="1" kern="0" spc="-61" dirty="0">
                <a:solidFill>
                  <a:srgbClr val="333333"/>
                </a:solidFill>
                <a:latin typeface="Gill Sans MT"/>
                <a:cs typeface="Gill Sans MT"/>
              </a:rPr>
              <a:t> </a:t>
            </a:r>
            <a:r>
              <a:rPr lang="nb-NO" sz="1700" i="1" kern="0" spc="113" dirty="0">
                <a:solidFill>
                  <a:srgbClr val="333333"/>
                </a:solidFill>
                <a:latin typeface="Gill Sans MT"/>
                <a:cs typeface="Gill Sans MT"/>
              </a:rPr>
              <a:t>forhold</a:t>
            </a:r>
            <a:r>
              <a:rPr lang="nb-NO" sz="1700" i="1" kern="0" spc="-17" dirty="0">
                <a:solidFill>
                  <a:srgbClr val="333333"/>
                </a:solidFill>
                <a:latin typeface="Gill Sans MT"/>
                <a:cs typeface="Gill Sans MT"/>
              </a:rPr>
              <a:t> </a:t>
            </a:r>
            <a:r>
              <a:rPr lang="nb-NO" sz="1700" i="1" kern="0" spc="113" dirty="0">
                <a:solidFill>
                  <a:srgbClr val="333333"/>
                </a:solidFill>
                <a:latin typeface="Gill Sans MT"/>
                <a:cs typeface="Gill Sans MT"/>
              </a:rPr>
              <a:t>tilsvarende</a:t>
            </a:r>
            <a:r>
              <a:rPr lang="nb-NO" sz="1700" i="1" kern="0" spc="-39" dirty="0">
                <a:solidFill>
                  <a:srgbClr val="333333"/>
                </a:solidFill>
                <a:latin typeface="Gill Sans MT"/>
                <a:cs typeface="Gill Sans MT"/>
              </a:rPr>
              <a:t> </a:t>
            </a:r>
            <a:r>
              <a:rPr lang="nb-NO" sz="1700" i="1" kern="0" spc="205" dirty="0">
                <a:solidFill>
                  <a:srgbClr val="333333"/>
                </a:solidFill>
                <a:latin typeface="Gill Sans MT"/>
                <a:cs typeface="Gill Sans MT"/>
              </a:rPr>
              <a:t>som</a:t>
            </a:r>
            <a:r>
              <a:rPr lang="nb-NO" sz="1700" i="1" kern="0" spc="-57" dirty="0">
                <a:solidFill>
                  <a:srgbClr val="333333"/>
                </a:solidFill>
                <a:latin typeface="Gill Sans MT"/>
                <a:cs typeface="Gill Sans MT"/>
              </a:rPr>
              <a:t> </a:t>
            </a:r>
            <a:r>
              <a:rPr lang="nb-NO" sz="1700" i="1" kern="0" spc="39" dirty="0">
                <a:solidFill>
                  <a:srgbClr val="333333"/>
                </a:solidFill>
                <a:latin typeface="Gill Sans MT"/>
                <a:cs typeface="Gill Sans MT"/>
              </a:rPr>
              <a:t>i </a:t>
            </a:r>
            <a:r>
              <a:rPr lang="nb-NO" sz="1700" i="1" kern="0" spc="122" dirty="0">
                <a:solidFill>
                  <a:srgbClr val="333333"/>
                </a:solidFill>
                <a:latin typeface="Gill Sans MT"/>
                <a:cs typeface="Gill Sans MT"/>
              </a:rPr>
              <a:t>denne</a:t>
            </a:r>
            <a:r>
              <a:rPr lang="nb-NO" sz="1700" i="1" kern="0" spc="-48" dirty="0">
                <a:solidFill>
                  <a:srgbClr val="333333"/>
                </a:solidFill>
                <a:latin typeface="Gill Sans MT"/>
                <a:cs typeface="Gill Sans MT"/>
              </a:rPr>
              <a:t> </a:t>
            </a:r>
            <a:r>
              <a:rPr lang="nb-NO" sz="1700" i="1" kern="0" spc="87" dirty="0">
                <a:solidFill>
                  <a:srgbClr val="333333"/>
                </a:solidFill>
                <a:latin typeface="Gill Sans MT"/>
                <a:cs typeface="Gill Sans MT"/>
              </a:rPr>
              <a:t>konkrete</a:t>
            </a:r>
            <a:r>
              <a:rPr lang="nb-NO" sz="1700" i="1" kern="0" spc="-35" dirty="0">
                <a:solidFill>
                  <a:srgbClr val="333333"/>
                </a:solidFill>
                <a:latin typeface="Gill Sans MT"/>
                <a:cs typeface="Gill Sans MT"/>
              </a:rPr>
              <a:t> </a:t>
            </a:r>
            <a:r>
              <a:rPr lang="nb-NO" sz="1700" i="1" kern="0" spc="99" dirty="0">
                <a:solidFill>
                  <a:srgbClr val="333333"/>
                </a:solidFill>
                <a:latin typeface="Gill Sans MT"/>
                <a:cs typeface="Gill Sans MT"/>
              </a:rPr>
              <a:t>saken,</a:t>
            </a:r>
            <a:r>
              <a:rPr lang="nb-NO" sz="1700" i="1" kern="0" spc="-61" dirty="0">
                <a:solidFill>
                  <a:srgbClr val="333333"/>
                </a:solidFill>
                <a:latin typeface="Gill Sans MT"/>
                <a:cs typeface="Gill Sans MT"/>
              </a:rPr>
              <a:t> </a:t>
            </a:r>
            <a:r>
              <a:rPr lang="nb-NO" sz="1700" i="1" kern="0" spc="144" dirty="0">
                <a:solidFill>
                  <a:srgbClr val="333333"/>
                </a:solidFill>
                <a:latin typeface="Gill Sans MT"/>
                <a:cs typeface="Gill Sans MT"/>
              </a:rPr>
              <a:t>må</a:t>
            </a:r>
            <a:r>
              <a:rPr lang="nb-NO" sz="1700" i="1" kern="0" spc="-57" dirty="0">
                <a:solidFill>
                  <a:srgbClr val="333333"/>
                </a:solidFill>
                <a:latin typeface="Gill Sans MT"/>
                <a:cs typeface="Gill Sans MT"/>
              </a:rPr>
              <a:t> </a:t>
            </a:r>
            <a:r>
              <a:rPr lang="nb-NO" sz="1700" i="1" kern="0" spc="166" dirty="0">
                <a:solidFill>
                  <a:srgbClr val="333333"/>
                </a:solidFill>
                <a:latin typeface="Gill Sans MT"/>
                <a:cs typeface="Gill Sans MT"/>
              </a:rPr>
              <a:t>anses</a:t>
            </a:r>
            <a:r>
              <a:rPr lang="nb-NO" sz="1700" i="1" kern="0" spc="-65" dirty="0">
                <a:solidFill>
                  <a:srgbClr val="333333"/>
                </a:solidFill>
                <a:latin typeface="Gill Sans MT"/>
                <a:cs typeface="Gill Sans MT"/>
              </a:rPr>
              <a:t> </a:t>
            </a:r>
            <a:r>
              <a:rPr lang="nb-NO" sz="1700" i="1" kern="0" spc="96" dirty="0">
                <a:solidFill>
                  <a:srgbClr val="333333"/>
                </a:solidFill>
                <a:latin typeface="Gill Sans MT"/>
                <a:cs typeface="Gill Sans MT"/>
              </a:rPr>
              <a:t>å</a:t>
            </a:r>
            <a:r>
              <a:rPr lang="nb-NO" sz="1700" i="1" kern="0" spc="-61" dirty="0">
                <a:solidFill>
                  <a:srgbClr val="333333"/>
                </a:solidFill>
                <a:latin typeface="Gill Sans MT"/>
                <a:cs typeface="Gill Sans MT"/>
              </a:rPr>
              <a:t> </a:t>
            </a:r>
            <a:r>
              <a:rPr lang="nb-NO" sz="1700" i="1" kern="0" spc="99" dirty="0">
                <a:solidFill>
                  <a:srgbClr val="333333"/>
                </a:solidFill>
                <a:latin typeface="Gill Sans MT"/>
                <a:cs typeface="Gill Sans MT"/>
              </a:rPr>
              <a:t>falle</a:t>
            </a:r>
            <a:r>
              <a:rPr lang="nb-NO" sz="1700" i="1" kern="0" spc="-44" dirty="0">
                <a:solidFill>
                  <a:srgbClr val="333333"/>
                </a:solidFill>
                <a:latin typeface="Gill Sans MT"/>
                <a:cs typeface="Gill Sans MT"/>
              </a:rPr>
              <a:t> </a:t>
            </a:r>
            <a:r>
              <a:rPr lang="nb-NO" sz="1700" i="1" kern="0" spc="96" dirty="0">
                <a:solidFill>
                  <a:srgbClr val="333333"/>
                </a:solidFill>
                <a:latin typeface="Gill Sans MT"/>
                <a:cs typeface="Gill Sans MT"/>
              </a:rPr>
              <a:t>inn</a:t>
            </a:r>
            <a:r>
              <a:rPr lang="nb-NO" sz="1700" i="1" kern="0" spc="-39" dirty="0">
                <a:solidFill>
                  <a:srgbClr val="333333"/>
                </a:solidFill>
                <a:latin typeface="Gill Sans MT"/>
                <a:cs typeface="Gill Sans MT"/>
              </a:rPr>
              <a:t> </a:t>
            </a:r>
            <a:r>
              <a:rPr lang="nb-NO" sz="1700" i="1" kern="0" spc="99" dirty="0">
                <a:solidFill>
                  <a:srgbClr val="333333"/>
                </a:solidFill>
                <a:latin typeface="Gill Sans MT"/>
                <a:cs typeface="Gill Sans MT"/>
              </a:rPr>
              <a:t>under</a:t>
            </a:r>
            <a:r>
              <a:rPr lang="nb-NO" sz="1700" i="1" kern="0" spc="-39" dirty="0">
                <a:solidFill>
                  <a:srgbClr val="333333"/>
                </a:solidFill>
                <a:latin typeface="Gill Sans MT"/>
                <a:cs typeface="Gill Sans MT"/>
              </a:rPr>
              <a:t> </a:t>
            </a:r>
            <a:r>
              <a:rPr lang="nb-NO" sz="1700" i="1" kern="0" spc="122" dirty="0">
                <a:solidFill>
                  <a:srgbClr val="333333"/>
                </a:solidFill>
                <a:latin typeface="Gill Sans MT"/>
                <a:cs typeface="Gill Sans MT"/>
              </a:rPr>
              <a:t>hva</a:t>
            </a:r>
            <a:r>
              <a:rPr lang="nb-NO" sz="1700" i="1" kern="0" spc="-57" dirty="0">
                <a:solidFill>
                  <a:srgbClr val="333333"/>
                </a:solidFill>
                <a:latin typeface="Gill Sans MT"/>
                <a:cs typeface="Gill Sans MT"/>
              </a:rPr>
              <a:t> </a:t>
            </a:r>
            <a:r>
              <a:rPr lang="nb-NO" sz="1700" i="1" kern="0" spc="205" dirty="0">
                <a:solidFill>
                  <a:srgbClr val="333333"/>
                </a:solidFill>
                <a:latin typeface="Gill Sans MT"/>
                <a:cs typeface="Gill Sans MT"/>
              </a:rPr>
              <a:t>som</a:t>
            </a:r>
            <a:r>
              <a:rPr lang="nb-NO" sz="1700" i="1" kern="0" spc="-57" dirty="0">
                <a:solidFill>
                  <a:srgbClr val="333333"/>
                </a:solidFill>
                <a:latin typeface="Gill Sans MT"/>
                <a:cs typeface="Gill Sans MT"/>
              </a:rPr>
              <a:t> </a:t>
            </a:r>
            <a:r>
              <a:rPr lang="nb-NO" sz="1700" i="1" kern="0" spc="126" dirty="0">
                <a:solidFill>
                  <a:srgbClr val="333333"/>
                </a:solidFill>
                <a:latin typeface="Gill Sans MT"/>
                <a:cs typeface="Gill Sans MT"/>
              </a:rPr>
              <a:t>regnes </a:t>
            </a:r>
            <a:r>
              <a:rPr lang="nb-NO" sz="1700" i="1" kern="0" spc="205" dirty="0">
                <a:solidFill>
                  <a:srgbClr val="333333"/>
                </a:solidFill>
                <a:latin typeface="Gill Sans MT"/>
                <a:cs typeface="Gill Sans MT"/>
              </a:rPr>
              <a:t>som</a:t>
            </a:r>
            <a:r>
              <a:rPr lang="nb-NO" sz="1700" i="1" kern="0" spc="-57" dirty="0">
                <a:solidFill>
                  <a:srgbClr val="333333"/>
                </a:solidFill>
                <a:latin typeface="Gill Sans MT"/>
                <a:cs typeface="Gill Sans MT"/>
              </a:rPr>
              <a:t> </a:t>
            </a:r>
            <a:r>
              <a:rPr lang="nb-NO" sz="1700" i="1" kern="0" spc="126" dirty="0">
                <a:solidFill>
                  <a:srgbClr val="333333"/>
                </a:solidFill>
                <a:latin typeface="Gill Sans MT"/>
                <a:cs typeface="Gill Sans MT"/>
              </a:rPr>
              <a:t>en</a:t>
            </a:r>
            <a:r>
              <a:rPr lang="nb-NO" sz="1700" i="1" kern="0" spc="-44" dirty="0">
                <a:solidFill>
                  <a:srgbClr val="333333"/>
                </a:solidFill>
                <a:latin typeface="Gill Sans MT"/>
                <a:cs typeface="Gill Sans MT"/>
              </a:rPr>
              <a:t> </a:t>
            </a:r>
            <a:r>
              <a:rPr lang="nb-NO" sz="1700" i="1" kern="0" spc="113" dirty="0">
                <a:solidFill>
                  <a:srgbClr val="333333"/>
                </a:solidFill>
                <a:latin typeface="Gill Sans MT"/>
                <a:cs typeface="Gill Sans MT"/>
              </a:rPr>
              <a:t>lovpålagt</a:t>
            </a:r>
            <a:r>
              <a:rPr lang="nb-NO" sz="1700" i="1" kern="0" spc="-44" dirty="0">
                <a:solidFill>
                  <a:srgbClr val="333333"/>
                </a:solidFill>
                <a:latin typeface="Gill Sans MT"/>
                <a:cs typeface="Gill Sans MT"/>
              </a:rPr>
              <a:t> </a:t>
            </a:r>
            <a:r>
              <a:rPr lang="nb-NO" sz="1700" i="1" kern="0" spc="135" dirty="0">
                <a:solidFill>
                  <a:srgbClr val="333333"/>
                </a:solidFill>
                <a:latin typeface="Gill Sans MT"/>
                <a:cs typeface="Gill Sans MT"/>
              </a:rPr>
              <a:t>oppgave</a:t>
            </a:r>
            <a:r>
              <a:rPr lang="nb-NO" sz="1700" i="1" kern="0" spc="-65" dirty="0">
                <a:solidFill>
                  <a:srgbClr val="333333"/>
                </a:solidFill>
                <a:latin typeface="Gill Sans MT"/>
                <a:cs typeface="Gill Sans MT"/>
              </a:rPr>
              <a:t> </a:t>
            </a:r>
            <a:r>
              <a:rPr lang="nb-NO" sz="1700" i="1" kern="0" spc="105" dirty="0">
                <a:solidFill>
                  <a:srgbClr val="333333"/>
                </a:solidFill>
                <a:latin typeface="Gill Sans MT"/>
                <a:cs typeface="Gill Sans MT"/>
              </a:rPr>
              <a:t>for</a:t>
            </a:r>
            <a:r>
              <a:rPr lang="nb-NO" sz="1700" i="1" kern="0" spc="-35" dirty="0">
                <a:solidFill>
                  <a:srgbClr val="333333"/>
                </a:solidFill>
                <a:latin typeface="Gill Sans MT"/>
                <a:cs typeface="Gill Sans MT"/>
              </a:rPr>
              <a:t> </a:t>
            </a:r>
            <a:r>
              <a:rPr lang="nb-NO" sz="1700" i="1" kern="0" spc="135" dirty="0">
                <a:solidFill>
                  <a:srgbClr val="333333"/>
                </a:solidFill>
                <a:latin typeface="Gill Sans MT"/>
                <a:cs typeface="Gill Sans MT"/>
              </a:rPr>
              <a:t>skolen</a:t>
            </a:r>
            <a:r>
              <a:rPr lang="nb-NO" sz="1700" i="1" kern="0" spc="-44" dirty="0">
                <a:solidFill>
                  <a:srgbClr val="333333"/>
                </a:solidFill>
                <a:latin typeface="Gill Sans MT"/>
                <a:cs typeface="Gill Sans MT"/>
              </a:rPr>
              <a:t> </a:t>
            </a:r>
            <a:r>
              <a:rPr lang="nb-NO" sz="1700" i="1" kern="0" spc="83" dirty="0">
                <a:solidFill>
                  <a:srgbClr val="333333"/>
                </a:solidFill>
                <a:latin typeface="Gill Sans MT"/>
                <a:cs typeface="Gill Sans MT"/>
              </a:rPr>
              <a:t>i</a:t>
            </a:r>
            <a:r>
              <a:rPr lang="nb-NO" sz="1700" i="1" kern="0" spc="-48" dirty="0">
                <a:solidFill>
                  <a:srgbClr val="333333"/>
                </a:solidFill>
                <a:latin typeface="Gill Sans MT"/>
                <a:cs typeface="Gill Sans MT"/>
              </a:rPr>
              <a:t> </a:t>
            </a:r>
            <a:r>
              <a:rPr lang="nb-NO" sz="1700" i="1" kern="0" spc="118" dirty="0">
                <a:solidFill>
                  <a:srgbClr val="333333"/>
                </a:solidFill>
                <a:latin typeface="Gill Sans MT"/>
                <a:cs typeface="Gill Sans MT"/>
              </a:rPr>
              <a:t>relasjon</a:t>
            </a:r>
            <a:r>
              <a:rPr lang="nb-NO" sz="1700" i="1" kern="0" spc="-61" dirty="0">
                <a:solidFill>
                  <a:srgbClr val="333333"/>
                </a:solidFill>
                <a:latin typeface="Gill Sans MT"/>
                <a:cs typeface="Gill Sans MT"/>
              </a:rPr>
              <a:t> </a:t>
            </a:r>
            <a:r>
              <a:rPr lang="nb-NO" sz="1700" i="1" kern="0" spc="74" dirty="0">
                <a:solidFill>
                  <a:srgbClr val="333333"/>
                </a:solidFill>
                <a:latin typeface="Gill Sans MT"/>
                <a:cs typeface="Gill Sans MT"/>
              </a:rPr>
              <a:t>til</a:t>
            </a:r>
            <a:r>
              <a:rPr lang="nb-NO" sz="1700" i="1" kern="0" spc="-48" dirty="0">
                <a:solidFill>
                  <a:srgbClr val="333333"/>
                </a:solidFill>
                <a:latin typeface="Gill Sans MT"/>
                <a:cs typeface="Gill Sans MT"/>
              </a:rPr>
              <a:t> </a:t>
            </a:r>
            <a:r>
              <a:rPr lang="nb-NO" sz="1700" i="1" kern="0" spc="144" dirty="0">
                <a:solidFill>
                  <a:srgbClr val="333333"/>
                </a:solidFill>
                <a:latin typeface="Gill Sans MT"/>
                <a:cs typeface="Gill Sans MT"/>
              </a:rPr>
              <a:t>bestemmelsen</a:t>
            </a:r>
            <a:r>
              <a:rPr lang="nb-NO" sz="1700" i="1" kern="0" spc="-78" dirty="0">
                <a:solidFill>
                  <a:srgbClr val="333333"/>
                </a:solidFill>
                <a:latin typeface="Gill Sans MT"/>
                <a:cs typeface="Gill Sans MT"/>
              </a:rPr>
              <a:t> </a:t>
            </a:r>
            <a:r>
              <a:rPr lang="nb-NO" sz="1700" i="1" kern="0" spc="39" dirty="0">
                <a:solidFill>
                  <a:srgbClr val="333333"/>
                </a:solidFill>
                <a:latin typeface="Gill Sans MT"/>
                <a:cs typeface="Gill Sans MT"/>
              </a:rPr>
              <a:t>i </a:t>
            </a:r>
            <a:r>
              <a:rPr lang="nb-NO" sz="1700" i="1" kern="0" spc="122" dirty="0">
                <a:solidFill>
                  <a:srgbClr val="333333"/>
                </a:solidFill>
                <a:latin typeface="Gill Sans MT"/>
                <a:cs typeface="Gill Sans MT"/>
              </a:rPr>
              <a:t>forvaltningsloven</a:t>
            </a:r>
            <a:r>
              <a:rPr lang="nb-NO" sz="1700" i="1" kern="0" spc="-26" dirty="0">
                <a:solidFill>
                  <a:srgbClr val="333333"/>
                </a:solidFill>
                <a:latin typeface="Gill Sans MT"/>
                <a:cs typeface="Gill Sans MT"/>
              </a:rPr>
              <a:t> </a:t>
            </a:r>
            <a:r>
              <a:rPr lang="nb-NO" sz="1700" i="1" kern="0" spc="183" dirty="0">
                <a:solidFill>
                  <a:srgbClr val="333333"/>
                </a:solidFill>
                <a:latin typeface="Gill Sans MT"/>
                <a:cs typeface="Gill Sans MT"/>
              </a:rPr>
              <a:t>§</a:t>
            </a:r>
            <a:r>
              <a:rPr lang="nb-NO" sz="1700" i="1" kern="0" spc="-52" dirty="0">
                <a:solidFill>
                  <a:srgbClr val="333333"/>
                </a:solidFill>
                <a:latin typeface="Gill Sans MT"/>
                <a:cs typeface="Gill Sans MT"/>
              </a:rPr>
              <a:t> </a:t>
            </a:r>
            <a:r>
              <a:rPr lang="nb-NO" sz="1700" i="1" kern="0" spc="44" dirty="0">
                <a:solidFill>
                  <a:srgbClr val="333333"/>
                </a:solidFill>
                <a:latin typeface="Gill Sans MT"/>
                <a:cs typeface="Gill Sans MT"/>
              </a:rPr>
              <a:t>13</a:t>
            </a:r>
            <a:r>
              <a:rPr lang="nb-NO" sz="1700" i="1" kern="0" spc="-61" dirty="0">
                <a:solidFill>
                  <a:srgbClr val="333333"/>
                </a:solidFill>
                <a:latin typeface="Gill Sans MT"/>
                <a:cs typeface="Gill Sans MT"/>
              </a:rPr>
              <a:t> </a:t>
            </a:r>
            <a:r>
              <a:rPr lang="nb-NO" sz="1700" i="1" kern="0" spc="131" dirty="0">
                <a:solidFill>
                  <a:srgbClr val="333333"/>
                </a:solidFill>
                <a:latin typeface="Gill Sans MT"/>
                <a:cs typeface="Gill Sans MT"/>
              </a:rPr>
              <a:t>b</a:t>
            </a:r>
            <a:r>
              <a:rPr lang="nb-NO" sz="1700" i="1" kern="0" spc="-61" dirty="0">
                <a:solidFill>
                  <a:srgbClr val="333333"/>
                </a:solidFill>
                <a:latin typeface="Gill Sans MT"/>
                <a:cs typeface="Gill Sans MT"/>
              </a:rPr>
              <a:t> </a:t>
            </a:r>
            <a:r>
              <a:rPr lang="nb-NO" sz="1700" i="1" kern="0" spc="122" dirty="0">
                <a:solidFill>
                  <a:srgbClr val="333333"/>
                </a:solidFill>
                <a:latin typeface="Gill Sans MT"/>
                <a:cs typeface="Gill Sans MT"/>
              </a:rPr>
              <a:t>første</a:t>
            </a:r>
            <a:r>
              <a:rPr lang="nb-NO" sz="1700" i="1" kern="0" spc="-57" dirty="0">
                <a:solidFill>
                  <a:srgbClr val="333333"/>
                </a:solidFill>
                <a:latin typeface="Gill Sans MT"/>
                <a:cs typeface="Gill Sans MT"/>
              </a:rPr>
              <a:t> </a:t>
            </a:r>
            <a:r>
              <a:rPr lang="nb-NO" sz="1700" i="1" kern="0" spc="118" dirty="0">
                <a:solidFill>
                  <a:srgbClr val="333333"/>
                </a:solidFill>
                <a:latin typeface="Gill Sans MT"/>
                <a:cs typeface="Gill Sans MT"/>
              </a:rPr>
              <a:t>ledd</a:t>
            </a:r>
            <a:r>
              <a:rPr lang="nb-NO" sz="1700" i="1" kern="0" spc="-48" dirty="0">
                <a:solidFill>
                  <a:srgbClr val="333333"/>
                </a:solidFill>
                <a:latin typeface="Gill Sans MT"/>
                <a:cs typeface="Gill Sans MT"/>
              </a:rPr>
              <a:t> </a:t>
            </a:r>
            <a:r>
              <a:rPr lang="nb-NO" sz="1700" i="1" kern="0" spc="78" dirty="0">
                <a:solidFill>
                  <a:srgbClr val="333333"/>
                </a:solidFill>
                <a:latin typeface="Gill Sans MT"/>
                <a:cs typeface="Gill Sans MT"/>
              </a:rPr>
              <a:t>nr.</a:t>
            </a:r>
            <a:r>
              <a:rPr lang="nb-NO" sz="1700" i="1" kern="0" spc="-52" dirty="0">
                <a:solidFill>
                  <a:srgbClr val="333333"/>
                </a:solidFill>
                <a:latin typeface="Gill Sans MT"/>
                <a:cs typeface="Gill Sans MT"/>
              </a:rPr>
              <a:t> </a:t>
            </a:r>
            <a:r>
              <a:rPr lang="nb-NO" sz="1700" i="1" kern="0" spc="44" dirty="0">
                <a:solidFill>
                  <a:srgbClr val="333333"/>
                </a:solidFill>
                <a:latin typeface="Gill Sans MT"/>
                <a:cs typeface="Gill Sans MT"/>
              </a:rPr>
              <a:t>5.</a:t>
            </a:r>
            <a:endParaRPr lang="nb-NO" sz="1700" kern="0" dirty="0">
              <a:solidFill>
                <a:sysClr val="windowText" lastClr="000000"/>
              </a:solidFill>
              <a:latin typeface="Gill Sans MT"/>
              <a:cs typeface="Gill Sans MT"/>
            </a:endParaRPr>
          </a:p>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62</a:t>
            </a:fld>
            <a:endParaRPr lang="nb-NO"/>
          </a:p>
        </p:txBody>
      </p:sp>
    </p:spTree>
    <p:extLst>
      <p:ext uri="{BB962C8B-B14F-4D97-AF65-F5344CB8AC3E}">
        <p14:creationId xmlns:p14="http://schemas.microsoft.com/office/powerpoint/2010/main" val="41276304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63</a:t>
            </a:fld>
            <a:endParaRPr lang="nb-NO"/>
          </a:p>
        </p:txBody>
      </p:sp>
    </p:spTree>
    <p:extLst>
      <p:ext uri="{BB962C8B-B14F-4D97-AF65-F5344CB8AC3E}">
        <p14:creationId xmlns:p14="http://schemas.microsoft.com/office/powerpoint/2010/main" val="41558744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64</a:t>
            </a:fld>
            <a:endParaRPr lang="nb-NO"/>
          </a:p>
        </p:txBody>
      </p:sp>
    </p:spTree>
    <p:extLst>
      <p:ext uri="{BB962C8B-B14F-4D97-AF65-F5344CB8AC3E}">
        <p14:creationId xmlns:p14="http://schemas.microsoft.com/office/powerpoint/2010/main" val="367281301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1068" marR="4427" defTabSz="796900">
              <a:spcBef>
                <a:spcPts val="87"/>
              </a:spcBef>
              <a:defRPr/>
            </a:pPr>
            <a:r>
              <a:rPr lang="nn-NO" sz="1600" i="1" kern="0" dirty="0">
                <a:solidFill>
                  <a:srgbClr val="333333"/>
                </a:solidFill>
                <a:latin typeface="Arial"/>
                <a:cs typeface="Arial"/>
              </a:rPr>
              <a:t>Første</a:t>
            </a:r>
            <a:r>
              <a:rPr lang="nn-NO" sz="1600" i="1" kern="0" spc="-39" dirty="0">
                <a:solidFill>
                  <a:srgbClr val="333333"/>
                </a:solidFill>
                <a:latin typeface="Arial"/>
                <a:cs typeface="Arial"/>
              </a:rPr>
              <a:t> </a:t>
            </a:r>
            <a:r>
              <a:rPr lang="nn-NO" sz="1600" i="1" kern="0" dirty="0">
                <a:solidFill>
                  <a:srgbClr val="333333"/>
                </a:solidFill>
                <a:latin typeface="Arial"/>
                <a:cs typeface="Arial"/>
              </a:rPr>
              <a:t>ledd</a:t>
            </a:r>
            <a:r>
              <a:rPr lang="nn-NO" sz="1600" i="1" kern="0" spc="-26" dirty="0">
                <a:solidFill>
                  <a:srgbClr val="333333"/>
                </a:solidFill>
                <a:latin typeface="Arial"/>
                <a:cs typeface="Arial"/>
              </a:rPr>
              <a:t> </a:t>
            </a:r>
            <a:r>
              <a:rPr lang="nn-NO" sz="1600" i="1" kern="0" dirty="0">
                <a:solidFill>
                  <a:srgbClr val="333333"/>
                </a:solidFill>
                <a:latin typeface="Arial"/>
                <a:cs typeface="Arial"/>
              </a:rPr>
              <a:t>gir</a:t>
            </a:r>
            <a:r>
              <a:rPr lang="nn-NO" sz="1600" i="1" kern="0" spc="-31" dirty="0">
                <a:solidFill>
                  <a:srgbClr val="333333"/>
                </a:solidFill>
                <a:latin typeface="Arial"/>
                <a:cs typeface="Arial"/>
              </a:rPr>
              <a:t> </a:t>
            </a:r>
            <a:r>
              <a:rPr lang="nn-NO" sz="1600" i="1" kern="0" dirty="0">
                <a:solidFill>
                  <a:srgbClr val="333333"/>
                </a:solidFill>
                <a:latin typeface="Arial"/>
                <a:cs typeface="Arial"/>
              </a:rPr>
              <a:t>skolen,</a:t>
            </a:r>
            <a:r>
              <a:rPr lang="nn-NO" sz="1600" i="1" kern="0" spc="-22" dirty="0">
                <a:solidFill>
                  <a:srgbClr val="333333"/>
                </a:solidFill>
                <a:latin typeface="Arial"/>
                <a:cs typeface="Arial"/>
              </a:rPr>
              <a:t> </a:t>
            </a:r>
            <a:r>
              <a:rPr lang="nn-NO" sz="1600" i="1" kern="0" dirty="0">
                <a:solidFill>
                  <a:srgbClr val="333333"/>
                </a:solidFill>
                <a:latin typeface="Arial"/>
                <a:cs typeface="Arial"/>
              </a:rPr>
              <a:t>skolefritidsordninga</a:t>
            </a:r>
            <a:r>
              <a:rPr lang="nn-NO" sz="1600" i="1" kern="0" spc="-4" dirty="0">
                <a:solidFill>
                  <a:srgbClr val="333333"/>
                </a:solidFill>
                <a:latin typeface="Arial"/>
                <a:cs typeface="Arial"/>
              </a:rPr>
              <a:t> </a:t>
            </a:r>
            <a:r>
              <a:rPr lang="nn-NO" sz="1600" i="1" kern="0" dirty="0">
                <a:solidFill>
                  <a:srgbClr val="333333"/>
                </a:solidFill>
                <a:latin typeface="Arial"/>
                <a:cs typeface="Arial"/>
              </a:rPr>
              <a:t>og</a:t>
            </a:r>
            <a:r>
              <a:rPr lang="nn-NO" sz="1600" i="1" kern="0" spc="-26" dirty="0">
                <a:solidFill>
                  <a:srgbClr val="333333"/>
                </a:solidFill>
                <a:latin typeface="Arial"/>
                <a:cs typeface="Arial"/>
              </a:rPr>
              <a:t> </a:t>
            </a:r>
            <a:r>
              <a:rPr lang="nn-NO" sz="1600" i="1" kern="0" dirty="0">
                <a:solidFill>
                  <a:srgbClr val="333333"/>
                </a:solidFill>
                <a:latin typeface="Arial"/>
                <a:cs typeface="Arial"/>
              </a:rPr>
              <a:t>den</a:t>
            </a:r>
            <a:r>
              <a:rPr lang="nn-NO" sz="1600" i="1" kern="0" spc="-31" dirty="0">
                <a:solidFill>
                  <a:srgbClr val="333333"/>
                </a:solidFill>
                <a:latin typeface="Arial"/>
                <a:cs typeface="Arial"/>
              </a:rPr>
              <a:t> </a:t>
            </a:r>
            <a:r>
              <a:rPr lang="nn-NO" sz="1600" i="1" kern="0" spc="-9" dirty="0">
                <a:solidFill>
                  <a:srgbClr val="333333"/>
                </a:solidFill>
                <a:latin typeface="Arial"/>
                <a:cs typeface="Arial"/>
              </a:rPr>
              <a:t>pedagogisk-</a:t>
            </a:r>
            <a:r>
              <a:rPr lang="nn-NO" sz="1600" i="1" kern="0" dirty="0">
                <a:solidFill>
                  <a:srgbClr val="333333"/>
                </a:solidFill>
                <a:latin typeface="Arial"/>
                <a:cs typeface="Arial"/>
              </a:rPr>
              <a:t>psykologiske</a:t>
            </a:r>
            <a:r>
              <a:rPr lang="nn-NO" sz="1600" i="1" kern="0" spc="13" dirty="0">
                <a:solidFill>
                  <a:srgbClr val="333333"/>
                </a:solidFill>
                <a:latin typeface="Arial"/>
                <a:cs typeface="Arial"/>
              </a:rPr>
              <a:t> </a:t>
            </a:r>
            <a:r>
              <a:rPr lang="nn-NO" sz="1600" i="1" kern="0" dirty="0">
                <a:solidFill>
                  <a:srgbClr val="333333"/>
                </a:solidFill>
                <a:latin typeface="Arial"/>
                <a:cs typeface="Arial"/>
              </a:rPr>
              <a:t>tenesta</a:t>
            </a:r>
            <a:r>
              <a:rPr lang="nn-NO" sz="1600" i="1" kern="0" spc="-39" dirty="0">
                <a:solidFill>
                  <a:srgbClr val="333333"/>
                </a:solidFill>
                <a:latin typeface="Arial"/>
                <a:cs typeface="Arial"/>
              </a:rPr>
              <a:t> </a:t>
            </a:r>
            <a:r>
              <a:rPr lang="nn-NO" sz="1600" i="1" kern="0" spc="-17" dirty="0">
                <a:solidFill>
                  <a:srgbClr val="333333"/>
                </a:solidFill>
                <a:latin typeface="Arial"/>
                <a:cs typeface="Arial"/>
              </a:rPr>
              <a:t>(PP- </a:t>
            </a:r>
            <a:r>
              <a:rPr lang="nn-NO" sz="1600" i="1" kern="0" dirty="0">
                <a:solidFill>
                  <a:srgbClr val="333333"/>
                </a:solidFill>
                <a:latin typeface="Arial"/>
                <a:cs typeface="Arial"/>
              </a:rPr>
              <a:t>tenesta)</a:t>
            </a:r>
            <a:r>
              <a:rPr lang="nn-NO" sz="1600" i="1" kern="0" spc="-35" dirty="0">
                <a:solidFill>
                  <a:srgbClr val="333333"/>
                </a:solidFill>
                <a:latin typeface="Arial"/>
                <a:cs typeface="Arial"/>
              </a:rPr>
              <a:t> </a:t>
            </a:r>
            <a:r>
              <a:rPr lang="nn-NO" sz="1600" i="1" kern="0" dirty="0">
                <a:solidFill>
                  <a:srgbClr val="333333"/>
                </a:solidFill>
                <a:latin typeface="Arial"/>
                <a:cs typeface="Arial"/>
              </a:rPr>
              <a:t>plikt</a:t>
            </a:r>
            <a:r>
              <a:rPr lang="nn-NO" sz="1600" i="1" kern="0" spc="-17" dirty="0">
                <a:solidFill>
                  <a:srgbClr val="333333"/>
                </a:solidFill>
                <a:latin typeface="Arial"/>
                <a:cs typeface="Arial"/>
              </a:rPr>
              <a:t> </a:t>
            </a:r>
            <a:r>
              <a:rPr lang="nn-NO" sz="1600" i="1" kern="0" dirty="0">
                <a:solidFill>
                  <a:srgbClr val="333333"/>
                </a:solidFill>
                <a:latin typeface="Arial"/>
                <a:cs typeface="Arial"/>
              </a:rPr>
              <a:t>til</a:t>
            </a:r>
            <a:r>
              <a:rPr lang="nn-NO" sz="1600" i="1" kern="0" spc="-35" dirty="0">
                <a:solidFill>
                  <a:srgbClr val="333333"/>
                </a:solidFill>
                <a:latin typeface="Arial"/>
                <a:cs typeface="Arial"/>
              </a:rPr>
              <a:t> </a:t>
            </a:r>
            <a:r>
              <a:rPr lang="nn-NO" sz="1600" i="1" kern="0" dirty="0">
                <a:solidFill>
                  <a:srgbClr val="333333"/>
                </a:solidFill>
                <a:latin typeface="Arial"/>
                <a:cs typeface="Arial"/>
              </a:rPr>
              <a:t>å</a:t>
            </a:r>
            <a:r>
              <a:rPr lang="nn-NO" sz="1600" i="1" kern="0" spc="-31" dirty="0">
                <a:solidFill>
                  <a:srgbClr val="333333"/>
                </a:solidFill>
                <a:latin typeface="Arial"/>
                <a:cs typeface="Arial"/>
              </a:rPr>
              <a:t> </a:t>
            </a:r>
            <a:r>
              <a:rPr lang="nn-NO" sz="1600" i="1" kern="0" dirty="0">
                <a:solidFill>
                  <a:srgbClr val="333333"/>
                </a:solidFill>
                <a:latin typeface="Arial"/>
                <a:cs typeface="Arial"/>
              </a:rPr>
              <a:t>samarbeide</a:t>
            </a:r>
            <a:r>
              <a:rPr lang="nn-NO" sz="1600" i="1" kern="0" spc="-9" dirty="0">
                <a:solidFill>
                  <a:srgbClr val="333333"/>
                </a:solidFill>
                <a:latin typeface="Arial"/>
                <a:cs typeface="Arial"/>
              </a:rPr>
              <a:t> </a:t>
            </a:r>
            <a:r>
              <a:rPr lang="nn-NO" sz="1600" i="1" kern="0" dirty="0">
                <a:solidFill>
                  <a:srgbClr val="333333"/>
                </a:solidFill>
                <a:latin typeface="Arial"/>
                <a:cs typeface="Arial"/>
              </a:rPr>
              <a:t>med</a:t>
            </a:r>
            <a:r>
              <a:rPr lang="nn-NO" sz="1600" i="1" kern="0" spc="-26" dirty="0">
                <a:solidFill>
                  <a:srgbClr val="333333"/>
                </a:solidFill>
                <a:latin typeface="Arial"/>
                <a:cs typeface="Arial"/>
              </a:rPr>
              <a:t> </a:t>
            </a:r>
            <a:r>
              <a:rPr lang="nn-NO" sz="1600" i="1" kern="0" dirty="0">
                <a:solidFill>
                  <a:srgbClr val="333333"/>
                </a:solidFill>
                <a:latin typeface="Arial"/>
                <a:cs typeface="Arial"/>
              </a:rPr>
              <a:t>andre</a:t>
            </a:r>
            <a:r>
              <a:rPr lang="nn-NO" sz="1600" i="1" kern="0" spc="-31" dirty="0">
                <a:solidFill>
                  <a:srgbClr val="333333"/>
                </a:solidFill>
                <a:latin typeface="Arial"/>
                <a:cs typeface="Arial"/>
              </a:rPr>
              <a:t> </a:t>
            </a:r>
            <a:r>
              <a:rPr lang="nn-NO" sz="1600" i="1" kern="0" dirty="0">
                <a:solidFill>
                  <a:srgbClr val="333333"/>
                </a:solidFill>
                <a:latin typeface="Arial"/>
                <a:cs typeface="Arial"/>
              </a:rPr>
              <a:t>tenesteytarar</a:t>
            </a:r>
            <a:r>
              <a:rPr lang="nn-NO" sz="1600" i="1" kern="0" spc="-22" dirty="0">
                <a:solidFill>
                  <a:srgbClr val="333333"/>
                </a:solidFill>
                <a:latin typeface="Arial"/>
                <a:cs typeface="Arial"/>
              </a:rPr>
              <a:t> </a:t>
            </a:r>
            <a:r>
              <a:rPr lang="nn-NO" sz="1600" i="1" kern="0" dirty="0">
                <a:solidFill>
                  <a:srgbClr val="333333"/>
                </a:solidFill>
                <a:latin typeface="Arial"/>
                <a:cs typeface="Arial"/>
              </a:rPr>
              <a:t>i</a:t>
            </a:r>
            <a:r>
              <a:rPr lang="nn-NO" sz="1600" i="1" kern="0" spc="-31" dirty="0">
                <a:solidFill>
                  <a:srgbClr val="333333"/>
                </a:solidFill>
                <a:latin typeface="Arial"/>
                <a:cs typeface="Arial"/>
              </a:rPr>
              <a:t> </a:t>
            </a:r>
            <a:r>
              <a:rPr lang="nn-NO" sz="1600" i="1" kern="0" dirty="0">
                <a:solidFill>
                  <a:srgbClr val="333333"/>
                </a:solidFill>
                <a:latin typeface="Arial"/>
                <a:cs typeface="Arial"/>
              </a:rPr>
              <a:t>oppfølginga</a:t>
            </a:r>
            <a:r>
              <a:rPr lang="nn-NO" sz="1600" i="1" kern="0" spc="-17" dirty="0">
                <a:solidFill>
                  <a:srgbClr val="333333"/>
                </a:solidFill>
                <a:latin typeface="Arial"/>
                <a:cs typeface="Arial"/>
              </a:rPr>
              <a:t> </a:t>
            </a:r>
            <a:r>
              <a:rPr lang="nn-NO" sz="1600" i="1" kern="0" dirty="0">
                <a:solidFill>
                  <a:srgbClr val="333333"/>
                </a:solidFill>
                <a:latin typeface="Arial"/>
                <a:cs typeface="Arial"/>
              </a:rPr>
              <a:t>av</a:t>
            </a:r>
            <a:r>
              <a:rPr lang="nn-NO" sz="1600" i="1" kern="0" spc="-31" dirty="0">
                <a:solidFill>
                  <a:srgbClr val="333333"/>
                </a:solidFill>
                <a:latin typeface="Arial"/>
                <a:cs typeface="Arial"/>
              </a:rPr>
              <a:t> </a:t>
            </a:r>
            <a:r>
              <a:rPr lang="nn-NO" sz="1600" i="1" kern="0" dirty="0">
                <a:solidFill>
                  <a:srgbClr val="333333"/>
                </a:solidFill>
                <a:latin typeface="Arial"/>
                <a:cs typeface="Arial"/>
              </a:rPr>
              <a:t>bestemte</a:t>
            </a:r>
            <a:r>
              <a:rPr lang="nn-NO" sz="1600" i="1" kern="0" spc="-22" dirty="0">
                <a:solidFill>
                  <a:srgbClr val="333333"/>
                </a:solidFill>
                <a:latin typeface="Arial"/>
                <a:cs typeface="Arial"/>
              </a:rPr>
              <a:t> </a:t>
            </a:r>
            <a:r>
              <a:rPr lang="nn-NO" sz="1600" i="1" kern="0" dirty="0">
                <a:solidFill>
                  <a:srgbClr val="333333"/>
                </a:solidFill>
                <a:latin typeface="Arial"/>
                <a:cs typeface="Arial"/>
              </a:rPr>
              <a:t>elevar</a:t>
            </a:r>
            <a:r>
              <a:rPr lang="nn-NO" sz="1600" i="1" kern="0" spc="-26" dirty="0">
                <a:solidFill>
                  <a:srgbClr val="333333"/>
                </a:solidFill>
                <a:latin typeface="Arial"/>
                <a:cs typeface="Arial"/>
              </a:rPr>
              <a:t> </a:t>
            </a:r>
            <a:r>
              <a:rPr lang="nn-NO" sz="1600" i="1" kern="0" dirty="0">
                <a:solidFill>
                  <a:srgbClr val="333333"/>
                </a:solidFill>
                <a:latin typeface="Arial"/>
                <a:cs typeface="Arial"/>
              </a:rPr>
              <a:t>som</a:t>
            </a:r>
            <a:r>
              <a:rPr lang="nn-NO" sz="1600" i="1" kern="0" spc="-31" dirty="0">
                <a:solidFill>
                  <a:srgbClr val="333333"/>
                </a:solidFill>
                <a:latin typeface="Arial"/>
                <a:cs typeface="Arial"/>
              </a:rPr>
              <a:t> </a:t>
            </a:r>
            <a:r>
              <a:rPr lang="nn-NO" sz="1600" i="1" kern="0" spc="-22" dirty="0">
                <a:solidFill>
                  <a:srgbClr val="333333"/>
                </a:solidFill>
                <a:latin typeface="Arial"/>
                <a:cs typeface="Arial"/>
              </a:rPr>
              <a:t>får </a:t>
            </a:r>
            <a:r>
              <a:rPr lang="nn-NO" sz="1600" i="1" kern="0" dirty="0">
                <a:solidFill>
                  <a:srgbClr val="333333"/>
                </a:solidFill>
                <a:latin typeface="Arial"/>
                <a:cs typeface="Arial"/>
              </a:rPr>
              <a:t>tenester</a:t>
            </a:r>
            <a:r>
              <a:rPr lang="nn-NO" sz="1600" i="1" kern="0" spc="-35" dirty="0">
                <a:solidFill>
                  <a:srgbClr val="333333"/>
                </a:solidFill>
                <a:latin typeface="Arial"/>
                <a:cs typeface="Arial"/>
              </a:rPr>
              <a:t> </a:t>
            </a:r>
            <a:r>
              <a:rPr lang="nn-NO" sz="1600" i="1" kern="0" dirty="0">
                <a:solidFill>
                  <a:srgbClr val="333333"/>
                </a:solidFill>
                <a:latin typeface="Arial"/>
                <a:cs typeface="Arial"/>
              </a:rPr>
              <a:t>frå</a:t>
            </a:r>
            <a:r>
              <a:rPr lang="nn-NO" sz="1600" i="1" kern="0" spc="-22" dirty="0">
                <a:solidFill>
                  <a:srgbClr val="333333"/>
                </a:solidFill>
                <a:latin typeface="Arial"/>
                <a:cs typeface="Arial"/>
              </a:rPr>
              <a:t> </a:t>
            </a:r>
            <a:r>
              <a:rPr lang="nn-NO" sz="1600" i="1" kern="0" dirty="0">
                <a:solidFill>
                  <a:srgbClr val="333333"/>
                </a:solidFill>
                <a:latin typeface="Arial"/>
                <a:cs typeface="Arial"/>
              </a:rPr>
              <a:t>fleire</a:t>
            </a:r>
            <a:r>
              <a:rPr lang="nn-NO" sz="1600" i="1" kern="0" spc="-17" dirty="0">
                <a:solidFill>
                  <a:srgbClr val="333333"/>
                </a:solidFill>
                <a:latin typeface="Arial"/>
                <a:cs typeface="Arial"/>
              </a:rPr>
              <a:t> </a:t>
            </a:r>
            <a:r>
              <a:rPr lang="nn-NO" sz="1600" i="1" kern="0" spc="-9" dirty="0">
                <a:solidFill>
                  <a:srgbClr val="333333"/>
                </a:solidFill>
                <a:latin typeface="Arial"/>
                <a:cs typeface="Arial"/>
              </a:rPr>
              <a:t>tenesteytarar.</a:t>
            </a:r>
            <a:r>
              <a:rPr lang="nn-NO" sz="1600" i="1" kern="0" spc="-17" dirty="0">
                <a:solidFill>
                  <a:srgbClr val="333333"/>
                </a:solidFill>
                <a:latin typeface="Arial"/>
                <a:cs typeface="Arial"/>
              </a:rPr>
              <a:t> </a:t>
            </a:r>
            <a:r>
              <a:rPr lang="nn-NO" sz="1600" i="1" kern="0" dirty="0">
                <a:solidFill>
                  <a:srgbClr val="333333"/>
                </a:solidFill>
                <a:latin typeface="Arial"/>
                <a:cs typeface="Arial"/>
              </a:rPr>
              <a:t>Omgrepet «tenesteytarar»</a:t>
            </a:r>
            <a:r>
              <a:rPr lang="nn-NO" sz="1600" i="1" kern="0" spc="-17" dirty="0">
                <a:solidFill>
                  <a:srgbClr val="333333"/>
                </a:solidFill>
                <a:latin typeface="Arial"/>
                <a:cs typeface="Arial"/>
              </a:rPr>
              <a:t> </a:t>
            </a:r>
            <a:r>
              <a:rPr lang="nn-NO" sz="1600" i="1" kern="0" dirty="0">
                <a:solidFill>
                  <a:srgbClr val="333333"/>
                </a:solidFill>
                <a:latin typeface="Arial"/>
                <a:cs typeface="Arial"/>
              </a:rPr>
              <a:t>er</a:t>
            </a:r>
            <a:r>
              <a:rPr lang="nn-NO" sz="1600" i="1" kern="0" spc="-22" dirty="0">
                <a:solidFill>
                  <a:srgbClr val="333333"/>
                </a:solidFill>
                <a:latin typeface="Arial"/>
                <a:cs typeface="Arial"/>
              </a:rPr>
              <a:t> </a:t>
            </a:r>
            <a:r>
              <a:rPr lang="nn-NO" sz="1600" i="1" kern="0" dirty="0">
                <a:solidFill>
                  <a:srgbClr val="333333"/>
                </a:solidFill>
                <a:latin typeface="Arial"/>
                <a:cs typeface="Arial"/>
              </a:rPr>
              <a:t>definert</a:t>
            </a:r>
            <a:r>
              <a:rPr lang="nn-NO" sz="1600" i="1" kern="0" spc="-13" dirty="0">
                <a:solidFill>
                  <a:srgbClr val="333333"/>
                </a:solidFill>
                <a:latin typeface="Arial"/>
                <a:cs typeface="Arial"/>
              </a:rPr>
              <a:t> </a:t>
            </a:r>
            <a:r>
              <a:rPr lang="nn-NO" sz="1600" i="1" kern="0" dirty="0">
                <a:solidFill>
                  <a:srgbClr val="333333"/>
                </a:solidFill>
                <a:latin typeface="Arial"/>
                <a:cs typeface="Arial"/>
              </a:rPr>
              <a:t>i</a:t>
            </a:r>
            <a:r>
              <a:rPr lang="nn-NO" sz="1600" i="1" kern="0" spc="-22" dirty="0">
                <a:solidFill>
                  <a:srgbClr val="333333"/>
                </a:solidFill>
                <a:latin typeface="Arial"/>
                <a:cs typeface="Arial"/>
              </a:rPr>
              <a:t> </a:t>
            </a:r>
            <a:r>
              <a:rPr lang="nn-NO" sz="1600" i="1" kern="0" dirty="0">
                <a:solidFill>
                  <a:srgbClr val="333333"/>
                </a:solidFill>
                <a:latin typeface="Arial"/>
                <a:cs typeface="Arial"/>
              </a:rPr>
              <a:t>femte</a:t>
            </a:r>
            <a:r>
              <a:rPr lang="nn-NO" sz="1600" i="1" kern="0" spc="-22" dirty="0">
                <a:solidFill>
                  <a:srgbClr val="333333"/>
                </a:solidFill>
                <a:latin typeface="Arial"/>
                <a:cs typeface="Arial"/>
              </a:rPr>
              <a:t> </a:t>
            </a:r>
            <a:r>
              <a:rPr lang="nn-NO" sz="1600" i="1" kern="0" dirty="0">
                <a:solidFill>
                  <a:srgbClr val="333333"/>
                </a:solidFill>
                <a:latin typeface="Arial"/>
                <a:cs typeface="Arial"/>
              </a:rPr>
              <a:t>ledd</a:t>
            </a:r>
            <a:r>
              <a:rPr lang="nn-NO" sz="1600" i="1" kern="0" spc="-17" dirty="0">
                <a:solidFill>
                  <a:srgbClr val="333333"/>
                </a:solidFill>
                <a:latin typeface="Arial"/>
                <a:cs typeface="Arial"/>
              </a:rPr>
              <a:t> </a:t>
            </a:r>
            <a:r>
              <a:rPr lang="nn-NO" sz="1600" i="1" kern="0" dirty="0">
                <a:solidFill>
                  <a:srgbClr val="333333"/>
                </a:solidFill>
                <a:latin typeface="Arial"/>
                <a:cs typeface="Arial"/>
              </a:rPr>
              <a:t>i</a:t>
            </a:r>
            <a:r>
              <a:rPr lang="nn-NO" sz="1600" i="1" kern="0" spc="-22" dirty="0">
                <a:solidFill>
                  <a:srgbClr val="333333"/>
                </a:solidFill>
                <a:latin typeface="Arial"/>
                <a:cs typeface="Arial"/>
              </a:rPr>
              <a:t> </a:t>
            </a:r>
            <a:r>
              <a:rPr lang="nn-NO" sz="1600" i="1" kern="0" spc="-9" dirty="0">
                <a:solidFill>
                  <a:srgbClr val="333333"/>
                </a:solidFill>
                <a:latin typeface="Arial"/>
                <a:cs typeface="Arial"/>
              </a:rPr>
              <a:t>paragrafen.</a:t>
            </a:r>
            <a:endParaRPr lang="nn-NO" sz="1600" kern="0" dirty="0">
              <a:solidFill>
                <a:sysClr val="windowText" lastClr="000000"/>
              </a:solidFill>
              <a:latin typeface="Arial"/>
              <a:cs typeface="Arial"/>
            </a:endParaRPr>
          </a:p>
          <a:p>
            <a:pPr marL="11068" defTabSz="796900">
              <a:defRPr/>
            </a:pPr>
            <a:r>
              <a:rPr lang="nn-NO" sz="1600" i="1" kern="0" dirty="0">
                <a:solidFill>
                  <a:srgbClr val="333333"/>
                </a:solidFill>
                <a:latin typeface="Arial"/>
                <a:cs typeface="Arial"/>
              </a:rPr>
              <a:t>Dette</a:t>
            </a:r>
            <a:r>
              <a:rPr lang="nn-NO" sz="1600" i="1" kern="0" spc="-22" dirty="0">
                <a:solidFill>
                  <a:srgbClr val="333333"/>
                </a:solidFill>
                <a:latin typeface="Arial"/>
                <a:cs typeface="Arial"/>
              </a:rPr>
              <a:t> </a:t>
            </a:r>
            <a:r>
              <a:rPr lang="nn-NO" sz="1600" i="1" kern="0" dirty="0">
                <a:solidFill>
                  <a:srgbClr val="333333"/>
                </a:solidFill>
                <a:latin typeface="Arial"/>
                <a:cs typeface="Arial"/>
              </a:rPr>
              <a:t>er</a:t>
            </a:r>
            <a:r>
              <a:rPr lang="nn-NO" sz="1600" i="1" kern="0" spc="-17" dirty="0">
                <a:solidFill>
                  <a:srgbClr val="333333"/>
                </a:solidFill>
                <a:latin typeface="Arial"/>
                <a:cs typeface="Arial"/>
              </a:rPr>
              <a:t> </a:t>
            </a:r>
            <a:r>
              <a:rPr lang="nn-NO" sz="1600" i="1" kern="0" dirty="0">
                <a:solidFill>
                  <a:srgbClr val="333333"/>
                </a:solidFill>
                <a:latin typeface="Arial"/>
                <a:cs typeface="Arial"/>
              </a:rPr>
              <a:t>ei</a:t>
            </a:r>
            <a:r>
              <a:rPr lang="nn-NO" sz="1600" i="1" kern="0" spc="-17" dirty="0">
                <a:solidFill>
                  <a:srgbClr val="333333"/>
                </a:solidFill>
                <a:latin typeface="Arial"/>
                <a:cs typeface="Arial"/>
              </a:rPr>
              <a:t> </a:t>
            </a:r>
            <a:r>
              <a:rPr lang="nn-NO" sz="1600" i="1" kern="0" dirty="0">
                <a:solidFill>
                  <a:srgbClr val="333333"/>
                </a:solidFill>
                <a:latin typeface="Arial"/>
                <a:cs typeface="Arial"/>
              </a:rPr>
              <a:t>oppgåve</a:t>
            </a:r>
            <a:r>
              <a:rPr lang="nn-NO" sz="1600" i="1" kern="0" spc="-4" dirty="0">
                <a:solidFill>
                  <a:srgbClr val="333333"/>
                </a:solidFill>
                <a:latin typeface="Arial"/>
                <a:cs typeface="Arial"/>
              </a:rPr>
              <a:t> </a:t>
            </a:r>
            <a:r>
              <a:rPr lang="nn-NO" sz="1600" i="1" kern="0" dirty="0">
                <a:solidFill>
                  <a:srgbClr val="333333"/>
                </a:solidFill>
                <a:latin typeface="Arial"/>
                <a:cs typeface="Arial"/>
              </a:rPr>
              <a:t>som</a:t>
            </a:r>
            <a:r>
              <a:rPr lang="nn-NO" sz="1600" i="1" kern="0" spc="-22" dirty="0">
                <a:solidFill>
                  <a:srgbClr val="333333"/>
                </a:solidFill>
                <a:latin typeface="Arial"/>
                <a:cs typeface="Arial"/>
              </a:rPr>
              <a:t> </a:t>
            </a:r>
            <a:r>
              <a:rPr lang="nn-NO" sz="1600" i="1" kern="0" dirty="0">
                <a:solidFill>
                  <a:srgbClr val="333333"/>
                </a:solidFill>
                <a:latin typeface="Arial"/>
                <a:cs typeface="Arial"/>
              </a:rPr>
              <a:t>kjem</a:t>
            </a:r>
            <a:r>
              <a:rPr lang="nn-NO" sz="1600" i="1" kern="0" spc="-17" dirty="0">
                <a:solidFill>
                  <a:srgbClr val="333333"/>
                </a:solidFill>
                <a:latin typeface="Arial"/>
                <a:cs typeface="Arial"/>
              </a:rPr>
              <a:t> </a:t>
            </a:r>
            <a:r>
              <a:rPr lang="nn-NO" sz="1600" i="1" kern="0" dirty="0">
                <a:solidFill>
                  <a:srgbClr val="333333"/>
                </a:solidFill>
                <a:latin typeface="Arial"/>
                <a:cs typeface="Arial"/>
              </a:rPr>
              <a:t>i</a:t>
            </a:r>
            <a:r>
              <a:rPr lang="nn-NO" sz="1600" i="1" kern="0" spc="-17" dirty="0">
                <a:solidFill>
                  <a:srgbClr val="333333"/>
                </a:solidFill>
                <a:latin typeface="Arial"/>
                <a:cs typeface="Arial"/>
              </a:rPr>
              <a:t> </a:t>
            </a:r>
            <a:r>
              <a:rPr lang="nn-NO" sz="1600" i="1" kern="0" dirty="0">
                <a:solidFill>
                  <a:srgbClr val="333333"/>
                </a:solidFill>
                <a:latin typeface="Arial"/>
                <a:cs typeface="Arial"/>
              </a:rPr>
              <a:t>tillegg</a:t>
            </a:r>
            <a:r>
              <a:rPr lang="nn-NO" sz="1600" i="1" kern="0" spc="-4" dirty="0">
                <a:solidFill>
                  <a:srgbClr val="333333"/>
                </a:solidFill>
                <a:latin typeface="Arial"/>
                <a:cs typeface="Arial"/>
              </a:rPr>
              <a:t> </a:t>
            </a:r>
            <a:r>
              <a:rPr lang="nn-NO" sz="1600" i="1" kern="0" dirty="0">
                <a:solidFill>
                  <a:srgbClr val="333333"/>
                </a:solidFill>
                <a:latin typeface="Arial"/>
                <a:cs typeface="Arial"/>
              </a:rPr>
              <a:t>til</a:t>
            </a:r>
            <a:r>
              <a:rPr lang="nn-NO" sz="1600" i="1" kern="0" spc="-17" dirty="0">
                <a:solidFill>
                  <a:srgbClr val="333333"/>
                </a:solidFill>
                <a:latin typeface="Arial"/>
                <a:cs typeface="Arial"/>
              </a:rPr>
              <a:t> </a:t>
            </a:r>
            <a:r>
              <a:rPr lang="nn-NO" sz="1600" i="1" kern="0" dirty="0">
                <a:solidFill>
                  <a:srgbClr val="333333"/>
                </a:solidFill>
                <a:latin typeface="Arial"/>
                <a:cs typeface="Arial"/>
              </a:rPr>
              <a:t>det</a:t>
            </a:r>
            <a:r>
              <a:rPr lang="nn-NO" sz="1600" i="1" kern="0" spc="-13" dirty="0">
                <a:solidFill>
                  <a:srgbClr val="333333"/>
                </a:solidFill>
                <a:latin typeface="Arial"/>
                <a:cs typeface="Arial"/>
              </a:rPr>
              <a:t> </a:t>
            </a:r>
            <a:r>
              <a:rPr lang="nn-NO" sz="1600" i="1" kern="0" dirty="0">
                <a:solidFill>
                  <a:srgbClr val="333333"/>
                </a:solidFill>
                <a:latin typeface="Arial"/>
                <a:cs typeface="Arial"/>
              </a:rPr>
              <a:t>å</a:t>
            </a:r>
            <a:r>
              <a:rPr lang="nn-NO" sz="1600" i="1" kern="0" spc="-22" dirty="0">
                <a:solidFill>
                  <a:srgbClr val="333333"/>
                </a:solidFill>
                <a:latin typeface="Arial"/>
                <a:cs typeface="Arial"/>
              </a:rPr>
              <a:t> </a:t>
            </a:r>
            <a:r>
              <a:rPr lang="nn-NO" sz="1600" i="1" kern="0" dirty="0">
                <a:solidFill>
                  <a:srgbClr val="333333"/>
                </a:solidFill>
                <a:latin typeface="Arial"/>
                <a:cs typeface="Arial"/>
              </a:rPr>
              <a:t>gi</a:t>
            </a:r>
            <a:r>
              <a:rPr lang="nn-NO" sz="1600" i="1" kern="0" spc="-17" dirty="0">
                <a:solidFill>
                  <a:srgbClr val="333333"/>
                </a:solidFill>
                <a:latin typeface="Arial"/>
                <a:cs typeface="Arial"/>
              </a:rPr>
              <a:t> </a:t>
            </a:r>
            <a:r>
              <a:rPr lang="nn-NO" sz="1600" i="1" kern="0" dirty="0">
                <a:solidFill>
                  <a:srgbClr val="333333"/>
                </a:solidFill>
                <a:latin typeface="Arial"/>
                <a:cs typeface="Arial"/>
              </a:rPr>
              <a:t>opplæring</a:t>
            </a:r>
            <a:r>
              <a:rPr lang="nn-NO" sz="1600" i="1" kern="0" spc="-4" dirty="0">
                <a:solidFill>
                  <a:srgbClr val="333333"/>
                </a:solidFill>
                <a:latin typeface="Arial"/>
                <a:cs typeface="Arial"/>
              </a:rPr>
              <a:t> </a:t>
            </a:r>
            <a:r>
              <a:rPr lang="nn-NO" sz="1600" i="1" kern="0" dirty="0">
                <a:solidFill>
                  <a:srgbClr val="333333"/>
                </a:solidFill>
                <a:latin typeface="Arial"/>
                <a:cs typeface="Arial"/>
              </a:rPr>
              <a:t>og</a:t>
            </a:r>
            <a:r>
              <a:rPr lang="nn-NO" sz="1600" i="1" kern="0" spc="-17" dirty="0">
                <a:solidFill>
                  <a:srgbClr val="333333"/>
                </a:solidFill>
                <a:latin typeface="Arial"/>
                <a:cs typeface="Arial"/>
              </a:rPr>
              <a:t> </a:t>
            </a:r>
            <a:r>
              <a:rPr lang="nn-NO" sz="1600" i="1" kern="0" dirty="0">
                <a:solidFill>
                  <a:srgbClr val="333333"/>
                </a:solidFill>
                <a:latin typeface="Arial"/>
                <a:cs typeface="Arial"/>
              </a:rPr>
              <a:t>andre</a:t>
            </a:r>
            <a:r>
              <a:rPr lang="nn-NO" sz="1600" i="1" kern="0" spc="-13" dirty="0">
                <a:solidFill>
                  <a:srgbClr val="333333"/>
                </a:solidFill>
                <a:latin typeface="Arial"/>
                <a:cs typeface="Arial"/>
              </a:rPr>
              <a:t> </a:t>
            </a:r>
            <a:r>
              <a:rPr lang="nn-NO" sz="1600" i="1" kern="0" spc="-9" dirty="0">
                <a:solidFill>
                  <a:srgbClr val="333333"/>
                </a:solidFill>
                <a:latin typeface="Arial"/>
                <a:cs typeface="Arial"/>
              </a:rPr>
              <a:t>tenester</a:t>
            </a:r>
            <a:endParaRPr lang="nn-NO" sz="1600" kern="0" dirty="0">
              <a:solidFill>
                <a:sysClr val="windowText" lastClr="000000"/>
              </a:solidFill>
              <a:latin typeface="Arial"/>
              <a:cs typeface="Arial"/>
            </a:endParaRPr>
          </a:p>
          <a:p>
            <a:pPr marL="11068" marR="15495" defTabSz="796900">
              <a:defRPr/>
            </a:pPr>
            <a:r>
              <a:rPr lang="nn-NO" sz="1600" i="1" kern="0" dirty="0">
                <a:solidFill>
                  <a:srgbClr val="333333"/>
                </a:solidFill>
                <a:latin typeface="Arial"/>
                <a:cs typeface="Arial"/>
              </a:rPr>
              <a:t>etter</a:t>
            </a:r>
            <a:r>
              <a:rPr lang="nn-NO" sz="1600" i="1" kern="0" spc="-48" dirty="0">
                <a:solidFill>
                  <a:srgbClr val="333333"/>
                </a:solidFill>
                <a:latin typeface="Arial"/>
                <a:cs typeface="Arial"/>
              </a:rPr>
              <a:t> </a:t>
            </a:r>
            <a:r>
              <a:rPr lang="nn-NO" sz="1600" i="1" u="sng" kern="0" dirty="0">
                <a:solidFill>
                  <a:srgbClr val="0000FF"/>
                </a:solidFill>
                <a:uFill>
                  <a:solidFill>
                    <a:srgbClr val="0000FF"/>
                  </a:solidFill>
                </a:uFill>
                <a:latin typeface="Arial"/>
                <a:cs typeface="Arial"/>
                <a:hlinkClick r:id="rId3"/>
              </a:rPr>
              <a:t>opplæringslova</a:t>
            </a:r>
            <a:r>
              <a:rPr lang="nn-NO" sz="1600" i="1" kern="0" dirty="0">
                <a:solidFill>
                  <a:srgbClr val="333333"/>
                </a:solidFill>
                <a:latin typeface="Arial"/>
                <a:cs typeface="Arial"/>
              </a:rPr>
              <a:t>.</a:t>
            </a:r>
            <a:r>
              <a:rPr lang="nn-NO" sz="1600" i="1" kern="0" spc="-4" dirty="0">
                <a:solidFill>
                  <a:srgbClr val="333333"/>
                </a:solidFill>
                <a:latin typeface="Arial"/>
                <a:cs typeface="Arial"/>
              </a:rPr>
              <a:t> </a:t>
            </a:r>
            <a:r>
              <a:rPr lang="nn-NO" sz="1600" i="1" kern="0" dirty="0">
                <a:solidFill>
                  <a:srgbClr val="333333"/>
                </a:solidFill>
                <a:latin typeface="Arial"/>
                <a:cs typeface="Arial"/>
              </a:rPr>
              <a:t>Samarbeidet</a:t>
            </a:r>
            <a:r>
              <a:rPr lang="nn-NO" sz="1600" i="1" kern="0" spc="-9" dirty="0">
                <a:solidFill>
                  <a:srgbClr val="333333"/>
                </a:solidFill>
                <a:latin typeface="Arial"/>
                <a:cs typeface="Arial"/>
              </a:rPr>
              <a:t> </a:t>
            </a:r>
            <a:r>
              <a:rPr lang="nn-NO" sz="1600" i="1" kern="0" dirty="0">
                <a:solidFill>
                  <a:srgbClr val="333333"/>
                </a:solidFill>
                <a:latin typeface="Arial"/>
                <a:cs typeface="Arial"/>
              </a:rPr>
              <a:t>skal</a:t>
            </a:r>
            <a:r>
              <a:rPr lang="nn-NO" sz="1600" i="1" kern="0" spc="-35" dirty="0">
                <a:solidFill>
                  <a:srgbClr val="333333"/>
                </a:solidFill>
                <a:latin typeface="Arial"/>
                <a:cs typeface="Arial"/>
              </a:rPr>
              <a:t> </a:t>
            </a:r>
            <a:r>
              <a:rPr lang="nn-NO" sz="1600" i="1" kern="0" dirty="0">
                <a:solidFill>
                  <a:srgbClr val="333333"/>
                </a:solidFill>
                <a:latin typeface="Arial"/>
                <a:cs typeface="Arial"/>
              </a:rPr>
              <a:t>vere</a:t>
            </a:r>
            <a:r>
              <a:rPr lang="nn-NO" sz="1600" i="1" kern="0" spc="-44" dirty="0">
                <a:solidFill>
                  <a:srgbClr val="333333"/>
                </a:solidFill>
                <a:latin typeface="Arial"/>
                <a:cs typeface="Arial"/>
              </a:rPr>
              <a:t> </a:t>
            </a:r>
            <a:r>
              <a:rPr lang="nn-NO" sz="1600" i="1" kern="0" dirty="0">
                <a:solidFill>
                  <a:srgbClr val="333333"/>
                </a:solidFill>
                <a:latin typeface="Arial"/>
                <a:cs typeface="Arial"/>
              </a:rPr>
              <a:t>ein</a:t>
            </a:r>
            <a:r>
              <a:rPr lang="nn-NO" sz="1600" i="1" kern="0" spc="-31" dirty="0">
                <a:solidFill>
                  <a:srgbClr val="333333"/>
                </a:solidFill>
                <a:latin typeface="Arial"/>
                <a:cs typeface="Arial"/>
              </a:rPr>
              <a:t> </a:t>
            </a:r>
            <a:r>
              <a:rPr lang="nn-NO" sz="1600" i="1" kern="0" dirty="0">
                <a:solidFill>
                  <a:srgbClr val="333333"/>
                </a:solidFill>
                <a:latin typeface="Arial"/>
                <a:cs typeface="Arial"/>
              </a:rPr>
              <a:t>integrert</a:t>
            </a:r>
            <a:r>
              <a:rPr lang="nn-NO" sz="1600" i="1" kern="0" spc="-35" dirty="0">
                <a:solidFill>
                  <a:srgbClr val="333333"/>
                </a:solidFill>
                <a:latin typeface="Arial"/>
                <a:cs typeface="Arial"/>
              </a:rPr>
              <a:t> </a:t>
            </a:r>
            <a:r>
              <a:rPr lang="nn-NO" sz="1600" i="1" kern="0" dirty="0">
                <a:solidFill>
                  <a:srgbClr val="333333"/>
                </a:solidFill>
                <a:latin typeface="Arial"/>
                <a:cs typeface="Arial"/>
              </a:rPr>
              <a:t>del</a:t>
            </a:r>
            <a:r>
              <a:rPr lang="nn-NO" sz="1600" i="1" kern="0" spc="-35" dirty="0">
                <a:solidFill>
                  <a:srgbClr val="333333"/>
                </a:solidFill>
                <a:latin typeface="Arial"/>
                <a:cs typeface="Arial"/>
              </a:rPr>
              <a:t> </a:t>
            </a:r>
            <a:r>
              <a:rPr lang="nn-NO" sz="1600" i="1" kern="0" dirty="0">
                <a:solidFill>
                  <a:srgbClr val="333333"/>
                </a:solidFill>
                <a:latin typeface="Arial"/>
                <a:cs typeface="Arial"/>
              </a:rPr>
              <a:t>av</a:t>
            </a:r>
            <a:r>
              <a:rPr lang="nn-NO" sz="1600" i="1" kern="0" spc="-35" dirty="0">
                <a:solidFill>
                  <a:srgbClr val="333333"/>
                </a:solidFill>
                <a:latin typeface="Arial"/>
                <a:cs typeface="Arial"/>
              </a:rPr>
              <a:t> </a:t>
            </a:r>
            <a:r>
              <a:rPr lang="nn-NO" sz="1600" i="1" kern="0" dirty="0">
                <a:solidFill>
                  <a:srgbClr val="333333"/>
                </a:solidFill>
                <a:latin typeface="Arial"/>
                <a:cs typeface="Arial"/>
              </a:rPr>
              <a:t>tenesteytinga.</a:t>
            </a:r>
            <a:r>
              <a:rPr lang="nn-NO" sz="1600" i="1" kern="0" spc="-22" dirty="0">
                <a:solidFill>
                  <a:srgbClr val="333333"/>
                </a:solidFill>
                <a:latin typeface="Arial"/>
                <a:cs typeface="Arial"/>
              </a:rPr>
              <a:t> </a:t>
            </a:r>
            <a:r>
              <a:rPr lang="nn-NO" sz="1600" i="1" kern="0" dirty="0">
                <a:solidFill>
                  <a:srgbClr val="333333"/>
                </a:solidFill>
                <a:latin typeface="Arial"/>
                <a:cs typeface="Arial"/>
              </a:rPr>
              <a:t>For</a:t>
            </a:r>
            <a:r>
              <a:rPr lang="nn-NO" sz="1600" i="1" kern="0" spc="-35" dirty="0">
                <a:solidFill>
                  <a:srgbClr val="333333"/>
                </a:solidFill>
                <a:latin typeface="Arial"/>
                <a:cs typeface="Arial"/>
              </a:rPr>
              <a:t> </a:t>
            </a:r>
            <a:r>
              <a:rPr lang="nn-NO" sz="1600" i="1" kern="0" spc="-22" dirty="0">
                <a:solidFill>
                  <a:srgbClr val="333333"/>
                </a:solidFill>
                <a:latin typeface="Arial"/>
                <a:cs typeface="Arial"/>
              </a:rPr>
              <a:t>at </a:t>
            </a:r>
            <a:r>
              <a:rPr lang="nn-NO" sz="1600" i="1" kern="0" dirty="0">
                <a:solidFill>
                  <a:srgbClr val="333333"/>
                </a:solidFill>
                <a:latin typeface="Arial"/>
                <a:cs typeface="Arial"/>
              </a:rPr>
              <a:t>samarbeidsplikta</a:t>
            </a:r>
            <a:r>
              <a:rPr lang="nn-NO" sz="1600" i="1" kern="0" spc="13" dirty="0">
                <a:solidFill>
                  <a:srgbClr val="333333"/>
                </a:solidFill>
                <a:latin typeface="Arial"/>
                <a:cs typeface="Arial"/>
              </a:rPr>
              <a:t> </a:t>
            </a:r>
            <a:r>
              <a:rPr lang="nn-NO" sz="1600" i="1" kern="0" dirty="0">
                <a:solidFill>
                  <a:srgbClr val="333333"/>
                </a:solidFill>
                <a:latin typeface="Arial"/>
                <a:cs typeface="Arial"/>
              </a:rPr>
              <a:t>skal</a:t>
            </a:r>
            <a:r>
              <a:rPr lang="nn-NO" sz="1600" i="1" kern="0" spc="-31" dirty="0">
                <a:solidFill>
                  <a:srgbClr val="333333"/>
                </a:solidFill>
                <a:latin typeface="Arial"/>
                <a:cs typeface="Arial"/>
              </a:rPr>
              <a:t> </a:t>
            </a:r>
            <a:r>
              <a:rPr lang="nn-NO" sz="1600" i="1" kern="0" dirty="0">
                <a:solidFill>
                  <a:srgbClr val="333333"/>
                </a:solidFill>
                <a:latin typeface="Arial"/>
                <a:cs typeface="Arial"/>
              </a:rPr>
              <a:t>tre</a:t>
            </a:r>
            <a:r>
              <a:rPr lang="nn-NO" sz="1600" i="1" kern="0" spc="-22" dirty="0">
                <a:solidFill>
                  <a:srgbClr val="333333"/>
                </a:solidFill>
                <a:latin typeface="Arial"/>
                <a:cs typeface="Arial"/>
              </a:rPr>
              <a:t> </a:t>
            </a:r>
            <a:r>
              <a:rPr lang="nn-NO" sz="1600" i="1" kern="0" dirty="0">
                <a:solidFill>
                  <a:srgbClr val="333333"/>
                </a:solidFill>
                <a:latin typeface="Arial"/>
                <a:cs typeface="Arial"/>
              </a:rPr>
              <a:t>inn,</a:t>
            </a:r>
            <a:r>
              <a:rPr lang="nn-NO" sz="1600" i="1" kern="0" spc="-26" dirty="0">
                <a:solidFill>
                  <a:srgbClr val="333333"/>
                </a:solidFill>
                <a:latin typeface="Arial"/>
                <a:cs typeface="Arial"/>
              </a:rPr>
              <a:t> </a:t>
            </a:r>
            <a:r>
              <a:rPr lang="nn-NO" sz="1600" i="1" kern="0" dirty="0">
                <a:solidFill>
                  <a:srgbClr val="333333"/>
                </a:solidFill>
                <a:latin typeface="Arial"/>
                <a:cs typeface="Arial"/>
              </a:rPr>
              <a:t>må</a:t>
            </a:r>
            <a:r>
              <a:rPr lang="nn-NO" sz="1600" i="1" kern="0" spc="-17" dirty="0">
                <a:solidFill>
                  <a:srgbClr val="333333"/>
                </a:solidFill>
                <a:latin typeface="Arial"/>
                <a:cs typeface="Arial"/>
              </a:rPr>
              <a:t> </a:t>
            </a:r>
            <a:r>
              <a:rPr lang="nn-NO" sz="1600" i="1" kern="0" dirty="0">
                <a:solidFill>
                  <a:srgbClr val="333333"/>
                </a:solidFill>
                <a:latin typeface="Arial"/>
                <a:cs typeface="Arial"/>
              </a:rPr>
              <a:t>det</a:t>
            </a:r>
            <a:r>
              <a:rPr lang="nn-NO" sz="1600" i="1" kern="0" spc="-17" dirty="0">
                <a:solidFill>
                  <a:srgbClr val="333333"/>
                </a:solidFill>
                <a:latin typeface="Arial"/>
                <a:cs typeface="Arial"/>
              </a:rPr>
              <a:t> </a:t>
            </a:r>
            <a:r>
              <a:rPr lang="nn-NO" sz="1600" i="1" kern="0" dirty="0">
                <a:solidFill>
                  <a:srgbClr val="333333"/>
                </a:solidFill>
                <a:latin typeface="Arial"/>
                <a:cs typeface="Arial"/>
              </a:rPr>
              <a:t>vere</a:t>
            </a:r>
            <a:r>
              <a:rPr lang="nn-NO" sz="1600" i="1" kern="0" spc="-31" dirty="0">
                <a:solidFill>
                  <a:srgbClr val="333333"/>
                </a:solidFill>
                <a:latin typeface="Arial"/>
                <a:cs typeface="Arial"/>
              </a:rPr>
              <a:t> </a:t>
            </a:r>
            <a:r>
              <a:rPr lang="nn-NO" sz="1600" i="1" kern="0" dirty="0">
                <a:solidFill>
                  <a:srgbClr val="333333"/>
                </a:solidFill>
                <a:latin typeface="Arial"/>
                <a:cs typeface="Arial"/>
              </a:rPr>
              <a:t>nødvendig</a:t>
            </a:r>
            <a:r>
              <a:rPr lang="nn-NO" sz="1600" i="1" kern="0" spc="-13" dirty="0">
                <a:solidFill>
                  <a:srgbClr val="333333"/>
                </a:solidFill>
                <a:latin typeface="Arial"/>
                <a:cs typeface="Arial"/>
              </a:rPr>
              <a:t> </a:t>
            </a:r>
            <a:r>
              <a:rPr lang="nn-NO" sz="1600" i="1" kern="0" dirty="0">
                <a:solidFill>
                  <a:srgbClr val="333333"/>
                </a:solidFill>
                <a:latin typeface="Arial"/>
                <a:cs typeface="Arial"/>
              </a:rPr>
              <a:t>med</a:t>
            </a:r>
            <a:r>
              <a:rPr lang="nn-NO" sz="1600" i="1" kern="0" spc="-17" dirty="0">
                <a:solidFill>
                  <a:srgbClr val="333333"/>
                </a:solidFill>
                <a:latin typeface="Arial"/>
                <a:cs typeface="Arial"/>
              </a:rPr>
              <a:t> </a:t>
            </a:r>
            <a:r>
              <a:rPr lang="nn-NO" sz="1600" i="1" kern="0" dirty="0">
                <a:solidFill>
                  <a:srgbClr val="333333"/>
                </a:solidFill>
                <a:latin typeface="Arial"/>
                <a:cs typeface="Arial"/>
              </a:rPr>
              <a:t>samarbeid</a:t>
            </a:r>
            <a:r>
              <a:rPr lang="nn-NO" sz="1600" i="1" kern="0" spc="4" dirty="0">
                <a:solidFill>
                  <a:srgbClr val="333333"/>
                </a:solidFill>
                <a:latin typeface="Arial"/>
                <a:cs typeface="Arial"/>
              </a:rPr>
              <a:t> </a:t>
            </a:r>
            <a:r>
              <a:rPr lang="nn-NO" sz="1600" i="1" kern="0" dirty="0">
                <a:solidFill>
                  <a:srgbClr val="333333"/>
                </a:solidFill>
                <a:latin typeface="Arial"/>
                <a:cs typeface="Arial"/>
              </a:rPr>
              <a:t>for</a:t>
            </a:r>
            <a:r>
              <a:rPr lang="nn-NO" sz="1600" i="1" kern="0" spc="-26" dirty="0">
                <a:solidFill>
                  <a:srgbClr val="333333"/>
                </a:solidFill>
                <a:latin typeface="Arial"/>
                <a:cs typeface="Arial"/>
              </a:rPr>
              <a:t> </a:t>
            </a:r>
            <a:r>
              <a:rPr lang="nn-NO" sz="1600" i="1" kern="0" dirty="0">
                <a:solidFill>
                  <a:srgbClr val="333333"/>
                </a:solidFill>
                <a:latin typeface="Arial"/>
                <a:cs typeface="Arial"/>
              </a:rPr>
              <a:t>å</a:t>
            </a:r>
            <a:r>
              <a:rPr lang="nn-NO" sz="1600" i="1" kern="0" spc="-22" dirty="0">
                <a:solidFill>
                  <a:srgbClr val="333333"/>
                </a:solidFill>
                <a:latin typeface="Arial"/>
                <a:cs typeface="Arial"/>
              </a:rPr>
              <a:t> </a:t>
            </a:r>
            <a:r>
              <a:rPr lang="nn-NO" sz="1600" i="1" kern="0" dirty="0">
                <a:solidFill>
                  <a:srgbClr val="333333"/>
                </a:solidFill>
                <a:latin typeface="Arial"/>
                <a:cs typeface="Arial"/>
              </a:rPr>
              <a:t>gi</a:t>
            </a:r>
            <a:r>
              <a:rPr lang="nn-NO" sz="1600" i="1" kern="0" spc="-31" dirty="0">
                <a:solidFill>
                  <a:srgbClr val="333333"/>
                </a:solidFill>
                <a:latin typeface="Arial"/>
                <a:cs typeface="Arial"/>
              </a:rPr>
              <a:t> </a:t>
            </a:r>
            <a:r>
              <a:rPr lang="nn-NO" sz="1600" i="1" kern="0" dirty="0">
                <a:solidFill>
                  <a:srgbClr val="333333"/>
                </a:solidFill>
                <a:latin typeface="Arial"/>
                <a:cs typeface="Arial"/>
              </a:rPr>
              <a:t>eleven</a:t>
            </a:r>
            <a:r>
              <a:rPr lang="nn-NO" sz="1600" i="1" kern="0" spc="-17" dirty="0">
                <a:solidFill>
                  <a:srgbClr val="333333"/>
                </a:solidFill>
                <a:latin typeface="Arial"/>
                <a:cs typeface="Arial"/>
              </a:rPr>
              <a:t> </a:t>
            </a:r>
            <a:r>
              <a:rPr lang="nn-NO" sz="1600" i="1" kern="0" spc="-22" dirty="0">
                <a:solidFill>
                  <a:srgbClr val="333333"/>
                </a:solidFill>
                <a:latin typeface="Arial"/>
                <a:cs typeface="Arial"/>
              </a:rPr>
              <a:t>eit </a:t>
            </a:r>
            <a:r>
              <a:rPr lang="nn-NO" sz="1600" i="1" kern="0" dirty="0">
                <a:solidFill>
                  <a:srgbClr val="333333"/>
                </a:solidFill>
                <a:latin typeface="Arial"/>
                <a:cs typeface="Arial"/>
              </a:rPr>
              <a:t>heilskapleg</a:t>
            </a:r>
            <a:r>
              <a:rPr lang="nn-NO" sz="1600" i="1" kern="0" spc="-4" dirty="0">
                <a:solidFill>
                  <a:srgbClr val="333333"/>
                </a:solidFill>
                <a:latin typeface="Arial"/>
                <a:cs typeface="Arial"/>
              </a:rPr>
              <a:t> </a:t>
            </a:r>
            <a:r>
              <a:rPr lang="nn-NO" sz="1600" i="1" kern="0" dirty="0">
                <a:solidFill>
                  <a:srgbClr val="333333"/>
                </a:solidFill>
                <a:latin typeface="Arial"/>
                <a:cs typeface="Arial"/>
              </a:rPr>
              <a:t>og</a:t>
            </a:r>
            <a:r>
              <a:rPr lang="nn-NO" sz="1600" i="1" kern="0" spc="-39" dirty="0">
                <a:solidFill>
                  <a:srgbClr val="333333"/>
                </a:solidFill>
                <a:latin typeface="Arial"/>
                <a:cs typeface="Arial"/>
              </a:rPr>
              <a:t> </a:t>
            </a:r>
            <a:r>
              <a:rPr lang="nn-NO" sz="1600" i="1" kern="0" dirty="0">
                <a:solidFill>
                  <a:srgbClr val="333333"/>
                </a:solidFill>
                <a:latin typeface="Arial"/>
                <a:cs typeface="Arial"/>
              </a:rPr>
              <a:t>samordna</a:t>
            </a:r>
            <a:r>
              <a:rPr lang="nn-NO" sz="1600" i="1" kern="0" spc="-13" dirty="0">
                <a:solidFill>
                  <a:srgbClr val="333333"/>
                </a:solidFill>
                <a:latin typeface="Arial"/>
                <a:cs typeface="Arial"/>
              </a:rPr>
              <a:t> </a:t>
            </a:r>
            <a:r>
              <a:rPr lang="nn-NO" sz="1600" i="1" kern="0" dirty="0">
                <a:solidFill>
                  <a:srgbClr val="333333"/>
                </a:solidFill>
                <a:latin typeface="Arial"/>
                <a:cs typeface="Arial"/>
              </a:rPr>
              <a:t>tenestetilbod.</a:t>
            </a:r>
            <a:r>
              <a:rPr lang="nn-NO" sz="1600" i="1" kern="0" spc="-9" dirty="0">
                <a:solidFill>
                  <a:srgbClr val="333333"/>
                </a:solidFill>
                <a:latin typeface="Arial"/>
                <a:cs typeface="Arial"/>
              </a:rPr>
              <a:t> </a:t>
            </a:r>
            <a:r>
              <a:rPr lang="nn-NO" sz="1600" i="1" kern="0" dirty="0">
                <a:solidFill>
                  <a:srgbClr val="333333"/>
                </a:solidFill>
                <a:latin typeface="Arial"/>
                <a:cs typeface="Arial"/>
              </a:rPr>
              <a:t>Dette</a:t>
            </a:r>
            <a:r>
              <a:rPr lang="nn-NO" sz="1600" i="1" kern="0" spc="-31" dirty="0">
                <a:solidFill>
                  <a:srgbClr val="333333"/>
                </a:solidFill>
                <a:latin typeface="Arial"/>
                <a:cs typeface="Arial"/>
              </a:rPr>
              <a:t> </a:t>
            </a:r>
            <a:r>
              <a:rPr lang="nn-NO" sz="1600" i="1" kern="0" dirty="0">
                <a:solidFill>
                  <a:srgbClr val="333333"/>
                </a:solidFill>
                <a:latin typeface="Arial"/>
                <a:cs typeface="Arial"/>
              </a:rPr>
              <a:t>inneber</a:t>
            </a:r>
            <a:r>
              <a:rPr lang="nn-NO" sz="1600" i="1" kern="0" spc="-17" dirty="0">
                <a:solidFill>
                  <a:srgbClr val="333333"/>
                </a:solidFill>
                <a:latin typeface="Arial"/>
                <a:cs typeface="Arial"/>
              </a:rPr>
              <a:t> </a:t>
            </a:r>
            <a:r>
              <a:rPr lang="nn-NO" sz="1600" i="1" kern="0" dirty="0">
                <a:solidFill>
                  <a:srgbClr val="333333"/>
                </a:solidFill>
                <a:latin typeface="Arial"/>
                <a:cs typeface="Arial"/>
              </a:rPr>
              <a:t>at</a:t>
            </a:r>
            <a:r>
              <a:rPr lang="nn-NO" sz="1600" i="1" kern="0" spc="-31" dirty="0">
                <a:solidFill>
                  <a:srgbClr val="333333"/>
                </a:solidFill>
                <a:latin typeface="Arial"/>
                <a:cs typeface="Arial"/>
              </a:rPr>
              <a:t> </a:t>
            </a:r>
            <a:r>
              <a:rPr lang="nn-NO" sz="1600" i="1" kern="0" dirty="0">
                <a:solidFill>
                  <a:srgbClr val="333333"/>
                </a:solidFill>
                <a:latin typeface="Arial"/>
                <a:cs typeface="Arial"/>
              </a:rPr>
              <a:t>tenestene</a:t>
            </a:r>
            <a:r>
              <a:rPr lang="nn-NO" sz="1600" i="1" kern="0" spc="-22" dirty="0">
                <a:solidFill>
                  <a:srgbClr val="333333"/>
                </a:solidFill>
                <a:latin typeface="Arial"/>
                <a:cs typeface="Arial"/>
              </a:rPr>
              <a:t> </a:t>
            </a:r>
            <a:r>
              <a:rPr lang="nn-NO" sz="1600" i="1" kern="0" dirty="0">
                <a:solidFill>
                  <a:srgbClr val="333333"/>
                </a:solidFill>
                <a:latin typeface="Arial"/>
                <a:cs typeface="Arial"/>
              </a:rPr>
              <a:t>sjølve</a:t>
            </a:r>
            <a:r>
              <a:rPr lang="nn-NO" sz="1600" i="1" kern="0" spc="-39" dirty="0">
                <a:solidFill>
                  <a:srgbClr val="333333"/>
                </a:solidFill>
                <a:latin typeface="Arial"/>
                <a:cs typeface="Arial"/>
              </a:rPr>
              <a:t> </a:t>
            </a:r>
            <a:r>
              <a:rPr lang="nn-NO" sz="1600" i="1" kern="0" dirty="0">
                <a:solidFill>
                  <a:srgbClr val="333333"/>
                </a:solidFill>
                <a:latin typeface="Arial"/>
                <a:cs typeface="Arial"/>
              </a:rPr>
              <a:t>må</a:t>
            </a:r>
            <a:r>
              <a:rPr lang="nn-NO" sz="1600" i="1" kern="0" spc="-22" dirty="0">
                <a:solidFill>
                  <a:srgbClr val="333333"/>
                </a:solidFill>
                <a:latin typeface="Arial"/>
                <a:cs typeface="Arial"/>
              </a:rPr>
              <a:t> </a:t>
            </a:r>
            <a:r>
              <a:rPr lang="nn-NO" sz="1600" i="1" kern="0" dirty="0">
                <a:solidFill>
                  <a:srgbClr val="333333"/>
                </a:solidFill>
                <a:latin typeface="Arial"/>
                <a:cs typeface="Arial"/>
              </a:rPr>
              <a:t>gjere</a:t>
            </a:r>
            <a:r>
              <a:rPr lang="nn-NO" sz="1600" i="1" kern="0" spc="-26" dirty="0">
                <a:solidFill>
                  <a:srgbClr val="333333"/>
                </a:solidFill>
                <a:latin typeface="Arial"/>
                <a:cs typeface="Arial"/>
              </a:rPr>
              <a:t> </a:t>
            </a:r>
            <a:r>
              <a:rPr lang="nn-NO" sz="1600" i="1" kern="0" dirty="0">
                <a:solidFill>
                  <a:srgbClr val="333333"/>
                </a:solidFill>
                <a:latin typeface="Arial"/>
                <a:cs typeface="Arial"/>
              </a:rPr>
              <a:t>ei</a:t>
            </a:r>
            <a:r>
              <a:rPr lang="nn-NO" sz="1600" i="1" kern="0" spc="-22" dirty="0">
                <a:solidFill>
                  <a:srgbClr val="333333"/>
                </a:solidFill>
                <a:latin typeface="Arial"/>
                <a:cs typeface="Arial"/>
              </a:rPr>
              <a:t> </a:t>
            </a:r>
            <a:r>
              <a:rPr lang="nn-NO" sz="1600" i="1" kern="0" spc="-9" dirty="0">
                <a:solidFill>
                  <a:srgbClr val="333333"/>
                </a:solidFill>
                <a:latin typeface="Arial"/>
                <a:cs typeface="Arial"/>
              </a:rPr>
              <a:t>konkret </a:t>
            </a:r>
            <a:r>
              <a:rPr lang="nn-NO" sz="1600" i="1" kern="0" dirty="0">
                <a:solidFill>
                  <a:srgbClr val="333333"/>
                </a:solidFill>
                <a:latin typeface="Arial"/>
                <a:cs typeface="Arial"/>
              </a:rPr>
              <a:t>fagleg</a:t>
            </a:r>
            <a:r>
              <a:rPr lang="nn-NO" sz="1600" i="1" kern="0" spc="-17" dirty="0">
                <a:solidFill>
                  <a:srgbClr val="333333"/>
                </a:solidFill>
                <a:latin typeface="Arial"/>
                <a:cs typeface="Arial"/>
              </a:rPr>
              <a:t> </a:t>
            </a:r>
            <a:r>
              <a:rPr lang="nn-NO" sz="1600" i="1" kern="0" dirty="0">
                <a:solidFill>
                  <a:srgbClr val="333333"/>
                </a:solidFill>
                <a:latin typeface="Arial"/>
                <a:cs typeface="Arial"/>
              </a:rPr>
              <a:t>vurdering</a:t>
            </a:r>
            <a:r>
              <a:rPr lang="nn-NO" sz="1600" i="1" kern="0" spc="-9" dirty="0">
                <a:solidFill>
                  <a:srgbClr val="333333"/>
                </a:solidFill>
                <a:latin typeface="Arial"/>
                <a:cs typeface="Arial"/>
              </a:rPr>
              <a:t> </a:t>
            </a:r>
            <a:r>
              <a:rPr lang="nn-NO" sz="1600" i="1" kern="0" dirty="0">
                <a:solidFill>
                  <a:srgbClr val="333333"/>
                </a:solidFill>
                <a:latin typeface="Arial"/>
                <a:cs typeface="Arial"/>
              </a:rPr>
              <a:t>av</a:t>
            </a:r>
            <a:r>
              <a:rPr lang="nn-NO" sz="1600" i="1" kern="0" spc="-22" dirty="0">
                <a:solidFill>
                  <a:srgbClr val="333333"/>
                </a:solidFill>
                <a:latin typeface="Arial"/>
                <a:cs typeface="Arial"/>
              </a:rPr>
              <a:t> </a:t>
            </a:r>
            <a:r>
              <a:rPr lang="nn-NO" sz="1600" i="1" kern="0" dirty="0">
                <a:solidFill>
                  <a:srgbClr val="333333"/>
                </a:solidFill>
                <a:latin typeface="Arial"/>
                <a:cs typeface="Arial"/>
              </a:rPr>
              <a:t>kva</a:t>
            </a:r>
            <a:r>
              <a:rPr lang="nn-NO" sz="1600" i="1" kern="0" spc="-26" dirty="0">
                <a:solidFill>
                  <a:srgbClr val="333333"/>
                </a:solidFill>
                <a:latin typeface="Arial"/>
                <a:cs typeface="Arial"/>
              </a:rPr>
              <a:t> </a:t>
            </a:r>
            <a:r>
              <a:rPr lang="nn-NO" sz="1600" i="1" kern="0" dirty="0">
                <a:solidFill>
                  <a:srgbClr val="333333"/>
                </a:solidFill>
                <a:latin typeface="Arial"/>
                <a:cs typeface="Arial"/>
              </a:rPr>
              <a:t>dei</a:t>
            </a:r>
            <a:r>
              <a:rPr lang="nn-NO" sz="1600" i="1" kern="0" spc="-22" dirty="0">
                <a:solidFill>
                  <a:srgbClr val="333333"/>
                </a:solidFill>
                <a:latin typeface="Arial"/>
                <a:cs typeface="Arial"/>
              </a:rPr>
              <a:t> </a:t>
            </a:r>
            <a:r>
              <a:rPr lang="nn-NO" sz="1600" i="1" kern="0" dirty="0">
                <a:solidFill>
                  <a:srgbClr val="333333"/>
                </a:solidFill>
                <a:latin typeface="Arial"/>
                <a:cs typeface="Arial"/>
              </a:rPr>
              <a:t>har</a:t>
            </a:r>
            <a:r>
              <a:rPr lang="nn-NO" sz="1600" i="1" kern="0" spc="-13" dirty="0">
                <a:solidFill>
                  <a:srgbClr val="333333"/>
                </a:solidFill>
                <a:latin typeface="Arial"/>
                <a:cs typeface="Arial"/>
              </a:rPr>
              <a:t> </a:t>
            </a:r>
            <a:r>
              <a:rPr lang="nn-NO" sz="1600" i="1" kern="0" dirty="0">
                <a:solidFill>
                  <a:srgbClr val="333333"/>
                </a:solidFill>
                <a:latin typeface="Arial"/>
                <a:cs typeface="Arial"/>
              </a:rPr>
              <a:t>plikt</a:t>
            </a:r>
            <a:r>
              <a:rPr lang="nn-NO" sz="1600" i="1" kern="0" spc="-17" dirty="0">
                <a:solidFill>
                  <a:srgbClr val="333333"/>
                </a:solidFill>
                <a:latin typeface="Arial"/>
                <a:cs typeface="Arial"/>
              </a:rPr>
              <a:t> </a:t>
            </a:r>
            <a:r>
              <a:rPr lang="nn-NO" sz="1600" i="1" kern="0" dirty="0">
                <a:solidFill>
                  <a:srgbClr val="333333"/>
                </a:solidFill>
                <a:latin typeface="Arial"/>
                <a:cs typeface="Arial"/>
              </a:rPr>
              <a:t>til</a:t>
            </a:r>
            <a:r>
              <a:rPr lang="nn-NO" sz="1600" i="1" kern="0" spc="-31" dirty="0">
                <a:solidFill>
                  <a:srgbClr val="333333"/>
                </a:solidFill>
                <a:latin typeface="Arial"/>
                <a:cs typeface="Arial"/>
              </a:rPr>
              <a:t> </a:t>
            </a:r>
            <a:r>
              <a:rPr lang="nn-NO" sz="1600" i="1" kern="0" dirty="0">
                <a:solidFill>
                  <a:srgbClr val="333333"/>
                </a:solidFill>
                <a:latin typeface="Arial"/>
                <a:cs typeface="Arial"/>
              </a:rPr>
              <a:t>å</a:t>
            </a:r>
            <a:r>
              <a:rPr lang="nn-NO" sz="1600" i="1" kern="0" spc="-17" dirty="0">
                <a:solidFill>
                  <a:srgbClr val="333333"/>
                </a:solidFill>
                <a:latin typeface="Arial"/>
                <a:cs typeface="Arial"/>
              </a:rPr>
              <a:t> </a:t>
            </a:r>
            <a:r>
              <a:rPr lang="nn-NO" sz="1600" i="1" kern="0" dirty="0">
                <a:solidFill>
                  <a:srgbClr val="333333"/>
                </a:solidFill>
                <a:latin typeface="Arial"/>
                <a:cs typeface="Arial"/>
              </a:rPr>
              <a:t>samarbeide om,</a:t>
            </a:r>
            <a:r>
              <a:rPr lang="nn-NO" sz="1600" i="1" kern="0" spc="-9" dirty="0">
                <a:solidFill>
                  <a:srgbClr val="333333"/>
                </a:solidFill>
                <a:latin typeface="Arial"/>
                <a:cs typeface="Arial"/>
              </a:rPr>
              <a:t> </a:t>
            </a:r>
            <a:r>
              <a:rPr lang="nn-NO" sz="1600" i="1" kern="0" dirty="0">
                <a:solidFill>
                  <a:srgbClr val="333333"/>
                </a:solidFill>
                <a:latin typeface="Arial"/>
                <a:cs typeface="Arial"/>
              </a:rPr>
              <a:t>kva</a:t>
            </a:r>
            <a:r>
              <a:rPr lang="nn-NO" sz="1600" i="1" kern="0" spc="-22" dirty="0">
                <a:solidFill>
                  <a:srgbClr val="333333"/>
                </a:solidFill>
                <a:latin typeface="Arial"/>
                <a:cs typeface="Arial"/>
              </a:rPr>
              <a:t> </a:t>
            </a:r>
            <a:r>
              <a:rPr lang="nn-NO" sz="1600" i="1" kern="0" dirty="0">
                <a:solidFill>
                  <a:srgbClr val="333333"/>
                </a:solidFill>
                <a:latin typeface="Arial"/>
                <a:cs typeface="Arial"/>
              </a:rPr>
              <a:t>for</a:t>
            </a:r>
            <a:r>
              <a:rPr lang="nn-NO" sz="1600" i="1" kern="0" spc="-31" dirty="0">
                <a:solidFill>
                  <a:srgbClr val="333333"/>
                </a:solidFill>
                <a:latin typeface="Arial"/>
                <a:cs typeface="Arial"/>
              </a:rPr>
              <a:t> </a:t>
            </a:r>
            <a:r>
              <a:rPr lang="nn-NO" sz="1600" i="1" kern="0" dirty="0">
                <a:solidFill>
                  <a:srgbClr val="333333"/>
                </a:solidFill>
                <a:latin typeface="Arial"/>
                <a:cs typeface="Arial"/>
              </a:rPr>
              <a:t>nokre</a:t>
            </a:r>
            <a:r>
              <a:rPr lang="nn-NO" sz="1600" i="1" kern="0" spc="-17" dirty="0">
                <a:solidFill>
                  <a:srgbClr val="333333"/>
                </a:solidFill>
                <a:latin typeface="Arial"/>
                <a:cs typeface="Arial"/>
              </a:rPr>
              <a:t> </a:t>
            </a:r>
            <a:r>
              <a:rPr lang="nn-NO" sz="1600" i="1" kern="0" dirty="0">
                <a:solidFill>
                  <a:srgbClr val="333333"/>
                </a:solidFill>
                <a:latin typeface="Arial"/>
                <a:cs typeface="Arial"/>
              </a:rPr>
              <a:t>andre</a:t>
            </a:r>
            <a:r>
              <a:rPr lang="nn-NO" sz="1600" i="1" kern="0" spc="-17" dirty="0">
                <a:solidFill>
                  <a:srgbClr val="333333"/>
                </a:solidFill>
                <a:latin typeface="Arial"/>
                <a:cs typeface="Arial"/>
              </a:rPr>
              <a:t> </a:t>
            </a:r>
            <a:r>
              <a:rPr lang="nn-NO" sz="1600" i="1" kern="0" dirty="0">
                <a:solidFill>
                  <a:srgbClr val="333333"/>
                </a:solidFill>
                <a:latin typeface="Arial"/>
                <a:cs typeface="Arial"/>
              </a:rPr>
              <a:t>tenesteytarar</a:t>
            </a:r>
            <a:r>
              <a:rPr lang="nn-NO" sz="1600" i="1" kern="0" spc="-9" dirty="0">
                <a:solidFill>
                  <a:srgbClr val="333333"/>
                </a:solidFill>
                <a:latin typeface="Arial"/>
                <a:cs typeface="Arial"/>
              </a:rPr>
              <a:t> </a:t>
            </a:r>
            <a:r>
              <a:rPr lang="nn-NO" sz="1600" i="1" kern="0" spc="-22" dirty="0">
                <a:solidFill>
                  <a:srgbClr val="333333"/>
                </a:solidFill>
                <a:latin typeface="Arial"/>
                <a:cs typeface="Arial"/>
              </a:rPr>
              <a:t>dei </a:t>
            </a:r>
            <a:r>
              <a:rPr lang="nn-NO" sz="1600" i="1" kern="0" dirty="0">
                <a:solidFill>
                  <a:srgbClr val="333333"/>
                </a:solidFill>
                <a:latin typeface="Arial"/>
                <a:cs typeface="Arial"/>
              </a:rPr>
              <a:t>skal</a:t>
            </a:r>
            <a:r>
              <a:rPr lang="nn-NO" sz="1600" i="1" kern="0" spc="-35" dirty="0">
                <a:solidFill>
                  <a:srgbClr val="333333"/>
                </a:solidFill>
                <a:latin typeface="Arial"/>
                <a:cs typeface="Arial"/>
              </a:rPr>
              <a:t> </a:t>
            </a:r>
            <a:r>
              <a:rPr lang="nn-NO" sz="1600" i="1" kern="0" dirty="0">
                <a:solidFill>
                  <a:srgbClr val="333333"/>
                </a:solidFill>
                <a:latin typeface="Arial"/>
                <a:cs typeface="Arial"/>
              </a:rPr>
              <a:t>samarbeide med</a:t>
            </a:r>
            <a:r>
              <a:rPr lang="nn-NO" sz="1600" i="1" kern="0" spc="-13" dirty="0">
                <a:solidFill>
                  <a:srgbClr val="333333"/>
                </a:solidFill>
                <a:latin typeface="Arial"/>
                <a:cs typeface="Arial"/>
              </a:rPr>
              <a:t> </a:t>
            </a:r>
            <a:r>
              <a:rPr lang="nn-NO" sz="1600" i="1" kern="0" dirty="0">
                <a:solidFill>
                  <a:srgbClr val="333333"/>
                </a:solidFill>
                <a:latin typeface="Arial"/>
                <a:cs typeface="Arial"/>
              </a:rPr>
              <a:t>når</a:t>
            </a:r>
            <a:r>
              <a:rPr lang="nn-NO" sz="1600" i="1" kern="0" spc="-22" dirty="0">
                <a:solidFill>
                  <a:srgbClr val="333333"/>
                </a:solidFill>
                <a:latin typeface="Arial"/>
                <a:cs typeface="Arial"/>
              </a:rPr>
              <a:t> </a:t>
            </a:r>
            <a:r>
              <a:rPr lang="nn-NO" sz="1600" i="1" kern="0" dirty="0">
                <a:solidFill>
                  <a:srgbClr val="333333"/>
                </a:solidFill>
                <a:latin typeface="Arial"/>
                <a:cs typeface="Arial"/>
              </a:rPr>
              <a:t>det</a:t>
            </a:r>
            <a:r>
              <a:rPr lang="nn-NO" sz="1600" i="1" kern="0" spc="-22" dirty="0">
                <a:solidFill>
                  <a:srgbClr val="333333"/>
                </a:solidFill>
                <a:latin typeface="Arial"/>
                <a:cs typeface="Arial"/>
              </a:rPr>
              <a:t> </a:t>
            </a:r>
            <a:r>
              <a:rPr lang="nn-NO" sz="1600" i="1" kern="0" dirty="0">
                <a:solidFill>
                  <a:srgbClr val="333333"/>
                </a:solidFill>
                <a:latin typeface="Arial"/>
                <a:cs typeface="Arial"/>
              </a:rPr>
              <a:t>gjeld</a:t>
            </a:r>
            <a:r>
              <a:rPr lang="nn-NO" sz="1600" i="1" kern="0" spc="-17" dirty="0">
                <a:solidFill>
                  <a:srgbClr val="333333"/>
                </a:solidFill>
                <a:latin typeface="Arial"/>
                <a:cs typeface="Arial"/>
              </a:rPr>
              <a:t> </a:t>
            </a:r>
            <a:r>
              <a:rPr lang="nn-NO" sz="1600" i="1" kern="0" dirty="0">
                <a:solidFill>
                  <a:srgbClr val="333333"/>
                </a:solidFill>
                <a:latin typeface="Arial"/>
                <a:cs typeface="Arial"/>
              </a:rPr>
              <a:t>dei</a:t>
            </a:r>
            <a:r>
              <a:rPr lang="nn-NO" sz="1600" i="1" kern="0" spc="-17" dirty="0">
                <a:solidFill>
                  <a:srgbClr val="333333"/>
                </a:solidFill>
                <a:latin typeface="Arial"/>
                <a:cs typeface="Arial"/>
              </a:rPr>
              <a:t> </a:t>
            </a:r>
            <a:r>
              <a:rPr lang="nn-NO" sz="1600" i="1" kern="0" dirty="0">
                <a:solidFill>
                  <a:srgbClr val="333333"/>
                </a:solidFill>
                <a:latin typeface="Arial"/>
                <a:cs typeface="Arial"/>
              </a:rPr>
              <a:t>enkelte</a:t>
            </a:r>
            <a:r>
              <a:rPr lang="nn-NO" sz="1600" i="1" kern="0" spc="-13" dirty="0">
                <a:solidFill>
                  <a:srgbClr val="333333"/>
                </a:solidFill>
                <a:latin typeface="Arial"/>
                <a:cs typeface="Arial"/>
              </a:rPr>
              <a:t> </a:t>
            </a:r>
            <a:r>
              <a:rPr lang="nn-NO" sz="1600" i="1" kern="0" dirty="0">
                <a:solidFill>
                  <a:srgbClr val="333333"/>
                </a:solidFill>
                <a:latin typeface="Arial"/>
                <a:cs typeface="Arial"/>
              </a:rPr>
              <a:t>oppgåvene,</a:t>
            </a:r>
            <a:r>
              <a:rPr lang="nn-NO" sz="1600" i="1" kern="0" spc="-4" dirty="0">
                <a:solidFill>
                  <a:srgbClr val="333333"/>
                </a:solidFill>
                <a:latin typeface="Arial"/>
                <a:cs typeface="Arial"/>
              </a:rPr>
              <a:t> </a:t>
            </a:r>
            <a:r>
              <a:rPr lang="nn-NO" sz="1600" i="1" kern="0" dirty="0">
                <a:solidFill>
                  <a:srgbClr val="333333"/>
                </a:solidFill>
                <a:latin typeface="Arial"/>
                <a:cs typeface="Arial"/>
              </a:rPr>
              <a:t>og</a:t>
            </a:r>
            <a:r>
              <a:rPr lang="nn-NO" sz="1600" i="1" kern="0" spc="-31" dirty="0">
                <a:solidFill>
                  <a:srgbClr val="333333"/>
                </a:solidFill>
                <a:latin typeface="Arial"/>
                <a:cs typeface="Arial"/>
              </a:rPr>
              <a:t> </a:t>
            </a:r>
            <a:r>
              <a:rPr lang="nn-NO" sz="1600" i="1" kern="0" dirty="0">
                <a:solidFill>
                  <a:srgbClr val="333333"/>
                </a:solidFill>
                <a:latin typeface="Arial"/>
                <a:cs typeface="Arial"/>
              </a:rPr>
              <a:t>ei</a:t>
            </a:r>
            <a:r>
              <a:rPr lang="nn-NO" sz="1600" i="1" kern="0" spc="-22" dirty="0">
                <a:solidFill>
                  <a:srgbClr val="333333"/>
                </a:solidFill>
                <a:latin typeface="Arial"/>
                <a:cs typeface="Arial"/>
              </a:rPr>
              <a:t> </a:t>
            </a:r>
            <a:r>
              <a:rPr lang="nn-NO" sz="1600" i="1" kern="0" dirty="0">
                <a:solidFill>
                  <a:srgbClr val="333333"/>
                </a:solidFill>
                <a:latin typeface="Arial"/>
                <a:cs typeface="Arial"/>
              </a:rPr>
              <a:t>vurdering</a:t>
            </a:r>
            <a:r>
              <a:rPr lang="nn-NO" sz="1600" i="1" kern="0" spc="-17" dirty="0">
                <a:solidFill>
                  <a:srgbClr val="333333"/>
                </a:solidFill>
                <a:latin typeface="Arial"/>
                <a:cs typeface="Arial"/>
              </a:rPr>
              <a:t> </a:t>
            </a:r>
            <a:r>
              <a:rPr lang="nn-NO" sz="1600" i="1" kern="0" dirty="0">
                <a:solidFill>
                  <a:srgbClr val="333333"/>
                </a:solidFill>
                <a:latin typeface="Arial"/>
                <a:cs typeface="Arial"/>
              </a:rPr>
              <a:t>av</a:t>
            </a:r>
            <a:r>
              <a:rPr lang="nn-NO" sz="1600" i="1" kern="0" spc="-26" dirty="0">
                <a:solidFill>
                  <a:srgbClr val="333333"/>
                </a:solidFill>
                <a:latin typeface="Arial"/>
                <a:cs typeface="Arial"/>
              </a:rPr>
              <a:t> </a:t>
            </a:r>
            <a:r>
              <a:rPr lang="nn-NO" sz="1600" i="1" kern="0" dirty="0">
                <a:solidFill>
                  <a:srgbClr val="333333"/>
                </a:solidFill>
                <a:latin typeface="Arial"/>
                <a:cs typeface="Arial"/>
              </a:rPr>
              <a:t>kor</a:t>
            </a:r>
            <a:r>
              <a:rPr lang="nn-NO" sz="1600" i="1" kern="0" spc="-22" dirty="0">
                <a:solidFill>
                  <a:srgbClr val="333333"/>
                </a:solidFill>
                <a:latin typeface="Arial"/>
                <a:cs typeface="Arial"/>
              </a:rPr>
              <a:t> </a:t>
            </a:r>
            <a:r>
              <a:rPr lang="nn-NO" sz="1600" i="1" kern="0" dirty="0">
                <a:solidFill>
                  <a:srgbClr val="333333"/>
                </a:solidFill>
                <a:latin typeface="Arial"/>
                <a:cs typeface="Arial"/>
              </a:rPr>
              <a:t>omfattande</a:t>
            </a:r>
            <a:r>
              <a:rPr lang="nn-NO" sz="1600" i="1" kern="0" spc="-13" dirty="0">
                <a:solidFill>
                  <a:srgbClr val="333333"/>
                </a:solidFill>
                <a:latin typeface="Arial"/>
                <a:cs typeface="Arial"/>
              </a:rPr>
              <a:t> </a:t>
            </a:r>
            <a:r>
              <a:rPr lang="nn-NO" sz="1600" i="1" kern="0" spc="-22" dirty="0">
                <a:solidFill>
                  <a:srgbClr val="333333"/>
                </a:solidFill>
                <a:latin typeface="Arial"/>
                <a:cs typeface="Arial"/>
              </a:rPr>
              <a:t>og </a:t>
            </a:r>
            <a:r>
              <a:rPr lang="nn-NO" sz="1600" i="1" kern="0" dirty="0">
                <a:solidFill>
                  <a:srgbClr val="333333"/>
                </a:solidFill>
                <a:latin typeface="Arial"/>
                <a:cs typeface="Arial"/>
              </a:rPr>
              <a:t>langvarig</a:t>
            </a:r>
            <a:r>
              <a:rPr lang="nn-NO" sz="1600" i="1" kern="0" spc="-26" dirty="0">
                <a:solidFill>
                  <a:srgbClr val="333333"/>
                </a:solidFill>
                <a:latin typeface="Arial"/>
                <a:cs typeface="Arial"/>
              </a:rPr>
              <a:t> </a:t>
            </a:r>
            <a:r>
              <a:rPr lang="nn-NO" sz="1600" i="1" kern="0" dirty="0">
                <a:solidFill>
                  <a:srgbClr val="333333"/>
                </a:solidFill>
                <a:latin typeface="Arial"/>
                <a:cs typeface="Arial"/>
              </a:rPr>
              <a:t>samarbeidet</a:t>
            </a:r>
            <a:r>
              <a:rPr lang="nn-NO" sz="1600" i="1" kern="0" spc="4" dirty="0">
                <a:solidFill>
                  <a:srgbClr val="333333"/>
                </a:solidFill>
                <a:latin typeface="Arial"/>
                <a:cs typeface="Arial"/>
              </a:rPr>
              <a:t> </a:t>
            </a:r>
            <a:r>
              <a:rPr lang="nn-NO" sz="1600" i="1" kern="0" dirty="0">
                <a:solidFill>
                  <a:srgbClr val="333333"/>
                </a:solidFill>
                <a:latin typeface="Arial"/>
                <a:cs typeface="Arial"/>
              </a:rPr>
              <a:t>vil</a:t>
            </a:r>
            <a:r>
              <a:rPr lang="nn-NO" sz="1600" i="1" kern="0" spc="-39" dirty="0">
                <a:solidFill>
                  <a:srgbClr val="333333"/>
                </a:solidFill>
                <a:latin typeface="Arial"/>
                <a:cs typeface="Arial"/>
              </a:rPr>
              <a:t> </a:t>
            </a:r>
            <a:r>
              <a:rPr lang="nn-NO" sz="1600" i="1" kern="0" dirty="0">
                <a:solidFill>
                  <a:srgbClr val="333333"/>
                </a:solidFill>
                <a:latin typeface="Arial"/>
                <a:cs typeface="Arial"/>
              </a:rPr>
              <a:t>bli.</a:t>
            </a:r>
            <a:r>
              <a:rPr lang="nn-NO" sz="1600" i="1" kern="0" spc="-26" dirty="0">
                <a:solidFill>
                  <a:srgbClr val="333333"/>
                </a:solidFill>
                <a:latin typeface="Arial"/>
                <a:cs typeface="Arial"/>
              </a:rPr>
              <a:t> </a:t>
            </a:r>
            <a:r>
              <a:rPr lang="nn-NO" sz="1600" i="1" kern="0" dirty="0">
                <a:solidFill>
                  <a:srgbClr val="333333"/>
                </a:solidFill>
                <a:latin typeface="Arial"/>
                <a:cs typeface="Arial"/>
              </a:rPr>
              <a:t>Dette</a:t>
            </a:r>
            <a:r>
              <a:rPr lang="nn-NO" sz="1600" i="1" kern="0" spc="-31" dirty="0">
                <a:solidFill>
                  <a:srgbClr val="333333"/>
                </a:solidFill>
                <a:latin typeface="Arial"/>
                <a:cs typeface="Arial"/>
              </a:rPr>
              <a:t> </a:t>
            </a:r>
            <a:r>
              <a:rPr lang="nn-NO" sz="1600" i="1" kern="0" dirty="0">
                <a:solidFill>
                  <a:srgbClr val="333333"/>
                </a:solidFill>
                <a:latin typeface="Arial"/>
                <a:cs typeface="Arial"/>
              </a:rPr>
              <a:t>vil</a:t>
            </a:r>
            <a:r>
              <a:rPr lang="nn-NO" sz="1600" i="1" kern="0" spc="-26" dirty="0">
                <a:solidFill>
                  <a:srgbClr val="333333"/>
                </a:solidFill>
                <a:latin typeface="Arial"/>
                <a:cs typeface="Arial"/>
              </a:rPr>
              <a:t> </a:t>
            </a:r>
            <a:r>
              <a:rPr lang="nn-NO" sz="1600" i="1" kern="0" dirty="0">
                <a:solidFill>
                  <a:srgbClr val="333333"/>
                </a:solidFill>
                <a:latin typeface="Arial"/>
                <a:cs typeface="Arial"/>
              </a:rPr>
              <a:t>variere</a:t>
            </a:r>
            <a:r>
              <a:rPr lang="nn-NO" sz="1600" i="1" kern="0" spc="-26" dirty="0">
                <a:solidFill>
                  <a:srgbClr val="333333"/>
                </a:solidFill>
                <a:latin typeface="Arial"/>
                <a:cs typeface="Arial"/>
              </a:rPr>
              <a:t> </a:t>
            </a:r>
            <a:r>
              <a:rPr lang="nn-NO" sz="1600" i="1" kern="0" dirty="0">
                <a:solidFill>
                  <a:srgbClr val="333333"/>
                </a:solidFill>
                <a:latin typeface="Arial"/>
                <a:cs typeface="Arial"/>
              </a:rPr>
              <a:t>ut</a:t>
            </a:r>
            <a:r>
              <a:rPr lang="nn-NO" sz="1600" i="1" kern="0" spc="-31" dirty="0">
                <a:solidFill>
                  <a:srgbClr val="333333"/>
                </a:solidFill>
                <a:latin typeface="Arial"/>
                <a:cs typeface="Arial"/>
              </a:rPr>
              <a:t> </a:t>
            </a:r>
            <a:r>
              <a:rPr lang="nn-NO" sz="1600" i="1" kern="0" dirty="0">
                <a:solidFill>
                  <a:srgbClr val="333333"/>
                </a:solidFill>
                <a:latin typeface="Arial"/>
                <a:cs typeface="Arial"/>
              </a:rPr>
              <a:t>frå</a:t>
            </a:r>
            <a:r>
              <a:rPr lang="nn-NO" sz="1600" i="1" kern="0" spc="-31" dirty="0">
                <a:solidFill>
                  <a:srgbClr val="333333"/>
                </a:solidFill>
                <a:latin typeface="Arial"/>
                <a:cs typeface="Arial"/>
              </a:rPr>
              <a:t> </a:t>
            </a:r>
            <a:r>
              <a:rPr lang="nn-NO" sz="1600" i="1" kern="0" dirty="0">
                <a:solidFill>
                  <a:srgbClr val="333333"/>
                </a:solidFill>
                <a:latin typeface="Arial"/>
                <a:cs typeface="Arial"/>
              </a:rPr>
              <a:t>behovet</a:t>
            </a:r>
            <a:r>
              <a:rPr lang="nn-NO" sz="1600" i="1" kern="0" spc="-13" dirty="0">
                <a:solidFill>
                  <a:srgbClr val="333333"/>
                </a:solidFill>
                <a:latin typeface="Arial"/>
                <a:cs typeface="Arial"/>
              </a:rPr>
              <a:t> </a:t>
            </a:r>
            <a:r>
              <a:rPr lang="nn-NO" sz="1600" i="1" kern="0" dirty="0">
                <a:solidFill>
                  <a:srgbClr val="333333"/>
                </a:solidFill>
                <a:latin typeface="Arial"/>
                <a:cs typeface="Arial"/>
              </a:rPr>
              <a:t>til</a:t>
            </a:r>
            <a:r>
              <a:rPr lang="nn-NO" sz="1600" i="1" kern="0" spc="-31" dirty="0">
                <a:solidFill>
                  <a:srgbClr val="333333"/>
                </a:solidFill>
                <a:latin typeface="Arial"/>
                <a:cs typeface="Arial"/>
              </a:rPr>
              <a:t> </a:t>
            </a:r>
            <a:r>
              <a:rPr lang="nn-NO" sz="1600" i="1" kern="0" dirty="0">
                <a:solidFill>
                  <a:srgbClr val="333333"/>
                </a:solidFill>
                <a:latin typeface="Arial"/>
                <a:cs typeface="Arial"/>
              </a:rPr>
              <a:t>den</a:t>
            </a:r>
            <a:r>
              <a:rPr lang="nn-NO" sz="1600" i="1" kern="0" spc="-22" dirty="0">
                <a:solidFill>
                  <a:srgbClr val="333333"/>
                </a:solidFill>
                <a:latin typeface="Arial"/>
                <a:cs typeface="Arial"/>
              </a:rPr>
              <a:t> </a:t>
            </a:r>
            <a:r>
              <a:rPr lang="nn-NO" sz="1600" i="1" kern="0" dirty="0">
                <a:solidFill>
                  <a:srgbClr val="333333"/>
                </a:solidFill>
                <a:latin typeface="Arial"/>
                <a:cs typeface="Arial"/>
              </a:rPr>
              <a:t>enkelte</a:t>
            </a:r>
            <a:r>
              <a:rPr lang="nn-NO" sz="1600" i="1" kern="0" spc="-26" dirty="0">
                <a:solidFill>
                  <a:srgbClr val="333333"/>
                </a:solidFill>
                <a:latin typeface="Arial"/>
                <a:cs typeface="Arial"/>
              </a:rPr>
              <a:t> </a:t>
            </a:r>
            <a:r>
              <a:rPr lang="nn-NO" sz="1600" i="1" kern="0" dirty="0">
                <a:solidFill>
                  <a:srgbClr val="333333"/>
                </a:solidFill>
                <a:latin typeface="Arial"/>
                <a:cs typeface="Arial"/>
              </a:rPr>
              <a:t>eleven.</a:t>
            </a:r>
            <a:r>
              <a:rPr lang="nn-NO" sz="1600" i="1" kern="0" spc="-13" dirty="0">
                <a:solidFill>
                  <a:srgbClr val="333333"/>
                </a:solidFill>
                <a:latin typeface="Arial"/>
                <a:cs typeface="Arial"/>
              </a:rPr>
              <a:t> </a:t>
            </a:r>
            <a:r>
              <a:rPr lang="nn-NO" sz="1600" i="1" kern="0" spc="-9" dirty="0">
                <a:solidFill>
                  <a:srgbClr val="333333"/>
                </a:solidFill>
                <a:latin typeface="Arial"/>
                <a:cs typeface="Arial"/>
              </a:rPr>
              <a:t>Skolen, </a:t>
            </a:r>
            <a:r>
              <a:rPr lang="nn-NO" sz="1600" i="1" kern="0" dirty="0">
                <a:solidFill>
                  <a:srgbClr val="333333"/>
                </a:solidFill>
                <a:latin typeface="Arial"/>
                <a:cs typeface="Arial"/>
              </a:rPr>
              <a:t>skolefritidsordninga</a:t>
            </a:r>
            <a:r>
              <a:rPr lang="nn-NO" sz="1600" i="1" kern="0" spc="-17" dirty="0">
                <a:solidFill>
                  <a:srgbClr val="333333"/>
                </a:solidFill>
                <a:latin typeface="Arial"/>
                <a:cs typeface="Arial"/>
              </a:rPr>
              <a:t> </a:t>
            </a:r>
            <a:r>
              <a:rPr lang="nn-NO" sz="1600" i="1" kern="0" dirty="0">
                <a:solidFill>
                  <a:srgbClr val="333333"/>
                </a:solidFill>
                <a:latin typeface="Arial"/>
                <a:cs typeface="Arial"/>
              </a:rPr>
              <a:t>og</a:t>
            </a:r>
            <a:r>
              <a:rPr lang="nn-NO" sz="1600" i="1" kern="0" spc="-35" dirty="0">
                <a:solidFill>
                  <a:srgbClr val="333333"/>
                </a:solidFill>
                <a:latin typeface="Arial"/>
                <a:cs typeface="Arial"/>
              </a:rPr>
              <a:t> </a:t>
            </a:r>
            <a:r>
              <a:rPr lang="nn-NO" sz="1600" i="1" kern="0" spc="-9" dirty="0">
                <a:solidFill>
                  <a:srgbClr val="333333"/>
                </a:solidFill>
                <a:latin typeface="Arial"/>
                <a:cs typeface="Arial"/>
              </a:rPr>
              <a:t>PP-</a:t>
            </a:r>
            <a:r>
              <a:rPr lang="nn-NO" sz="1600" i="1" kern="0" dirty="0">
                <a:solidFill>
                  <a:srgbClr val="333333"/>
                </a:solidFill>
                <a:latin typeface="Arial"/>
                <a:cs typeface="Arial"/>
              </a:rPr>
              <a:t>tenesta</a:t>
            </a:r>
            <a:r>
              <a:rPr lang="nn-NO" sz="1600" i="1" kern="0" spc="-44" dirty="0">
                <a:solidFill>
                  <a:srgbClr val="333333"/>
                </a:solidFill>
                <a:latin typeface="Arial"/>
                <a:cs typeface="Arial"/>
              </a:rPr>
              <a:t> </a:t>
            </a:r>
            <a:r>
              <a:rPr lang="nn-NO" sz="1600" i="1" kern="0" dirty="0">
                <a:solidFill>
                  <a:srgbClr val="333333"/>
                </a:solidFill>
                <a:latin typeface="Arial"/>
                <a:cs typeface="Arial"/>
              </a:rPr>
              <a:t>må</a:t>
            </a:r>
            <a:r>
              <a:rPr lang="nn-NO" sz="1600" i="1" kern="0" spc="-35" dirty="0">
                <a:solidFill>
                  <a:srgbClr val="333333"/>
                </a:solidFill>
                <a:latin typeface="Arial"/>
                <a:cs typeface="Arial"/>
              </a:rPr>
              <a:t> </a:t>
            </a:r>
            <a:r>
              <a:rPr lang="nn-NO" sz="1600" i="1" kern="0" dirty="0">
                <a:solidFill>
                  <a:srgbClr val="333333"/>
                </a:solidFill>
                <a:latin typeface="Arial"/>
                <a:cs typeface="Arial"/>
              </a:rPr>
              <a:t>sjølve</a:t>
            </a:r>
            <a:r>
              <a:rPr lang="nn-NO" sz="1600" i="1" kern="0" spc="-48" dirty="0">
                <a:solidFill>
                  <a:srgbClr val="333333"/>
                </a:solidFill>
                <a:latin typeface="Arial"/>
                <a:cs typeface="Arial"/>
              </a:rPr>
              <a:t> </a:t>
            </a:r>
            <a:r>
              <a:rPr lang="nn-NO" sz="1600" i="1" kern="0" dirty="0">
                <a:solidFill>
                  <a:srgbClr val="333333"/>
                </a:solidFill>
                <a:latin typeface="Arial"/>
                <a:cs typeface="Arial"/>
              </a:rPr>
              <a:t>vurdere</a:t>
            </a:r>
            <a:r>
              <a:rPr lang="nn-NO" sz="1600" i="1" kern="0" spc="-35" dirty="0">
                <a:solidFill>
                  <a:srgbClr val="333333"/>
                </a:solidFill>
                <a:latin typeface="Arial"/>
                <a:cs typeface="Arial"/>
              </a:rPr>
              <a:t> </a:t>
            </a:r>
            <a:r>
              <a:rPr lang="nn-NO" sz="1600" i="1" kern="0" dirty="0">
                <a:solidFill>
                  <a:srgbClr val="333333"/>
                </a:solidFill>
                <a:latin typeface="Arial"/>
                <a:cs typeface="Arial"/>
              </a:rPr>
              <a:t>kva</a:t>
            </a:r>
            <a:r>
              <a:rPr lang="nn-NO" sz="1600" i="1" kern="0" spc="-35" dirty="0">
                <a:solidFill>
                  <a:srgbClr val="333333"/>
                </a:solidFill>
                <a:latin typeface="Arial"/>
                <a:cs typeface="Arial"/>
              </a:rPr>
              <a:t> </a:t>
            </a:r>
            <a:r>
              <a:rPr lang="nn-NO" sz="1600" i="1" kern="0" dirty="0">
                <a:solidFill>
                  <a:srgbClr val="333333"/>
                </a:solidFill>
                <a:latin typeface="Arial"/>
                <a:cs typeface="Arial"/>
              </a:rPr>
              <a:t>samarbeidsaktivitetar dei</a:t>
            </a:r>
            <a:r>
              <a:rPr lang="nn-NO" sz="1600" i="1" kern="0" spc="-39" dirty="0">
                <a:solidFill>
                  <a:srgbClr val="333333"/>
                </a:solidFill>
                <a:latin typeface="Arial"/>
                <a:cs typeface="Arial"/>
              </a:rPr>
              <a:t> </a:t>
            </a:r>
            <a:r>
              <a:rPr lang="nn-NO" sz="1600" i="1" kern="0" spc="-22" dirty="0">
                <a:solidFill>
                  <a:srgbClr val="333333"/>
                </a:solidFill>
                <a:latin typeface="Arial"/>
                <a:cs typeface="Arial"/>
              </a:rPr>
              <a:t>må </a:t>
            </a:r>
            <a:r>
              <a:rPr lang="nn-NO" sz="1600" i="1" kern="0" dirty="0">
                <a:solidFill>
                  <a:srgbClr val="333333"/>
                </a:solidFill>
                <a:latin typeface="Arial"/>
                <a:cs typeface="Arial"/>
              </a:rPr>
              <a:t>gjennomføre</a:t>
            </a:r>
            <a:r>
              <a:rPr lang="nn-NO" sz="1600" i="1" kern="0" spc="-31" dirty="0">
                <a:solidFill>
                  <a:srgbClr val="333333"/>
                </a:solidFill>
                <a:latin typeface="Arial"/>
                <a:cs typeface="Arial"/>
              </a:rPr>
              <a:t> </a:t>
            </a:r>
            <a:r>
              <a:rPr lang="nn-NO" sz="1600" i="1" kern="0" dirty="0">
                <a:solidFill>
                  <a:srgbClr val="333333"/>
                </a:solidFill>
                <a:latin typeface="Arial"/>
                <a:cs typeface="Arial"/>
              </a:rPr>
              <a:t>for</a:t>
            </a:r>
            <a:r>
              <a:rPr lang="nn-NO" sz="1600" i="1" kern="0" spc="-35" dirty="0">
                <a:solidFill>
                  <a:srgbClr val="333333"/>
                </a:solidFill>
                <a:latin typeface="Arial"/>
                <a:cs typeface="Arial"/>
              </a:rPr>
              <a:t> </a:t>
            </a:r>
            <a:r>
              <a:rPr lang="nn-NO" sz="1600" i="1" kern="0" dirty="0">
                <a:solidFill>
                  <a:srgbClr val="333333"/>
                </a:solidFill>
                <a:latin typeface="Arial"/>
                <a:cs typeface="Arial"/>
              </a:rPr>
              <a:t>å</a:t>
            </a:r>
            <a:r>
              <a:rPr lang="nn-NO" sz="1600" i="1" kern="0" spc="-35" dirty="0">
                <a:solidFill>
                  <a:srgbClr val="333333"/>
                </a:solidFill>
                <a:latin typeface="Arial"/>
                <a:cs typeface="Arial"/>
              </a:rPr>
              <a:t> </a:t>
            </a:r>
            <a:r>
              <a:rPr lang="nn-NO" sz="1600" i="1" kern="0" dirty="0">
                <a:solidFill>
                  <a:srgbClr val="333333"/>
                </a:solidFill>
                <a:latin typeface="Arial"/>
                <a:cs typeface="Arial"/>
              </a:rPr>
              <a:t>oppfylle</a:t>
            </a:r>
            <a:r>
              <a:rPr lang="nn-NO" sz="1600" i="1" kern="0" spc="-31" dirty="0">
                <a:solidFill>
                  <a:srgbClr val="333333"/>
                </a:solidFill>
                <a:latin typeface="Arial"/>
                <a:cs typeface="Arial"/>
              </a:rPr>
              <a:t> </a:t>
            </a:r>
            <a:r>
              <a:rPr lang="nn-NO" sz="1600" i="1" kern="0" dirty="0">
                <a:solidFill>
                  <a:srgbClr val="333333"/>
                </a:solidFill>
                <a:latin typeface="Arial"/>
                <a:cs typeface="Arial"/>
              </a:rPr>
              <a:t>plikta</a:t>
            </a:r>
            <a:r>
              <a:rPr lang="nn-NO" sz="1600" i="1" kern="0" spc="-31" dirty="0">
                <a:solidFill>
                  <a:srgbClr val="333333"/>
                </a:solidFill>
                <a:latin typeface="Arial"/>
                <a:cs typeface="Arial"/>
              </a:rPr>
              <a:t> </a:t>
            </a:r>
            <a:r>
              <a:rPr lang="nn-NO" sz="1600" i="1" kern="0" dirty="0">
                <a:solidFill>
                  <a:srgbClr val="333333"/>
                </a:solidFill>
                <a:latin typeface="Arial"/>
                <a:cs typeface="Arial"/>
              </a:rPr>
              <a:t>til</a:t>
            </a:r>
            <a:r>
              <a:rPr lang="nn-NO" sz="1600" i="1" kern="0" spc="-35" dirty="0">
                <a:solidFill>
                  <a:srgbClr val="333333"/>
                </a:solidFill>
                <a:latin typeface="Arial"/>
                <a:cs typeface="Arial"/>
              </a:rPr>
              <a:t> </a:t>
            </a:r>
            <a:r>
              <a:rPr lang="nn-NO" sz="1600" i="1" kern="0" dirty="0">
                <a:solidFill>
                  <a:srgbClr val="333333"/>
                </a:solidFill>
                <a:latin typeface="Arial"/>
                <a:cs typeface="Arial"/>
              </a:rPr>
              <a:t>samarbeid.</a:t>
            </a:r>
            <a:r>
              <a:rPr lang="nn-NO" sz="1600" i="1" kern="0" spc="-13" dirty="0">
                <a:solidFill>
                  <a:srgbClr val="333333"/>
                </a:solidFill>
                <a:latin typeface="Arial"/>
                <a:cs typeface="Arial"/>
              </a:rPr>
              <a:t> </a:t>
            </a:r>
            <a:r>
              <a:rPr lang="nn-NO" sz="1600" i="1" kern="0" dirty="0">
                <a:solidFill>
                  <a:srgbClr val="333333"/>
                </a:solidFill>
                <a:latin typeface="Arial"/>
                <a:cs typeface="Arial"/>
              </a:rPr>
              <a:t>Samarbeidsplikta gir</a:t>
            </a:r>
            <a:r>
              <a:rPr lang="nn-NO" sz="1600" i="1" kern="0" spc="-31" dirty="0">
                <a:solidFill>
                  <a:srgbClr val="333333"/>
                </a:solidFill>
                <a:latin typeface="Arial"/>
                <a:cs typeface="Arial"/>
              </a:rPr>
              <a:t> </a:t>
            </a:r>
            <a:r>
              <a:rPr lang="nn-NO" sz="1600" i="1" kern="0" dirty="0">
                <a:solidFill>
                  <a:srgbClr val="333333"/>
                </a:solidFill>
                <a:latin typeface="Arial"/>
                <a:cs typeface="Arial"/>
              </a:rPr>
              <a:t>også</a:t>
            </a:r>
            <a:r>
              <a:rPr lang="nn-NO" sz="1600" i="1" kern="0" spc="-31" dirty="0">
                <a:solidFill>
                  <a:srgbClr val="333333"/>
                </a:solidFill>
                <a:latin typeface="Arial"/>
                <a:cs typeface="Arial"/>
              </a:rPr>
              <a:t> </a:t>
            </a:r>
            <a:r>
              <a:rPr lang="nn-NO" sz="1600" i="1" kern="0" spc="-9" dirty="0">
                <a:solidFill>
                  <a:srgbClr val="333333"/>
                </a:solidFill>
                <a:latin typeface="Arial"/>
                <a:cs typeface="Arial"/>
              </a:rPr>
              <a:t>skolen, </a:t>
            </a:r>
            <a:r>
              <a:rPr lang="nn-NO" sz="1600" i="1" kern="0" dirty="0">
                <a:solidFill>
                  <a:srgbClr val="333333"/>
                </a:solidFill>
                <a:latin typeface="Arial"/>
                <a:cs typeface="Arial"/>
              </a:rPr>
              <a:t>skolefritidsordninga</a:t>
            </a:r>
            <a:r>
              <a:rPr lang="nn-NO" sz="1600" i="1" kern="0" spc="-4" dirty="0">
                <a:solidFill>
                  <a:srgbClr val="333333"/>
                </a:solidFill>
                <a:latin typeface="Arial"/>
                <a:cs typeface="Arial"/>
              </a:rPr>
              <a:t> </a:t>
            </a:r>
            <a:r>
              <a:rPr lang="nn-NO" sz="1600" i="1" kern="0" dirty="0">
                <a:solidFill>
                  <a:srgbClr val="333333"/>
                </a:solidFill>
                <a:latin typeface="Arial"/>
                <a:cs typeface="Arial"/>
              </a:rPr>
              <a:t>og</a:t>
            </a:r>
            <a:r>
              <a:rPr lang="nn-NO" sz="1600" i="1" kern="0" spc="-22" dirty="0">
                <a:solidFill>
                  <a:srgbClr val="333333"/>
                </a:solidFill>
                <a:latin typeface="Arial"/>
                <a:cs typeface="Arial"/>
              </a:rPr>
              <a:t> </a:t>
            </a:r>
            <a:r>
              <a:rPr lang="nn-NO" sz="1600" i="1" kern="0" spc="-9" dirty="0">
                <a:solidFill>
                  <a:srgbClr val="333333"/>
                </a:solidFill>
                <a:latin typeface="Arial"/>
                <a:cs typeface="Arial"/>
              </a:rPr>
              <a:t>PP-</a:t>
            </a:r>
            <a:r>
              <a:rPr lang="nn-NO" sz="1600" i="1" kern="0" dirty="0">
                <a:solidFill>
                  <a:srgbClr val="333333"/>
                </a:solidFill>
                <a:latin typeface="Arial"/>
                <a:cs typeface="Arial"/>
              </a:rPr>
              <a:t>tenesta</a:t>
            </a:r>
            <a:r>
              <a:rPr lang="nn-NO" sz="1600" i="1" kern="0" spc="-35" dirty="0">
                <a:solidFill>
                  <a:srgbClr val="333333"/>
                </a:solidFill>
                <a:latin typeface="Arial"/>
                <a:cs typeface="Arial"/>
              </a:rPr>
              <a:t> </a:t>
            </a:r>
            <a:r>
              <a:rPr lang="nn-NO" sz="1600" i="1" kern="0" dirty="0">
                <a:solidFill>
                  <a:srgbClr val="333333"/>
                </a:solidFill>
                <a:latin typeface="Arial"/>
                <a:cs typeface="Arial"/>
              </a:rPr>
              <a:t>plikt</a:t>
            </a:r>
            <a:r>
              <a:rPr lang="nn-NO" sz="1600" i="1" kern="0" spc="-22" dirty="0">
                <a:solidFill>
                  <a:srgbClr val="333333"/>
                </a:solidFill>
                <a:latin typeface="Arial"/>
                <a:cs typeface="Arial"/>
              </a:rPr>
              <a:t> </a:t>
            </a:r>
            <a:r>
              <a:rPr lang="nn-NO" sz="1600" i="1" kern="0" dirty="0">
                <a:solidFill>
                  <a:srgbClr val="333333"/>
                </a:solidFill>
                <a:latin typeface="Arial"/>
                <a:cs typeface="Arial"/>
              </a:rPr>
              <a:t>til</a:t>
            </a:r>
            <a:r>
              <a:rPr lang="nn-NO" sz="1600" i="1" kern="0" spc="-31" dirty="0">
                <a:solidFill>
                  <a:srgbClr val="333333"/>
                </a:solidFill>
                <a:latin typeface="Arial"/>
                <a:cs typeface="Arial"/>
              </a:rPr>
              <a:t> </a:t>
            </a:r>
            <a:r>
              <a:rPr lang="nn-NO" sz="1600" i="1" kern="0" dirty="0">
                <a:solidFill>
                  <a:srgbClr val="333333"/>
                </a:solidFill>
                <a:latin typeface="Arial"/>
                <a:cs typeface="Arial"/>
              </a:rPr>
              <a:t>å</a:t>
            </a:r>
            <a:r>
              <a:rPr lang="nn-NO" sz="1600" i="1" kern="0" spc="-31" dirty="0">
                <a:solidFill>
                  <a:srgbClr val="333333"/>
                </a:solidFill>
                <a:latin typeface="Arial"/>
                <a:cs typeface="Arial"/>
              </a:rPr>
              <a:t> </a:t>
            </a:r>
            <a:r>
              <a:rPr lang="nn-NO" sz="1600" i="1" kern="0" dirty="0">
                <a:solidFill>
                  <a:srgbClr val="333333"/>
                </a:solidFill>
                <a:latin typeface="Arial"/>
                <a:cs typeface="Arial"/>
              </a:rPr>
              <a:t>medverke</a:t>
            </a:r>
            <a:r>
              <a:rPr lang="nn-NO" sz="1600" i="1" kern="0" spc="-13" dirty="0">
                <a:solidFill>
                  <a:srgbClr val="333333"/>
                </a:solidFill>
                <a:latin typeface="Arial"/>
                <a:cs typeface="Arial"/>
              </a:rPr>
              <a:t> </a:t>
            </a:r>
            <a:r>
              <a:rPr lang="nn-NO" sz="1600" i="1" kern="0" dirty="0">
                <a:solidFill>
                  <a:srgbClr val="333333"/>
                </a:solidFill>
                <a:latin typeface="Arial"/>
                <a:cs typeface="Arial"/>
              </a:rPr>
              <a:t>i</a:t>
            </a:r>
            <a:r>
              <a:rPr lang="nn-NO" sz="1600" i="1" kern="0" spc="-26" dirty="0">
                <a:solidFill>
                  <a:srgbClr val="333333"/>
                </a:solidFill>
                <a:latin typeface="Arial"/>
                <a:cs typeface="Arial"/>
              </a:rPr>
              <a:t> </a:t>
            </a:r>
            <a:r>
              <a:rPr lang="nn-NO" sz="1600" i="1" kern="0" dirty="0">
                <a:solidFill>
                  <a:srgbClr val="333333"/>
                </a:solidFill>
                <a:latin typeface="Arial"/>
                <a:cs typeface="Arial"/>
              </a:rPr>
              <a:t>samarbeid om</a:t>
            </a:r>
            <a:r>
              <a:rPr lang="nn-NO" sz="1600" i="1" kern="0" spc="-35" dirty="0">
                <a:solidFill>
                  <a:srgbClr val="333333"/>
                </a:solidFill>
                <a:latin typeface="Arial"/>
                <a:cs typeface="Arial"/>
              </a:rPr>
              <a:t> </a:t>
            </a:r>
            <a:r>
              <a:rPr lang="nn-NO" sz="1600" i="1" kern="0" dirty="0">
                <a:solidFill>
                  <a:srgbClr val="333333"/>
                </a:solidFill>
                <a:latin typeface="Arial"/>
                <a:cs typeface="Arial"/>
              </a:rPr>
              <a:t>utarbeiding</a:t>
            </a:r>
            <a:r>
              <a:rPr lang="nn-NO" sz="1600" i="1" kern="0" spc="-9" dirty="0">
                <a:solidFill>
                  <a:srgbClr val="333333"/>
                </a:solidFill>
                <a:latin typeface="Arial"/>
                <a:cs typeface="Arial"/>
              </a:rPr>
              <a:t> </a:t>
            </a:r>
            <a:r>
              <a:rPr lang="nn-NO" sz="1600" i="1" kern="0" dirty="0">
                <a:solidFill>
                  <a:srgbClr val="333333"/>
                </a:solidFill>
                <a:latin typeface="Arial"/>
                <a:cs typeface="Arial"/>
              </a:rPr>
              <a:t>og</a:t>
            </a:r>
            <a:r>
              <a:rPr lang="nn-NO" sz="1600" i="1" kern="0" spc="-22" dirty="0">
                <a:solidFill>
                  <a:srgbClr val="333333"/>
                </a:solidFill>
                <a:latin typeface="Arial"/>
                <a:cs typeface="Arial"/>
              </a:rPr>
              <a:t> </a:t>
            </a:r>
            <a:r>
              <a:rPr lang="nn-NO" sz="1600" i="1" kern="0" spc="-9" dirty="0">
                <a:solidFill>
                  <a:srgbClr val="333333"/>
                </a:solidFill>
                <a:latin typeface="Arial"/>
                <a:cs typeface="Arial"/>
              </a:rPr>
              <a:t>oppfølging </a:t>
            </a:r>
            <a:r>
              <a:rPr lang="nn-NO" sz="1600" i="1" kern="0" dirty="0">
                <a:solidFill>
                  <a:srgbClr val="333333"/>
                </a:solidFill>
                <a:latin typeface="Arial"/>
                <a:cs typeface="Arial"/>
              </a:rPr>
              <a:t>av</a:t>
            </a:r>
            <a:r>
              <a:rPr lang="nn-NO" sz="1600" i="1" kern="0" spc="-22" dirty="0">
                <a:solidFill>
                  <a:srgbClr val="333333"/>
                </a:solidFill>
                <a:latin typeface="Arial"/>
                <a:cs typeface="Arial"/>
              </a:rPr>
              <a:t> </a:t>
            </a:r>
            <a:r>
              <a:rPr lang="nn-NO" sz="1600" i="1" kern="0" dirty="0">
                <a:solidFill>
                  <a:srgbClr val="333333"/>
                </a:solidFill>
                <a:latin typeface="Arial"/>
                <a:cs typeface="Arial"/>
              </a:rPr>
              <a:t>tiltak</a:t>
            </a:r>
            <a:r>
              <a:rPr lang="nn-NO" sz="1600" i="1" kern="0" spc="-17" dirty="0">
                <a:solidFill>
                  <a:srgbClr val="333333"/>
                </a:solidFill>
                <a:latin typeface="Arial"/>
                <a:cs typeface="Arial"/>
              </a:rPr>
              <a:t> </a:t>
            </a:r>
            <a:r>
              <a:rPr lang="nn-NO" sz="1600" i="1" kern="0" dirty="0">
                <a:solidFill>
                  <a:srgbClr val="333333"/>
                </a:solidFill>
                <a:latin typeface="Arial"/>
                <a:cs typeface="Arial"/>
              </a:rPr>
              <a:t>og</a:t>
            </a:r>
            <a:r>
              <a:rPr lang="nn-NO" sz="1600" i="1" kern="0" spc="-31" dirty="0">
                <a:solidFill>
                  <a:srgbClr val="333333"/>
                </a:solidFill>
                <a:latin typeface="Arial"/>
                <a:cs typeface="Arial"/>
              </a:rPr>
              <a:t> </a:t>
            </a:r>
            <a:r>
              <a:rPr lang="nn-NO" sz="1600" i="1" kern="0" dirty="0">
                <a:solidFill>
                  <a:srgbClr val="333333"/>
                </a:solidFill>
                <a:latin typeface="Arial"/>
                <a:cs typeface="Arial"/>
              </a:rPr>
              <a:t>mål</a:t>
            </a:r>
            <a:r>
              <a:rPr lang="nn-NO" sz="1600" i="1" kern="0" spc="-4" dirty="0">
                <a:solidFill>
                  <a:srgbClr val="333333"/>
                </a:solidFill>
                <a:latin typeface="Arial"/>
                <a:cs typeface="Arial"/>
              </a:rPr>
              <a:t> </a:t>
            </a:r>
            <a:r>
              <a:rPr lang="nn-NO" sz="1600" i="1" kern="0" dirty="0">
                <a:solidFill>
                  <a:srgbClr val="333333"/>
                </a:solidFill>
                <a:latin typeface="Arial"/>
                <a:cs typeface="Arial"/>
              </a:rPr>
              <a:t>i</a:t>
            </a:r>
            <a:r>
              <a:rPr lang="nn-NO" sz="1600" i="1" kern="0" spc="-22" dirty="0">
                <a:solidFill>
                  <a:srgbClr val="333333"/>
                </a:solidFill>
                <a:latin typeface="Arial"/>
                <a:cs typeface="Arial"/>
              </a:rPr>
              <a:t> </a:t>
            </a:r>
            <a:r>
              <a:rPr lang="nn-NO" sz="1600" i="1" kern="0" dirty="0">
                <a:solidFill>
                  <a:srgbClr val="333333"/>
                </a:solidFill>
                <a:latin typeface="Arial"/>
                <a:cs typeface="Arial"/>
              </a:rPr>
              <a:t>individuell</a:t>
            </a:r>
            <a:r>
              <a:rPr lang="nn-NO" sz="1600" i="1" kern="0" spc="4" dirty="0">
                <a:solidFill>
                  <a:srgbClr val="333333"/>
                </a:solidFill>
                <a:latin typeface="Arial"/>
                <a:cs typeface="Arial"/>
              </a:rPr>
              <a:t> </a:t>
            </a:r>
            <a:r>
              <a:rPr lang="nn-NO" sz="1600" i="1" kern="0" dirty="0">
                <a:solidFill>
                  <a:srgbClr val="333333"/>
                </a:solidFill>
                <a:latin typeface="Arial"/>
                <a:cs typeface="Arial"/>
              </a:rPr>
              <a:t>plan,</a:t>
            </a:r>
            <a:r>
              <a:rPr lang="nn-NO" sz="1600" i="1" kern="0" spc="-13" dirty="0">
                <a:solidFill>
                  <a:srgbClr val="333333"/>
                </a:solidFill>
                <a:latin typeface="Arial"/>
                <a:cs typeface="Arial"/>
              </a:rPr>
              <a:t> </a:t>
            </a:r>
            <a:r>
              <a:rPr lang="nn-NO" sz="1600" i="1" kern="0" dirty="0">
                <a:solidFill>
                  <a:srgbClr val="333333"/>
                </a:solidFill>
                <a:latin typeface="Arial"/>
                <a:cs typeface="Arial"/>
              </a:rPr>
              <a:t>jf.</a:t>
            </a:r>
            <a:r>
              <a:rPr lang="nn-NO" sz="1600" i="1" kern="0" spc="-17" dirty="0">
                <a:solidFill>
                  <a:srgbClr val="333333"/>
                </a:solidFill>
                <a:latin typeface="Arial"/>
                <a:cs typeface="Arial"/>
              </a:rPr>
              <a:t> </a:t>
            </a:r>
            <a:r>
              <a:rPr lang="nn-NO" sz="1600" i="1" kern="0" dirty="0">
                <a:solidFill>
                  <a:srgbClr val="333333"/>
                </a:solidFill>
                <a:latin typeface="Arial"/>
                <a:cs typeface="Arial"/>
              </a:rPr>
              <a:t>første</a:t>
            </a:r>
            <a:r>
              <a:rPr lang="nn-NO" sz="1600" i="1" kern="0" spc="-26" dirty="0">
                <a:solidFill>
                  <a:srgbClr val="333333"/>
                </a:solidFill>
                <a:latin typeface="Arial"/>
                <a:cs typeface="Arial"/>
              </a:rPr>
              <a:t> </a:t>
            </a:r>
            <a:r>
              <a:rPr lang="nn-NO" sz="1600" i="1" kern="0" dirty="0">
                <a:solidFill>
                  <a:srgbClr val="333333"/>
                </a:solidFill>
                <a:latin typeface="Arial"/>
                <a:cs typeface="Arial"/>
              </a:rPr>
              <a:t>ledd</a:t>
            </a:r>
            <a:r>
              <a:rPr lang="nn-NO" sz="1600" i="1" kern="0" spc="-17" dirty="0">
                <a:solidFill>
                  <a:srgbClr val="333333"/>
                </a:solidFill>
                <a:latin typeface="Arial"/>
                <a:cs typeface="Arial"/>
              </a:rPr>
              <a:t> </a:t>
            </a:r>
            <a:r>
              <a:rPr lang="nn-NO" sz="1600" i="1" kern="0" dirty="0">
                <a:solidFill>
                  <a:srgbClr val="333333"/>
                </a:solidFill>
                <a:latin typeface="Arial"/>
                <a:cs typeface="Arial"/>
              </a:rPr>
              <a:t>andre</a:t>
            </a:r>
            <a:r>
              <a:rPr lang="nn-NO" sz="1600" i="1" kern="0" spc="-13" dirty="0">
                <a:solidFill>
                  <a:srgbClr val="333333"/>
                </a:solidFill>
                <a:latin typeface="Arial"/>
                <a:cs typeface="Arial"/>
              </a:rPr>
              <a:t> </a:t>
            </a:r>
            <a:r>
              <a:rPr lang="nn-NO" sz="1600" i="1" kern="0" spc="-9" dirty="0">
                <a:solidFill>
                  <a:srgbClr val="333333"/>
                </a:solidFill>
                <a:latin typeface="Arial"/>
                <a:cs typeface="Arial"/>
              </a:rPr>
              <a:t>punktum.</a:t>
            </a:r>
            <a:endParaRPr lang="nn-NO" sz="1600" kern="0" dirty="0">
              <a:solidFill>
                <a:sysClr val="windowText" lastClr="000000"/>
              </a:solidFill>
              <a:latin typeface="Arial"/>
              <a:cs typeface="Arial"/>
            </a:endParaRPr>
          </a:p>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65</a:t>
            </a:fld>
            <a:endParaRPr lang="nb-NO"/>
          </a:p>
        </p:txBody>
      </p:sp>
    </p:spTree>
    <p:extLst>
      <p:ext uri="{BB962C8B-B14F-4D97-AF65-F5344CB8AC3E}">
        <p14:creationId xmlns:p14="http://schemas.microsoft.com/office/powerpoint/2010/main" val="33525277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66</a:t>
            </a:fld>
            <a:endParaRPr lang="nb-NO"/>
          </a:p>
        </p:txBody>
      </p:sp>
    </p:spTree>
    <p:extLst>
      <p:ext uri="{BB962C8B-B14F-4D97-AF65-F5344CB8AC3E}">
        <p14:creationId xmlns:p14="http://schemas.microsoft.com/office/powerpoint/2010/main" val="42094280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67</a:t>
            </a:fld>
            <a:endParaRPr lang="nb-NO"/>
          </a:p>
        </p:txBody>
      </p:sp>
    </p:spTree>
    <p:extLst>
      <p:ext uri="{BB962C8B-B14F-4D97-AF65-F5344CB8AC3E}">
        <p14:creationId xmlns:p14="http://schemas.microsoft.com/office/powerpoint/2010/main" val="290547915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68</a:t>
            </a:fld>
            <a:endParaRPr lang="nb-NO"/>
          </a:p>
        </p:txBody>
      </p:sp>
    </p:spTree>
    <p:extLst>
      <p:ext uri="{BB962C8B-B14F-4D97-AF65-F5344CB8AC3E}">
        <p14:creationId xmlns:p14="http://schemas.microsoft.com/office/powerpoint/2010/main" val="38522405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69</a:t>
            </a:fld>
            <a:endParaRPr lang="nb-NO"/>
          </a:p>
        </p:txBody>
      </p:sp>
    </p:spTree>
    <p:extLst>
      <p:ext uri="{BB962C8B-B14F-4D97-AF65-F5344CB8AC3E}">
        <p14:creationId xmlns:p14="http://schemas.microsoft.com/office/powerpoint/2010/main" val="178279497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1068">
              <a:spcBef>
                <a:spcPts val="87"/>
              </a:spcBef>
            </a:pPr>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70</a:t>
            </a:fld>
            <a:endParaRPr lang="nb-NO"/>
          </a:p>
        </p:txBody>
      </p:sp>
    </p:spTree>
    <p:extLst>
      <p:ext uri="{BB962C8B-B14F-4D97-AF65-F5344CB8AC3E}">
        <p14:creationId xmlns:p14="http://schemas.microsoft.com/office/powerpoint/2010/main" val="31793276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71</a:t>
            </a:fld>
            <a:endParaRPr lang="nb-NO"/>
          </a:p>
        </p:txBody>
      </p:sp>
    </p:spTree>
    <p:extLst>
      <p:ext uri="{BB962C8B-B14F-4D97-AF65-F5344CB8AC3E}">
        <p14:creationId xmlns:p14="http://schemas.microsoft.com/office/powerpoint/2010/main" val="6749824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F0CF66-8B7F-42D6-8604-31BA815C116E}" type="slidenum">
              <a:rPr lang="nb-NO" smtClean="0"/>
              <a:t>72</a:t>
            </a:fld>
            <a:endParaRPr lang="nb-NO"/>
          </a:p>
        </p:txBody>
      </p:sp>
    </p:spTree>
    <p:extLst>
      <p:ext uri="{BB962C8B-B14F-4D97-AF65-F5344CB8AC3E}">
        <p14:creationId xmlns:p14="http://schemas.microsoft.com/office/powerpoint/2010/main" val="10033886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309905" indent="-298837" defTabSz="796900">
              <a:spcBef>
                <a:spcPts val="183"/>
              </a:spcBef>
              <a:buFont typeface="Times New Roman"/>
              <a:buChar char="•"/>
              <a:tabLst>
                <a:tab pos="309905" algn="l"/>
              </a:tabLst>
              <a:defRPr/>
            </a:pPr>
            <a:r>
              <a:rPr lang="nb-NO" sz="1700" b="1" kern="0" dirty="0">
                <a:solidFill>
                  <a:sysClr val="windowText" lastClr="000000"/>
                </a:solidFill>
                <a:latin typeface="Times New Roman"/>
                <a:cs typeface="Times New Roman"/>
              </a:rPr>
              <a:t>Forvaltningslovens</a:t>
            </a:r>
            <a:r>
              <a:rPr lang="nb-NO" sz="1700" b="1" kern="0" spc="-52" dirty="0">
                <a:solidFill>
                  <a:sysClr val="windowText" lastClr="000000"/>
                </a:solidFill>
                <a:latin typeface="Times New Roman"/>
                <a:cs typeface="Times New Roman"/>
              </a:rPr>
              <a:t> </a:t>
            </a:r>
            <a:r>
              <a:rPr lang="nb-NO" sz="1700" b="1" kern="0" dirty="0">
                <a:solidFill>
                  <a:sysClr val="windowText" lastClr="000000"/>
                </a:solidFill>
                <a:latin typeface="Times New Roman"/>
                <a:cs typeface="Times New Roman"/>
              </a:rPr>
              <a:t>§</a:t>
            </a:r>
            <a:r>
              <a:rPr lang="nb-NO" sz="1700" b="1" kern="0" spc="-31" dirty="0">
                <a:solidFill>
                  <a:sysClr val="windowText" lastClr="000000"/>
                </a:solidFill>
                <a:latin typeface="Times New Roman"/>
                <a:cs typeface="Times New Roman"/>
              </a:rPr>
              <a:t> </a:t>
            </a:r>
            <a:r>
              <a:rPr lang="nb-NO" sz="1700" b="1" kern="0" dirty="0">
                <a:solidFill>
                  <a:sysClr val="windowText" lastClr="000000"/>
                </a:solidFill>
                <a:latin typeface="Times New Roman"/>
                <a:cs typeface="Times New Roman"/>
              </a:rPr>
              <a:t>13-b</a:t>
            </a:r>
            <a:r>
              <a:rPr lang="nb-NO" sz="1700" b="1" kern="0" spc="-52" dirty="0">
                <a:solidFill>
                  <a:sysClr val="windowText" lastClr="000000"/>
                </a:solidFill>
                <a:latin typeface="Times New Roman"/>
                <a:cs typeface="Times New Roman"/>
              </a:rPr>
              <a:t> </a:t>
            </a:r>
            <a:r>
              <a:rPr lang="nb-NO" sz="1700" b="1" kern="0" spc="-35" dirty="0">
                <a:solidFill>
                  <a:sysClr val="windowText" lastClr="000000"/>
                </a:solidFill>
                <a:latin typeface="Times New Roman"/>
                <a:cs typeface="Times New Roman"/>
              </a:rPr>
              <a:t>nr.</a:t>
            </a:r>
            <a:r>
              <a:rPr lang="nb-NO" sz="1700" b="1" kern="0" spc="-31" dirty="0">
                <a:solidFill>
                  <a:sysClr val="windowText" lastClr="000000"/>
                </a:solidFill>
                <a:latin typeface="Times New Roman"/>
                <a:cs typeface="Times New Roman"/>
              </a:rPr>
              <a:t> </a:t>
            </a:r>
            <a:r>
              <a:rPr lang="nb-NO" sz="1700" b="1" kern="0" spc="-44" dirty="0">
                <a:solidFill>
                  <a:sysClr val="windowText" lastClr="000000"/>
                </a:solidFill>
                <a:latin typeface="Times New Roman"/>
                <a:cs typeface="Times New Roman"/>
              </a:rPr>
              <a:t>7</a:t>
            </a:r>
            <a:endParaRPr lang="nb-NO" sz="1700" kern="0" dirty="0">
              <a:solidFill>
                <a:sysClr val="windowText" lastClr="000000"/>
              </a:solidFill>
              <a:latin typeface="Times New Roman"/>
              <a:cs typeface="Times New Roman"/>
            </a:endParaRPr>
          </a:p>
          <a:p>
            <a:pPr marL="309905" marR="97399" indent="-299391" defTabSz="796900">
              <a:lnSpc>
                <a:spcPts val="1882"/>
              </a:lnSpc>
              <a:spcBef>
                <a:spcPts val="449"/>
              </a:spcBef>
              <a:buFontTx/>
              <a:buChar char="•"/>
              <a:tabLst>
                <a:tab pos="309905" algn="l"/>
              </a:tabLst>
              <a:defRPr/>
            </a:pPr>
            <a:r>
              <a:rPr lang="nb-NO" sz="1700" kern="0" dirty="0">
                <a:solidFill>
                  <a:sysClr val="windowText" lastClr="000000"/>
                </a:solidFill>
                <a:latin typeface="Times New Roman"/>
                <a:cs typeface="Times New Roman"/>
              </a:rPr>
              <a:t>at</a:t>
            </a:r>
            <a:r>
              <a:rPr lang="nb-NO" sz="1700" kern="0" spc="17" dirty="0">
                <a:solidFill>
                  <a:sysClr val="windowText" lastClr="000000"/>
                </a:solidFill>
                <a:latin typeface="Times New Roman"/>
                <a:cs typeface="Times New Roman"/>
              </a:rPr>
              <a:t> </a:t>
            </a:r>
            <a:r>
              <a:rPr lang="nb-NO" sz="1700" kern="0" spc="-9" dirty="0">
                <a:solidFill>
                  <a:sysClr val="windowText" lastClr="000000"/>
                </a:solidFill>
                <a:latin typeface="Times New Roman"/>
                <a:cs typeface="Times New Roman"/>
              </a:rPr>
              <a:t>forvaltningsorganet</a:t>
            </a:r>
            <a:r>
              <a:rPr lang="nb-NO" sz="1700" kern="0" spc="-13" dirty="0">
                <a:solidFill>
                  <a:sysClr val="windowText" lastClr="000000"/>
                </a:solidFill>
                <a:latin typeface="Times New Roman"/>
                <a:cs typeface="Times New Roman"/>
              </a:rPr>
              <a:t> </a:t>
            </a:r>
            <a:r>
              <a:rPr lang="nb-NO" sz="1700" kern="0" dirty="0">
                <a:solidFill>
                  <a:sysClr val="windowText" lastClr="000000"/>
                </a:solidFill>
                <a:latin typeface="Times New Roman"/>
                <a:cs typeface="Times New Roman"/>
              </a:rPr>
              <a:t>deler</a:t>
            </a:r>
            <a:r>
              <a:rPr lang="nb-NO" sz="1700" kern="0" spc="17" dirty="0">
                <a:solidFill>
                  <a:sysClr val="windowText" lastClr="000000"/>
                </a:solidFill>
                <a:latin typeface="Times New Roman"/>
                <a:cs typeface="Times New Roman"/>
              </a:rPr>
              <a:t> </a:t>
            </a:r>
            <a:r>
              <a:rPr lang="nb-NO" sz="1700" kern="0" spc="-9" dirty="0">
                <a:solidFill>
                  <a:sysClr val="windowText" lastClr="000000"/>
                </a:solidFill>
                <a:latin typeface="Times New Roman"/>
                <a:cs typeface="Times New Roman"/>
              </a:rPr>
              <a:t>opplysningene </a:t>
            </a:r>
            <a:r>
              <a:rPr lang="nb-NO" sz="1700" kern="0" dirty="0">
                <a:solidFill>
                  <a:sysClr val="windowText" lastClr="000000"/>
                </a:solidFill>
                <a:latin typeface="Times New Roman"/>
                <a:cs typeface="Times New Roman"/>
              </a:rPr>
              <a:t>med</a:t>
            </a:r>
            <a:r>
              <a:rPr lang="nb-NO" sz="1700" kern="0" spc="4" dirty="0">
                <a:solidFill>
                  <a:sysClr val="windowText" lastClr="000000"/>
                </a:solidFill>
                <a:latin typeface="Times New Roman"/>
                <a:cs typeface="Times New Roman"/>
              </a:rPr>
              <a:t> </a:t>
            </a:r>
            <a:r>
              <a:rPr lang="nb-NO" sz="1700" kern="0" dirty="0">
                <a:solidFill>
                  <a:sysClr val="windowText" lastClr="000000"/>
                </a:solidFill>
                <a:latin typeface="Times New Roman"/>
                <a:cs typeface="Times New Roman"/>
              </a:rPr>
              <a:t>andre</a:t>
            </a:r>
            <a:r>
              <a:rPr lang="nb-NO" sz="1700" kern="0" spc="-17" dirty="0">
                <a:solidFill>
                  <a:sysClr val="windowText" lastClr="000000"/>
                </a:solidFill>
                <a:latin typeface="Times New Roman"/>
                <a:cs typeface="Times New Roman"/>
              </a:rPr>
              <a:t> </a:t>
            </a:r>
            <a:r>
              <a:rPr lang="nb-NO" sz="1700" kern="0" dirty="0">
                <a:solidFill>
                  <a:sysClr val="windowText" lastClr="000000"/>
                </a:solidFill>
                <a:latin typeface="Times New Roman"/>
                <a:cs typeface="Times New Roman"/>
              </a:rPr>
              <a:t>så</a:t>
            </a:r>
            <a:r>
              <a:rPr lang="nb-NO" sz="1700" kern="0" spc="-9" dirty="0">
                <a:solidFill>
                  <a:sysClr val="windowText" lastClr="000000"/>
                </a:solidFill>
                <a:latin typeface="Times New Roman"/>
                <a:cs typeface="Times New Roman"/>
              </a:rPr>
              <a:t> </a:t>
            </a:r>
            <a:r>
              <a:rPr lang="nb-NO" sz="1700" kern="0" dirty="0">
                <a:solidFill>
                  <a:sysClr val="windowText" lastClr="000000"/>
                </a:solidFill>
                <a:latin typeface="Times New Roman"/>
                <a:cs typeface="Times New Roman"/>
              </a:rPr>
              <a:t>langt</a:t>
            </a:r>
            <a:r>
              <a:rPr lang="nb-NO" sz="1700" kern="0" spc="-26" dirty="0">
                <a:solidFill>
                  <a:sysClr val="windowText" lastClr="000000"/>
                </a:solidFill>
                <a:latin typeface="Times New Roman"/>
                <a:cs typeface="Times New Roman"/>
              </a:rPr>
              <a:t> </a:t>
            </a:r>
            <a:r>
              <a:rPr lang="nb-NO" sz="1700" kern="0" dirty="0">
                <a:solidFill>
                  <a:sysClr val="windowText" lastClr="000000"/>
                </a:solidFill>
                <a:latin typeface="Times New Roman"/>
                <a:cs typeface="Times New Roman"/>
              </a:rPr>
              <a:t>det</a:t>
            </a:r>
            <a:r>
              <a:rPr lang="nb-NO" sz="1700" kern="0" spc="-9" dirty="0">
                <a:solidFill>
                  <a:sysClr val="windowText" lastClr="000000"/>
                </a:solidFill>
                <a:latin typeface="Times New Roman"/>
                <a:cs typeface="Times New Roman"/>
              </a:rPr>
              <a:t> </a:t>
            </a:r>
            <a:r>
              <a:rPr lang="nb-NO" sz="1700" kern="0" dirty="0">
                <a:solidFill>
                  <a:sysClr val="windowText" lastClr="000000"/>
                </a:solidFill>
                <a:latin typeface="Times New Roman"/>
                <a:cs typeface="Times New Roman"/>
              </a:rPr>
              <a:t>er</a:t>
            </a:r>
            <a:r>
              <a:rPr lang="nb-NO" sz="1700" kern="0" spc="-17" dirty="0">
                <a:solidFill>
                  <a:sysClr val="windowText" lastClr="000000"/>
                </a:solidFill>
                <a:latin typeface="Times New Roman"/>
                <a:cs typeface="Times New Roman"/>
              </a:rPr>
              <a:t> </a:t>
            </a:r>
            <a:r>
              <a:rPr lang="nb-NO" sz="1700" kern="0" dirty="0">
                <a:solidFill>
                  <a:sysClr val="windowText" lastClr="000000"/>
                </a:solidFill>
                <a:latin typeface="Times New Roman"/>
                <a:cs typeface="Times New Roman"/>
              </a:rPr>
              <a:t>nødvendig</a:t>
            </a:r>
            <a:r>
              <a:rPr lang="nb-NO" sz="1700" kern="0" spc="-35" dirty="0">
                <a:solidFill>
                  <a:sysClr val="windowText" lastClr="000000"/>
                </a:solidFill>
                <a:latin typeface="Times New Roman"/>
                <a:cs typeface="Times New Roman"/>
              </a:rPr>
              <a:t> </a:t>
            </a:r>
            <a:r>
              <a:rPr lang="nb-NO" sz="1700" kern="0" dirty="0">
                <a:solidFill>
                  <a:sysClr val="windowText" lastClr="000000"/>
                </a:solidFill>
                <a:latin typeface="Times New Roman"/>
                <a:cs typeface="Times New Roman"/>
              </a:rPr>
              <a:t>for</a:t>
            </a:r>
            <a:r>
              <a:rPr lang="nb-NO" sz="1700" kern="0" spc="-13" dirty="0">
                <a:solidFill>
                  <a:sysClr val="windowText" lastClr="000000"/>
                </a:solidFill>
                <a:latin typeface="Times New Roman"/>
                <a:cs typeface="Times New Roman"/>
              </a:rPr>
              <a:t> </a:t>
            </a:r>
            <a:r>
              <a:rPr lang="nb-NO" sz="1700" kern="0" spc="-44" dirty="0">
                <a:solidFill>
                  <a:sysClr val="windowText" lastClr="000000"/>
                </a:solidFill>
                <a:latin typeface="Times New Roman"/>
                <a:cs typeface="Times New Roman"/>
              </a:rPr>
              <a:t>å </a:t>
            </a:r>
            <a:r>
              <a:rPr lang="nb-NO" sz="1700" kern="0" dirty="0">
                <a:solidFill>
                  <a:sysClr val="windowText" lastClr="000000"/>
                </a:solidFill>
                <a:latin typeface="Times New Roman"/>
                <a:cs typeface="Times New Roman"/>
              </a:rPr>
              <a:t>unngå</a:t>
            </a:r>
            <a:r>
              <a:rPr lang="nb-NO" sz="1700" kern="0" spc="-31" dirty="0">
                <a:solidFill>
                  <a:sysClr val="windowText" lastClr="000000"/>
                </a:solidFill>
                <a:latin typeface="Times New Roman"/>
                <a:cs typeface="Times New Roman"/>
              </a:rPr>
              <a:t> </a:t>
            </a:r>
            <a:r>
              <a:rPr lang="nb-NO" sz="1700" kern="0" dirty="0">
                <a:solidFill>
                  <a:sysClr val="windowText" lastClr="000000"/>
                </a:solidFill>
                <a:latin typeface="Times New Roman"/>
                <a:cs typeface="Times New Roman"/>
              </a:rPr>
              <a:t>fare</a:t>
            </a:r>
            <a:r>
              <a:rPr lang="nb-NO" sz="1700" kern="0" spc="-22" dirty="0">
                <a:solidFill>
                  <a:sysClr val="windowText" lastClr="000000"/>
                </a:solidFill>
                <a:latin typeface="Times New Roman"/>
                <a:cs typeface="Times New Roman"/>
              </a:rPr>
              <a:t> </a:t>
            </a:r>
            <a:r>
              <a:rPr lang="nb-NO" sz="1700" kern="0" dirty="0">
                <a:solidFill>
                  <a:sysClr val="windowText" lastClr="000000"/>
                </a:solidFill>
                <a:latin typeface="Times New Roman"/>
                <a:cs typeface="Times New Roman"/>
              </a:rPr>
              <a:t>for</a:t>
            </a:r>
            <a:r>
              <a:rPr lang="nb-NO" sz="1700" kern="0" spc="-22" dirty="0">
                <a:solidFill>
                  <a:sysClr val="windowText" lastClr="000000"/>
                </a:solidFill>
                <a:latin typeface="Times New Roman"/>
                <a:cs typeface="Times New Roman"/>
              </a:rPr>
              <a:t> </a:t>
            </a:r>
            <a:r>
              <a:rPr lang="nb-NO" sz="1700" kern="0" dirty="0">
                <a:solidFill>
                  <a:sysClr val="windowText" lastClr="000000"/>
                </a:solidFill>
                <a:latin typeface="Times New Roman"/>
                <a:cs typeface="Times New Roman"/>
              </a:rPr>
              <a:t>liv eller</a:t>
            </a:r>
            <a:r>
              <a:rPr lang="nb-NO" sz="1700" kern="0" spc="4" dirty="0">
                <a:solidFill>
                  <a:sysClr val="windowText" lastClr="000000"/>
                </a:solidFill>
                <a:latin typeface="Times New Roman"/>
                <a:cs typeface="Times New Roman"/>
              </a:rPr>
              <a:t> </a:t>
            </a:r>
            <a:r>
              <a:rPr lang="nb-NO" sz="1700" kern="0" spc="-9" dirty="0">
                <a:solidFill>
                  <a:sysClr val="windowText" lastClr="000000"/>
                </a:solidFill>
                <a:latin typeface="Times New Roman"/>
                <a:cs typeface="Times New Roman"/>
              </a:rPr>
              <a:t>helse</a:t>
            </a:r>
            <a:endParaRPr lang="nb-NO" sz="1700" kern="0" dirty="0">
              <a:solidFill>
                <a:sysClr val="windowText" lastClr="000000"/>
              </a:solidFill>
              <a:latin typeface="Times New Roman"/>
              <a:cs typeface="Times New Roman"/>
            </a:endParaRPr>
          </a:p>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75</a:t>
            </a:fld>
            <a:endParaRPr lang="nb-NO"/>
          </a:p>
        </p:txBody>
      </p:sp>
    </p:spTree>
    <p:extLst>
      <p:ext uri="{BB962C8B-B14F-4D97-AF65-F5344CB8AC3E}">
        <p14:creationId xmlns:p14="http://schemas.microsoft.com/office/powerpoint/2010/main" val="99586702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76</a:t>
            </a:fld>
            <a:endParaRPr lang="nb-NO"/>
          </a:p>
        </p:txBody>
      </p:sp>
    </p:spTree>
    <p:extLst>
      <p:ext uri="{BB962C8B-B14F-4D97-AF65-F5344CB8AC3E}">
        <p14:creationId xmlns:p14="http://schemas.microsoft.com/office/powerpoint/2010/main" val="15779862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C580E8-2F3B-4304-A341-ECFB9541944F}" type="slidenum">
              <a:rPr lang="nb-NO" smtClean="0"/>
              <a:t>77</a:t>
            </a:fld>
            <a:endParaRPr lang="nb-NO"/>
          </a:p>
        </p:txBody>
      </p:sp>
    </p:spTree>
    <p:extLst>
      <p:ext uri="{BB962C8B-B14F-4D97-AF65-F5344CB8AC3E}">
        <p14:creationId xmlns:p14="http://schemas.microsoft.com/office/powerpoint/2010/main" val="13032245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79</a:t>
            </a:fld>
            <a:endParaRPr lang="nb-NO"/>
          </a:p>
        </p:txBody>
      </p:sp>
    </p:spTree>
    <p:extLst>
      <p:ext uri="{BB962C8B-B14F-4D97-AF65-F5344CB8AC3E}">
        <p14:creationId xmlns:p14="http://schemas.microsoft.com/office/powerpoint/2010/main" val="149771205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C580E8-2F3B-4304-A341-ECFB9541944F}" type="slidenum">
              <a:rPr lang="nb-NO" smtClean="0"/>
              <a:t>80</a:t>
            </a:fld>
            <a:endParaRPr lang="nb-NO"/>
          </a:p>
        </p:txBody>
      </p:sp>
    </p:spTree>
    <p:extLst>
      <p:ext uri="{BB962C8B-B14F-4D97-AF65-F5344CB8AC3E}">
        <p14:creationId xmlns:p14="http://schemas.microsoft.com/office/powerpoint/2010/main" val="653198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979167" y="942213"/>
            <a:ext cx="6531609" cy="2586354"/>
          </a:xfrm>
          <a:prstGeom prst="rect">
            <a:avLst/>
          </a:prstGeom>
        </p:spPr>
        <p:txBody>
          <a:bodyPr wrap="square" lIns="0" tIns="0" rIns="0" bIns="0">
            <a:spAutoFit/>
          </a:bodyPr>
          <a:lstStyle>
            <a:lvl1pPr>
              <a:defRPr sz="4400" b="1" i="0">
                <a:solidFill>
                  <a:schemeClr val="tx1"/>
                </a:solidFill>
                <a:latin typeface="Calibri"/>
                <a:cs typeface="Calibri"/>
              </a:defRPr>
            </a:lvl1pPr>
          </a:lstStyle>
          <a:p>
            <a:endParaRPr/>
          </a:p>
        </p:txBody>
      </p:sp>
      <p:sp>
        <p:nvSpPr>
          <p:cNvPr id="3" name="Holder 3"/>
          <p:cNvSpPr>
            <a:spLocks noGrp="1"/>
          </p:cNvSpPr>
          <p:nvPr>
            <p:ph type="subTitle" idx="4"/>
          </p:nvPr>
        </p:nvSpPr>
        <p:spPr>
          <a:xfrm>
            <a:off x="1979167" y="3868928"/>
            <a:ext cx="5335270" cy="757554"/>
          </a:xfrm>
          <a:prstGeom prst="rect">
            <a:avLst/>
          </a:prstGeom>
        </p:spPr>
        <p:txBody>
          <a:bodyPr wrap="square" lIns="0" tIns="0" rIns="0" bIns="0">
            <a:spAutoFit/>
          </a:bodyPr>
          <a:lstStyle>
            <a:lvl1pPr>
              <a:defRPr sz="2600" b="1"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600" b="1"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12/4/2025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12/4/2025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12/4/2025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26EB63D-7AA0-C22D-0DF1-BB2E7469D30A}"/>
              </a:ext>
            </a:extLst>
          </p:cNvPr>
          <p:cNvSpPr>
            <a:spLocks noGrp="1" noChangeArrowheads="1"/>
          </p:cNvSpPr>
          <p:nvPr>
            <p:ph type="dt" sz="half" idx="10"/>
          </p:nvPr>
        </p:nvSpPr>
        <p:spPr>
          <a:xfrm>
            <a:off x="609600" y="6377940"/>
            <a:ext cx="2804160" cy="276999"/>
          </a:xfrm>
          <a:ln/>
        </p:spPr>
        <p:txBody>
          <a:bodyPr/>
          <a:lstStyle>
            <a:lvl1pPr>
              <a:defRPr/>
            </a:lvl1pPr>
          </a:lstStyle>
          <a:p>
            <a:pPr>
              <a:defRPr/>
            </a:pPr>
            <a:endParaRPr lang="nb-NO"/>
          </a:p>
        </p:txBody>
      </p:sp>
      <p:sp>
        <p:nvSpPr>
          <p:cNvPr id="3" name="Rectangle 5">
            <a:extLst>
              <a:ext uri="{FF2B5EF4-FFF2-40B4-BE49-F238E27FC236}">
                <a16:creationId xmlns:a16="http://schemas.microsoft.com/office/drawing/2014/main" id="{90FFA6F6-FDA1-B2B5-5C75-CAD2EAAC3D59}"/>
              </a:ext>
            </a:extLst>
          </p:cNvPr>
          <p:cNvSpPr>
            <a:spLocks noGrp="1" noChangeArrowheads="1"/>
          </p:cNvSpPr>
          <p:nvPr>
            <p:ph type="ftr" sz="quarter" idx="11"/>
          </p:nvPr>
        </p:nvSpPr>
        <p:spPr>
          <a:xfrm>
            <a:off x="4145280" y="6377940"/>
            <a:ext cx="3901440" cy="276999"/>
          </a:xfrm>
          <a:ln/>
        </p:spPr>
        <p:txBody>
          <a:bodyPr/>
          <a:lstStyle>
            <a:lvl1pPr>
              <a:defRPr/>
            </a:lvl1pPr>
          </a:lstStyle>
          <a:p>
            <a:pPr>
              <a:defRPr/>
            </a:pPr>
            <a:endParaRPr lang="nb-NO"/>
          </a:p>
        </p:txBody>
      </p:sp>
      <p:sp>
        <p:nvSpPr>
          <p:cNvPr id="4" name="Rectangle 6">
            <a:extLst>
              <a:ext uri="{FF2B5EF4-FFF2-40B4-BE49-F238E27FC236}">
                <a16:creationId xmlns:a16="http://schemas.microsoft.com/office/drawing/2014/main" id="{EA894E1E-372B-BB7E-0EF0-AC969E3CB767}"/>
              </a:ext>
            </a:extLst>
          </p:cNvPr>
          <p:cNvSpPr>
            <a:spLocks noGrp="1" noChangeArrowheads="1"/>
          </p:cNvSpPr>
          <p:nvPr>
            <p:ph type="sldNum" sz="quarter" idx="12"/>
          </p:nvPr>
        </p:nvSpPr>
        <p:spPr>
          <a:xfrm>
            <a:off x="8778240" y="6377940"/>
            <a:ext cx="2804160" cy="276999"/>
          </a:xfrm>
          <a:ln/>
        </p:spPr>
        <p:txBody>
          <a:bodyPr/>
          <a:lstStyle>
            <a:lvl1pPr>
              <a:defRPr/>
            </a:lvl1pPr>
          </a:lstStyle>
          <a:p>
            <a:pPr>
              <a:defRPr/>
            </a:pPr>
            <a:fld id="{06DB7B51-4655-4F33-B4CF-B278137B382A}" type="slidenum">
              <a:rPr lang="nb-NO" altLang="nb-NO"/>
              <a:pPr>
                <a:defRPr/>
              </a:pPr>
              <a:t>‹#›</a:t>
            </a:fld>
            <a:endParaRPr lang="nb-NO" altLang="nb-NO"/>
          </a:p>
        </p:txBody>
      </p:sp>
    </p:spTree>
    <p:extLst>
      <p:ext uri="{BB962C8B-B14F-4D97-AF65-F5344CB8AC3E}">
        <p14:creationId xmlns:p14="http://schemas.microsoft.com/office/powerpoint/2010/main" val="641007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914400" y="2130426"/>
            <a:ext cx="10363200" cy="1470025"/>
          </a:xfrm>
        </p:spPr>
        <p:txBody>
          <a:bodyPr/>
          <a:lstStyle/>
          <a:p>
            <a:r>
              <a:rPr lang="nb-NO"/>
              <a:t>Klikk for å redigere tittelstil</a:t>
            </a:r>
          </a:p>
        </p:txBody>
      </p:sp>
      <p:sp>
        <p:nvSpPr>
          <p:cNvPr id="3" name="Undertit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Klikk for å redigere undertittelstil i malen</a:t>
            </a:r>
          </a:p>
        </p:txBody>
      </p:sp>
      <p:sp>
        <p:nvSpPr>
          <p:cNvPr id="4" name="Rectangle 4">
            <a:extLst>
              <a:ext uri="{FF2B5EF4-FFF2-40B4-BE49-F238E27FC236}">
                <a16:creationId xmlns:a16="http://schemas.microsoft.com/office/drawing/2014/main" id="{B7F874B5-E919-DFC5-789C-C046A3509B7F}"/>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E37421F5-D316-7BFC-817B-B4974CE756AE}"/>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6CC753D7-F231-0163-9F0D-78FBBAC595C1}"/>
              </a:ext>
            </a:extLst>
          </p:cNvPr>
          <p:cNvSpPr>
            <a:spLocks noGrp="1" noChangeArrowheads="1"/>
          </p:cNvSpPr>
          <p:nvPr>
            <p:ph type="sldNum" sz="quarter" idx="12"/>
          </p:nvPr>
        </p:nvSpPr>
        <p:spPr>
          <a:ln/>
        </p:spPr>
        <p:txBody>
          <a:bodyPr/>
          <a:lstStyle>
            <a:lvl1pPr>
              <a:defRPr/>
            </a:lvl1pPr>
          </a:lstStyle>
          <a:p>
            <a:pPr>
              <a:defRPr/>
            </a:pPr>
            <a:fld id="{E68B9863-0937-4A88-B13A-10829D192614}" type="slidenum">
              <a:rPr lang="nb-NO" altLang="nb-NO"/>
              <a:pPr>
                <a:defRPr/>
              </a:pPr>
              <a:t>‹#›</a:t>
            </a:fld>
            <a:endParaRPr lang="nb-NO" altLang="nb-NO"/>
          </a:p>
        </p:txBody>
      </p:sp>
    </p:spTree>
    <p:extLst>
      <p:ext uri="{BB962C8B-B14F-4D97-AF65-F5344CB8AC3E}">
        <p14:creationId xmlns:p14="http://schemas.microsoft.com/office/powerpoint/2010/main" val="2560004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4A59BE50-4FDA-6870-E13B-26EF9DF578AF}"/>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379F8BEF-CBAA-14EC-F478-02E7D5F3E8FA}"/>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97B80F1E-887A-2586-8223-53A21F9FAB62}"/>
              </a:ext>
            </a:extLst>
          </p:cNvPr>
          <p:cNvSpPr>
            <a:spLocks noGrp="1" noChangeArrowheads="1"/>
          </p:cNvSpPr>
          <p:nvPr>
            <p:ph type="sldNum" sz="quarter" idx="12"/>
          </p:nvPr>
        </p:nvSpPr>
        <p:spPr>
          <a:ln/>
        </p:spPr>
        <p:txBody>
          <a:bodyPr/>
          <a:lstStyle>
            <a:lvl1pPr>
              <a:defRPr/>
            </a:lvl1pPr>
          </a:lstStyle>
          <a:p>
            <a:pPr>
              <a:defRPr/>
            </a:pPr>
            <a:fld id="{30C1CB0F-DD21-485B-AD7D-558FD65F942A}" type="slidenum">
              <a:rPr lang="nb-NO" altLang="nb-NO"/>
              <a:pPr>
                <a:defRPr/>
              </a:pPr>
              <a:t>‹#›</a:t>
            </a:fld>
            <a:endParaRPr lang="nb-NO" altLang="nb-NO"/>
          </a:p>
        </p:txBody>
      </p:sp>
    </p:spTree>
    <p:extLst>
      <p:ext uri="{BB962C8B-B14F-4D97-AF65-F5344CB8AC3E}">
        <p14:creationId xmlns:p14="http://schemas.microsoft.com/office/powerpoint/2010/main" val="29401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63084" y="4406901"/>
            <a:ext cx="103632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a:extLst>
              <a:ext uri="{FF2B5EF4-FFF2-40B4-BE49-F238E27FC236}">
                <a16:creationId xmlns:a16="http://schemas.microsoft.com/office/drawing/2014/main" id="{055431EA-E137-B400-6EC7-0A39E279CB22}"/>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43FF3E75-E8F3-0B29-6D99-25CA31B4E719}"/>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CF6331C3-7FB3-FE29-DC98-D6E48BFFA6FC}"/>
              </a:ext>
            </a:extLst>
          </p:cNvPr>
          <p:cNvSpPr>
            <a:spLocks noGrp="1" noChangeArrowheads="1"/>
          </p:cNvSpPr>
          <p:nvPr>
            <p:ph type="sldNum" sz="quarter" idx="12"/>
          </p:nvPr>
        </p:nvSpPr>
        <p:spPr>
          <a:ln/>
        </p:spPr>
        <p:txBody>
          <a:bodyPr/>
          <a:lstStyle>
            <a:lvl1pPr>
              <a:defRPr/>
            </a:lvl1pPr>
          </a:lstStyle>
          <a:p>
            <a:pPr>
              <a:defRPr/>
            </a:pPr>
            <a:fld id="{CB1343BB-67DE-493F-A78E-F15AFF6A0E49}" type="slidenum">
              <a:rPr lang="nb-NO" altLang="nb-NO"/>
              <a:pPr>
                <a:defRPr/>
              </a:pPr>
              <a:t>‹#›</a:t>
            </a:fld>
            <a:endParaRPr lang="nb-NO" altLang="nb-NO"/>
          </a:p>
        </p:txBody>
      </p:sp>
    </p:spTree>
    <p:extLst>
      <p:ext uri="{BB962C8B-B14F-4D97-AF65-F5344CB8AC3E}">
        <p14:creationId xmlns:p14="http://schemas.microsoft.com/office/powerpoint/2010/main" val="825467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a:extLst>
              <a:ext uri="{FF2B5EF4-FFF2-40B4-BE49-F238E27FC236}">
                <a16:creationId xmlns:a16="http://schemas.microsoft.com/office/drawing/2014/main" id="{FF064E09-E7CB-E19A-E8A6-1428E0A12E60}"/>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05292FFD-FDFE-F3A8-F729-49F339959FF7}"/>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5B6DE1F2-737A-37D9-F162-03CF3430EDFF}"/>
              </a:ext>
            </a:extLst>
          </p:cNvPr>
          <p:cNvSpPr>
            <a:spLocks noGrp="1" noChangeArrowheads="1"/>
          </p:cNvSpPr>
          <p:nvPr>
            <p:ph type="sldNum" sz="quarter" idx="12"/>
          </p:nvPr>
        </p:nvSpPr>
        <p:spPr>
          <a:ln/>
        </p:spPr>
        <p:txBody>
          <a:bodyPr/>
          <a:lstStyle>
            <a:lvl1pPr>
              <a:defRPr/>
            </a:lvl1pPr>
          </a:lstStyle>
          <a:p>
            <a:pPr>
              <a:defRPr/>
            </a:pPr>
            <a:fld id="{8B44C8A3-304C-4F8B-9D2F-E5CBA160F870}" type="slidenum">
              <a:rPr lang="nb-NO" altLang="nb-NO"/>
              <a:pPr>
                <a:defRPr/>
              </a:pPr>
              <a:t>‹#›</a:t>
            </a:fld>
            <a:endParaRPr lang="nb-NO" altLang="nb-NO"/>
          </a:p>
        </p:txBody>
      </p:sp>
    </p:spTree>
    <p:extLst>
      <p:ext uri="{BB962C8B-B14F-4D97-AF65-F5344CB8AC3E}">
        <p14:creationId xmlns:p14="http://schemas.microsoft.com/office/powerpoint/2010/main" val="2917754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609600" y="274638"/>
            <a:ext cx="109728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a:extLst>
              <a:ext uri="{FF2B5EF4-FFF2-40B4-BE49-F238E27FC236}">
                <a16:creationId xmlns:a16="http://schemas.microsoft.com/office/drawing/2014/main" id="{363866DB-8D9A-145E-0F99-5A2E44F9394C}"/>
              </a:ext>
            </a:extLst>
          </p:cNvPr>
          <p:cNvSpPr>
            <a:spLocks noGrp="1" noChangeArrowheads="1"/>
          </p:cNvSpPr>
          <p:nvPr>
            <p:ph type="dt" sz="half" idx="10"/>
          </p:nvPr>
        </p:nvSpPr>
        <p:spPr>
          <a:ln/>
        </p:spPr>
        <p:txBody>
          <a:bodyPr/>
          <a:lstStyle>
            <a:lvl1pPr>
              <a:defRPr/>
            </a:lvl1pPr>
          </a:lstStyle>
          <a:p>
            <a:pPr>
              <a:defRPr/>
            </a:pPr>
            <a:endParaRPr lang="nb-NO"/>
          </a:p>
        </p:txBody>
      </p:sp>
      <p:sp>
        <p:nvSpPr>
          <p:cNvPr id="8" name="Rectangle 5">
            <a:extLst>
              <a:ext uri="{FF2B5EF4-FFF2-40B4-BE49-F238E27FC236}">
                <a16:creationId xmlns:a16="http://schemas.microsoft.com/office/drawing/2014/main" id="{B12B8F87-2BD5-D5E1-09B5-6999E4DC70C5}"/>
              </a:ext>
            </a:extLst>
          </p:cNvPr>
          <p:cNvSpPr>
            <a:spLocks noGrp="1" noChangeArrowheads="1"/>
          </p:cNvSpPr>
          <p:nvPr>
            <p:ph type="ftr" sz="quarter" idx="11"/>
          </p:nvPr>
        </p:nvSpPr>
        <p:spPr>
          <a:ln/>
        </p:spPr>
        <p:txBody>
          <a:bodyPr/>
          <a:lstStyle>
            <a:lvl1pPr>
              <a:defRPr/>
            </a:lvl1pPr>
          </a:lstStyle>
          <a:p>
            <a:pPr>
              <a:defRPr/>
            </a:pPr>
            <a:endParaRPr lang="nb-NO"/>
          </a:p>
        </p:txBody>
      </p:sp>
      <p:sp>
        <p:nvSpPr>
          <p:cNvPr id="9" name="Rectangle 6">
            <a:extLst>
              <a:ext uri="{FF2B5EF4-FFF2-40B4-BE49-F238E27FC236}">
                <a16:creationId xmlns:a16="http://schemas.microsoft.com/office/drawing/2014/main" id="{A465F3FE-6D06-40EF-EEED-F3FFBF4E55A3}"/>
              </a:ext>
            </a:extLst>
          </p:cNvPr>
          <p:cNvSpPr>
            <a:spLocks noGrp="1" noChangeArrowheads="1"/>
          </p:cNvSpPr>
          <p:nvPr>
            <p:ph type="sldNum" sz="quarter" idx="12"/>
          </p:nvPr>
        </p:nvSpPr>
        <p:spPr>
          <a:ln/>
        </p:spPr>
        <p:txBody>
          <a:bodyPr/>
          <a:lstStyle>
            <a:lvl1pPr>
              <a:defRPr/>
            </a:lvl1pPr>
          </a:lstStyle>
          <a:p>
            <a:pPr>
              <a:defRPr/>
            </a:pPr>
            <a:fld id="{7F5817BD-5EE8-4844-B7B0-A996478F7271}" type="slidenum">
              <a:rPr lang="nb-NO" altLang="nb-NO"/>
              <a:pPr>
                <a:defRPr/>
              </a:pPr>
              <a:t>‹#›</a:t>
            </a:fld>
            <a:endParaRPr lang="nb-NO" altLang="nb-NO"/>
          </a:p>
        </p:txBody>
      </p:sp>
    </p:spTree>
    <p:extLst>
      <p:ext uri="{BB962C8B-B14F-4D97-AF65-F5344CB8AC3E}">
        <p14:creationId xmlns:p14="http://schemas.microsoft.com/office/powerpoint/2010/main" val="42000192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a:extLst>
              <a:ext uri="{FF2B5EF4-FFF2-40B4-BE49-F238E27FC236}">
                <a16:creationId xmlns:a16="http://schemas.microsoft.com/office/drawing/2014/main" id="{0052E374-639E-E6E8-7A4B-3DCB0753502A}"/>
              </a:ext>
            </a:extLst>
          </p:cNvPr>
          <p:cNvSpPr>
            <a:spLocks noGrp="1" noChangeArrowheads="1"/>
          </p:cNvSpPr>
          <p:nvPr>
            <p:ph type="dt" sz="half" idx="10"/>
          </p:nvPr>
        </p:nvSpPr>
        <p:spPr>
          <a:ln/>
        </p:spPr>
        <p:txBody>
          <a:bodyPr/>
          <a:lstStyle>
            <a:lvl1pPr>
              <a:defRPr/>
            </a:lvl1pPr>
          </a:lstStyle>
          <a:p>
            <a:pPr>
              <a:defRPr/>
            </a:pPr>
            <a:endParaRPr lang="nb-NO"/>
          </a:p>
        </p:txBody>
      </p:sp>
      <p:sp>
        <p:nvSpPr>
          <p:cNvPr id="4" name="Rectangle 5">
            <a:extLst>
              <a:ext uri="{FF2B5EF4-FFF2-40B4-BE49-F238E27FC236}">
                <a16:creationId xmlns:a16="http://schemas.microsoft.com/office/drawing/2014/main" id="{D09152E7-D12B-8DC0-BE98-E711FE52802B}"/>
              </a:ext>
            </a:extLst>
          </p:cNvPr>
          <p:cNvSpPr>
            <a:spLocks noGrp="1" noChangeArrowheads="1"/>
          </p:cNvSpPr>
          <p:nvPr>
            <p:ph type="ftr" sz="quarter" idx="11"/>
          </p:nvPr>
        </p:nvSpPr>
        <p:spPr>
          <a:ln/>
        </p:spPr>
        <p:txBody>
          <a:bodyPr/>
          <a:lstStyle>
            <a:lvl1pPr>
              <a:defRPr/>
            </a:lvl1pPr>
          </a:lstStyle>
          <a:p>
            <a:pPr>
              <a:defRPr/>
            </a:pPr>
            <a:endParaRPr lang="nb-NO"/>
          </a:p>
        </p:txBody>
      </p:sp>
      <p:sp>
        <p:nvSpPr>
          <p:cNvPr id="5" name="Rectangle 6">
            <a:extLst>
              <a:ext uri="{FF2B5EF4-FFF2-40B4-BE49-F238E27FC236}">
                <a16:creationId xmlns:a16="http://schemas.microsoft.com/office/drawing/2014/main" id="{5FD57FEC-62B7-CE9B-D14C-E18C32C9080C}"/>
              </a:ext>
            </a:extLst>
          </p:cNvPr>
          <p:cNvSpPr>
            <a:spLocks noGrp="1" noChangeArrowheads="1"/>
          </p:cNvSpPr>
          <p:nvPr>
            <p:ph type="sldNum" sz="quarter" idx="12"/>
          </p:nvPr>
        </p:nvSpPr>
        <p:spPr>
          <a:ln/>
        </p:spPr>
        <p:txBody>
          <a:bodyPr/>
          <a:lstStyle>
            <a:lvl1pPr>
              <a:defRPr/>
            </a:lvl1pPr>
          </a:lstStyle>
          <a:p>
            <a:pPr>
              <a:defRPr/>
            </a:pPr>
            <a:fld id="{486E62C9-9857-4F01-A045-C518A6993217}" type="slidenum">
              <a:rPr lang="nb-NO" altLang="nb-NO"/>
              <a:pPr>
                <a:defRPr/>
              </a:pPr>
              <a:t>‹#›</a:t>
            </a:fld>
            <a:endParaRPr lang="nb-NO" altLang="nb-NO"/>
          </a:p>
        </p:txBody>
      </p:sp>
    </p:spTree>
    <p:extLst>
      <p:ext uri="{BB962C8B-B14F-4D97-AF65-F5344CB8AC3E}">
        <p14:creationId xmlns:p14="http://schemas.microsoft.com/office/powerpoint/2010/main" val="2401520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6DC2188-B79B-7BEA-53B6-A06DD944574E}"/>
              </a:ext>
            </a:extLst>
          </p:cNvPr>
          <p:cNvSpPr>
            <a:spLocks noGrp="1" noChangeArrowheads="1"/>
          </p:cNvSpPr>
          <p:nvPr>
            <p:ph type="dt" sz="half" idx="10"/>
          </p:nvPr>
        </p:nvSpPr>
        <p:spPr>
          <a:ln/>
        </p:spPr>
        <p:txBody>
          <a:bodyPr/>
          <a:lstStyle>
            <a:lvl1pPr>
              <a:defRPr/>
            </a:lvl1pPr>
          </a:lstStyle>
          <a:p>
            <a:pPr>
              <a:defRPr/>
            </a:pPr>
            <a:endParaRPr lang="nb-NO"/>
          </a:p>
        </p:txBody>
      </p:sp>
      <p:sp>
        <p:nvSpPr>
          <p:cNvPr id="3" name="Rectangle 5">
            <a:extLst>
              <a:ext uri="{FF2B5EF4-FFF2-40B4-BE49-F238E27FC236}">
                <a16:creationId xmlns:a16="http://schemas.microsoft.com/office/drawing/2014/main" id="{60268005-4B7A-407B-C991-A305F3784869}"/>
              </a:ext>
            </a:extLst>
          </p:cNvPr>
          <p:cNvSpPr>
            <a:spLocks noGrp="1" noChangeArrowheads="1"/>
          </p:cNvSpPr>
          <p:nvPr>
            <p:ph type="ftr" sz="quarter" idx="11"/>
          </p:nvPr>
        </p:nvSpPr>
        <p:spPr>
          <a:ln/>
        </p:spPr>
        <p:txBody>
          <a:bodyPr/>
          <a:lstStyle>
            <a:lvl1pPr>
              <a:defRPr/>
            </a:lvl1pPr>
          </a:lstStyle>
          <a:p>
            <a:pPr>
              <a:defRPr/>
            </a:pPr>
            <a:endParaRPr lang="nb-NO"/>
          </a:p>
        </p:txBody>
      </p:sp>
      <p:sp>
        <p:nvSpPr>
          <p:cNvPr id="4" name="Rectangle 6">
            <a:extLst>
              <a:ext uri="{FF2B5EF4-FFF2-40B4-BE49-F238E27FC236}">
                <a16:creationId xmlns:a16="http://schemas.microsoft.com/office/drawing/2014/main" id="{0259D4F1-4990-30F5-D21E-362F8A8438D8}"/>
              </a:ext>
            </a:extLst>
          </p:cNvPr>
          <p:cNvSpPr>
            <a:spLocks noGrp="1" noChangeArrowheads="1"/>
          </p:cNvSpPr>
          <p:nvPr>
            <p:ph type="sldNum" sz="quarter" idx="12"/>
          </p:nvPr>
        </p:nvSpPr>
        <p:spPr>
          <a:ln/>
        </p:spPr>
        <p:txBody>
          <a:bodyPr/>
          <a:lstStyle>
            <a:lvl1pPr>
              <a:defRPr/>
            </a:lvl1pPr>
          </a:lstStyle>
          <a:p>
            <a:pPr>
              <a:defRPr/>
            </a:pPr>
            <a:fld id="{E0E356C8-3141-4B05-BD0E-259066C935AD}" type="slidenum">
              <a:rPr lang="nb-NO" altLang="nb-NO"/>
              <a:pPr>
                <a:defRPr/>
              </a:pPr>
              <a:t>‹#›</a:t>
            </a:fld>
            <a:endParaRPr lang="nb-NO" altLang="nb-NO"/>
          </a:p>
        </p:txBody>
      </p:sp>
    </p:spTree>
    <p:extLst>
      <p:ext uri="{BB962C8B-B14F-4D97-AF65-F5344CB8AC3E}">
        <p14:creationId xmlns:p14="http://schemas.microsoft.com/office/powerpoint/2010/main" val="140590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3F9A669E-9074-A423-FDC8-CFAC7BC5AF47}"/>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90C45598-EAB7-BF6B-7855-65B7BFB2912E}"/>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FC266B1E-5B0A-3C0B-A47B-64878AE43B17}"/>
              </a:ext>
            </a:extLst>
          </p:cNvPr>
          <p:cNvSpPr>
            <a:spLocks noGrp="1" noChangeArrowheads="1"/>
          </p:cNvSpPr>
          <p:nvPr>
            <p:ph type="sldNum" sz="quarter" idx="12"/>
          </p:nvPr>
        </p:nvSpPr>
        <p:spPr>
          <a:ln/>
        </p:spPr>
        <p:txBody>
          <a:bodyPr/>
          <a:lstStyle>
            <a:lvl1pPr>
              <a:defRPr/>
            </a:lvl1pPr>
          </a:lstStyle>
          <a:p>
            <a:pPr>
              <a:defRPr/>
            </a:pPr>
            <a:fld id="{B89DB306-18F9-4F48-B965-2B67525E0BC7}" type="slidenum">
              <a:rPr lang="nb-NO" altLang="nb-NO"/>
              <a:pPr>
                <a:defRPr/>
              </a:pPr>
              <a:t>‹#›</a:t>
            </a:fld>
            <a:endParaRPr lang="nb-NO" altLang="nb-NO"/>
          </a:p>
        </p:txBody>
      </p:sp>
    </p:spTree>
    <p:extLst>
      <p:ext uri="{BB962C8B-B14F-4D97-AF65-F5344CB8AC3E}">
        <p14:creationId xmlns:p14="http://schemas.microsoft.com/office/powerpoint/2010/main" val="752003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D9E99360-9537-7674-CD2D-77B3C17CB201}"/>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4C95ADB7-CAED-766E-0111-1338F9AFBECE}"/>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1079B9FC-1494-E7F2-E8E2-F5B91EDDD6D6}"/>
              </a:ext>
            </a:extLst>
          </p:cNvPr>
          <p:cNvSpPr>
            <a:spLocks noGrp="1" noChangeArrowheads="1"/>
          </p:cNvSpPr>
          <p:nvPr>
            <p:ph type="sldNum" sz="quarter" idx="12"/>
          </p:nvPr>
        </p:nvSpPr>
        <p:spPr>
          <a:ln/>
        </p:spPr>
        <p:txBody>
          <a:bodyPr/>
          <a:lstStyle>
            <a:lvl1pPr>
              <a:defRPr/>
            </a:lvl1pPr>
          </a:lstStyle>
          <a:p>
            <a:pPr>
              <a:defRPr/>
            </a:pPr>
            <a:fld id="{51B787E3-DF4A-46B6-82CE-3FEAEE326604}" type="slidenum">
              <a:rPr lang="nb-NO" altLang="nb-NO"/>
              <a:pPr>
                <a:defRPr/>
              </a:pPr>
              <a:t>‹#›</a:t>
            </a:fld>
            <a:endParaRPr lang="nb-NO" altLang="nb-NO"/>
          </a:p>
        </p:txBody>
      </p:sp>
    </p:spTree>
    <p:extLst>
      <p:ext uri="{BB962C8B-B14F-4D97-AF65-F5344CB8AC3E}">
        <p14:creationId xmlns:p14="http://schemas.microsoft.com/office/powerpoint/2010/main" val="20507511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72D1F733-8B97-4FCC-8FEA-B613EEF82C25}"/>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96C2C7FA-A3FD-7A8B-681B-DD8C09B762C2}"/>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45BFB6F5-A3B2-751F-90AF-A6C917282CC9}"/>
              </a:ext>
            </a:extLst>
          </p:cNvPr>
          <p:cNvSpPr>
            <a:spLocks noGrp="1" noChangeArrowheads="1"/>
          </p:cNvSpPr>
          <p:nvPr>
            <p:ph type="sldNum" sz="quarter" idx="12"/>
          </p:nvPr>
        </p:nvSpPr>
        <p:spPr>
          <a:ln/>
        </p:spPr>
        <p:txBody>
          <a:bodyPr/>
          <a:lstStyle>
            <a:lvl1pPr>
              <a:defRPr/>
            </a:lvl1pPr>
          </a:lstStyle>
          <a:p>
            <a:pPr>
              <a:defRPr/>
            </a:pPr>
            <a:fld id="{BF9B127E-7FD9-4F8B-A1C3-1A92AB9D747B}" type="slidenum">
              <a:rPr lang="nb-NO" altLang="nb-NO"/>
              <a:pPr>
                <a:defRPr/>
              </a:pPr>
              <a:t>‹#›</a:t>
            </a:fld>
            <a:endParaRPr lang="nb-NO" altLang="nb-NO"/>
          </a:p>
        </p:txBody>
      </p:sp>
    </p:spTree>
    <p:extLst>
      <p:ext uri="{BB962C8B-B14F-4D97-AF65-F5344CB8AC3E}">
        <p14:creationId xmlns:p14="http://schemas.microsoft.com/office/powerpoint/2010/main" val="20368603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686800" y="609600"/>
            <a:ext cx="2590800" cy="54864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914400" y="609600"/>
            <a:ext cx="7569200" cy="54864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4728ACE8-0DDA-092F-FE73-53547B858AB6}"/>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FBB347C1-185D-B8C7-4E96-1777723E6866}"/>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1396841A-1819-6A8D-3F4E-F8E810184570}"/>
              </a:ext>
            </a:extLst>
          </p:cNvPr>
          <p:cNvSpPr>
            <a:spLocks noGrp="1" noChangeArrowheads="1"/>
          </p:cNvSpPr>
          <p:nvPr>
            <p:ph type="sldNum" sz="quarter" idx="12"/>
          </p:nvPr>
        </p:nvSpPr>
        <p:spPr>
          <a:ln/>
        </p:spPr>
        <p:txBody>
          <a:bodyPr/>
          <a:lstStyle>
            <a:lvl1pPr>
              <a:defRPr/>
            </a:lvl1pPr>
          </a:lstStyle>
          <a:p>
            <a:pPr>
              <a:defRPr/>
            </a:pPr>
            <a:fld id="{D2E0F1AE-79AA-4090-A3EE-6BE890FD52D3}" type="slidenum">
              <a:rPr lang="nb-NO" altLang="nb-NO"/>
              <a:pPr>
                <a:defRPr/>
              </a:pPr>
              <a:t>‹#›</a:t>
            </a:fld>
            <a:endParaRPr lang="nb-NO" altLang="nb-NO"/>
          </a:p>
        </p:txBody>
      </p:sp>
    </p:spTree>
    <p:extLst>
      <p:ext uri="{BB962C8B-B14F-4D97-AF65-F5344CB8AC3E}">
        <p14:creationId xmlns:p14="http://schemas.microsoft.com/office/powerpoint/2010/main" val="32360985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16939" y="373761"/>
            <a:ext cx="10358120" cy="1183640"/>
          </a:xfrm>
          <a:prstGeom prst="rect">
            <a:avLst/>
          </a:prstGeom>
        </p:spPr>
        <p:txBody>
          <a:bodyPr wrap="square" lIns="0" tIns="0" rIns="0" bIns="0">
            <a:spAutoFit/>
          </a:bodyPr>
          <a:lstStyle>
            <a:lvl1pPr>
              <a:defRPr sz="4400" b="1" i="0">
                <a:solidFill>
                  <a:schemeClr val="tx1"/>
                </a:solidFill>
                <a:latin typeface="Calibri"/>
                <a:cs typeface="Calibri"/>
              </a:defRPr>
            </a:lvl1pPr>
          </a:lstStyle>
          <a:p>
            <a:endParaRPr/>
          </a:p>
        </p:txBody>
      </p:sp>
      <p:sp>
        <p:nvSpPr>
          <p:cNvPr id="3" name="Holder 3"/>
          <p:cNvSpPr>
            <a:spLocks noGrp="1"/>
          </p:cNvSpPr>
          <p:nvPr>
            <p:ph type="body" idx="1"/>
          </p:nvPr>
        </p:nvSpPr>
        <p:spPr>
          <a:xfrm>
            <a:off x="507288" y="1293368"/>
            <a:ext cx="10998835" cy="4721225"/>
          </a:xfrm>
          <a:prstGeom prst="rect">
            <a:avLst/>
          </a:prstGeom>
        </p:spPr>
        <p:txBody>
          <a:bodyPr wrap="square" lIns="0" tIns="0" rIns="0" bIns="0">
            <a:spAutoFit/>
          </a:bodyPr>
          <a:lstStyle>
            <a:lvl1pPr>
              <a:defRPr sz="26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12/4/2025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8"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E6F94A7-EED8-5986-8009-22C06795CC5A}"/>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 i malen</a:t>
            </a:r>
          </a:p>
        </p:txBody>
      </p:sp>
      <p:sp>
        <p:nvSpPr>
          <p:cNvPr id="1027" name="Rectangle 3">
            <a:extLst>
              <a:ext uri="{FF2B5EF4-FFF2-40B4-BE49-F238E27FC236}">
                <a16:creationId xmlns:a16="http://schemas.microsoft.com/office/drawing/2014/main" id="{685E0060-FA9B-E129-A9D2-18BF04DCD5E2}"/>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1028" name="Rectangle 4">
            <a:extLst>
              <a:ext uri="{FF2B5EF4-FFF2-40B4-BE49-F238E27FC236}">
                <a16:creationId xmlns:a16="http://schemas.microsoft.com/office/drawing/2014/main" id="{C87094D9-524A-2A93-04B5-9DF0EF027FCC}"/>
              </a:ext>
            </a:extLst>
          </p:cNvPr>
          <p:cNvSpPr>
            <a:spLocks noGrp="1" noChangeArrowheads="1"/>
          </p:cNvSpPr>
          <p:nvPr>
            <p:ph type="dt" sz="half" idx="2"/>
          </p:nvPr>
        </p:nvSpPr>
        <p:spPr bwMode="auto">
          <a:xfrm>
            <a:off x="9144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nb-NO"/>
          </a:p>
        </p:txBody>
      </p:sp>
      <p:sp>
        <p:nvSpPr>
          <p:cNvPr id="1029" name="Rectangle 5">
            <a:extLst>
              <a:ext uri="{FF2B5EF4-FFF2-40B4-BE49-F238E27FC236}">
                <a16:creationId xmlns:a16="http://schemas.microsoft.com/office/drawing/2014/main" id="{E514A922-C89A-3E06-28B2-D78C8DC4424B}"/>
              </a:ext>
            </a:extLst>
          </p:cNvPr>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nb-NO"/>
          </a:p>
        </p:txBody>
      </p:sp>
      <p:sp>
        <p:nvSpPr>
          <p:cNvPr id="1030" name="Rectangle 6">
            <a:extLst>
              <a:ext uri="{FF2B5EF4-FFF2-40B4-BE49-F238E27FC236}">
                <a16:creationId xmlns:a16="http://schemas.microsoft.com/office/drawing/2014/main" id="{9835A4E2-3E9B-EE4E-0246-4B16C6AE3D34}"/>
              </a:ext>
            </a:extLst>
          </p:cNvPr>
          <p:cNvSpPr>
            <a:spLocks noGrp="1" noChangeArrowheads="1"/>
          </p:cNvSpPr>
          <p:nvPr>
            <p:ph type="sldNum" sz="quarter" idx="4"/>
          </p:nvPr>
        </p:nvSpPr>
        <p:spPr bwMode="auto">
          <a:xfrm>
            <a:off x="87376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FB2B61A5-B42A-4A03-A787-3463EC47835A}" type="slidenum">
              <a:rPr lang="nb-NO" altLang="nb-NO"/>
              <a:pPr>
                <a:defRPr/>
              </a:pPr>
              <a:t>‹#›</a:t>
            </a:fld>
            <a:endParaRPr lang="nb-NO" altLang="nb-NO"/>
          </a:p>
        </p:txBody>
      </p:sp>
    </p:spTree>
    <p:extLst>
      <p:ext uri="{BB962C8B-B14F-4D97-AF65-F5344CB8AC3E}">
        <p14:creationId xmlns:p14="http://schemas.microsoft.com/office/powerpoint/2010/main" val="255496632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doi.org/10.18261/9788215034713-2020-4"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2.jpe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hyperlink" Target="Meld.%20St.%2028%20(2024&#8211;2025)%20-%20regjeringen.no" TargetMode="External"/><Relationship Id="rId2" Type="http://schemas.openxmlformats.org/officeDocument/2006/relationships/hyperlink" Target="https://www.regjeringen.no/no/dokumenter/meld.-st.-28-20242025/id3105151/?q=taushetsplikt&amp;ch=6#match_1" TargetMode="Externa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hyperlink" Target="Prop.%2083%20L%20(2024&#8211;2025)%20-%20regjeringen.no" TargetMode="External"/><Relationship Id="rId3" Type="http://schemas.openxmlformats.org/officeDocument/2006/relationships/image" Target="../media/image8.gif"/><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hyperlink" Target="https://psykologisk.no/2022/05/dodsfall-under-omsorg-av-barnevernet-helsetjenester-under-tilsyn/"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hyperlink" Target="https://www.regjeringen.no/no/dokumenter/prop.-100-l-20202021/id2838338/?ch=13"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regjeringen.no/no/dokumenter/nou-2019-10/id2643015/"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hyperlink" Target="https://www.helsedirektoratet.no/rundskriv/bilder-film-og-lydopptak-i-helse-og-omsorgstjeneste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hyperlink" Target="https://www.utdanningsnytt.no/arbeidsmiljo-fagartikkel-laererarbeid/taushetsplikten-som-utfordring-for-samarbeid-i-skolen/171454" TargetMode="Externa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lovdata.no/pro/#reference/lov/2021-06-18-97/%C2%A75-1" TargetMode="External"/><Relationship Id="rId2" Type="http://schemas.openxmlformats.org/officeDocument/2006/relationships/hyperlink" Target="https://lovdata.no/pro/#reference/lov/2021-06-18-97/%C2%A74-2" TargetMode="Externa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helsedirektoratet.no/rundskriv/pasient-og-brukerrettighetsloven-med-kommentarer"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helsedirektoratet.no/rundskriv/pasient-og-brukerrettighetsloven-med-kommentarer/rett-til-medvirkning-og-informasjon#informasjon-nar-pasienten-eller-brukeren-er-under-18-ar"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25.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helsedirektoratet.no/rundskriv/pasient-og-brukerrettighetsloven-med-kommentarer"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personvernnemnda.no/pvn-2014-05"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2.jpeg"/><Relationship Id="rId7" Type="http://schemas.openxmlformats.org/officeDocument/2006/relationships/diagramColors" Target="../diagrams/colors2.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50.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hyperlink" Target="https://www.baerum.kommune.no/tjenester/sosiale-tjenester-og-barnevern/"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helsetilsynet.no/tilsyn/tilsynssaker/brudd-pa-taushetsplikt-i-kontakt-med-barnehage-advarsel-til-psykolog/"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sivilombudet.no/uttalelser/taushetsplikt-mellom-skole-og-skolehelsetjenesten/?highlight=2017%2F2322"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8" Type="http://schemas.openxmlformats.org/officeDocument/2006/relationships/hyperlink" Target="https://lovdata.no/pro/%23reference/lov/2023-06-09-30/kap18" TargetMode="External"/><Relationship Id="rId3" Type="http://schemas.openxmlformats.org/officeDocument/2006/relationships/hyperlink" Target="https://lovdata.no/pro/%23reference/lov/2011-06-24-30/%C2%A77-2a" TargetMode="External"/><Relationship Id="rId7" Type="http://schemas.openxmlformats.org/officeDocument/2006/relationships/hyperlink" Target="https://lovdata.no/pro/%23reference/lov/2003-07-04-84/%C2%A76-1" TargetMode="External"/><Relationship Id="rId2" Type="http://schemas.openxmlformats.org/officeDocument/2006/relationships/notesSlide" Target="../notesSlides/notesSlide62.xml"/><Relationship Id="rId1" Type="http://schemas.openxmlformats.org/officeDocument/2006/relationships/slideLayout" Target="../slideLayouts/slideLayout5.xml"/><Relationship Id="rId6" Type="http://schemas.openxmlformats.org/officeDocument/2006/relationships/hyperlink" Target="https://lovdata.no/pro/%23reference/lov/2005-06-17-64/%C2%A719" TargetMode="External"/><Relationship Id="rId5" Type="http://schemas.openxmlformats.org/officeDocument/2006/relationships/hyperlink" Target="https://lovdata.no/pro/%23reference/lov/2018-06-15-38/gdpr/a10" TargetMode="External"/><Relationship Id="rId4" Type="http://schemas.openxmlformats.org/officeDocument/2006/relationships/hyperlink" Target="https://lovdata.no/pro/%23reference/lov/2018-06-15-38/gdpr/a9" TargetMode="Externa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70.xml.rels><?xml version="1.0" encoding="UTF-8" standalone="yes"?>
<Relationships xmlns="http://schemas.openxmlformats.org/package/2006/relationships"><Relationship Id="rId3" Type="http://schemas.openxmlformats.org/officeDocument/2006/relationships/hyperlink" Target="https://lovdata.no/pro/%23reference/lov/1999-07-02-64/%C2%A721"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hyperlink" Target="https://lovdata.no/pro/%23reference/lov/1992-07-17-100/%C2%A76-7" TargetMode="External"/><Relationship Id="rId4" Type="http://schemas.openxmlformats.org/officeDocument/2006/relationships/hyperlink" Target="https://lovdata.no/pro/%23reference/lov/1992-07-17-100/%C2%A76-4"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www.helsetilsynet.no/tilsyn/tilsynssaker/ville-ikke-overholde-meldeplikten-til-barnevernet--advarsel-til-psykolog/"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hyperlink" Target="https://lovdata.no/pro/#reference/lov/1997-06-19-62" TargetMode="External"/><Relationship Id="rId3" Type="http://schemas.openxmlformats.org/officeDocument/2006/relationships/hyperlink" Target="https://lovdata.no/pro/#reference/lov/2021-06-18-97/%C2%A75-1" TargetMode="External"/><Relationship Id="rId7" Type="http://schemas.openxmlformats.org/officeDocument/2006/relationships/hyperlink" Target="https://lovdata.no/pro/#reference/lov/2011-06-24-30" TargetMode="External"/><Relationship Id="rId2" Type="http://schemas.openxmlformats.org/officeDocument/2006/relationships/hyperlink" Target="https://lovdata.no/pro/#reference/lov/2021-06-18-97/%C2%A73-4" TargetMode="External"/><Relationship Id="rId1" Type="http://schemas.openxmlformats.org/officeDocument/2006/relationships/slideLayout" Target="../slideLayouts/slideLayout5.xml"/><Relationship Id="rId6" Type="http://schemas.openxmlformats.org/officeDocument/2006/relationships/hyperlink" Target="https://lovdata.no/pro/#reference/lov/1999-07-02-62" TargetMode="External"/><Relationship Id="rId5" Type="http://schemas.openxmlformats.org/officeDocument/2006/relationships/hyperlink" Target="https://lovdata.no/pro/#reference/lov/1999-07-02-64" TargetMode="External"/><Relationship Id="rId10" Type="http://schemas.openxmlformats.org/officeDocument/2006/relationships/hyperlink" Target="https://lovdata.no/pro/#reference/traktat/1996-10-19-26" TargetMode="External"/><Relationship Id="rId4" Type="http://schemas.openxmlformats.org/officeDocument/2006/relationships/hyperlink" Target="https://lovdata.no/pro/#reference/lov/2021-06-18-97/%C2%A714-25" TargetMode="External"/><Relationship Id="rId9" Type="http://schemas.openxmlformats.org/officeDocument/2006/relationships/hyperlink" Target="https://lovdata.no/pro/#reference/lov/2003-07-04-84" TargetMode="Externa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hyperlink" Target="https://lovdata.no/pro/forarbeid/prop-57-l-201617/KAPITTEL_10-1-6" TargetMode="External"/><Relationship Id="rId3" Type="http://schemas.openxmlformats.org/officeDocument/2006/relationships/hyperlink" Target="https://lovdata.no/pro/#document/PROP/forarbeid/prop-57-l-202223/KAPITTEL_69" TargetMode="External"/><Relationship Id="rId7" Type="http://schemas.openxmlformats.org/officeDocument/2006/relationships/hyperlink" Target="https://lovdata.no/pro/#document/PROP/forarbeid/prop-57-l-201617/KAPITTEL_10-1" TargetMode="External"/><Relationship Id="rId2" Type="http://schemas.openxmlformats.org/officeDocument/2006/relationships/hyperlink" Target="https://lovdata.no/pro/forarbeid/prop-57-l-202223" TargetMode="External"/><Relationship Id="rId1" Type="http://schemas.openxmlformats.org/officeDocument/2006/relationships/slideLayout" Target="../slideLayouts/slideLayout6.xml"/><Relationship Id="rId6" Type="http://schemas.openxmlformats.org/officeDocument/2006/relationships/hyperlink" Target="https://lovdata.no/pro/forarbeid/prop-57-l-201617/kap5.5.1" TargetMode="External"/><Relationship Id="rId5" Type="http://schemas.openxmlformats.org/officeDocument/2006/relationships/hyperlink" Target="https://lovdata.no/pro/forarbeid/prop-57-l-201617" TargetMode="External"/><Relationship Id="rId4" Type="http://schemas.openxmlformats.org/officeDocument/2006/relationships/hyperlink" Target="https://lovdata.no/pro/forarbeid/prop-57-l-202223/KAPITTEL_69-4-3-4" TargetMode="External"/></Relationships>
</file>

<file path=ppt/slides/_rels/slide79.xml.rels><?xml version="1.0" encoding="UTF-8" standalone="yes"?>
<Relationships xmlns="http://schemas.openxmlformats.org/package/2006/relationships"><Relationship Id="rId3" Type="http://schemas.openxmlformats.org/officeDocument/2006/relationships/hyperlink" Target="https://www.statsforvalteren.no/innlandet/folk-og-samfunn/fritak-fra-taushetsplikt/"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45.jpg"/><Relationship Id="rId4" Type="http://schemas.openxmlformats.org/officeDocument/2006/relationships/image" Target="../media/image44.jpg"/></Relationships>
</file>

<file path=ppt/slides/_rels/slide8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304800" y="2590801"/>
            <a:ext cx="9982200" cy="1219200"/>
          </a:xfrm>
          <a:prstGeom prst="rect">
            <a:avLst/>
          </a:prstGeom>
        </p:spPr>
        <p:txBody>
          <a:bodyPr vert="horz" lIns="91440" tIns="45720" rIns="91440" bIns="45720" rtlCol="0" anchor="b">
            <a:noAutofit/>
          </a:bodyPr>
          <a:lstStyle/>
          <a:p>
            <a:pPr marL="1950720" algn="ctr" rtl="0">
              <a:lnSpc>
                <a:spcPct val="90000"/>
              </a:lnSpc>
              <a:spcBef>
                <a:spcPct val="0"/>
              </a:spcBef>
            </a:pPr>
            <a:r>
              <a:rPr lang="en-US" sz="4000" kern="1200" spc="-25" dirty="0" err="1">
                <a:solidFill>
                  <a:schemeClr val="tx1"/>
                </a:solidFill>
                <a:latin typeface="+mj-lt"/>
                <a:ea typeface="+mj-ea"/>
                <a:cs typeface="+mj-cs"/>
              </a:rPr>
              <a:t>Taushetsplikt</a:t>
            </a:r>
            <a:r>
              <a:rPr lang="en-US" sz="4000" kern="1200" spc="-80" dirty="0">
                <a:solidFill>
                  <a:schemeClr val="tx1"/>
                </a:solidFill>
                <a:latin typeface="+mj-lt"/>
                <a:ea typeface="+mj-ea"/>
                <a:cs typeface="+mj-cs"/>
              </a:rPr>
              <a:t> </a:t>
            </a:r>
            <a:r>
              <a:rPr lang="en-US" sz="4000" kern="1200" dirty="0">
                <a:solidFill>
                  <a:schemeClr val="tx1"/>
                </a:solidFill>
                <a:latin typeface="+mj-lt"/>
                <a:ea typeface="+mj-ea"/>
                <a:cs typeface="+mj-cs"/>
              </a:rPr>
              <a:t>i</a:t>
            </a:r>
            <a:r>
              <a:rPr lang="en-US" sz="4000" kern="1200" spc="-35" dirty="0">
                <a:solidFill>
                  <a:schemeClr val="tx1"/>
                </a:solidFill>
                <a:latin typeface="+mj-lt"/>
                <a:ea typeface="+mj-ea"/>
                <a:cs typeface="+mj-cs"/>
              </a:rPr>
              <a:t> </a:t>
            </a:r>
            <a:r>
              <a:rPr lang="en-US" sz="4000" kern="1200" dirty="0" err="1">
                <a:solidFill>
                  <a:schemeClr val="tx1"/>
                </a:solidFill>
                <a:latin typeface="+mj-lt"/>
                <a:ea typeface="+mj-ea"/>
                <a:cs typeface="+mj-cs"/>
              </a:rPr>
              <a:t>tverrfaglig</a:t>
            </a:r>
            <a:r>
              <a:rPr lang="en-US" sz="4000" kern="1200" spc="-60" dirty="0">
                <a:solidFill>
                  <a:schemeClr val="tx1"/>
                </a:solidFill>
                <a:latin typeface="+mj-lt"/>
                <a:ea typeface="+mj-ea"/>
                <a:cs typeface="+mj-cs"/>
              </a:rPr>
              <a:t> </a:t>
            </a:r>
            <a:r>
              <a:rPr lang="en-US" sz="4000" kern="1200" spc="-10" dirty="0" err="1">
                <a:solidFill>
                  <a:schemeClr val="tx1"/>
                </a:solidFill>
                <a:latin typeface="+mj-lt"/>
                <a:ea typeface="+mj-ea"/>
                <a:cs typeface="+mj-cs"/>
              </a:rPr>
              <a:t>samarbeid</a:t>
            </a:r>
            <a:r>
              <a:rPr lang="en-US" sz="4000" kern="1200" spc="-10" dirty="0">
                <a:solidFill>
                  <a:schemeClr val="tx1"/>
                </a:solidFill>
                <a:latin typeface="+mj-lt"/>
                <a:ea typeface="+mj-ea"/>
                <a:cs typeface="+mj-cs"/>
              </a:rPr>
              <a:t>.</a:t>
            </a:r>
            <a:endParaRPr lang="en-US" sz="4000" kern="1200" dirty="0">
              <a:solidFill>
                <a:schemeClr val="tx1"/>
              </a:solidFill>
              <a:latin typeface="+mj-lt"/>
              <a:ea typeface="+mj-ea"/>
              <a:cs typeface="+mj-cs"/>
            </a:endParaRPr>
          </a:p>
        </p:txBody>
      </p:sp>
      <p:sp>
        <p:nvSpPr>
          <p:cNvPr id="4" name="object 4"/>
          <p:cNvSpPr txBox="1"/>
          <p:nvPr/>
        </p:nvSpPr>
        <p:spPr>
          <a:xfrm>
            <a:off x="638882" y="4631161"/>
            <a:ext cx="3571810" cy="1559327"/>
          </a:xfrm>
          <a:prstGeom prst="rect">
            <a:avLst/>
          </a:prstGeom>
        </p:spPr>
        <p:txBody>
          <a:bodyPr vert="horz" lIns="91440" tIns="45720" rIns="91440" bIns="45720" rtlCol="0">
            <a:normAutofit/>
          </a:bodyPr>
          <a:lstStyle/>
          <a:p>
            <a:pPr algn="l" rtl="0">
              <a:lnSpc>
                <a:spcPct val="90000"/>
              </a:lnSpc>
              <a:spcBef>
                <a:spcPts val="1000"/>
              </a:spcBef>
            </a:pPr>
            <a:r>
              <a:rPr lang="en-US" sz="2200" b="1" kern="1200" spc="-10">
                <a:solidFill>
                  <a:schemeClr val="tx1"/>
                </a:solidFill>
                <a:latin typeface="+mn-lt"/>
                <a:ea typeface="+mn-ea"/>
                <a:cs typeface="+mn-cs"/>
              </a:rPr>
              <a:t>Statsforvalteren i Trøndelag</a:t>
            </a:r>
            <a:endParaRPr lang="en-US" sz="2200" kern="1200">
              <a:solidFill>
                <a:schemeClr val="tx1"/>
              </a:solidFill>
              <a:latin typeface="+mn-lt"/>
              <a:ea typeface="+mn-ea"/>
              <a:cs typeface="+mn-cs"/>
            </a:endParaRPr>
          </a:p>
          <a:p>
            <a:pPr algn="l" rtl="0">
              <a:lnSpc>
                <a:spcPct val="90000"/>
              </a:lnSpc>
              <a:spcBef>
                <a:spcPts val="1000"/>
              </a:spcBef>
            </a:pPr>
            <a:r>
              <a:rPr lang="en-US" sz="2200" b="1" kern="1200">
                <a:solidFill>
                  <a:schemeClr val="tx1"/>
                </a:solidFill>
                <a:latin typeface="+mn-lt"/>
                <a:ea typeface="+mn-ea"/>
                <a:cs typeface="+mn-cs"/>
              </a:rPr>
              <a:t>04.12.25.</a:t>
            </a:r>
          </a:p>
          <a:p>
            <a:pPr algn="l" rtl="0">
              <a:lnSpc>
                <a:spcPct val="90000"/>
              </a:lnSpc>
              <a:spcBef>
                <a:spcPts val="1000"/>
              </a:spcBef>
            </a:pPr>
            <a:r>
              <a:rPr lang="en-US" sz="2200" b="1" kern="1200">
                <a:solidFill>
                  <a:schemeClr val="tx1"/>
                </a:solidFill>
                <a:latin typeface="+mn-lt"/>
                <a:ea typeface="+mn-ea"/>
                <a:cs typeface="+mn-cs"/>
              </a:rPr>
              <a:t>kl.</a:t>
            </a:r>
            <a:r>
              <a:rPr lang="en-US" sz="2200" b="1" kern="1200" spc="-30">
                <a:solidFill>
                  <a:schemeClr val="tx1"/>
                </a:solidFill>
                <a:latin typeface="+mn-lt"/>
                <a:ea typeface="+mn-ea"/>
                <a:cs typeface="+mn-cs"/>
              </a:rPr>
              <a:t> </a:t>
            </a:r>
            <a:r>
              <a:rPr lang="en-US" sz="2200" b="1" kern="1200">
                <a:solidFill>
                  <a:schemeClr val="tx1"/>
                </a:solidFill>
                <a:latin typeface="+mn-lt"/>
                <a:ea typeface="+mn-ea"/>
                <a:cs typeface="+mn-cs"/>
              </a:rPr>
              <a:t>09.00-</a:t>
            </a:r>
            <a:r>
              <a:rPr lang="en-US" sz="2200" b="1" kern="1200" spc="-10">
                <a:solidFill>
                  <a:schemeClr val="tx1"/>
                </a:solidFill>
                <a:latin typeface="+mn-lt"/>
                <a:ea typeface="+mn-ea"/>
                <a:cs typeface="+mn-cs"/>
              </a:rPr>
              <a:t>12.00.</a:t>
            </a:r>
            <a:endParaRPr lang="en-US" sz="2200" kern="1200">
              <a:solidFill>
                <a:schemeClr val="tx1"/>
              </a:solidFill>
              <a:latin typeface="+mn-lt"/>
              <a:ea typeface="+mn-ea"/>
              <a:cs typeface="+mn-cs"/>
            </a:endParaRP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bject 3"/>
          <p:cNvSpPr txBox="1"/>
          <p:nvPr/>
        </p:nvSpPr>
        <p:spPr>
          <a:xfrm>
            <a:off x="3657600" y="762001"/>
            <a:ext cx="4454652" cy="875240"/>
          </a:xfrm>
          <a:prstGeom prst="rect">
            <a:avLst/>
          </a:prstGeom>
        </p:spPr>
        <p:txBody>
          <a:bodyPr vert="horz" wrap="square" lIns="0" tIns="13335" rIns="0" bIns="0" rtlCol="0">
            <a:spAutoFit/>
          </a:bodyPr>
          <a:lstStyle/>
          <a:p>
            <a:pPr marL="12065" marR="5080" algn="ctr">
              <a:spcBef>
                <a:spcPts val="105"/>
              </a:spcBef>
            </a:pPr>
            <a:r>
              <a:rPr sz="2800" b="1" spc="-10" dirty="0">
                <a:latin typeface="Calibri"/>
                <a:cs typeface="Calibri"/>
              </a:rPr>
              <a:t>Førstelektor</a:t>
            </a:r>
            <a:r>
              <a:rPr sz="2800" b="1" spc="-90" dirty="0">
                <a:latin typeface="Calibri"/>
                <a:cs typeface="Calibri"/>
              </a:rPr>
              <a:t> </a:t>
            </a:r>
            <a:r>
              <a:rPr sz="2800" b="1" dirty="0">
                <a:latin typeface="Calibri"/>
                <a:cs typeface="Calibri"/>
              </a:rPr>
              <a:t>Liv</a:t>
            </a:r>
            <a:r>
              <a:rPr sz="2800" b="1" spc="-75" dirty="0">
                <a:latin typeface="Calibri"/>
                <a:cs typeface="Calibri"/>
              </a:rPr>
              <a:t> </a:t>
            </a:r>
            <a:r>
              <a:rPr sz="2800" b="1" spc="-10" dirty="0">
                <a:latin typeface="Calibri"/>
                <a:cs typeface="Calibri"/>
              </a:rPr>
              <a:t>Altmann </a:t>
            </a:r>
            <a:r>
              <a:rPr sz="2800" b="1" spc="-50" dirty="0">
                <a:latin typeface="Calibri"/>
                <a:cs typeface="Calibri"/>
              </a:rPr>
              <a:t>&amp;</a:t>
            </a:r>
            <a:endParaRPr lang="nb-NO" sz="2800" dirty="0">
              <a:latin typeface="Calibri"/>
              <a:cs typeface="Calibri"/>
            </a:endParaRPr>
          </a:p>
          <a:p>
            <a:pPr marR="83820" algn="ctr"/>
            <a:r>
              <a:rPr sz="2800" b="1" spc="-10" dirty="0">
                <a:latin typeface="Calibri"/>
                <a:cs typeface="Calibri"/>
              </a:rPr>
              <a:t>advokat</a:t>
            </a:r>
            <a:r>
              <a:rPr sz="2800" b="1" spc="-95" dirty="0">
                <a:latin typeface="Calibri"/>
                <a:cs typeface="Calibri"/>
              </a:rPr>
              <a:t> </a:t>
            </a:r>
            <a:r>
              <a:rPr sz="2800" b="1" dirty="0">
                <a:latin typeface="Calibri"/>
                <a:cs typeface="Calibri"/>
              </a:rPr>
              <a:t>Kari</a:t>
            </a:r>
            <a:r>
              <a:rPr sz="2800" b="1" spc="-60" dirty="0">
                <a:latin typeface="Calibri"/>
                <a:cs typeface="Calibri"/>
              </a:rPr>
              <a:t> </a:t>
            </a:r>
            <a:r>
              <a:rPr sz="2800" b="1" spc="-10" dirty="0">
                <a:latin typeface="Calibri"/>
                <a:cs typeface="Calibri"/>
              </a:rPr>
              <a:t>Paulsrud</a:t>
            </a:r>
            <a:endParaRPr lang="nb-NO" sz="2800" dirty="0">
              <a:latin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686834" y="1153572"/>
            <a:ext cx="3200400" cy="4461163"/>
          </a:xfrm>
          <a:prstGeom prst="rect">
            <a:avLst/>
          </a:prstGeom>
        </p:spPr>
        <p:txBody>
          <a:bodyPr vert="horz" lIns="91440" tIns="45720" rIns="91440" bIns="45720" rtlCol="0" anchor="ctr">
            <a:normAutofit/>
          </a:bodyPr>
          <a:lstStyle/>
          <a:p>
            <a:pPr marL="12700" algn="l" rtl="0">
              <a:lnSpc>
                <a:spcPct val="90000"/>
              </a:lnSpc>
              <a:spcBef>
                <a:spcPct val="0"/>
              </a:spcBef>
            </a:pPr>
            <a:r>
              <a:rPr lang="en-US" kern="1200">
                <a:solidFill>
                  <a:srgbClr val="FFFFFF"/>
                </a:solidFill>
                <a:latin typeface="+mj-lt"/>
                <a:ea typeface="+mj-ea"/>
                <a:cs typeface="+mj-cs"/>
              </a:rPr>
              <a:t> TEMA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object 3"/>
          <p:cNvSpPr txBox="1"/>
          <p:nvPr/>
        </p:nvSpPr>
        <p:spPr>
          <a:xfrm>
            <a:off x="4447308" y="591344"/>
            <a:ext cx="6906491" cy="5585619"/>
          </a:xfrm>
          <a:prstGeom prst="rect">
            <a:avLst/>
          </a:prstGeom>
        </p:spPr>
        <p:txBody>
          <a:bodyPr vert="horz" lIns="91440" tIns="45720" rIns="91440" bIns="45720" rtlCol="0" anchor="ctr">
            <a:normAutofit fontScale="85000" lnSpcReduction="20000"/>
          </a:bodyPr>
          <a:lstStyle/>
          <a:p>
            <a:pPr marL="12700" marR="6359525" indent="-228600" algn="l" rtl="0">
              <a:lnSpc>
                <a:spcPct val="90000"/>
              </a:lnSpc>
              <a:spcBef>
                <a:spcPts val="100"/>
              </a:spcBef>
              <a:buFont typeface="Arial" panose="020B0604020202020204" pitchFamily="34" charset="0"/>
              <a:buChar char="•"/>
            </a:pPr>
            <a:endParaRPr lang="en-US" b="1" kern="1200" spc="90" dirty="0">
              <a:solidFill>
                <a:schemeClr val="tx1"/>
              </a:solidFill>
              <a:latin typeface="+mn-lt"/>
              <a:ea typeface="+mn-ea"/>
              <a:cs typeface="+mn-cs"/>
            </a:endParaRPr>
          </a:p>
          <a:p>
            <a:pPr marL="298450" indent="-228600" algn="l" rtl="0">
              <a:lnSpc>
                <a:spcPct val="90000"/>
              </a:lnSpc>
              <a:spcBef>
                <a:spcPts val="944"/>
              </a:spcBef>
              <a:buFont typeface="Arial" panose="020B0604020202020204" pitchFamily="34" charset="0"/>
              <a:buChar char="•"/>
              <a:tabLst>
                <a:tab pos="354965" algn="l"/>
              </a:tabLst>
            </a:pPr>
            <a:r>
              <a:rPr lang="en-US" sz="2600" b="1" kern="1200" spc="10" dirty="0" err="1">
                <a:solidFill>
                  <a:schemeClr val="tx1"/>
                </a:solidFill>
                <a:latin typeface="+mn-lt"/>
                <a:ea typeface="+mn-ea"/>
                <a:cs typeface="+mn-cs"/>
              </a:rPr>
              <a:t>Tverrfaglig</a:t>
            </a:r>
            <a:r>
              <a:rPr lang="en-US" sz="2600" b="1" kern="1200" spc="60" dirty="0">
                <a:solidFill>
                  <a:schemeClr val="tx1"/>
                </a:solidFill>
                <a:latin typeface="+mn-lt"/>
                <a:ea typeface="+mn-ea"/>
                <a:cs typeface="+mn-cs"/>
              </a:rPr>
              <a:t> </a:t>
            </a:r>
            <a:r>
              <a:rPr lang="en-US" sz="2600" b="1" kern="1200" spc="65" dirty="0" err="1">
                <a:solidFill>
                  <a:schemeClr val="tx1"/>
                </a:solidFill>
                <a:latin typeface="+mn-lt"/>
                <a:ea typeface="+mn-ea"/>
                <a:cs typeface="+mn-cs"/>
              </a:rPr>
              <a:t>arbeid</a:t>
            </a:r>
            <a:r>
              <a:rPr lang="en-US" sz="2600" b="1" kern="1200" spc="50" dirty="0">
                <a:solidFill>
                  <a:schemeClr val="tx1"/>
                </a:solidFill>
                <a:latin typeface="+mn-lt"/>
                <a:ea typeface="+mn-ea"/>
                <a:cs typeface="+mn-cs"/>
              </a:rPr>
              <a:t> </a:t>
            </a:r>
            <a:r>
              <a:rPr lang="en-US" sz="2600" b="1" kern="1200" spc="60" dirty="0" err="1">
                <a:solidFill>
                  <a:schemeClr val="tx1"/>
                </a:solidFill>
                <a:latin typeface="+mn-lt"/>
                <a:ea typeface="+mn-ea"/>
                <a:cs typeface="+mn-cs"/>
              </a:rPr>
              <a:t>og</a:t>
            </a:r>
            <a:r>
              <a:rPr lang="en-US" sz="2600" b="1" kern="1200" spc="65" dirty="0">
                <a:solidFill>
                  <a:schemeClr val="tx1"/>
                </a:solidFill>
                <a:latin typeface="+mn-lt"/>
                <a:ea typeface="+mn-ea"/>
                <a:cs typeface="+mn-cs"/>
              </a:rPr>
              <a:t> </a:t>
            </a:r>
            <a:r>
              <a:rPr lang="en-US" sz="2600" b="1" kern="1200" spc="90" dirty="0" err="1">
                <a:solidFill>
                  <a:schemeClr val="tx1"/>
                </a:solidFill>
                <a:latin typeface="+mn-lt"/>
                <a:ea typeface="+mn-ea"/>
                <a:cs typeface="+mn-cs"/>
              </a:rPr>
              <a:t>taushetspliktens</a:t>
            </a:r>
            <a:r>
              <a:rPr lang="en-US" sz="2600" b="1" kern="1200" spc="50" dirty="0">
                <a:solidFill>
                  <a:schemeClr val="tx1"/>
                </a:solidFill>
                <a:latin typeface="+mn-lt"/>
                <a:ea typeface="+mn-ea"/>
                <a:cs typeface="+mn-cs"/>
              </a:rPr>
              <a:t> </a:t>
            </a:r>
            <a:r>
              <a:rPr lang="en-US" sz="2600" b="1" kern="1200" spc="45" dirty="0" err="1">
                <a:solidFill>
                  <a:schemeClr val="tx1"/>
                </a:solidFill>
                <a:latin typeface="+mn-lt"/>
                <a:ea typeface="+mn-ea"/>
                <a:cs typeface="+mn-cs"/>
              </a:rPr>
              <a:t>betydning</a:t>
            </a:r>
            <a:r>
              <a:rPr lang="en-US" sz="2600" b="1" kern="1200" spc="45" dirty="0">
                <a:solidFill>
                  <a:schemeClr val="tx1"/>
                </a:solidFill>
                <a:latin typeface="+mn-lt"/>
                <a:ea typeface="+mn-ea"/>
                <a:cs typeface="+mn-cs"/>
              </a:rPr>
              <a:t>.</a:t>
            </a:r>
            <a:endParaRPr lang="en-US" sz="2600" kern="1200" dirty="0">
              <a:solidFill>
                <a:schemeClr val="tx1"/>
              </a:solidFill>
              <a:latin typeface="+mn-lt"/>
              <a:ea typeface="+mn-ea"/>
              <a:cs typeface="+mn-cs"/>
            </a:endParaRPr>
          </a:p>
          <a:p>
            <a:pPr marL="298450" indent="-228600" algn="l" rtl="0">
              <a:lnSpc>
                <a:spcPct val="90000"/>
              </a:lnSpc>
              <a:spcBef>
                <a:spcPts val="960"/>
              </a:spcBef>
              <a:buFont typeface="Arial" panose="020B0604020202020204" pitchFamily="34" charset="0"/>
              <a:buChar char="•"/>
              <a:tabLst>
                <a:tab pos="354965" algn="l"/>
              </a:tabLst>
            </a:pPr>
            <a:r>
              <a:rPr lang="en-US" sz="2600" b="1" kern="1200" spc="70" dirty="0" err="1">
                <a:solidFill>
                  <a:schemeClr val="tx1"/>
                </a:solidFill>
                <a:latin typeface="+mn-lt"/>
                <a:ea typeface="+mn-ea"/>
                <a:cs typeface="+mn-cs"/>
              </a:rPr>
              <a:t>Politiske</a:t>
            </a:r>
            <a:r>
              <a:rPr lang="en-US" sz="2600" b="1" kern="1200" dirty="0">
                <a:solidFill>
                  <a:schemeClr val="tx1"/>
                </a:solidFill>
                <a:latin typeface="+mn-lt"/>
                <a:ea typeface="+mn-ea"/>
                <a:cs typeface="+mn-cs"/>
              </a:rPr>
              <a:t> </a:t>
            </a:r>
            <a:r>
              <a:rPr lang="en-US" sz="2600" b="1" kern="1200" spc="110" dirty="0" err="1">
                <a:solidFill>
                  <a:schemeClr val="tx1"/>
                </a:solidFill>
                <a:latin typeface="+mn-lt"/>
                <a:ea typeface="+mn-ea"/>
                <a:cs typeface="+mn-cs"/>
              </a:rPr>
              <a:t>mål</a:t>
            </a:r>
            <a:r>
              <a:rPr lang="en-US" sz="2600" b="1" kern="1200" spc="-25" dirty="0">
                <a:solidFill>
                  <a:schemeClr val="tx1"/>
                </a:solidFill>
                <a:latin typeface="+mn-lt"/>
                <a:ea typeface="+mn-ea"/>
                <a:cs typeface="+mn-cs"/>
              </a:rPr>
              <a:t> </a:t>
            </a:r>
            <a:r>
              <a:rPr lang="en-US" sz="2600" b="1" kern="1200" spc="60" dirty="0" err="1">
                <a:solidFill>
                  <a:schemeClr val="tx1"/>
                </a:solidFill>
                <a:latin typeface="+mn-lt"/>
                <a:ea typeface="+mn-ea"/>
                <a:cs typeface="+mn-cs"/>
              </a:rPr>
              <a:t>og</a:t>
            </a:r>
            <a:r>
              <a:rPr lang="en-US" sz="2600" b="1" kern="1200" spc="-20" dirty="0">
                <a:solidFill>
                  <a:schemeClr val="tx1"/>
                </a:solidFill>
                <a:latin typeface="+mn-lt"/>
                <a:ea typeface="+mn-ea"/>
                <a:cs typeface="+mn-cs"/>
              </a:rPr>
              <a:t> </a:t>
            </a:r>
            <a:r>
              <a:rPr lang="en-US" sz="2600" b="1" kern="1200" spc="60" dirty="0" err="1">
                <a:solidFill>
                  <a:schemeClr val="tx1"/>
                </a:solidFill>
                <a:latin typeface="+mn-lt"/>
                <a:ea typeface="+mn-ea"/>
                <a:cs typeface="+mn-cs"/>
              </a:rPr>
              <a:t>virkemidler</a:t>
            </a:r>
            <a:r>
              <a:rPr lang="en-US" sz="2600" b="1" kern="1200" spc="-5" dirty="0">
                <a:solidFill>
                  <a:schemeClr val="tx1"/>
                </a:solidFill>
                <a:latin typeface="+mn-lt"/>
                <a:ea typeface="+mn-ea"/>
                <a:cs typeface="+mn-cs"/>
              </a:rPr>
              <a:t> </a:t>
            </a:r>
            <a:r>
              <a:rPr lang="en-US" sz="2600" b="1" kern="1200" dirty="0">
                <a:solidFill>
                  <a:schemeClr val="tx1"/>
                </a:solidFill>
                <a:latin typeface="+mn-lt"/>
                <a:ea typeface="+mn-ea"/>
                <a:cs typeface="+mn-cs"/>
              </a:rPr>
              <a:t>for</a:t>
            </a:r>
            <a:r>
              <a:rPr lang="en-US" sz="2600" b="1" kern="1200" spc="-20" dirty="0">
                <a:solidFill>
                  <a:schemeClr val="tx1"/>
                </a:solidFill>
                <a:latin typeface="+mn-lt"/>
                <a:ea typeface="+mn-ea"/>
                <a:cs typeface="+mn-cs"/>
              </a:rPr>
              <a:t> </a:t>
            </a:r>
            <a:r>
              <a:rPr lang="en-US" sz="2600" b="1" kern="1200" spc="95" dirty="0">
                <a:solidFill>
                  <a:schemeClr val="tx1"/>
                </a:solidFill>
                <a:latin typeface="+mn-lt"/>
                <a:ea typeface="+mn-ea"/>
                <a:cs typeface="+mn-cs"/>
              </a:rPr>
              <a:t>å</a:t>
            </a:r>
            <a:r>
              <a:rPr lang="en-US" sz="2600" b="1" kern="1200" spc="-20" dirty="0">
                <a:solidFill>
                  <a:schemeClr val="tx1"/>
                </a:solidFill>
                <a:latin typeface="+mn-lt"/>
                <a:ea typeface="+mn-ea"/>
                <a:cs typeface="+mn-cs"/>
              </a:rPr>
              <a:t> </a:t>
            </a:r>
            <a:r>
              <a:rPr lang="en-US" sz="2600" b="1" kern="1200" spc="60" dirty="0" err="1">
                <a:solidFill>
                  <a:schemeClr val="tx1"/>
                </a:solidFill>
                <a:latin typeface="+mn-lt"/>
                <a:ea typeface="+mn-ea"/>
                <a:cs typeface="+mn-cs"/>
              </a:rPr>
              <a:t>styrke</a:t>
            </a:r>
            <a:r>
              <a:rPr lang="en-US" sz="2600" b="1" kern="1200" spc="-35" dirty="0">
                <a:solidFill>
                  <a:schemeClr val="tx1"/>
                </a:solidFill>
                <a:latin typeface="+mn-lt"/>
                <a:ea typeface="+mn-ea"/>
                <a:cs typeface="+mn-cs"/>
              </a:rPr>
              <a:t> </a:t>
            </a:r>
            <a:r>
              <a:rPr lang="en-US" sz="2600" b="1" kern="1200" spc="45" dirty="0" err="1">
                <a:solidFill>
                  <a:schemeClr val="tx1"/>
                </a:solidFill>
                <a:latin typeface="+mn-lt"/>
                <a:ea typeface="+mn-ea"/>
                <a:cs typeface="+mn-cs"/>
              </a:rPr>
              <a:t>tverrfaglig</a:t>
            </a:r>
            <a:r>
              <a:rPr lang="en-US" sz="2600" b="1" kern="1200" dirty="0">
                <a:solidFill>
                  <a:schemeClr val="tx1"/>
                </a:solidFill>
                <a:latin typeface="+mn-lt"/>
                <a:ea typeface="+mn-ea"/>
                <a:cs typeface="+mn-cs"/>
              </a:rPr>
              <a:t> </a:t>
            </a:r>
            <a:r>
              <a:rPr lang="en-US" sz="2600" b="1" kern="1200" spc="55" dirty="0" err="1">
                <a:solidFill>
                  <a:schemeClr val="tx1"/>
                </a:solidFill>
                <a:latin typeface="+mn-lt"/>
                <a:ea typeface="+mn-ea"/>
                <a:cs typeface="+mn-cs"/>
              </a:rPr>
              <a:t>arbeid</a:t>
            </a:r>
            <a:r>
              <a:rPr lang="en-US" sz="2600" b="1" kern="1200" spc="55" dirty="0">
                <a:solidFill>
                  <a:schemeClr val="tx1"/>
                </a:solidFill>
                <a:latin typeface="+mn-lt"/>
                <a:ea typeface="+mn-ea"/>
                <a:cs typeface="+mn-cs"/>
              </a:rPr>
              <a:t>.</a:t>
            </a:r>
            <a:endParaRPr lang="en-US" sz="2600" kern="1200" dirty="0">
              <a:solidFill>
                <a:schemeClr val="tx1"/>
              </a:solidFill>
              <a:latin typeface="+mn-lt"/>
              <a:ea typeface="+mn-ea"/>
              <a:cs typeface="+mn-cs"/>
            </a:endParaRPr>
          </a:p>
          <a:p>
            <a:pPr marL="298450" indent="-228600" algn="l" rtl="0">
              <a:lnSpc>
                <a:spcPct val="90000"/>
              </a:lnSpc>
              <a:spcBef>
                <a:spcPts val="950"/>
              </a:spcBef>
              <a:buFont typeface="Arial" panose="020B0604020202020204" pitchFamily="34" charset="0"/>
              <a:buChar char="•"/>
              <a:tabLst>
                <a:tab pos="354965" algn="l"/>
              </a:tabLst>
            </a:pPr>
            <a:r>
              <a:rPr lang="en-US" sz="2600" b="1" kern="1200" spc="60" dirty="0" err="1">
                <a:solidFill>
                  <a:schemeClr val="tx1"/>
                </a:solidFill>
                <a:latin typeface="+mn-lt"/>
                <a:ea typeface="+mn-ea"/>
                <a:cs typeface="+mn-cs"/>
              </a:rPr>
              <a:t>Lovgivingen</a:t>
            </a:r>
            <a:r>
              <a:rPr lang="en-US" sz="2600" b="1" kern="1200" spc="-15" dirty="0">
                <a:solidFill>
                  <a:schemeClr val="tx1"/>
                </a:solidFill>
                <a:latin typeface="+mn-lt"/>
                <a:ea typeface="+mn-ea"/>
                <a:cs typeface="+mn-cs"/>
              </a:rPr>
              <a:t> </a:t>
            </a:r>
            <a:r>
              <a:rPr lang="en-US" sz="2600" b="1" kern="1200" spc="-80" dirty="0">
                <a:solidFill>
                  <a:schemeClr val="tx1"/>
                </a:solidFill>
                <a:latin typeface="+mn-lt"/>
                <a:ea typeface="+mn-ea"/>
                <a:cs typeface="+mn-cs"/>
              </a:rPr>
              <a:t>–</a:t>
            </a:r>
            <a:r>
              <a:rPr lang="en-US" sz="2600" b="1" kern="1200" spc="-30" dirty="0">
                <a:solidFill>
                  <a:schemeClr val="tx1"/>
                </a:solidFill>
                <a:latin typeface="+mn-lt"/>
                <a:ea typeface="+mn-ea"/>
                <a:cs typeface="+mn-cs"/>
              </a:rPr>
              <a:t> </a:t>
            </a:r>
            <a:r>
              <a:rPr lang="en-US" sz="2600" b="1" kern="1200" spc="60" dirty="0" err="1">
                <a:solidFill>
                  <a:schemeClr val="tx1"/>
                </a:solidFill>
                <a:latin typeface="+mn-lt"/>
                <a:ea typeface="+mn-ea"/>
                <a:cs typeface="+mn-cs"/>
              </a:rPr>
              <a:t>forvaltningsloven</a:t>
            </a:r>
            <a:r>
              <a:rPr lang="en-US" sz="2600" b="1" kern="1200" spc="-20" dirty="0">
                <a:solidFill>
                  <a:schemeClr val="tx1"/>
                </a:solidFill>
                <a:latin typeface="+mn-lt"/>
                <a:ea typeface="+mn-ea"/>
                <a:cs typeface="+mn-cs"/>
              </a:rPr>
              <a:t> </a:t>
            </a:r>
            <a:r>
              <a:rPr lang="en-US" sz="2600" b="1" kern="1200" spc="60" dirty="0" err="1">
                <a:solidFill>
                  <a:schemeClr val="tx1"/>
                </a:solidFill>
                <a:latin typeface="+mn-lt"/>
                <a:ea typeface="+mn-ea"/>
                <a:cs typeface="+mn-cs"/>
              </a:rPr>
              <a:t>og</a:t>
            </a:r>
            <a:r>
              <a:rPr lang="en-US" sz="2600" b="1" kern="1200" spc="-10" dirty="0">
                <a:solidFill>
                  <a:schemeClr val="tx1"/>
                </a:solidFill>
                <a:latin typeface="+mn-lt"/>
                <a:ea typeface="+mn-ea"/>
                <a:cs typeface="+mn-cs"/>
              </a:rPr>
              <a:t> </a:t>
            </a:r>
            <a:r>
              <a:rPr lang="en-US" sz="2600" b="1" kern="1200" spc="80" dirty="0" err="1">
                <a:solidFill>
                  <a:schemeClr val="tx1"/>
                </a:solidFill>
                <a:latin typeface="+mn-lt"/>
                <a:ea typeface="+mn-ea"/>
                <a:cs typeface="+mn-cs"/>
              </a:rPr>
              <a:t>særlovene</a:t>
            </a:r>
            <a:r>
              <a:rPr lang="en-US" sz="2600" b="1" kern="1200" spc="80" dirty="0">
                <a:solidFill>
                  <a:schemeClr val="tx1"/>
                </a:solidFill>
                <a:latin typeface="+mn-lt"/>
                <a:ea typeface="+mn-ea"/>
                <a:cs typeface="+mn-cs"/>
              </a:rPr>
              <a:t>.</a:t>
            </a:r>
            <a:r>
              <a:rPr lang="en-US" sz="2600" b="1" kern="1200" spc="-25" dirty="0">
                <a:solidFill>
                  <a:schemeClr val="tx1"/>
                </a:solidFill>
                <a:latin typeface="+mn-lt"/>
                <a:ea typeface="+mn-ea"/>
                <a:cs typeface="+mn-cs"/>
              </a:rPr>
              <a:t> </a:t>
            </a:r>
            <a:r>
              <a:rPr lang="en-US" sz="2600" b="1" kern="1200" spc="75" dirty="0" err="1">
                <a:solidFill>
                  <a:schemeClr val="tx1"/>
                </a:solidFill>
                <a:latin typeface="+mn-lt"/>
                <a:ea typeface="+mn-ea"/>
                <a:cs typeface="+mn-cs"/>
              </a:rPr>
              <a:t>Praktisk</a:t>
            </a:r>
            <a:r>
              <a:rPr lang="en-US" sz="2600" b="1" kern="1200" spc="-45" dirty="0">
                <a:solidFill>
                  <a:schemeClr val="tx1"/>
                </a:solidFill>
                <a:latin typeface="+mn-lt"/>
                <a:ea typeface="+mn-ea"/>
                <a:cs typeface="+mn-cs"/>
              </a:rPr>
              <a:t> </a:t>
            </a:r>
            <a:r>
              <a:rPr lang="en-US" sz="2600" b="1" kern="1200" spc="70" dirty="0">
                <a:solidFill>
                  <a:schemeClr val="tx1"/>
                </a:solidFill>
                <a:latin typeface="+mn-lt"/>
                <a:ea typeface="+mn-ea"/>
                <a:cs typeface="+mn-cs"/>
              </a:rPr>
              <a:t>bruk</a:t>
            </a:r>
            <a:r>
              <a:rPr lang="en-US" sz="2600" b="1" kern="1200" spc="-25" dirty="0">
                <a:solidFill>
                  <a:schemeClr val="tx1"/>
                </a:solidFill>
                <a:latin typeface="+mn-lt"/>
                <a:ea typeface="+mn-ea"/>
                <a:cs typeface="+mn-cs"/>
              </a:rPr>
              <a:t> </a:t>
            </a:r>
            <a:r>
              <a:rPr lang="en-US" sz="2600" b="1" kern="1200" spc="65" dirty="0">
                <a:solidFill>
                  <a:schemeClr val="tx1"/>
                </a:solidFill>
                <a:latin typeface="+mn-lt"/>
                <a:ea typeface="+mn-ea"/>
                <a:cs typeface="+mn-cs"/>
              </a:rPr>
              <a:t>av</a:t>
            </a:r>
            <a:r>
              <a:rPr lang="en-US" sz="2600" b="1" kern="1200" spc="-40" dirty="0">
                <a:solidFill>
                  <a:schemeClr val="tx1"/>
                </a:solidFill>
                <a:latin typeface="+mn-lt"/>
                <a:ea typeface="+mn-ea"/>
                <a:cs typeface="+mn-cs"/>
              </a:rPr>
              <a:t> </a:t>
            </a:r>
            <a:r>
              <a:rPr lang="en-US" sz="2600" b="1" kern="1200" spc="-10" dirty="0">
                <a:solidFill>
                  <a:schemeClr val="tx1"/>
                </a:solidFill>
                <a:latin typeface="+mn-lt"/>
                <a:ea typeface="+mn-ea"/>
                <a:cs typeface="+mn-cs"/>
              </a:rPr>
              <a:t>lover.</a:t>
            </a:r>
            <a:endParaRPr lang="en-US" sz="2600" kern="1200" dirty="0">
              <a:solidFill>
                <a:schemeClr val="tx1"/>
              </a:solidFill>
              <a:latin typeface="+mn-lt"/>
              <a:ea typeface="+mn-ea"/>
              <a:cs typeface="+mn-cs"/>
            </a:endParaRPr>
          </a:p>
          <a:p>
            <a:pPr marL="298450" indent="-228600" algn="l" rtl="0">
              <a:lnSpc>
                <a:spcPct val="90000"/>
              </a:lnSpc>
              <a:spcBef>
                <a:spcPts val="950"/>
              </a:spcBef>
              <a:buFont typeface="Arial" panose="020B0604020202020204" pitchFamily="34" charset="0"/>
              <a:buChar char="•"/>
              <a:tabLst>
                <a:tab pos="354965" algn="l"/>
              </a:tabLst>
            </a:pPr>
            <a:r>
              <a:rPr lang="en-US" sz="2600" b="1" kern="1200" spc="95" dirty="0">
                <a:solidFill>
                  <a:schemeClr val="tx1"/>
                </a:solidFill>
                <a:latin typeface="+mn-lt"/>
                <a:ea typeface="+mn-ea"/>
                <a:cs typeface="+mn-cs"/>
              </a:rPr>
              <a:t>Den</a:t>
            </a:r>
            <a:r>
              <a:rPr lang="en-US" sz="2600" b="1" kern="1200" spc="-10" dirty="0">
                <a:solidFill>
                  <a:schemeClr val="tx1"/>
                </a:solidFill>
                <a:latin typeface="+mn-lt"/>
                <a:ea typeface="+mn-ea"/>
                <a:cs typeface="+mn-cs"/>
              </a:rPr>
              <a:t> </a:t>
            </a:r>
            <a:r>
              <a:rPr lang="en-US" sz="2600" b="1" kern="1200" spc="60" dirty="0" err="1">
                <a:solidFill>
                  <a:schemeClr val="tx1"/>
                </a:solidFill>
                <a:latin typeface="+mn-lt"/>
                <a:ea typeface="+mn-ea"/>
                <a:cs typeface="+mn-cs"/>
              </a:rPr>
              <a:t>forvaltningsrettslige</a:t>
            </a:r>
            <a:r>
              <a:rPr lang="en-US" sz="2600" b="1" kern="1200" spc="25" dirty="0">
                <a:solidFill>
                  <a:schemeClr val="tx1"/>
                </a:solidFill>
                <a:latin typeface="+mn-lt"/>
                <a:ea typeface="+mn-ea"/>
                <a:cs typeface="+mn-cs"/>
              </a:rPr>
              <a:t> </a:t>
            </a:r>
            <a:r>
              <a:rPr lang="en-US" sz="2600" b="1" kern="1200" spc="60" dirty="0" err="1">
                <a:solidFill>
                  <a:schemeClr val="tx1"/>
                </a:solidFill>
                <a:latin typeface="+mn-lt"/>
                <a:ea typeface="+mn-ea"/>
                <a:cs typeface="+mn-cs"/>
              </a:rPr>
              <a:t>og</a:t>
            </a:r>
            <a:r>
              <a:rPr lang="en-US" sz="2600" b="1" kern="1200" spc="5" dirty="0">
                <a:solidFill>
                  <a:schemeClr val="tx1"/>
                </a:solidFill>
                <a:latin typeface="+mn-lt"/>
                <a:ea typeface="+mn-ea"/>
                <a:cs typeface="+mn-cs"/>
              </a:rPr>
              <a:t> </a:t>
            </a:r>
            <a:r>
              <a:rPr lang="en-US" sz="2600" b="1" kern="1200" spc="80" dirty="0">
                <a:solidFill>
                  <a:schemeClr val="tx1"/>
                </a:solidFill>
                <a:latin typeface="+mn-lt"/>
                <a:ea typeface="+mn-ea"/>
                <a:cs typeface="+mn-cs"/>
              </a:rPr>
              <a:t>den</a:t>
            </a:r>
            <a:r>
              <a:rPr lang="en-US" sz="2600" b="1" kern="1200" spc="-20" dirty="0">
                <a:solidFill>
                  <a:schemeClr val="tx1"/>
                </a:solidFill>
                <a:latin typeface="+mn-lt"/>
                <a:ea typeface="+mn-ea"/>
                <a:cs typeface="+mn-cs"/>
              </a:rPr>
              <a:t> </a:t>
            </a:r>
            <a:r>
              <a:rPr lang="en-US" sz="2600" b="1" kern="1200" spc="75" dirty="0" err="1">
                <a:solidFill>
                  <a:schemeClr val="tx1"/>
                </a:solidFill>
                <a:latin typeface="+mn-lt"/>
                <a:ea typeface="+mn-ea"/>
                <a:cs typeface="+mn-cs"/>
              </a:rPr>
              <a:t>yrkesmessige</a:t>
            </a:r>
            <a:r>
              <a:rPr lang="en-US" sz="2600" b="1" kern="1200" spc="75" dirty="0">
                <a:solidFill>
                  <a:schemeClr val="tx1"/>
                </a:solidFill>
                <a:latin typeface="+mn-lt"/>
                <a:ea typeface="+mn-ea"/>
                <a:cs typeface="+mn-cs"/>
              </a:rPr>
              <a:t>/</a:t>
            </a:r>
            <a:r>
              <a:rPr lang="en-US" sz="2600" b="1" kern="1200" spc="75" dirty="0" err="1">
                <a:solidFill>
                  <a:schemeClr val="tx1"/>
                </a:solidFill>
                <a:latin typeface="+mn-lt"/>
                <a:ea typeface="+mn-ea"/>
                <a:cs typeface="+mn-cs"/>
              </a:rPr>
              <a:t>profesjonsrettslige</a:t>
            </a:r>
            <a:r>
              <a:rPr lang="en-US" sz="2600" b="1" kern="1200" spc="50" dirty="0">
                <a:solidFill>
                  <a:schemeClr val="tx1"/>
                </a:solidFill>
                <a:latin typeface="+mn-lt"/>
                <a:ea typeface="+mn-ea"/>
                <a:cs typeface="+mn-cs"/>
              </a:rPr>
              <a:t> </a:t>
            </a:r>
            <a:r>
              <a:rPr lang="en-US" sz="2600" b="1" kern="1200" spc="70" dirty="0" err="1">
                <a:solidFill>
                  <a:schemeClr val="tx1"/>
                </a:solidFill>
                <a:latin typeface="+mn-lt"/>
                <a:ea typeface="+mn-ea"/>
                <a:cs typeface="+mn-cs"/>
              </a:rPr>
              <a:t>taushetsplikten</a:t>
            </a:r>
            <a:r>
              <a:rPr lang="en-US" sz="2600" b="1" kern="1200" spc="70" dirty="0">
                <a:solidFill>
                  <a:schemeClr val="tx1"/>
                </a:solidFill>
                <a:latin typeface="+mn-lt"/>
                <a:ea typeface="+mn-ea"/>
                <a:cs typeface="+mn-cs"/>
              </a:rPr>
              <a:t>.</a:t>
            </a:r>
          </a:p>
          <a:p>
            <a:pPr marL="298450" indent="-228600" algn="l" rtl="0">
              <a:lnSpc>
                <a:spcPct val="90000"/>
              </a:lnSpc>
              <a:spcBef>
                <a:spcPts val="960"/>
              </a:spcBef>
              <a:buFont typeface="Arial" panose="020B0604020202020204" pitchFamily="34" charset="0"/>
              <a:buChar char="•"/>
              <a:tabLst>
                <a:tab pos="354965" algn="l"/>
              </a:tabLst>
            </a:pPr>
            <a:r>
              <a:rPr lang="en-US" sz="2600" b="1" kern="1200" spc="55" dirty="0">
                <a:solidFill>
                  <a:schemeClr val="tx1"/>
                </a:solidFill>
                <a:latin typeface="+mn-lt"/>
                <a:ea typeface="+mn-ea"/>
                <a:cs typeface="+mn-cs"/>
              </a:rPr>
              <a:t>Rett</a:t>
            </a:r>
            <a:r>
              <a:rPr lang="en-US" sz="2600" b="1" kern="1200" spc="-5" dirty="0">
                <a:solidFill>
                  <a:schemeClr val="tx1"/>
                </a:solidFill>
                <a:latin typeface="+mn-lt"/>
                <a:ea typeface="+mn-ea"/>
                <a:cs typeface="+mn-cs"/>
              </a:rPr>
              <a:t> </a:t>
            </a:r>
            <a:r>
              <a:rPr lang="en-US" sz="2600" b="1" kern="1200" dirty="0" err="1">
                <a:solidFill>
                  <a:schemeClr val="tx1"/>
                </a:solidFill>
                <a:latin typeface="+mn-lt"/>
                <a:ea typeface="+mn-ea"/>
                <a:cs typeface="+mn-cs"/>
              </a:rPr>
              <a:t>til</a:t>
            </a:r>
            <a:r>
              <a:rPr lang="en-US" sz="2600" b="1" kern="1200" dirty="0">
                <a:solidFill>
                  <a:schemeClr val="tx1"/>
                </a:solidFill>
                <a:latin typeface="+mn-lt"/>
                <a:ea typeface="+mn-ea"/>
                <a:cs typeface="+mn-cs"/>
              </a:rPr>
              <a:t> </a:t>
            </a:r>
            <a:r>
              <a:rPr lang="en-US" sz="2600" b="1" kern="1200" spc="75" dirty="0" err="1">
                <a:solidFill>
                  <a:schemeClr val="tx1"/>
                </a:solidFill>
                <a:latin typeface="+mn-lt"/>
                <a:ea typeface="+mn-ea"/>
                <a:cs typeface="+mn-cs"/>
              </a:rPr>
              <a:t>innsyn</a:t>
            </a:r>
            <a:r>
              <a:rPr lang="en-US" sz="2600" b="1" kern="1200" spc="-5" dirty="0">
                <a:solidFill>
                  <a:schemeClr val="tx1"/>
                </a:solidFill>
                <a:latin typeface="+mn-lt"/>
                <a:ea typeface="+mn-ea"/>
                <a:cs typeface="+mn-cs"/>
              </a:rPr>
              <a:t> </a:t>
            </a:r>
            <a:r>
              <a:rPr lang="en-US" sz="2600" b="1" kern="1200" dirty="0" err="1">
                <a:solidFill>
                  <a:schemeClr val="tx1"/>
                </a:solidFill>
                <a:latin typeface="+mn-lt"/>
                <a:ea typeface="+mn-ea"/>
                <a:cs typeface="+mn-cs"/>
              </a:rPr>
              <a:t>i</a:t>
            </a:r>
            <a:r>
              <a:rPr lang="en-US" sz="2600" b="1" kern="1200" spc="5" dirty="0">
                <a:solidFill>
                  <a:schemeClr val="tx1"/>
                </a:solidFill>
                <a:latin typeface="+mn-lt"/>
                <a:ea typeface="+mn-ea"/>
                <a:cs typeface="+mn-cs"/>
              </a:rPr>
              <a:t> </a:t>
            </a:r>
            <a:r>
              <a:rPr lang="en-US" sz="2600" b="1" kern="1200" spc="70" dirty="0" err="1">
                <a:solidFill>
                  <a:schemeClr val="tx1"/>
                </a:solidFill>
                <a:latin typeface="+mn-lt"/>
                <a:ea typeface="+mn-ea"/>
                <a:cs typeface="+mn-cs"/>
              </a:rPr>
              <a:t>egen</a:t>
            </a:r>
            <a:r>
              <a:rPr lang="en-US" sz="2600" b="1" kern="1200" spc="-5" dirty="0">
                <a:solidFill>
                  <a:schemeClr val="tx1"/>
                </a:solidFill>
                <a:latin typeface="+mn-lt"/>
                <a:ea typeface="+mn-ea"/>
                <a:cs typeface="+mn-cs"/>
              </a:rPr>
              <a:t> </a:t>
            </a:r>
            <a:r>
              <a:rPr lang="en-US" sz="2600" b="1" kern="1200" spc="130" dirty="0" err="1">
                <a:solidFill>
                  <a:schemeClr val="tx1"/>
                </a:solidFill>
                <a:latin typeface="+mn-lt"/>
                <a:ea typeface="+mn-ea"/>
                <a:cs typeface="+mn-cs"/>
              </a:rPr>
              <a:t>sak</a:t>
            </a:r>
            <a:r>
              <a:rPr lang="en-US" sz="2600" b="1" kern="1200" spc="5" dirty="0">
                <a:solidFill>
                  <a:schemeClr val="tx1"/>
                </a:solidFill>
                <a:latin typeface="+mn-lt"/>
                <a:ea typeface="+mn-ea"/>
                <a:cs typeface="+mn-cs"/>
              </a:rPr>
              <a:t> </a:t>
            </a:r>
            <a:r>
              <a:rPr lang="en-US" sz="2600" b="1" kern="1200" spc="-80" dirty="0">
                <a:solidFill>
                  <a:schemeClr val="tx1"/>
                </a:solidFill>
                <a:latin typeface="+mn-lt"/>
                <a:ea typeface="+mn-ea"/>
                <a:cs typeface="+mn-cs"/>
              </a:rPr>
              <a:t>–</a:t>
            </a:r>
            <a:r>
              <a:rPr lang="en-US" sz="2600" b="1" kern="1200" spc="-5" dirty="0">
                <a:solidFill>
                  <a:schemeClr val="tx1"/>
                </a:solidFill>
                <a:latin typeface="+mn-lt"/>
                <a:ea typeface="+mn-ea"/>
                <a:cs typeface="+mn-cs"/>
              </a:rPr>
              <a:t> </a:t>
            </a:r>
            <a:r>
              <a:rPr lang="en-US" sz="2600" b="1" kern="1200" spc="60" dirty="0" err="1">
                <a:solidFill>
                  <a:schemeClr val="tx1"/>
                </a:solidFill>
                <a:latin typeface="+mn-lt"/>
                <a:ea typeface="+mn-ea"/>
                <a:cs typeface="+mn-cs"/>
              </a:rPr>
              <a:t>herunder</a:t>
            </a:r>
            <a:r>
              <a:rPr lang="en-US" sz="2600" b="1" kern="1200" spc="-10" dirty="0">
                <a:solidFill>
                  <a:schemeClr val="tx1"/>
                </a:solidFill>
                <a:latin typeface="+mn-lt"/>
                <a:ea typeface="+mn-ea"/>
                <a:cs typeface="+mn-cs"/>
              </a:rPr>
              <a:t> </a:t>
            </a:r>
            <a:r>
              <a:rPr lang="en-US" sz="2600" b="1" kern="1200" spc="65" dirty="0" err="1">
                <a:solidFill>
                  <a:schemeClr val="tx1"/>
                </a:solidFill>
                <a:latin typeface="+mn-lt"/>
                <a:ea typeface="+mn-ea"/>
                <a:cs typeface="+mn-cs"/>
              </a:rPr>
              <a:t>foreldres</a:t>
            </a:r>
            <a:r>
              <a:rPr lang="en-US" sz="2600" b="1" kern="1200" spc="30" dirty="0">
                <a:solidFill>
                  <a:schemeClr val="tx1"/>
                </a:solidFill>
                <a:latin typeface="+mn-lt"/>
                <a:ea typeface="+mn-ea"/>
                <a:cs typeface="+mn-cs"/>
              </a:rPr>
              <a:t> </a:t>
            </a:r>
            <a:r>
              <a:rPr lang="en-US" sz="2600" b="1" kern="1200" dirty="0" err="1">
                <a:solidFill>
                  <a:schemeClr val="tx1"/>
                </a:solidFill>
                <a:latin typeface="+mn-lt"/>
                <a:ea typeface="+mn-ea"/>
                <a:cs typeface="+mn-cs"/>
              </a:rPr>
              <a:t>rett</a:t>
            </a:r>
            <a:r>
              <a:rPr lang="en-US" sz="2600" b="1" kern="1200" spc="-5" dirty="0">
                <a:solidFill>
                  <a:schemeClr val="tx1"/>
                </a:solidFill>
                <a:latin typeface="+mn-lt"/>
                <a:ea typeface="+mn-ea"/>
                <a:cs typeface="+mn-cs"/>
              </a:rPr>
              <a:t> </a:t>
            </a:r>
            <a:r>
              <a:rPr lang="en-US" sz="2600" b="1" kern="1200" dirty="0" err="1">
                <a:solidFill>
                  <a:schemeClr val="tx1"/>
                </a:solidFill>
                <a:latin typeface="+mn-lt"/>
                <a:ea typeface="+mn-ea"/>
                <a:cs typeface="+mn-cs"/>
              </a:rPr>
              <a:t>til</a:t>
            </a:r>
            <a:r>
              <a:rPr lang="en-US" sz="2600" b="1" kern="1200" spc="20" dirty="0">
                <a:solidFill>
                  <a:schemeClr val="tx1"/>
                </a:solidFill>
                <a:latin typeface="+mn-lt"/>
                <a:ea typeface="+mn-ea"/>
                <a:cs typeface="+mn-cs"/>
              </a:rPr>
              <a:t> </a:t>
            </a:r>
            <a:r>
              <a:rPr lang="en-US" sz="2600" b="1" kern="1200" spc="65" dirty="0" err="1">
                <a:solidFill>
                  <a:schemeClr val="tx1"/>
                </a:solidFill>
                <a:latin typeface="+mn-lt"/>
                <a:ea typeface="+mn-ea"/>
                <a:cs typeface="+mn-cs"/>
              </a:rPr>
              <a:t>innsyn</a:t>
            </a:r>
            <a:r>
              <a:rPr lang="en-US" sz="2600" b="1" kern="1200" spc="65" dirty="0">
                <a:solidFill>
                  <a:schemeClr val="tx1"/>
                </a:solidFill>
                <a:latin typeface="+mn-lt"/>
                <a:ea typeface="+mn-ea"/>
                <a:cs typeface="+mn-cs"/>
              </a:rPr>
              <a:t>.</a:t>
            </a:r>
          </a:p>
          <a:p>
            <a:pPr marL="298450" indent="-228600" algn="l" rtl="0">
              <a:lnSpc>
                <a:spcPct val="90000"/>
              </a:lnSpc>
              <a:spcBef>
                <a:spcPts val="960"/>
              </a:spcBef>
              <a:buFont typeface="Arial" panose="020B0604020202020204" pitchFamily="34" charset="0"/>
              <a:buChar char="•"/>
              <a:tabLst>
                <a:tab pos="354965" algn="l"/>
              </a:tabLst>
            </a:pPr>
            <a:r>
              <a:rPr lang="en-US" sz="2600" b="1" kern="1200" spc="65" dirty="0" err="1">
                <a:solidFill>
                  <a:schemeClr val="tx1"/>
                </a:solidFill>
                <a:latin typeface="+mn-lt"/>
                <a:ea typeface="+mn-ea"/>
                <a:cs typeface="+mn-cs"/>
              </a:rPr>
              <a:t>Opplysningsretten</a:t>
            </a:r>
            <a:endParaRPr lang="en-US" sz="2600" b="1" kern="1200" spc="65" dirty="0">
              <a:solidFill>
                <a:schemeClr val="tx1"/>
              </a:solidFill>
              <a:latin typeface="+mn-lt"/>
              <a:ea typeface="+mn-ea"/>
              <a:cs typeface="+mn-cs"/>
            </a:endParaRPr>
          </a:p>
          <a:p>
            <a:pPr marL="756285" lvl="1" indent="-228600" algn="l" rtl="0">
              <a:lnSpc>
                <a:spcPct val="90000"/>
              </a:lnSpc>
              <a:spcBef>
                <a:spcPts val="950"/>
              </a:spcBef>
              <a:buFont typeface="Arial" panose="020B0604020202020204" pitchFamily="34" charset="0"/>
              <a:buChar char="•"/>
              <a:tabLst>
                <a:tab pos="756285" algn="l"/>
              </a:tabLst>
            </a:pPr>
            <a:r>
              <a:rPr lang="en-US" sz="2600" b="1" kern="1200" spc="55" dirty="0" err="1">
                <a:solidFill>
                  <a:schemeClr val="tx1"/>
                </a:solidFill>
                <a:latin typeface="+mn-lt"/>
                <a:ea typeface="+mn-ea"/>
                <a:cs typeface="+mn-cs"/>
              </a:rPr>
              <a:t>Anonymisering</a:t>
            </a:r>
            <a:r>
              <a:rPr lang="en-US" sz="2600" b="1" kern="1200" spc="55" dirty="0">
                <a:solidFill>
                  <a:schemeClr val="tx1"/>
                </a:solidFill>
                <a:latin typeface="+mn-lt"/>
                <a:ea typeface="+mn-ea"/>
                <a:cs typeface="+mn-cs"/>
              </a:rPr>
              <a:t>.</a:t>
            </a:r>
            <a:endParaRPr lang="en-US" sz="2600" kern="1200" dirty="0">
              <a:solidFill>
                <a:schemeClr val="tx1"/>
              </a:solidFill>
              <a:latin typeface="+mn-lt"/>
              <a:ea typeface="+mn-ea"/>
              <a:cs typeface="+mn-cs"/>
            </a:endParaRPr>
          </a:p>
          <a:p>
            <a:pPr marL="756285" lvl="1" indent="-228600" algn="l" rtl="0">
              <a:lnSpc>
                <a:spcPct val="90000"/>
              </a:lnSpc>
              <a:spcBef>
                <a:spcPts val="950"/>
              </a:spcBef>
              <a:buFont typeface="Arial" panose="020B0604020202020204" pitchFamily="34" charset="0"/>
              <a:buChar char="•"/>
              <a:tabLst>
                <a:tab pos="756285" algn="l"/>
              </a:tabLst>
            </a:pPr>
            <a:r>
              <a:rPr lang="en-US" sz="2600" b="1" kern="1200" spc="70" dirty="0" err="1">
                <a:solidFill>
                  <a:schemeClr val="tx1"/>
                </a:solidFill>
                <a:latin typeface="+mn-lt"/>
                <a:ea typeface="+mn-ea"/>
                <a:cs typeface="+mn-cs"/>
              </a:rPr>
              <a:t>Samtykke</a:t>
            </a:r>
            <a:r>
              <a:rPr lang="en-US" sz="2600" b="1" kern="1200" spc="70" dirty="0">
                <a:solidFill>
                  <a:schemeClr val="tx1"/>
                </a:solidFill>
                <a:latin typeface="+mn-lt"/>
                <a:ea typeface="+mn-ea"/>
                <a:cs typeface="+mn-cs"/>
              </a:rPr>
              <a:t>.</a:t>
            </a:r>
          </a:p>
          <a:p>
            <a:pPr marL="756285" lvl="1" indent="-228600" algn="l" rtl="0">
              <a:lnSpc>
                <a:spcPct val="90000"/>
              </a:lnSpc>
              <a:spcBef>
                <a:spcPts val="950"/>
              </a:spcBef>
              <a:buFont typeface="Arial" panose="020B0604020202020204" pitchFamily="34" charset="0"/>
              <a:buChar char="•"/>
              <a:tabLst>
                <a:tab pos="756285" algn="l"/>
              </a:tabLst>
            </a:pPr>
            <a:r>
              <a:rPr lang="en-US" sz="2600" b="1" kern="1200" spc="70" dirty="0" err="1">
                <a:solidFill>
                  <a:schemeClr val="tx1"/>
                </a:solidFill>
                <a:latin typeface="+mn-lt"/>
                <a:ea typeface="+mn-ea"/>
                <a:cs typeface="+mn-cs"/>
              </a:rPr>
              <a:t>Ulike</a:t>
            </a:r>
            <a:r>
              <a:rPr lang="en-US" sz="2600" b="1" kern="1200" spc="70" dirty="0">
                <a:solidFill>
                  <a:schemeClr val="tx1"/>
                </a:solidFill>
                <a:latin typeface="+mn-lt"/>
                <a:ea typeface="+mn-ea"/>
                <a:cs typeface="+mn-cs"/>
              </a:rPr>
              <a:t> </a:t>
            </a:r>
            <a:r>
              <a:rPr lang="en-US" sz="2600" b="1" kern="1200" spc="70" dirty="0" err="1">
                <a:solidFill>
                  <a:schemeClr val="tx1"/>
                </a:solidFill>
                <a:latin typeface="+mn-lt"/>
                <a:ea typeface="+mn-ea"/>
                <a:cs typeface="+mn-cs"/>
              </a:rPr>
              <a:t>lovgrunnlag</a:t>
            </a:r>
            <a:r>
              <a:rPr lang="en-US" sz="2600" b="1" kern="1200" spc="70" dirty="0">
                <a:solidFill>
                  <a:schemeClr val="tx1"/>
                </a:solidFill>
                <a:latin typeface="+mn-lt"/>
                <a:ea typeface="+mn-ea"/>
                <a:cs typeface="+mn-cs"/>
              </a:rPr>
              <a:t> </a:t>
            </a:r>
            <a:r>
              <a:rPr lang="en-US" sz="2600" b="1" kern="1200" spc="70" dirty="0" err="1">
                <a:solidFill>
                  <a:schemeClr val="tx1"/>
                </a:solidFill>
                <a:latin typeface="+mn-lt"/>
                <a:ea typeface="+mn-ea"/>
                <a:cs typeface="+mn-cs"/>
              </a:rPr>
              <a:t>som</a:t>
            </a:r>
            <a:r>
              <a:rPr lang="en-US" sz="2600" b="1" kern="1200" spc="70" dirty="0">
                <a:solidFill>
                  <a:schemeClr val="tx1"/>
                </a:solidFill>
                <a:latin typeface="+mn-lt"/>
                <a:ea typeface="+mn-ea"/>
                <a:cs typeface="+mn-cs"/>
              </a:rPr>
              <a:t> </a:t>
            </a:r>
            <a:r>
              <a:rPr lang="en-US" sz="2600" b="1" kern="1200" spc="70" dirty="0" err="1">
                <a:solidFill>
                  <a:schemeClr val="tx1"/>
                </a:solidFill>
                <a:latin typeface="+mn-lt"/>
                <a:ea typeface="+mn-ea"/>
                <a:cs typeface="+mn-cs"/>
              </a:rPr>
              <a:t>gir</a:t>
            </a:r>
            <a:r>
              <a:rPr lang="en-US" sz="2600" b="1" kern="1200" spc="70" dirty="0">
                <a:solidFill>
                  <a:schemeClr val="tx1"/>
                </a:solidFill>
                <a:latin typeface="+mn-lt"/>
                <a:ea typeface="+mn-ea"/>
                <a:cs typeface="+mn-cs"/>
              </a:rPr>
              <a:t> </a:t>
            </a:r>
            <a:r>
              <a:rPr lang="en-US" sz="2600" b="1" kern="1200" spc="70" dirty="0" err="1">
                <a:solidFill>
                  <a:schemeClr val="tx1"/>
                </a:solidFill>
                <a:latin typeface="+mn-lt"/>
                <a:ea typeface="+mn-ea"/>
                <a:cs typeface="+mn-cs"/>
              </a:rPr>
              <a:t>rett</a:t>
            </a:r>
            <a:r>
              <a:rPr lang="en-US" sz="2600" b="1" kern="1200" spc="70" dirty="0">
                <a:solidFill>
                  <a:schemeClr val="tx1"/>
                </a:solidFill>
                <a:latin typeface="+mn-lt"/>
                <a:ea typeface="+mn-ea"/>
                <a:cs typeface="+mn-cs"/>
              </a:rPr>
              <a:t> </a:t>
            </a:r>
            <a:r>
              <a:rPr lang="en-US" sz="2600" b="1" kern="1200" spc="70" dirty="0" err="1">
                <a:solidFill>
                  <a:schemeClr val="tx1"/>
                </a:solidFill>
                <a:latin typeface="+mn-lt"/>
                <a:ea typeface="+mn-ea"/>
                <a:cs typeface="+mn-cs"/>
              </a:rPr>
              <a:t>til</a:t>
            </a:r>
            <a:r>
              <a:rPr lang="en-US" sz="2600" b="1" kern="1200" spc="70" dirty="0">
                <a:solidFill>
                  <a:schemeClr val="tx1"/>
                </a:solidFill>
                <a:latin typeface="+mn-lt"/>
                <a:ea typeface="+mn-ea"/>
                <a:cs typeface="+mn-cs"/>
              </a:rPr>
              <a:t> </a:t>
            </a:r>
            <a:r>
              <a:rPr lang="en-US" sz="2600" b="1" kern="1200" spc="70" dirty="0" err="1">
                <a:solidFill>
                  <a:schemeClr val="tx1"/>
                </a:solidFill>
                <a:latin typeface="+mn-lt"/>
                <a:ea typeface="+mn-ea"/>
                <a:cs typeface="+mn-cs"/>
              </a:rPr>
              <a:t>utveksling</a:t>
            </a:r>
            <a:r>
              <a:rPr lang="en-US" sz="2600" b="1" kern="1200" spc="70" dirty="0">
                <a:solidFill>
                  <a:schemeClr val="tx1"/>
                </a:solidFill>
                <a:latin typeface="+mn-lt"/>
                <a:ea typeface="+mn-ea"/>
                <a:cs typeface="+mn-cs"/>
              </a:rPr>
              <a:t> av </a:t>
            </a:r>
            <a:r>
              <a:rPr lang="en-US" sz="2600" b="1" kern="1200" spc="70" dirty="0" err="1">
                <a:solidFill>
                  <a:schemeClr val="tx1"/>
                </a:solidFill>
                <a:latin typeface="+mn-lt"/>
                <a:ea typeface="+mn-ea"/>
                <a:cs typeface="+mn-cs"/>
              </a:rPr>
              <a:t>opplysninger</a:t>
            </a:r>
            <a:endParaRPr lang="en-US" sz="2600" b="1" kern="1200" spc="70" dirty="0">
              <a:solidFill>
                <a:schemeClr val="tx1"/>
              </a:solidFill>
              <a:latin typeface="+mn-lt"/>
              <a:ea typeface="+mn-ea"/>
              <a:cs typeface="+mn-cs"/>
            </a:endParaRPr>
          </a:p>
          <a:p>
            <a:pPr marL="298450" indent="-228600" algn="l" rtl="0">
              <a:lnSpc>
                <a:spcPct val="90000"/>
              </a:lnSpc>
              <a:spcBef>
                <a:spcPts val="950"/>
              </a:spcBef>
              <a:buFont typeface="Arial" panose="020B0604020202020204" pitchFamily="34" charset="0"/>
              <a:buChar char="•"/>
              <a:tabLst>
                <a:tab pos="354965" algn="l"/>
              </a:tabLst>
            </a:pPr>
            <a:r>
              <a:rPr lang="en-US" sz="2600" b="1" kern="1200" spc="60" dirty="0" err="1">
                <a:solidFill>
                  <a:schemeClr val="tx1"/>
                </a:solidFill>
                <a:latin typeface="+mn-lt"/>
                <a:ea typeface="+mn-ea"/>
                <a:cs typeface="+mn-cs"/>
              </a:rPr>
              <a:t>Opplysningsplikten</a:t>
            </a:r>
            <a:r>
              <a:rPr lang="en-US" sz="2600" b="1" kern="1200" spc="60" dirty="0">
                <a:solidFill>
                  <a:schemeClr val="tx1"/>
                </a:solidFill>
                <a:latin typeface="+mn-lt"/>
                <a:ea typeface="+mn-ea"/>
                <a:cs typeface="+mn-cs"/>
              </a:rPr>
              <a:t>.</a:t>
            </a:r>
          </a:p>
          <a:p>
            <a:pPr marL="69850" algn="l" rtl="0">
              <a:lnSpc>
                <a:spcPct val="90000"/>
              </a:lnSpc>
              <a:spcBef>
                <a:spcPts val="950"/>
              </a:spcBef>
              <a:tabLst>
                <a:tab pos="354965" algn="l"/>
              </a:tabLst>
            </a:pPr>
            <a:r>
              <a:rPr lang="en-US" sz="2600" b="1" kern="1200" dirty="0">
                <a:solidFill>
                  <a:schemeClr val="tx1"/>
                </a:solidFill>
                <a:highlight>
                  <a:srgbClr val="00FFFF"/>
                </a:highlight>
                <a:latin typeface="+mn-lt"/>
                <a:ea typeface="+mn-ea"/>
                <a:cs typeface="+mn-cs"/>
              </a:rPr>
              <a:t>Pauser – 9.45-10.00 </a:t>
            </a:r>
            <a:r>
              <a:rPr lang="en-US" sz="2600" b="1" kern="1200" dirty="0" err="1">
                <a:solidFill>
                  <a:schemeClr val="tx1"/>
                </a:solidFill>
                <a:highlight>
                  <a:srgbClr val="00FFFF"/>
                </a:highlight>
                <a:latin typeface="+mn-lt"/>
                <a:ea typeface="+mn-ea"/>
                <a:cs typeface="+mn-cs"/>
              </a:rPr>
              <a:t>og</a:t>
            </a:r>
            <a:r>
              <a:rPr lang="en-US" sz="2600" b="1" kern="1200" dirty="0">
                <a:solidFill>
                  <a:schemeClr val="tx1"/>
                </a:solidFill>
                <a:highlight>
                  <a:srgbClr val="00FFFF"/>
                </a:highlight>
                <a:latin typeface="+mn-lt"/>
                <a:ea typeface="+mn-ea"/>
                <a:cs typeface="+mn-cs"/>
              </a:rPr>
              <a:t> 10.45-11.00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36269281-7BE7-294A-47D8-0F5A19B10050}"/>
              </a:ext>
            </a:extLst>
          </p:cNvPr>
          <p:cNvSpPr txBox="1"/>
          <p:nvPr/>
        </p:nvSpPr>
        <p:spPr bwMode="auto">
          <a:xfrm>
            <a:off x="228600" y="765362"/>
            <a:ext cx="10515600" cy="2507876"/>
          </a:xfrm>
          <a:prstGeom prst="rect">
            <a:avLst/>
          </a:prstGeom>
          <a:noFill/>
          <a:ln>
            <a:noFill/>
          </a:ln>
        </p:spPr>
        <p:txBody>
          <a:bodyPr vert="horz" wrap="square" lIns="91440" tIns="45720" rIns="91440" bIns="45720" numCol="1" anchor="ctr" anchorCtr="0" compatLnSpc="1">
            <a:prstTxWarp prst="textNoShape">
              <a:avLst/>
            </a:prstTxWarp>
            <a:noAutofit/>
          </a:bodyPr>
          <a:lstStyle/>
          <a:p>
            <a:pPr algn="ctr" rtl="0" eaLnBrk="0" fontAlgn="base" hangingPunct="0">
              <a:lnSpc>
                <a:spcPct val="90000"/>
              </a:lnSpc>
              <a:spcBef>
                <a:spcPct val="0"/>
              </a:spcBef>
              <a:spcAft>
                <a:spcPts val="600"/>
              </a:spcAft>
            </a:pPr>
            <a:r>
              <a:rPr lang="nb-NO" sz="1600" b="1" i="0" dirty="0">
                <a:solidFill>
                  <a:schemeClr val="tx2"/>
                </a:solidFill>
                <a:effectLst/>
                <a:latin typeface="+mj-lt"/>
                <a:ea typeface="+mj-ea"/>
                <a:cs typeface="+mj-cs"/>
              </a:rPr>
              <a:t>Gode </a:t>
            </a:r>
            <a:r>
              <a:rPr lang="nb-NO" sz="1600" b="1" dirty="0">
                <a:solidFill>
                  <a:schemeClr val="tx2"/>
                </a:solidFill>
                <a:latin typeface="+mj-lt"/>
                <a:ea typeface="+mj-ea"/>
                <a:cs typeface="+mj-cs"/>
              </a:rPr>
              <a:t>velferdstjenester til barn og unge som er i  en vanskelig livssituasjon</a:t>
            </a:r>
          </a:p>
          <a:p>
            <a:pPr algn="ctr" rtl="0" eaLnBrk="0" fontAlgn="base" hangingPunct="0">
              <a:lnSpc>
                <a:spcPct val="90000"/>
              </a:lnSpc>
              <a:spcBef>
                <a:spcPct val="0"/>
              </a:spcBef>
              <a:spcAft>
                <a:spcPts val="600"/>
              </a:spcAft>
            </a:pPr>
            <a:r>
              <a:rPr lang="nb-NO" sz="1600" b="0" i="0" dirty="0">
                <a:solidFill>
                  <a:schemeClr val="tx2"/>
                </a:solidFill>
                <a:effectLst/>
                <a:latin typeface="+mj-lt"/>
                <a:ea typeface="+mj-ea"/>
                <a:cs typeface="+mj-cs"/>
              </a:rPr>
              <a:t>Oppsummert kan vi si at dokumenter som adresserer politikken for barn og unge generelt, så vel som dokumenter som angir politikk for de enkelte tjenestefelt, argumenterer for </a:t>
            </a:r>
            <a:r>
              <a:rPr lang="nb-NO" sz="1600" b="0" i="0" dirty="0">
                <a:solidFill>
                  <a:schemeClr val="tx2"/>
                </a:solidFill>
                <a:effectLst/>
                <a:highlight>
                  <a:srgbClr val="FFFF00"/>
                </a:highlight>
                <a:latin typeface="+mj-lt"/>
                <a:ea typeface="+mj-ea"/>
                <a:cs typeface="+mj-cs"/>
              </a:rPr>
              <a:t>at tjenester som skal støtte barn og unge i sårbare livssituasjoner gjennom oppveksten, må være </a:t>
            </a:r>
            <a:r>
              <a:rPr lang="nb-NO" sz="1600" b="1" i="0" dirty="0">
                <a:solidFill>
                  <a:schemeClr val="tx2"/>
                </a:solidFill>
                <a:effectLst/>
                <a:highlight>
                  <a:srgbClr val="FFFF00"/>
                </a:highlight>
                <a:latin typeface="+mj-lt"/>
                <a:ea typeface="+mj-ea"/>
                <a:cs typeface="+mj-cs"/>
              </a:rPr>
              <a:t>koordinerte og samordnete for å fungere godt</a:t>
            </a:r>
            <a:r>
              <a:rPr lang="nb-NO" sz="1600" b="1" i="0" dirty="0">
                <a:solidFill>
                  <a:schemeClr val="tx2"/>
                </a:solidFill>
                <a:effectLst/>
                <a:latin typeface="+mj-lt"/>
                <a:ea typeface="+mj-ea"/>
                <a:cs typeface="+mj-cs"/>
              </a:rPr>
              <a:t>. </a:t>
            </a:r>
            <a:r>
              <a:rPr lang="nb-NO" sz="1600" b="0" i="0" dirty="0">
                <a:solidFill>
                  <a:schemeClr val="tx2"/>
                </a:solidFill>
                <a:effectLst/>
                <a:latin typeface="+mj-lt"/>
                <a:ea typeface="+mj-ea"/>
                <a:cs typeface="+mj-cs"/>
              </a:rPr>
              <a:t>Vekten legges på forebygging, brede og universelle tiltak, og færrest mulig inngripende og omfattende individsaker. Vi ser også noen forskjeller mellom tjenestene når det gjelder </a:t>
            </a:r>
            <a:r>
              <a:rPr lang="nb-NO" sz="1600" b="0" i="0" dirty="0">
                <a:solidFill>
                  <a:schemeClr val="tx2"/>
                </a:solidFill>
                <a:effectLst/>
                <a:highlight>
                  <a:srgbClr val="FFFF00"/>
                </a:highlight>
                <a:latin typeface="+mj-lt"/>
                <a:ea typeface="+mj-ea"/>
                <a:cs typeface="+mj-cs"/>
              </a:rPr>
              <a:t>endring av fokus</a:t>
            </a:r>
            <a:r>
              <a:rPr lang="nb-NO" sz="1600" b="0" i="0" dirty="0">
                <a:solidFill>
                  <a:schemeClr val="tx2"/>
                </a:solidFill>
                <a:effectLst/>
                <a:latin typeface="+mj-lt"/>
                <a:ea typeface="+mj-ea"/>
                <a:cs typeface="+mj-cs"/>
              </a:rPr>
              <a:t>: Politiske føringer rettet mot </a:t>
            </a:r>
            <a:r>
              <a:rPr lang="nb-NO" sz="1600" b="1" i="0" dirty="0">
                <a:solidFill>
                  <a:schemeClr val="tx2"/>
                </a:solidFill>
                <a:effectLst/>
                <a:highlight>
                  <a:srgbClr val="FFFF00"/>
                </a:highlight>
                <a:latin typeface="+mj-lt"/>
                <a:ea typeface="+mj-ea"/>
                <a:cs typeface="+mj-cs"/>
              </a:rPr>
              <a:t>barneverntjenesten fokuserer </a:t>
            </a:r>
            <a:r>
              <a:rPr lang="nb-NO" sz="1600" b="0" i="0" dirty="0">
                <a:solidFill>
                  <a:schemeClr val="tx2"/>
                </a:solidFill>
                <a:effectLst/>
                <a:highlight>
                  <a:srgbClr val="FFFF00"/>
                </a:highlight>
                <a:latin typeface="+mj-lt"/>
                <a:ea typeface="+mj-ea"/>
                <a:cs typeface="+mj-cs"/>
              </a:rPr>
              <a:t>i stadig større grad på barn og unges rett til medvirkning</a:t>
            </a:r>
            <a:r>
              <a:rPr lang="nb-NO" sz="1600" b="0" i="0" dirty="0">
                <a:solidFill>
                  <a:schemeClr val="tx2"/>
                </a:solidFill>
                <a:effectLst/>
                <a:latin typeface="+mj-lt"/>
                <a:ea typeface="+mj-ea"/>
                <a:cs typeface="+mj-cs"/>
              </a:rPr>
              <a:t>; for </a:t>
            </a:r>
            <a:r>
              <a:rPr lang="nb-NO" sz="1600" b="1" i="0" dirty="0">
                <a:solidFill>
                  <a:schemeClr val="tx2"/>
                </a:solidFill>
                <a:effectLst/>
                <a:highlight>
                  <a:srgbClr val="FFFF00"/>
                </a:highlight>
                <a:latin typeface="+mj-lt"/>
                <a:ea typeface="+mj-ea"/>
                <a:cs typeface="+mj-cs"/>
              </a:rPr>
              <a:t>PP-tjenesten </a:t>
            </a:r>
            <a:r>
              <a:rPr lang="nb-NO" sz="1600" b="0" i="0" dirty="0">
                <a:solidFill>
                  <a:schemeClr val="tx2"/>
                </a:solidFill>
                <a:effectLst/>
                <a:highlight>
                  <a:srgbClr val="FFFF00"/>
                </a:highlight>
                <a:latin typeface="+mj-lt"/>
                <a:ea typeface="+mj-ea"/>
                <a:cs typeface="+mj-cs"/>
              </a:rPr>
              <a:t>har føringene handlet om at tjenesten bør endre fokus fra et individpatologisk til et </a:t>
            </a:r>
            <a:r>
              <a:rPr lang="nb-NO" sz="1600" b="0" i="0" dirty="0" err="1">
                <a:solidFill>
                  <a:schemeClr val="tx2"/>
                </a:solidFill>
                <a:effectLst/>
                <a:highlight>
                  <a:srgbClr val="FFFF00"/>
                </a:highlight>
                <a:latin typeface="+mj-lt"/>
                <a:ea typeface="+mj-ea"/>
                <a:cs typeface="+mj-cs"/>
              </a:rPr>
              <a:t>systemrettet</a:t>
            </a:r>
            <a:r>
              <a:rPr lang="nb-NO" sz="1600" b="0" i="0" dirty="0">
                <a:solidFill>
                  <a:schemeClr val="tx2"/>
                </a:solidFill>
                <a:effectLst/>
                <a:highlight>
                  <a:srgbClr val="FFFF00"/>
                </a:highlight>
                <a:latin typeface="+mj-lt"/>
                <a:ea typeface="+mj-ea"/>
                <a:cs typeface="+mj-cs"/>
              </a:rPr>
              <a:t>, inkluderende perspektiv</a:t>
            </a:r>
            <a:r>
              <a:rPr lang="nb-NO" sz="1600" b="0" i="0" dirty="0">
                <a:solidFill>
                  <a:schemeClr val="tx2"/>
                </a:solidFill>
                <a:effectLst/>
                <a:latin typeface="+mj-lt"/>
                <a:ea typeface="+mj-ea"/>
                <a:cs typeface="+mj-cs"/>
              </a:rPr>
              <a:t>. For</a:t>
            </a:r>
            <a:r>
              <a:rPr lang="nb-NO" sz="1600" b="1" i="0" dirty="0">
                <a:solidFill>
                  <a:schemeClr val="tx2"/>
                </a:solidFill>
                <a:effectLst/>
                <a:latin typeface="+mj-lt"/>
                <a:ea typeface="+mj-ea"/>
                <a:cs typeface="+mj-cs"/>
              </a:rPr>
              <a:t> </a:t>
            </a:r>
            <a:r>
              <a:rPr lang="nb-NO" sz="1600" b="1" i="0" dirty="0">
                <a:solidFill>
                  <a:schemeClr val="tx2"/>
                </a:solidFill>
                <a:effectLst/>
                <a:highlight>
                  <a:srgbClr val="FFFF00"/>
                </a:highlight>
                <a:latin typeface="+mj-lt"/>
                <a:ea typeface="+mj-ea"/>
                <a:cs typeface="+mj-cs"/>
              </a:rPr>
              <a:t>helsetjenesten </a:t>
            </a:r>
            <a:r>
              <a:rPr lang="nb-NO" sz="1600" b="0" i="0" dirty="0">
                <a:solidFill>
                  <a:schemeClr val="tx2"/>
                </a:solidFill>
                <a:effectLst/>
                <a:highlight>
                  <a:srgbClr val="FFFF00"/>
                </a:highlight>
                <a:latin typeface="+mj-lt"/>
                <a:ea typeface="+mj-ea"/>
                <a:cs typeface="+mj-cs"/>
              </a:rPr>
              <a:t>for barn og unge i kommunen har politiske dokumenter pekt på behovet for et bredere og mer omfattende ansvar for forebygging når det gjelder barn og unges helse, inkludert psykisk helse</a:t>
            </a:r>
          </a:p>
          <a:p>
            <a:pPr algn="ctr" rtl="0" eaLnBrk="0" fontAlgn="base" hangingPunct="0">
              <a:lnSpc>
                <a:spcPct val="90000"/>
              </a:lnSpc>
              <a:spcBef>
                <a:spcPct val="0"/>
              </a:spcBef>
              <a:spcAft>
                <a:spcPts val="600"/>
              </a:spcAft>
            </a:pPr>
            <a:endParaRPr lang="nb-NO" sz="1600" dirty="0">
              <a:solidFill>
                <a:schemeClr val="tx2"/>
              </a:solidFill>
              <a:latin typeface="+mj-lt"/>
              <a:ea typeface="+mj-ea"/>
              <a:cs typeface="+mj-cs"/>
            </a:endParaRPr>
          </a:p>
          <a:p>
            <a:pPr algn="ctr" rtl="0" eaLnBrk="0" fontAlgn="base" hangingPunct="0">
              <a:lnSpc>
                <a:spcPct val="90000"/>
              </a:lnSpc>
              <a:spcBef>
                <a:spcPct val="0"/>
              </a:spcBef>
              <a:spcAft>
                <a:spcPts val="600"/>
              </a:spcAft>
            </a:pPr>
            <a:r>
              <a:rPr lang="nb-NO" sz="1600" dirty="0">
                <a:solidFill>
                  <a:schemeClr val="tx2"/>
                </a:solidFill>
                <a:latin typeface="+mj-lt"/>
                <a:ea typeface="+mj-ea"/>
                <a:cs typeface="+mj-cs"/>
              </a:rPr>
              <a:t>Hentet fra Fylling, I., &amp; Henriksen, C. (2020, s,). Velferdstjenester for barn og unge i kommunen. Velferdstjenestenes vilkår (s. 42–66). Universitetsforlaget. </a:t>
            </a:r>
            <a:r>
              <a:rPr lang="nb-NO" sz="1600" dirty="0">
                <a:solidFill>
                  <a:schemeClr val="tx2"/>
                </a:solidFill>
                <a:latin typeface="+mj-lt"/>
                <a:ea typeface="+mj-ea"/>
                <a:cs typeface="+mj-cs"/>
                <a:hlinkClick r:id="rId3">
                  <a:extLst>
                    <a:ext uri="{A12FA001-AC4F-418D-AE19-62706E023703}">
                      <ahyp:hlinkClr xmlns:ahyp="http://schemas.microsoft.com/office/drawing/2018/hyperlinkcolor" val="tx"/>
                    </a:ext>
                  </a:extLst>
                </a:hlinkClick>
              </a:rPr>
              <a:t>https://doi.org/10.18261/9788215034713-2020-4</a:t>
            </a:r>
            <a:endParaRPr lang="nb-NO" sz="1600" dirty="0">
              <a:solidFill>
                <a:schemeClr val="tx2"/>
              </a:solidFill>
              <a:latin typeface="+mj-lt"/>
              <a:ea typeface="+mj-ea"/>
              <a:cs typeface="+mj-cs"/>
            </a:endParaRPr>
          </a:p>
        </p:txBody>
      </p:sp>
      <p:pic>
        <p:nvPicPr>
          <p:cNvPr id="5" name="Bilde 4" descr="Python-bro i Amsterdam">
            <a:extLst>
              <a:ext uri="{FF2B5EF4-FFF2-40B4-BE49-F238E27FC236}">
                <a16:creationId xmlns:a16="http://schemas.microsoft.com/office/drawing/2014/main" id="{89FACA41-C571-6EE4-44C3-25AE8CB746B8}"/>
              </a:ext>
            </a:extLst>
          </p:cNvPr>
          <p:cNvPicPr>
            <a:picLocks noChangeAspect="1"/>
          </p:cNvPicPr>
          <p:nvPr/>
        </p:nvPicPr>
        <p:blipFill>
          <a:blip r:embed="rId4" cstate="print">
            <a:extLst>
              <a:ext uri="{28A0092B-C50C-407E-A947-70E740481C1C}">
                <a14:useLocalDpi xmlns:a14="http://schemas.microsoft.com/office/drawing/2010/main" val="0"/>
              </a:ext>
            </a:extLst>
          </a:blip>
          <a:srcRect t="29962" b="10554"/>
          <a:stretch>
            <a:fillRect/>
          </a:stretch>
        </p:blipFill>
        <p:spPr>
          <a:xfrm>
            <a:off x="4495800" y="4648200"/>
            <a:ext cx="5911365" cy="1596838"/>
          </a:xfrm>
          <a:prstGeom prst="rect">
            <a:avLst/>
          </a:prstGeom>
          <a:noFill/>
        </p:spPr>
      </p:pic>
      <p:pic>
        <p:nvPicPr>
          <p:cNvPr id="4" name="Bilde 3" descr="Øverste visning av tomme bokser på forsyningskjede">
            <a:extLst>
              <a:ext uri="{FF2B5EF4-FFF2-40B4-BE49-F238E27FC236}">
                <a16:creationId xmlns:a16="http://schemas.microsoft.com/office/drawing/2014/main" id="{4C9B0D37-4887-FB63-300E-07329EF3075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 y="4648200"/>
            <a:ext cx="3973055" cy="1673038"/>
          </a:xfrm>
          <a:prstGeom prst="rect">
            <a:avLst/>
          </a:prstGeom>
        </p:spPr>
      </p:pic>
    </p:spTree>
    <p:extLst>
      <p:ext uri="{BB962C8B-B14F-4D97-AF65-F5344CB8AC3E}">
        <p14:creationId xmlns:p14="http://schemas.microsoft.com/office/powerpoint/2010/main" val="1293072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897686" y="3972559"/>
            <a:ext cx="1820545" cy="280670"/>
          </a:xfrm>
          <a:prstGeom prst="rect">
            <a:avLst/>
          </a:prstGeom>
          <a:solidFill>
            <a:srgbClr val="FFFF00"/>
          </a:solidFill>
        </p:spPr>
        <p:txBody>
          <a:bodyPr vert="horz" wrap="square" lIns="0" tIns="0" rIns="0" bIns="0" rtlCol="0">
            <a:spAutoFit/>
          </a:bodyPr>
          <a:lstStyle/>
          <a:p>
            <a:pPr>
              <a:lnSpc>
                <a:spcPts val="2095"/>
              </a:lnSpc>
            </a:pPr>
            <a:r>
              <a:rPr sz="1800" b="1" dirty="0">
                <a:latin typeface="Calibri"/>
                <a:cs typeface="Calibri"/>
              </a:rPr>
              <a:t>Vårt</a:t>
            </a:r>
            <a:r>
              <a:rPr sz="1800" b="1" spc="-95" dirty="0">
                <a:latin typeface="Calibri"/>
                <a:cs typeface="Calibri"/>
              </a:rPr>
              <a:t> </a:t>
            </a:r>
            <a:r>
              <a:rPr sz="1800" b="1" spc="-10" dirty="0">
                <a:latin typeface="Calibri"/>
                <a:cs typeface="Calibri"/>
              </a:rPr>
              <a:t>utgangspunkt:</a:t>
            </a:r>
            <a:endParaRPr sz="1800">
              <a:latin typeface="Calibri"/>
              <a:cs typeface="Calibri"/>
            </a:endParaRPr>
          </a:p>
        </p:txBody>
      </p:sp>
      <p:sp>
        <p:nvSpPr>
          <p:cNvPr id="4" name="object 4"/>
          <p:cNvSpPr txBox="1"/>
          <p:nvPr/>
        </p:nvSpPr>
        <p:spPr>
          <a:xfrm>
            <a:off x="885240" y="4326763"/>
            <a:ext cx="6824345" cy="1303020"/>
          </a:xfrm>
          <a:prstGeom prst="rect">
            <a:avLst/>
          </a:prstGeom>
        </p:spPr>
        <p:txBody>
          <a:bodyPr vert="horz" wrap="square" lIns="0" tIns="12700" rIns="0" bIns="0" rtlCol="0">
            <a:spAutoFit/>
          </a:bodyPr>
          <a:lstStyle/>
          <a:p>
            <a:pPr marL="12700" marR="266700">
              <a:lnSpc>
                <a:spcPct val="107200"/>
              </a:lnSpc>
              <a:spcBef>
                <a:spcPts val="100"/>
              </a:spcBef>
            </a:pPr>
            <a:r>
              <a:rPr sz="1800" dirty="0">
                <a:latin typeface="Calibri"/>
                <a:cs typeface="Calibri"/>
              </a:rPr>
              <a:t>Når</a:t>
            </a:r>
            <a:r>
              <a:rPr sz="1800" spc="-35" dirty="0">
                <a:latin typeface="Calibri"/>
                <a:cs typeface="Calibri"/>
              </a:rPr>
              <a:t> </a:t>
            </a:r>
            <a:r>
              <a:rPr sz="1800" spc="-10" dirty="0">
                <a:latin typeface="Calibri"/>
                <a:cs typeface="Calibri"/>
              </a:rPr>
              <a:t>ansatte</a:t>
            </a:r>
            <a:r>
              <a:rPr sz="1800" spc="-35" dirty="0">
                <a:latin typeface="Calibri"/>
                <a:cs typeface="Calibri"/>
              </a:rPr>
              <a:t> </a:t>
            </a:r>
            <a:r>
              <a:rPr sz="1800" dirty="0">
                <a:latin typeface="Calibri"/>
                <a:cs typeface="Calibri"/>
              </a:rPr>
              <a:t>i</a:t>
            </a:r>
            <a:r>
              <a:rPr sz="1800" spc="-35" dirty="0">
                <a:latin typeface="Calibri"/>
                <a:cs typeface="Calibri"/>
              </a:rPr>
              <a:t> </a:t>
            </a:r>
            <a:r>
              <a:rPr sz="1800" dirty="0">
                <a:latin typeface="Calibri"/>
                <a:cs typeface="Calibri"/>
              </a:rPr>
              <a:t>samarbeid</a:t>
            </a:r>
            <a:r>
              <a:rPr sz="1800" spc="-25" dirty="0">
                <a:latin typeface="Calibri"/>
                <a:cs typeface="Calibri"/>
              </a:rPr>
              <a:t> </a:t>
            </a:r>
            <a:r>
              <a:rPr sz="1800" dirty="0">
                <a:latin typeface="Calibri"/>
                <a:cs typeface="Calibri"/>
              </a:rPr>
              <a:t>blir</a:t>
            </a:r>
            <a:r>
              <a:rPr sz="1800" spc="-30" dirty="0">
                <a:latin typeface="Calibri"/>
                <a:cs typeface="Calibri"/>
              </a:rPr>
              <a:t> </a:t>
            </a:r>
            <a:r>
              <a:rPr sz="1800" dirty="0">
                <a:latin typeface="Calibri"/>
                <a:cs typeface="Calibri"/>
              </a:rPr>
              <a:t>usikre</a:t>
            </a:r>
            <a:r>
              <a:rPr sz="1800" spc="-35" dirty="0">
                <a:latin typeface="Calibri"/>
                <a:cs typeface="Calibri"/>
              </a:rPr>
              <a:t> </a:t>
            </a:r>
            <a:r>
              <a:rPr sz="1800" dirty="0">
                <a:latin typeface="Calibri"/>
                <a:cs typeface="Calibri"/>
              </a:rPr>
              <a:t>på</a:t>
            </a:r>
            <a:r>
              <a:rPr sz="1800" spc="-40" dirty="0">
                <a:latin typeface="Calibri"/>
                <a:cs typeface="Calibri"/>
              </a:rPr>
              <a:t> </a:t>
            </a:r>
            <a:r>
              <a:rPr sz="1800" dirty="0">
                <a:latin typeface="Calibri"/>
                <a:cs typeface="Calibri"/>
              </a:rPr>
              <a:t>hva</a:t>
            </a:r>
            <a:r>
              <a:rPr sz="1800" spc="-40" dirty="0">
                <a:latin typeface="Calibri"/>
                <a:cs typeface="Calibri"/>
              </a:rPr>
              <a:t> </a:t>
            </a:r>
            <a:r>
              <a:rPr sz="1800" dirty="0">
                <a:latin typeface="Calibri"/>
                <a:cs typeface="Calibri"/>
              </a:rPr>
              <a:t>de</a:t>
            </a:r>
            <a:r>
              <a:rPr sz="1800" spc="-35" dirty="0">
                <a:latin typeface="Calibri"/>
                <a:cs typeface="Calibri"/>
              </a:rPr>
              <a:t> </a:t>
            </a:r>
            <a:r>
              <a:rPr sz="1800" dirty="0">
                <a:latin typeface="Calibri"/>
                <a:cs typeface="Calibri"/>
              </a:rPr>
              <a:t>kan</a:t>
            </a:r>
            <a:r>
              <a:rPr sz="1800" spc="-20" dirty="0">
                <a:latin typeface="Calibri"/>
                <a:cs typeface="Calibri"/>
              </a:rPr>
              <a:t> </a:t>
            </a:r>
            <a:r>
              <a:rPr sz="1800" dirty="0">
                <a:latin typeface="Calibri"/>
                <a:cs typeface="Calibri"/>
              </a:rPr>
              <a:t>dele</a:t>
            </a:r>
            <a:r>
              <a:rPr sz="1800" spc="-20" dirty="0">
                <a:latin typeface="Calibri"/>
                <a:cs typeface="Calibri"/>
              </a:rPr>
              <a:t> </a:t>
            </a:r>
            <a:r>
              <a:rPr sz="1800" dirty="0">
                <a:latin typeface="Calibri"/>
                <a:cs typeface="Calibri"/>
              </a:rPr>
              <a:t>blir</a:t>
            </a:r>
            <a:r>
              <a:rPr sz="1800" spc="-30" dirty="0">
                <a:latin typeface="Calibri"/>
                <a:cs typeface="Calibri"/>
              </a:rPr>
              <a:t> </a:t>
            </a:r>
            <a:r>
              <a:rPr sz="1800" spc="-10" dirty="0">
                <a:latin typeface="Calibri"/>
                <a:cs typeface="Calibri"/>
              </a:rPr>
              <a:t>samarbeidet utfordrende.</a:t>
            </a:r>
            <a:endParaRPr sz="1800">
              <a:latin typeface="Calibri"/>
              <a:cs typeface="Calibri"/>
            </a:endParaRPr>
          </a:p>
          <a:p>
            <a:pPr marL="12700">
              <a:lnSpc>
                <a:spcPct val="100000"/>
              </a:lnSpc>
              <a:spcBef>
                <a:spcPts val="944"/>
              </a:spcBef>
            </a:pPr>
            <a:r>
              <a:rPr sz="1800" dirty="0">
                <a:latin typeface="Calibri"/>
                <a:cs typeface="Calibri"/>
              </a:rPr>
              <a:t>Det</a:t>
            </a:r>
            <a:r>
              <a:rPr sz="1800" spc="-20" dirty="0">
                <a:latin typeface="Calibri"/>
                <a:cs typeface="Calibri"/>
              </a:rPr>
              <a:t> </a:t>
            </a:r>
            <a:r>
              <a:rPr sz="1800" spc="-10" dirty="0">
                <a:latin typeface="Calibri"/>
                <a:cs typeface="Calibri"/>
              </a:rPr>
              <a:t>forvanskes</a:t>
            </a:r>
            <a:r>
              <a:rPr sz="1800" spc="-30" dirty="0">
                <a:latin typeface="Calibri"/>
                <a:cs typeface="Calibri"/>
              </a:rPr>
              <a:t> </a:t>
            </a:r>
            <a:r>
              <a:rPr sz="1800" spc="-10" dirty="0">
                <a:latin typeface="Calibri"/>
                <a:cs typeface="Calibri"/>
              </a:rPr>
              <a:t>ytterligere </a:t>
            </a:r>
            <a:r>
              <a:rPr sz="1800" dirty="0">
                <a:latin typeface="Calibri"/>
                <a:cs typeface="Calibri"/>
              </a:rPr>
              <a:t>om</a:t>
            </a:r>
            <a:r>
              <a:rPr sz="1800" spc="-20" dirty="0">
                <a:latin typeface="Calibri"/>
                <a:cs typeface="Calibri"/>
              </a:rPr>
              <a:t> </a:t>
            </a:r>
            <a:r>
              <a:rPr sz="1800" dirty="0">
                <a:latin typeface="Calibri"/>
                <a:cs typeface="Calibri"/>
              </a:rPr>
              <a:t>man</a:t>
            </a:r>
            <a:r>
              <a:rPr sz="1800" spc="395" dirty="0">
                <a:latin typeface="Calibri"/>
                <a:cs typeface="Calibri"/>
              </a:rPr>
              <a:t> </a:t>
            </a:r>
            <a:r>
              <a:rPr sz="1800" i="1" spc="-10" dirty="0">
                <a:latin typeface="Calibri"/>
                <a:cs typeface="Calibri"/>
              </a:rPr>
              <a:t>verken</a:t>
            </a:r>
            <a:r>
              <a:rPr sz="1800" i="1" spc="-40" dirty="0">
                <a:latin typeface="Calibri"/>
                <a:cs typeface="Calibri"/>
              </a:rPr>
              <a:t> </a:t>
            </a:r>
            <a:r>
              <a:rPr sz="1800" i="1" dirty="0">
                <a:latin typeface="Calibri"/>
                <a:cs typeface="Calibri"/>
              </a:rPr>
              <a:t>er</a:t>
            </a:r>
            <a:r>
              <a:rPr sz="1800" i="1" spc="-15" dirty="0">
                <a:latin typeface="Calibri"/>
                <a:cs typeface="Calibri"/>
              </a:rPr>
              <a:t> </a:t>
            </a:r>
            <a:r>
              <a:rPr sz="1800" i="1" dirty="0">
                <a:latin typeface="Calibri"/>
                <a:cs typeface="Calibri"/>
              </a:rPr>
              <a:t>stødig</a:t>
            </a:r>
            <a:r>
              <a:rPr sz="1800" i="1" spc="-15" dirty="0">
                <a:latin typeface="Calibri"/>
                <a:cs typeface="Calibri"/>
              </a:rPr>
              <a:t> </a:t>
            </a:r>
            <a:r>
              <a:rPr sz="1800" i="1" dirty="0">
                <a:latin typeface="Calibri"/>
                <a:cs typeface="Calibri"/>
              </a:rPr>
              <a:t>i</a:t>
            </a:r>
            <a:r>
              <a:rPr sz="1800" i="1" spc="-20" dirty="0">
                <a:latin typeface="Calibri"/>
                <a:cs typeface="Calibri"/>
              </a:rPr>
              <a:t> </a:t>
            </a:r>
            <a:r>
              <a:rPr sz="1800" i="1" dirty="0">
                <a:latin typeface="Calibri"/>
                <a:cs typeface="Calibri"/>
              </a:rPr>
              <a:t>hva</a:t>
            </a:r>
            <a:r>
              <a:rPr sz="1800" i="1" spc="-15" dirty="0">
                <a:latin typeface="Calibri"/>
                <a:cs typeface="Calibri"/>
              </a:rPr>
              <a:t> </a:t>
            </a:r>
            <a:r>
              <a:rPr sz="1800" i="1" dirty="0">
                <a:latin typeface="Calibri"/>
                <a:cs typeface="Calibri"/>
              </a:rPr>
              <a:t>egen,</a:t>
            </a:r>
            <a:r>
              <a:rPr sz="1800" i="1" spc="-20" dirty="0">
                <a:latin typeface="Calibri"/>
                <a:cs typeface="Calibri"/>
              </a:rPr>
              <a:t> </a:t>
            </a:r>
            <a:r>
              <a:rPr sz="1800" i="1" dirty="0">
                <a:latin typeface="Calibri"/>
                <a:cs typeface="Calibri"/>
              </a:rPr>
              <a:t>og</a:t>
            </a:r>
            <a:r>
              <a:rPr sz="1800" i="1" spc="-20" dirty="0">
                <a:latin typeface="Calibri"/>
                <a:cs typeface="Calibri"/>
              </a:rPr>
              <a:t> </a:t>
            </a:r>
            <a:r>
              <a:rPr sz="1800" i="1" spc="-10" dirty="0">
                <a:latin typeface="Calibri"/>
                <a:cs typeface="Calibri"/>
              </a:rPr>
              <a:t>andres</a:t>
            </a:r>
            <a:endParaRPr sz="1800">
              <a:latin typeface="Calibri"/>
              <a:cs typeface="Calibri"/>
            </a:endParaRPr>
          </a:p>
          <a:p>
            <a:pPr marL="12700">
              <a:lnSpc>
                <a:spcPct val="100000"/>
              </a:lnSpc>
              <a:spcBef>
                <a:spcPts val="160"/>
              </a:spcBef>
            </a:pPr>
            <a:r>
              <a:rPr sz="1800" i="1" spc="-10" dirty="0">
                <a:latin typeface="Calibri"/>
                <a:cs typeface="Calibri"/>
              </a:rPr>
              <a:t>taushetsplikt</a:t>
            </a:r>
            <a:r>
              <a:rPr sz="1800" i="1" spc="20" dirty="0">
                <a:latin typeface="Calibri"/>
                <a:cs typeface="Calibri"/>
              </a:rPr>
              <a:t> </a:t>
            </a:r>
            <a:r>
              <a:rPr sz="1800" i="1" spc="-10" dirty="0">
                <a:latin typeface="Calibri"/>
                <a:cs typeface="Calibri"/>
              </a:rPr>
              <a:t>innebærer.</a:t>
            </a:r>
            <a:endParaRPr sz="1800">
              <a:latin typeface="Calibri"/>
              <a:cs typeface="Calibri"/>
            </a:endParaRPr>
          </a:p>
        </p:txBody>
      </p:sp>
      <p:sp>
        <p:nvSpPr>
          <p:cNvPr id="5" name="object 5"/>
          <p:cNvSpPr txBox="1"/>
          <p:nvPr/>
        </p:nvSpPr>
        <p:spPr>
          <a:xfrm>
            <a:off x="897686" y="5744984"/>
            <a:ext cx="1193800" cy="280670"/>
          </a:xfrm>
          <a:prstGeom prst="rect">
            <a:avLst/>
          </a:prstGeom>
          <a:solidFill>
            <a:srgbClr val="FFFF00"/>
          </a:solidFill>
        </p:spPr>
        <p:txBody>
          <a:bodyPr vert="horz" wrap="square" lIns="0" tIns="0" rIns="0" bIns="0" rtlCol="0">
            <a:spAutoFit/>
          </a:bodyPr>
          <a:lstStyle/>
          <a:p>
            <a:pPr>
              <a:lnSpc>
                <a:spcPts val="2100"/>
              </a:lnSpc>
            </a:pPr>
            <a:r>
              <a:rPr sz="1800" b="1" spc="-10" dirty="0">
                <a:latin typeface="Calibri"/>
                <a:cs typeface="Calibri"/>
              </a:rPr>
              <a:t>Vår</a:t>
            </a:r>
            <a:r>
              <a:rPr sz="1800" b="1" spc="-75" dirty="0">
                <a:latin typeface="Calibri"/>
                <a:cs typeface="Calibri"/>
              </a:rPr>
              <a:t> </a:t>
            </a:r>
            <a:r>
              <a:rPr sz="1800" b="1" spc="-10" dirty="0">
                <a:latin typeface="Calibri"/>
                <a:cs typeface="Calibri"/>
              </a:rPr>
              <a:t>medisin:</a:t>
            </a:r>
            <a:endParaRPr sz="1800">
              <a:latin typeface="Calibri"/>
              <a:cs typeface="Calibri"/>
            </a:endParaRPr>
          </a:p>
        </p:txBody>
      </p:sp>
      <p:sp>
        <p:nvSpPr>
          <p:cNvPr id="6" name="object 6"/>
          <p:cNvSpPr txBox="1"/>
          <p:nvPr/>
        </p:nvSpPr>
        <p:spPr>
          <a:xfrm>
            <a:off x="2115057" y="5724550"/>
            <a:ext cx="611886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Alle</a:t>
            </a:r>
            <a:r>
              <a:rPr sz="1800" spc="-35" dirty="0">
                <a:latin typeface="Calibri"/>
                <a:cs typeface="Calibri"/>
              </a:rPr>
              <a:t> </a:t>
            </a:r>
            <a:r>
              <a:rPr sz="1800" spc="-10" dirty="0">
                <a:latin typeface="Calibri"/>
                <a:cs typeface="Calibri"/>
              </a:rPr>
              <a:t>tjenesteytere</a:t>
            </a:r>
            <a:r>
              <a:rPr sz="1800" spc="-45" dirty="0">
                <a:latin typeface="Calibri"/>
                <a:cs typeface="Calibri"/>
              </a:rPr>
              <a:t> </a:t>
            </a:r>
            <a:r>
              <a:rPr sz="1800" dirty="0">
                <a:latin typeface="Calibri"/>
                <a:cs typeface="Calibri"/>
              </a:rPr>
              <a:t>trenger</a:t>
            </a:r>
            <a:r>
              <a:rPr sz="1800" spc="-45" dirty="0">
                <a:latin typeface="Calibri"/>
                <a:cs typeface="Calibri"/>
              </a:rPr>
              <a:t> </a:t>
            </a:r>
            <a:r>
              <a:rPr sz="1800" dirty="0">
                <a:latin typeface="Calibri"/>
                <a:cs typeface="Calibri"/>
              </a:rPr>
              <a:t>inngående</a:t>
            </a:r>
            <a:r>
              <a:rPr sz="1800" spc="-25" dirty="0">
                <a:latin typeface="Calibri"/>
                <a:cs typeface="Calibri"/>
              </a:rPr>
              <a:t> </a:t>
            </a:r>
            <a:r>
              <a:rPr sz="1800" spc="-10" dirty="0">
                <a:latin typeface="Calibri"/>
                <a:cs typeface="Calibri"/>
              </a:rPr>
              <a:t>kjennskap</a:t>
            </a:r>
            <a:r>
              <a:rPr sz="1800" spc="-50" dirty="0">
                <a:latin typeface="Calibri"/>
                <a:cs typeface="Calibri"/>
              </a:rPr>
              <a:t> </a:t>
            </a:r>
            <a:r>
              <a:rPr sz="1800" dirty="0">
                <a:latin typeface="Calibri"/>
                <a:cs typeface="Calibri"/>
              </a:rPr>
              <a:t>til</a:t>
            </a:r>
            <a:r>
              <a:rPr sz="1800" spc="-45" dirty="0">
                <a:latin typeface="Calibri"/>
                <a:cs typeface="Calibri"/>
              </a:rPr>
              <a:t> </a:t>
            </a:r>
            <a:r>
              <a:rPr sz="1800" dirty="0">
                <a:latin typeface="Calibri"/>
                <a:cs typeface="Calibri"/>
              </a:rPr>
              <a:t>egen</a:t>
            </a:r>
            <a:r>
              <a:rPr sz="1800" spc="-50" dirty="0">
                <a:latin typeface="Calibri"/>
                <a:cs typeface="Calibri"/>
              </a:rPr>
              <a:t> </a:t>
            </a:r>
            <a:r>
              <a:rPr sz="1800" dirty="0">
                <a:latin typeface="Calibri"/>
                <a:cs typeface="Calibri"/>
              </a:rPr>
              <a:t>og</a:t>
            </a:r>
            <a:r>
              <a:rPr sz="1800" spc="-30" dirty="0">
                <a:latin typeface="Calibri"/>
                <a:cs typeface="Calibri"/>
              </a:rPr>
              <a:t> </a:t>
            </a:r>
            <a:r>
              <a:rPr sz="1800" spc="-10" dirty="0">
                <a:latin typeface="Calibri"/>
                <a:cs typeface="Calibri"/>
              </a:rPr>
              <a:t>andres</a:t>
            </a:r>
            <a:endParaRPr sz="1800">
              <a:latin typeface="Calibri"/>
              <a:cs typeface="Calibri"/>
            </a:endParaRPr>
          </a:p>
        </p:txBody>
      </p:sp>
      <p:sp>
        <p:nvSpPr>
          <p:cNvPr id="7" name="object 7"/>
          <p:cNvSpPr txBox="1"/>
          <p:nvPr/>
        </p:nvSpPr>
        <p:spPr>
          <a:xfrm>
            <a:off x="885240" y="6000394"/>
            <a:ext cx="7215505" cy="610870"/>
          </a:xfrm>
          <a:prstGeom prst="rect">
            <a:avLst/>
          </a:prstGeom>
        </p:spPr>
        <p:txBody>
          <a:bodyPr vert="horz" wrap="square" lIns="0" tIns="12700" rIns="0" bIns="0" rtlCol="0">
            <a:spAutoFit/>
          </a:bodyPr>
          <a:lstStyle/>
          <a:p>
            <a:pPr marL="12700" marR="5080">
              <a:lnSpc>
                <a:spcPct val="106700"/>
              </a:lnSpc>
              <a:spcBef>
                <a:spcPts val="100"/>
              </a:spcBef>
            </a:pPr>
            <a:r>
              <a:rPr sz="1800" dirty="0">
                <a:latin typeface="Calibri"/>
                <a:cs typeface="Calibri"/>
              </a:rPr>
              <a:t>taushetsplikt.Det</a:t>
            </a:r>
            <a:r>
              <a:rPr sz="1800" spc="330" dirty="0">
                <a:latin typeface="Calibri"/>
                <a:cs typeface="Calibri"/>
              </a:rPr>
              <a:t> </a:t>
            </a:r>
            <a:r>
              <a:rPr sz="1800" dirty="0">
                <a:latin typeface="Calibri"/>
                <a:cs typeface="Calibri"/>
              </a:rPr>
              <a:t>vil</a:t>
            </a:r>
            <a:r>
              <a:rPr sz="1800" spc="-45" dirty="0">
                <a:latin typeface="Calibri"/>
                <a:cs typeface="Calibri"/>
              </a:rPr>
              <a:t> </a:t>
            </a:r>
            <a:r>
              <a:rPr sz="1800" dirty="0">
                <a:latin typeface="Calibri"/>
                <a:cs typeface="Calibri"/>
              </a:rPr>
              <a:t>potensielt</a:t>
            </a:r>
            <a:r>
              <a:rPr sz="1800" spc="-40" dirty="0">
                <a:latin typeface="Calibri"/>
                <a:cs typeface="Calibri"/>
              </a:rPr>
              <a:t> </a:t>
            </a:r>
            <a:r>
              <a:rPr sz="1800" dirty="0">
                <a:latin typeface="Calibri"/>
                <a:cs typeface="Calibri"/>
              </a:rPr>
              <a:t>kunne</a:t>
            </a:r>
            <a:r>
              <a:rPr sz="1800" spc="-25" dirty="0">
                <a:latin typeface="Calibri"/>
                <a:cs typeface="Calibri"/>
              </a:rPr>
              <a:t> </a:t>
            </a:r>
            <a:r>
              <a:rPr sz="1800" dirty="0">
                <a:latin typeface="Calibri"/>
                <a:cs typeface="Calibri"/>
              </a:rPr>
              <a:t>bidra</a:t>
            </a:r>
            <a:r>
              <a:rPr sz="1800" spc="-35" dirty="0">
                <a:latin typeface="Calibri"/>
                <a:cs typeface="Calibri"/>
              </a:rPr>
              <a:t> </a:t>
            </a:r>
            <a:r>
              <a:rPr sz="1800" dirty="0">
                <a:latin typeface="Calibri"/>
                <a:cs typeface="Calibri"/>
              </a:rPr>
              <a:t>til</a:t>
            </a:r>
            <a:r>
              <a:rPr sz="1800" spc="-35" dirty="0">
                <a:latin typeface="Calibri"/>
                <a:cs typeface="Calibri"/>
              </a:rPr>
              <a:t> </a:t>
            </a:r>
            <a:r>
              <a:rPr sz="1800" dirty="0">
                <a:latin typeface="Calibri"/>
                <a:cs typeface="Calibri"/>
              </a:rPr>
              <a:t>et</a:t>
            </a:r>
            <a:r>
              <a:rPr sz="1800" spc="335" dirty="0">
                <a:latin typeface="Calibri"/>
                <a:cs typeface="Calibri"/>
              </a:rPr>
              <a:t> </a:t>
            </a:r>
            <a:r>
              <a:rPr sz="1800" dirty="0">
                <a:latin typeface="Calibri"/>
                <a:cs typeface="Calibri"/>
              </a:rPr>
              <a:t>bedre</a:t>
            </a:r>
            <a:r>
              <a:rPr sz="1800" spc="-30" dirty="0">
                <a:latin typeface="Calibri"/>
                <a:cs typeface="Calibri"/>
              </a:rPr>
              <a:t> </a:t>
            </a:r>
            <a:r>
              <a:rPr sz="1800" dirty="0">
                <a:latin typeface="Calibri"/>
                <a:cs typeface="Calibri"/>
              </a:rPr>
              <a:t>samarbeid</a:t>
            </a:r>
            <a:r>
              <a:rPr sz="1800" spc="330" dirty="0">
                <a:latin typeface="Calibri"/>
                <a:cs typeface="Calibri"/>
              </a:rPr>
              <a:t> </a:t>
            </a:r>
            <a:r>
              <a:rPr sz="1800" dirty="0">
                <a:latin typeface="Calibri"/>
                <a:cs typeface="Calibri"/>
              </a:rPr>
              <a:t>i</a:t>
            </a:r>
            <a:r>
              <a:rPr sz="1800" spc="-35" dirty="0">
                <a:latin typeface="Calibri"/>
                <a:cs typeface="Calibri"/>
              </a:rPr>
              <a:t> </a:t>
            </a:r>
            <a:r>
              <a:rPr sz="1800" spc="-10" dirty="0">
                <a:latin typeface="Calibri"/>
                <a:cs typeface="Calibri"/>
              </a:rPr>
              <a:t>arbeidet </a:t>
            </a:r>
            <a:r>
              <a:rPr sz="1800" dirty="0">
                <a:latin typeface="Calibri"/>
                <a:cs typeface="Calibri"/>
              </a:rPr>
              <a:t>med</a:t>
            </a:r>
            <a:r>
              <a:rPr sz="1800" spc="-50" dirty="0">
                <a:latin typeface="Calibri"/>
                <a:cs typeface="Calibri"/>
              </a:rPr>
              <a:t> </a:t>
            </a:r>
            <a:r>
              <a:rPr sz="1800" dirty="0">
                <a:latin typeface="Calibri"/>
                <a:cs typeface="Calibri"/>
              </a:rPr>
              <a:t>utsatte</a:t>
            </a:r>
            <a:r>
              <a:rPr sz="1800" spc="-55" dirty="0">
                <a:latin typeface="Calibri"/>
                <a:cs typeface="Calibri"/>
              </a:rPr>
              <a:t> </a:t>
            </a:r>
            <a:r>
              <a:rPr sz="1800" dirty="0">
                <a:latin typeface="Calibri"/>
                <a:cs typeface="Calibri"/>
              </a:rPr>
              <a:t>barn,</a:t>
            </a:r>
            <a:r>
              <a:rPr sz="1800" spc="-45" dirty="0">
                <a:latin typeface="Calibri"/>
                <a:cs typeface="Calibri"/>
              </a:rPr>
              <a:t> </a:t>
            </a:r>
            <a:r>
              <a:rPr sz="1800" dirty="0">
                <a:latin typeface="Calibri"/>
                <a:cs typeface="Calibri"/>
              </a:rPr>
              <a:t>unge</a:t>
            </a:r>
            <a:r>
              <a:rPr sz="1800" spc="-55" dirty="0">
                <a:latin typeface="Calibri"/>
                <a:cs typeface="Calibri"/>
              </a:rPr>
              <a:t> </a:t>
            </a:r>
            <a:r>
              <a:rPr sz="1800" dirty="0">
                <a:latin typeface="Calibri"/>
                <a:cs typeface="Calibri"/>
              </a:rPr>
              <a:t>og</a:t>
            </a:r>
            <a:r>
              <a:rPr sz="1800" spc="-35" dirty="0">
                <a:latin typeface="Calibri"/>
                <a:cs typeface="Calibri"/>
              </a:rPr>
              <a:t> </a:t>
            </a:r>
            <a:r>
              <a:rPr sz="1800" dirty="0">
                <a:latin typeface="Calibri"/>
                <a:cs typeface="Calibri"/>
              </a:rPr>
              <a:t>deres</a:t>
            </a:r>
            <a:r>
              <a:rPr sz="1800" spc="-50" dirty="0">
                <a:latin typeface="Calibri"/>
                <a:cs typeface="Calibri"/>
              </a:rPr>
              <a:t> </a:t>
            </a:r>
            <a:r>
              <a:rPr sz="1800" spc="-10" dirty="0">
                <a:latin typeface="Calibri"/>
                <a:cs typeface="Calibri"/>
              </a:rPr>
              <a:t>familier.</a:t>
            </a:r>
            <a:endParaRPr sz="1800">
              <a:latin typeface="Calibri"/>
              <a:cs typeface="Calibri"/>
            </a:endParaRPr>
          </a:p>
        </p:txBody>
      </p:sp>
      <p:graphicFrame>
        <p:nvGraphicFramePr>
          <p:cNvPr id="11" name="object 2">
            <a:extLst>
              <a:ext uri="{FF2B5EF4-FFF2-40B4-BE49-F238E27FC236}">
                <a16:creationId xmlns:a16="http://schemas.microsoft.com/office/drawing/2014/main" id="{0F9113DA-2B41-EF7A-1EC7-C788A967D414}"/>
              </a:ext>
            </a:extLst>
          </p:cNvPr>
          <p:cNvGraphicFramePr/>
          <p:nvPr>
            <p:extLst>
              <p:ext uri="{D42A27DB-BD31-4B8C-83A1-F6EECF244321}">
                <p14:modId xmlns:p14="http://schemas.microsoft.com/office/powerpoint/2010/main" val="1649005178"/>
              </p:ext>
            </p:extLst>
          </p:nvPr>
        </p:nvGraphicFramePr>
        <p:xfrm>
          <a:off x="885240" y="679408"/>
          <a:ext cx="7324725" cy="2678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A6521B5-9AC8-8C47-EE6C-CC02AB594E50}"/>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5DD4AE22-59E3-A1C3-BD51-B2AF4A59C944}"/>
              </a:ext>
            </a:extLst>
          </p:cNvPr>
          <p:cNvSpPr>
            <a:spLocks noGrp="1"/>
          </p:cNvSpPr>
          <p:nvPr>
            <p:ph idx="1"/>
          </p:nvPr>
        </p:nvSpPr>
        <p:spPr/>
        <p:txBody>
          <a:bodyPr/>
          <a:lstStyle/>
          <a:p>
            <a:pPr>
              <a:lnSpc>
                <a:spcPct val="107000"/>
              </a:lnSpc>
              <a:spcAft>
                <a:spcPts val="800"/>
              </a:spcAft>
            </a:pP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2000" b="1" kern="100" dirty="0">
                <a:effectLst/>
                <a:latin typeface="Aptos" panose="020B0004020202020204" pitchFamily="34" charset="0"/>
                <a:ea typeface="Aptos" panose="020B0004020202020204" pitchFamily="34" charset="0"/>
                <a:cs typeface="Times New Roman" panose="02020603050405020304" pitchFamily="18" charset="0"/>
              </a:rPr>
              <a:t>Barn og unge lever ikke sine liv innenfor spesifikke sektorer, men i grenseflatene mellom. De møter på komplekse utfordringer som krever koordinerte, sammensatte og  individuelt tilpassede løsninger.</a:t>
            </a:r>
            <a:endParaRPr lang="nb-NO"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2000" b="1" kern="100" dirty="0">
                <a:effectLst/>
                <a:latin typeface="Aptos" panose="020B0004020202020204" pitchFamily="34" charset="0"/>
                <a:ea typeface="Aptos" panose="020B0004020202020204" pitchFamily="34" charset="0"/>
                <a:cs typeface="Times New Roman" panose="02020603050405020304" pitchFamily="18" charset="0"/>
              </a:rPr>
              <a:t>Et fragmentert hjelpeapparat strever med å få en helhetlig forståelse av familiens komplekse livssituasjon og brukeren blir da henvist fra den ene tjeneste til den andre uten at noen tar noe helhetlig ansvar for oppfølgingen (Helsedirektoratet 2019)</a:t>
            </a:r>
            <a:endParaRPr lang="nb-NO"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2000" b="1" kern="100" dirty="0">
                <a:effectLst/>
                <a:latin typeface="Aptos" panose="020B0004020202020204" pitchFamily="34" charset="0"/>
                <a:ea typeface="Aptos" panose="020B0004020202020204" pitchFamily="34" charset="0"/>
                <a:cs typeface="Times New Roman" panose="02020603050405020304" pitchFamily="18" charset="0"/>
              </a:rPr>
              <a:t>Alle tjenesteytere trenger derfor inngående kjennskap til egen og andres taushetsplikt.</a:t>
            </a:r>
            <a:endParaRPr lang="nb-NO"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2000" b="1" kern="100" dirty="0">
                <a:effectLst/>
                <a:latin typeface="Aptos" panose="020B0004020202020204" pitchFamily="34" charset="0"/>
                <a:ea typeface="Aptos" panose="020B0004020202020204" pitchFamily="34" charset="0"/>
                <a:cs typeface="Times New Roman" panose="02020603050405020304" pitchFamily="18" charset="0"/>
              </a:rPr>
              <a:t>Det vil potensielt bidra til et bedre samarbeid i arbeidet med utsatte bar, unge og deres familier.</a:t>
            </a:r>
            <a:endParaRPr lang="nb-NO"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nb-NO" dirty="0"/>
          </a:p>
        </p:txBody>
      </p:sp>
      <p:sp>
        <p:nvSpPr>
          <p:cNvPr id="4" name="Plassholder for tekst 3">
            <a:extLst>
              <a:ext uri="{FF2B5EF4-FFF2-40B4-BE49-F238E27FC236}">
                <a16:creationId xmlns:a16="http://schemas.microsoft.com/office/drawing/2014/main" id="{645A3848-C19E-557C-1A5C-629EFB7CC1D6}"/>
              </a:ext>
            </a:extLst>
          </p:cNvPr>
          <p:cNvSpPr>
            <a:spLocks noGrp="1"/>
          </p:cNvSpPr>
          <p:nvPr>
            <p:ph type="body" sz="half" idx="2"/>
          </p:nvPr>
        </p:nvSpPr>
        <p:spPr/>
        <p:txBody>
          <a:bodyPr/>
          <a:lstStyle/>
          <a:p>
            <a:endParaRPr lang="nb-NO" dirty="0"/>
          </a:p>
        </p:txBody>
      </p:sp>
      <p:grpSp>
        <p:nvGrpSpPr>
          <p:cNvPr id="5" name="object 3">
            <a:extLst>
              <a:ext uri="{FF2B5EF4-FFF2-40B4-BE49-F238E27FC236}">
                <a16:creationId xmlns:a16="http://schemas.microsoft.com/office/drawing/2014/main" id="{B70B4FCB-9932-3FD5-CA15-16CFF4430152}"/>
              </a:ext>
            </a:extLst>
          </p:cNvPr>
          <p:cNvGrpSpPr/>
          <p:nvPr/>
        </p:nvGrpSpPr>
        <p:grpSpPr>
          <a:xfrm>
            <a:off x="-381000" y="342837"/>
            <a:ext cx="4538132" cy="6172326"/>
            <a:chOff x="0" y="511301"/>
            <a:chExt cx="5039995" cy="6346825"/>
          </a:xfrm>
        </p:grpSpPr>
        <p:sp>
          <p:nvSpPr>
            <p:cNvPr id="6" name="object 4">
              <a:extLst>
                <a:ext uri="{FF2B5EF4-FFF2-40B4-BE49-F238E27FC236}">
                  <a16:creationId xmlns:a16="http://schemas.microsoft.com/office/drawing/2014/main" id="{5741E7F4-E663-2291-F9F4-056ABEBB88D5}"/>
                </a:ext>
              </a:extLst>
            </p:cNvPr>
            <p:cNvSpPr/>
            <p:nvPr/>
          </p:nvSpPr>
          <p:spPr>
            <a:xfrm>
              <a:off x="0" y="5486399"/>
              <a:ext cx="2673350" cy="1371600"/>
            </a:xfrm>
            <a:custGeom>
              <a:avLst/>
              <a:gdLst/>
              <a:ahLst/>
              <a:cxnLst/>
              <a:rect l="l" t="t" r="r" b="b"/>
              <a:pathLst>
                <a:path w="2673350" h="1371600">
                  <a:moveTo>
                    <a:pt x="951128" y="0"/>
                  </a:moveTo>
                  <a:lnTo>
                    <a:pt x="897473" y="799"/>
                  </a:lnTo>
                  <a:lnTo>
                    <a:pt x="844215" y="3181"/>
                  </a:lnTo>
                  <a:lnTo>
                    <a:pt x="791377" y="7123"/>
                  </a:lnTo>
                  <a:lnTo>
                    <a:pt x="738982" y="12603"/>
                  </a:lnTo>
                  <a:lnTo>
                    <a:pt x="687053" y="19597"/>
                  </a:lnTo>
                  <a:lnTo>
                    <a:pt x="635611" y="28083"/>
                  </a:lnTo>
                  <a:lnTo>
                    <a:pt x="584680" y="38038"/>
                  </a:lnTo>
                  <a:lnTo>
                    <a:pt x="534282" y="49440"/>
                  </a:lnTo>
                  <a:lnTo>
                    <a:pt x="484440" y="62265"/>
                  </a:lnTo>
                  <a:lnTo>
                    <a:pt x="435176" y="76492"/>
                  </a:lnTo>
                  <a:lnTo>
                    <a:pt x="386513" y="92096"/>
                  </a:lnTo>
                  <a:lnTo>
                    <a:pt x="338473" y="109055"/>
                  </a:lnTo>
                  <a:lnTo>
                    <a:pt x="291079" y="127347"/>
                  </a:lnTo>
                  <a:lnTo>
                    <a:pt x="244355" y="146949"/>
                  </a:lnTo>
                  <a:lnTo>
                    <a:pt x="198321" y="167838"/>
                  </a:lnTo>
                  <a:lnTo>
                    <a:pt x="153001" y="189991"/>
                  </a:lnTo>
                  <a:lnTo>
                    <a:pt x="108418" y="213385"/>
                  </a:lnTo>
                  <a:lnTo>
                    <a:pt x="0" y="279247"/>
                  </a:lnTo>
                  <a:lnTo>
                    <a:pt x="0" y="1371599"/>
                  </a:lnTo>
                  <a:lnTo>
                    <a:pt x="2672842" y="1371599"/>
                  </a:lnTo>
                  <a:lnTo>
                    <a:pt x="2639568" y="1242212"/>
                  </a:lnTo>
                  <a:lnTo>
                    <a:pt x="2624679" y="1196546"/>
                  </a:lnTo>
                  <a:lnTo>
                    <a:pt x="2608594" y="1151435"/>
                  </a:lnTo>
                  <a:lnTo>
                    <a:pt x="2591332" y="1106897"/>
                  </a:lnTo>
                  <a:lnTo>
                    <a:pt x="2572909" y="1062950"/>
                  </a:lnTo>
                  <a:lnTo>
                    <a:pt x="2553347" y="1019614"/>
                  </a:lnTo>
                  <a:lnTo>
                    <a:pt x="2532663" y="976908"/>
                  </a:lnTo>
                  <a:lnTo>
                    <a:pt x="2510876" y="934850"/>
                  </a:lnTo>
                  <a:lnTo>
                    <a:pt x="2488006" y="893459"/>
                  </a:lnTo>
                  <a:lnTo>
                    <a:pt x="2464070" y="852754"/>
                  </a:lnTo>
                  <a:lnTo>
                    <a:pt x="2439088" y="812754"/>
                  </a:lnTo>
                  <a:lnTo>
                    <a:pt x="2413078" y="773477"/>
                  </a:lnTo>
                  <a:lnTo>
                    <a:pt x="2386060" y="734942"/>
                  </a:lnTo>
                  <a:lnTo>
                    <a:pt x="2358052" y="697169"/>
                  </a:lnTo>
                  <a:lnTo>
                    <a:pt x="2329073" y="660175"/>
                  </a:lnTo>
                  <a:lnTo>
                    <a:pt x="2299141" y="623980"/>
                  </a:lnTo>
                  <a:lnTo>
                    <a:pt x="2268277" y="588603"/>
                  </a:lnTo>
                  <a:lnTo>
                    <a:pt x="2236497" y="554062"/>
                  </a:lnTo>
                  <a:lnTo>
                    <a:pt x="2203822" y="520376"/>
                  </a:lnTo>
                  <a:lnTo>
                    <a:pt x="2170270" y="487564"/>
                  </a:lnTo>
                  <a:lnTo>
                    <a:pt x="2135859" y="455645"/>
                  </a:lnTo>
                  <a:lnTo>
                    <a:pt x="2100609" y="424637"/>
                  </a:lnTo>
                  <a:lnTo>
                    <a:pt x="2064539" y="394560"/>
                  </a:lnTo>
                  <a:lnTo>
                    <a:pt x="2027667" y="365431"/>
                  </a:lnTo>
                  <a:lnTo>
                    <a:pt x="1990012" y="337271"/>
                  </a:lnTo>
                  <a:lnTo>
                    <a:pt x="1951593" y="310098"/>
                  </a:lnTo>
                  <a:lnTo>
                    <a:pt x="1912429" y="283930"/>
                  </a:lnTo>
                  <a:lnTo>
                    <a:pt x="1872538" y="258787"/>
                  </a:lnTo>
                  <a:lnTo>
                    <a:pt x="1831939" y="234686"/>
                  </a:lnTo>
                  <a:lnTo>
                    <a:pt x="1790652" y="211648"/>
                  </a:lnTo>
                  <a:lnTo>
                    <a:pt x="1748694" y="189691"/>
                  </a:lnTo>
                  <a:lnTo>
                    <a:pt x="1706085" y="168833"/>
                  </a:lnTo>
                  <a:lnTo>
                    <a:pt x="1662844" y="149093"/>
                  </a:lnTo>
                  <a:lnTo>
                    <a:pt x="1618990" y="130491"/>
                  </a:lnTo>
                  <a:lnTo>
                    <a:pt x="1574540" y="113045"/>
                  </a:lnTo>
                  <a:lnTo>
                    <a:pt x="1529514" y="96774"/>
                  </a:lnTo>
                  <a:lnTo>
                    <a:pt x="1483932" y="81696"/>
                  </a:lnTo>
                  <a:lnTo>
                    <a:pt x="1437811" y="67831"/>
                  </a:lnTo>
                  <a:lnTo>
                    <a:pt x="1391170" y="55197"/>
                  </a:lnTo>
                  <a:lnTo>
                    <a:pt x="1344028" y="43813"/>
                  </a:lnTo>
                  <a:lnTo>
                    <a:pt x="1296405" y="33697"/>
                  </a:lnTo>
                  <a:lnTo>
                    <a:pt x="1248319" y="24870"/>
                  </a:lnTo>
                  <a:lnTo>
                    <a:pt x="1199788" y="17349"/>
                  </a:lnTo>
                  <a:lnTo>
                    <a:pt x="1150832" y="11153"/>
                  </a:lnTo>
                  <a:lnTo>
                    <a:pt x="1101469" y="6302"/>
                  </a:lnTo>
                  <a:lnTo>
                    <a:pt x="1051718" y="2813"/>
                  </a:lnTo>
                  <a:lnTo>
                    <a:pt x="1001598" y="706"/>
                  </a:lnTo>
                  <a:lnTo>
                    <a:pt x="951128" y="0"/>
                  </a:lnTo>
                  <a:close/>
                </a:path>
              </a:pathLst>
            </a:custGeom>
            <a:solidFill>
              <a:srgbClr val="0E9ED4"/>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7" name="object 5">
              <a:extLst>
                <a:ext uri="{FF2B5EF4-FFF2-40B4-BE49-F238E27FC236}">
                  <a16:creationId xmlns:a16="http://schemas.microsoft.com/office/drawing/2014/main" id="{3C70337C-5203-2049-221D-C9F87972FFC6}"/>
                </a:ext>
              </a:extLst>
            </p:cNvPr>
            <p:cNvPicPr/>
            <p:nvPr/>
          </p:nvPicPr>
          <p:blipFill>
            <a:blip r:embed="rId3" cstate="print"/>
            <a:stretch>
              <a:fillRect/>
            </a:stretch>
          </p:blipFill>
          <p:spPr>
            <a:xfrm>
              <a:off x="1144295" y="511301"/>
              <a:ext cx="3895090" cy="5665660"/>
            </a:xfrm>
            <a:prstGeom prst="rect">
              <a:avLst/>
            </a:prstGeom>
          </p:spPr>
        </p:pic>
      </p:grpSp>
    </p:spTree>
    <p:extLst>
      <p:ext uri="{BB962C8B-B14F-4D97-AF65-F5344CB8AC3E}">
        <p14:creationId xmlns:p14="http://schemas.microsoft.com/office/powerpoint/2010/main" val="523555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32785" y="320166"/>
            <a:ext cx="5729605" cy="513715"/>
          </a:xfrm>
          <a:prstGeom prst="rect">
            <a:avLst/>
          </a:prstGeom>
        </p:spPr>
        <p:txBody>
          <a:bodyPr vert="horz" wrap="square" lIns="0" tIns="12700" rIns="0" bIns="0" rtlCol="0">
            <a:spAutoFit/>
          </a:bodyPr>
          <a:lstStyle/>
          <a:p>
            <a:pPr marL="12700">
              <a:lnSpc>
                <a:spcPct val="100000"/>
              </a:lnSpc>
              <a:spcBef>
                <a:spcPts val="100"/>
              </a:spcBef>
            </a:pPr>
            <a:r>
              <a:rPr sz="3200" dirty="0"/>
              <a:t>POLITISKE</a:t>
            </a:r>
            <a:r>
              <a:rPr sz="3200" spc="-40" dirty="0"/>
              <a:t> </a:t>
            </a:r>
            <a:r>
              <a:rPr sz="3200" dirty="0"/>
              <a:t>MÅL OG </a:t>
            </a:r>
            <a:r>
              <a:rPr sz="3200" spc="-10" dirty="0"/>
              <a:t>VIRKEMIDLER.</a:t>
            </a:r>
            <a:endParaRPr sz="3200"/>
          </a:p>
        </p:txBody>
      </p:sp>
      <p:pic>
        <p:nvPicPr>
          <p:cNvPr id="3" name="object 3"/>
          <p:cNvPicPr/>
          <p:nvPr/>
        </p:nvPicPr>
        <p:blipFill>
          <a:blip r:embed="rId3" cstate="print"/>
          <a:stretch>
            <a:fillRect/>
          </a:stretch>
        </p:blipFill>
        <p:spPr>
          <a:xfrm>
            <a:off x="1874011" y="1787055"/>
            <a:ext cx="8443976" cy="430923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AE48C4B-3A90-42C3-BA00-6092B4771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4654296" y="329184"/>
            <a:ext cx="6894576" cy="1783080"/>
          </a:xfrm>
          <a:prstGeom prst="rect">
            <a:avLst/>
          </a:prstGeom>
        </p:spPr>
        <p:txBody>
          <a:bodyPr vert="horz" lIns="91440" tIns="45720" rIns="91440" bIns="45720" rtlCol="0" anchor="b">
            <a:normAutofit/>
          </a:bodyPr>
          <a:lstStyle/>
          <a:p>
            <a:pPr marL="2499360" algn="l" rtl="0">
              <a:lnSpc>
                <a:spcPct val="90000"/>
              </a:lnSpc>
              <a:spcBef>
                <a:spcPct val="0"/>
              </a:spcBef>
            </a:pPr>
            <a:r>
              <a:rPr lang="en-US" sz="5400" kern="1200">
                <a:solidFill>
                  <a:schemeClr val="tx1"/>
                </a:solidFill>
                <a:latin typeface="+mj-lt"/>
                <a:ea typeface="+mj-ea"/>
                <a:cs typeface="+mj-cs"/>
              </a:rPr>
              <a:t>Statens</a:t>
            </a:r>
            <a:r>
              <a:rPr lang="en-US" sz="5400" kern="1200" spc="-20">
                <a:solidFill>
                  <a:schemeClr val="tx1"/>
                </a:solidFill>
                <a:latin typeface="+mj-lt"/>
                <a:ea typeface="+mj-ea"/>
                <a:cs typeface="+mj-cs"/>
              </a:rPr>
              <a:t> </a:t>
            </a:r>
            <a:r>
              <a:rPr lang="en-US" sz="5400" kern="1200" spc="-10">
                <a:solidFill>
                  <a:schemeClr val="tx1"/>
                </a:solidFill>
                <a:latin typeface="+mj-lt"/>
                <a:ea typeface="+mj-ea"/>
                <a:cs typeface="+mj-cs"/>
              </a:rPr>
              <a:t>styringsmidler</a:t>
            </a:r>
          </a:p>
        </p:txBody>
      </p:sp>
      <p:pic>
        <p:nvPicPr>
          <p:cNvPr id="5" name="object 5"/>
          <p:cNvPicPr/>
          <p:nvPr/>
        </p:nvPicPr>
        <p:blipFill>
          <a:blip r:embed="rId3" cstate="print"/>
          <a:srcRect l="30572" r="4111" b="-4"/>
          <a:stretch>
            <a:fillRect/>
          </a:stretch>
        </p:blipFill>
        <p:spPr>
          <a:xfrm>
            <a:off x="20" y="10"/>
            <a:ext cx="4041316" cy="4193753"/>
          </a:xfrm>
          <a:custGeom>
            <a:avLst/>
            <a:gdLst/>
            <a:ahLst/>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p:spPr>
      </p:pic>
      <p:sp>
        <p:nvSpPr>
          <p:cNvPr id="12" name="sketch line">
            <a:extLst>
              <a:ext uri="{FF2B5EF4-FFF2-40B4-BE49-F238E27FC236}">
                <a16:creationId xmlns:a16="http://schemas.microsoft.com/office/drawing/2014/main" id="{F919E280-CA27-4214-97E6-294E0C3BC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463186"/>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ject 4"/>
          <p:cNvPicPr/>
          <p:nvPr/>
        </p:nvPicPr>
        <p:blipFill>
          <a:blip r:embed="rId4" cstate="print"/>
          <a:srcRect r="-7" b="456"/>
          <a:stretch>
            <a:fillRect/>
          </a:stretch>
        </p:blipFill>
        <p:spPr>
          <a:xfrm>
            <a:off x="1" y="4267200"/>
            <a:ext cx="4051081" cy="2590800"/>
          </a:xfrm>
          <a:custGeom>
            <a:avLst/>
            <a:gdLst/>
            <a:ahLst/>
            <a:cxnLst/>
            <a:rect l="l" t="t" r="r" b="b"/>
            <a:pathLst>
              <a:path w="4051081"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cubicBezTo>
                  <a:pt x="4042100" y="1477465"/>
                  <a:pt x="4059584" y="1566941"/>
                  <a:pt x="4046914" y="1661622"/>
                </a:cubicBezTo>
                <a:cubicBezTo>
                  <a:pt x="4039566" y="1720003"/>
                  <a:pt x="4037919" y="177965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p:spPr>
      </p:pic>
      <p:sp>
        <p:nvSpPr>
          <p:cNvPr id="3" name="object 3"/>
          <p:cNvSpPr txBox="1"/>
          <p:nvPr/>
        </p:nvSpPr>
        <p:spPr>
          <a:xfrm>
            <a:off x="4654296" y="2706624"/>
            <a:ext cx="6894576" cy="3483864"/>
          </a:xfrm>
          <a:prstGeom prst="rect">
            <a:avLst/>
          </a:prstGeom>
        </p:spPr>
        <p:txBody>
          <a:bodyPr vert="horz" lIns="91440" tIns="45720" rIns="91440" bIns="45720" rtlCol="0">
            <a:normAutofit/>
          </a:bodyPr>
          <a:lstStyle/>
          <a:p>
            <a:pPr marL="355600" indent="-228600" algn="l" rtl="0">
              <a:lnSpc>
                <a:spcPct val="90000"/>
              </a:lnSpc>
              <a:spcBef>
                <a:spcPts val="105"/>
              </a:spcBef>
              <a:buFont typeface="Arial" panose="020B0604020202020204" pitchFamily="34" charset="0"/>
              <a:buChar char="•"/>
              <a:tabLst>
                <a:tab pos="355600" algn="l"/>
              </a:tabLst>
            </a:pPr>
            <a:r>
              <a:rPr lang="en-US" sz="2200" kern="1200" spc="-10">
                <a:solidFill>
                  <a:schemeClr val="tx1"/>
                </a:solidFill>
                <a:latin typeface="+mn-lt"/>
                <a:ea typeface="+mn-ea"/>
                <a:cs typeface="+mn-cs"/>
              </a:rPr>
              <a:t>Lover</a:t>
            </a:r>
            <a:endParaRPr lang="en-US" sz="2200" kern="1200">
              <a:solidFill>
                <a:schemeClr val="tx1"/>
              </a:solidFill>
              <a:latin typeface="+mn-lt"/>
              <a:ea typeface="+mn-ea"/>
              <a:cs typeface="+mn-cs"/>
            </a:endParaRPr>
          </a:p>
          <a:p>
            <a:pPr indent="-228600" algn="l" rtl="0">
              <a:lnSpc>
                <a:spcPct val="90000"/>
              </a:lnSpc>
              <a:spcBef>
                <a:spcPts val="1695"/>
              </a:spcBef>
              <a:buFont typeface="Arial" panose="020B0604020202020204" pitchFamily="34" charset="0"/>
              <a:buChar char="•"/>
            </a:pPr>
            <a:endParaRPr lang="en-US" sz="2200" kern="1200">
              <a:solidFill>
                <a:schemeClr val="tx1"/>
              </a:solidFill>
              <a:latin typeface="+mn-lt"/>
              <a:ea typeface="+mn-ea"/>
              <a:cs typeface="+mn-cs"/>
            </a:endParaRPr>
          </a:p>
          <a:p>
            <a:pPr marL="355600" indent="-228600" algn="l" rtl="0">
              <a:lnSpc>
                <a:spcPct val="90000"/>
              </a:lnSpc>
              <a:buFont typeface="Arial" panose="020B0604020202020204" pitchFamily="34" charset="0"/>
              <a:buChar char="•"/>
              <a:tabLst>
                <a:tab pos="355600" algn="l"/>
              </a:tabLst>
            </a:pPr>
            <a:r>
              <a:rPr lang="en-US" sz="2200" kern="1200">
                <a:solidFill>
                  <a:schemeClr val="tx1"/>
                </a:solidFill>
                <a:latin typeface="+mn-lt"/>
                <a:ea typeface="+mn-ea"/>
                <a:cs typeface="+mn-cs"/>
              </a:rPr>
              <a:t>Økonomiske</a:t>
            </a:r>
            <a:r>
              <a:rPr lang="en-US" sz="2200" kern="1200" spc="-80">
                <a:solidFill>
                  <a:schemeClr val="tx1"/>
                </a:solidFill>
                <a:latin typeface="+mn-lt"/>
                <a:ea typeface="+mn-ea"/>
                <a:cs typeface="+mn-cs"/>
              </a:rPr>
              <a:t> </a:t>
            </a:r>
            <a:r>
              <a:rPr lang="en-US" sz="2200" kern="1200" spc="-10">
                <a:solidFill>
                  <a:schemeClr val="tx1"/>
                </a:solidFill>
                <a:latin typeface="+mn-lt"/>
                <a:ea typeface="+mn-ea"/>
                <a:cs typeface="+mn-cs"/>
              </a:rPr>
              <a:t>styringsmidler</a:t>
            </a:r>
            <a:endParaRPr lang="en-US" sz="2200" kern="1200">
              <a:solidFill>
                <a:schemeClr val="tx1"/>
              </a:solidFill>
              <a:latin typeface="+mn-lt"/>
              <a:ea typeface="+mn-ea"/>
              <a:cs typeface="+mn-cs"/>
            </a:endParaRPr>
          </a:p>
          <a:p>
            <a:pPr indent="-228600" algn="l" rtl="0">
              <a:lnSpc>
                <a:spcPct val="90000"/>
              </a:lnSpc>
              <a:spcBef>
                <a:spcPts val="1700"/>
              </a:spcBef>
              <a:buFont typeface="Arial" panose="020B0604020202020204" pitchFamily="34" charset="0"/>
              <a:buChar char="•"/>
            </a:pPr>
            <a:endParaRPr lang="en-US" sz="2200" kern="1200">
              <a:solidFill>
                <a:schemeClr val="tx1"/>
              </a:solidFill>
              <a:latin typeface="+mn-lt"/>
              <a:ea typeface="+mn-ea"/>
              <a:cs typeface="+mn-cs"/>
            </a:endParaRPr>
          </a:p>
          <a:p>
            <a:pPr marL="355600" indent="-228600" algn="l" rtl="0">
              <a:lnSpc>
                <a:spcPct val="90000"/>
              </a:lnSpc>
              <a:buFont typeface="Arial" panose="020B0604020202020204" pitchFamily="34" charset="0"/>
              <a:buChar char="•"/>
              <a:tabLst>
                <a:tab pos="355600" algn="l"/>
              </a:tabLst>
            </a:pPr>
            <a:r>
              <a:rPr lang="en-US" sz="2200" kern="1200">
                <a:solidFill>
                  <a:schemeClr val="tx1"/>
                </a:solidFill>
                <a:latin typeface="+mn-lt"/>
                <a:ea typeface="+mn-ea"/>
                <a:cs typeface="+mn-cs"/>
              </a:rPr>
              <a:t>Pedagogiske</a:t>
            </a:r>
            <a:r>
              <a:rPr lang="en-US" sz="2200" kern="1200" spc="-30">
                <a:solidFill>
                  <a:schemeClr val="tx1"/>
                </a:solidFill>
                <a:latin typeface="+mn-lt"/>
                <a:ea typeface="+mn-ea"/>
                <a:cs typeface="+mn-cs"/>
              </a:rPr>
              <a:t> </a:t>
            </a:r>
            <a:r>
              <a:rPr lang="en-US" sz="2200" kern="1200" spc="-10">
                <a:solidFill>
                  <a:schemeClr val="tx1"/>
                </a:solidFill>
                <a:latin typeface="+mn-lt"/>
                <a:ea typeface="+mn-ea"/>
                <a:cs typeface="+mn-cs"/>
              </a:rPr>
              <a:t>styringsmidler</a:t>
            </a:r>
            <a:endParaRPr lang="en-US" sz="2200" kern="1200">
              <a:solidFill>
                <a:schemeClr val="tx1"/>
              </a:solidFill>
              <a:latin typeface="+mn-lt"/>
              <a:ea typeface="+mn-ea"/>
              <a:cs typeface="+mn-cs"/>
            </a:endParaRPr>
          </a:p>
          <a:p>
            <a:pPr marL="756285" lvl="1" indent="-228600" algn="l" rtl="0">
              <a:lnSpc>
                <a:spcPct val="90000"/>
              </a:lnSpc>
              <a:spcBef>
                <a:spcPts val="675"/>
              </a:spcBef>
              <a:buFont typeface="Arial" panose="020B0604020202020204" pitchFamily="34" charset="0"/>
              <a:buChar char="•"/>
              <a:tabLst>
                <a:tab pos="756285" algn="l"/>
              </a:tabLst>
            </a:pPr>
            <a:r>
              <a:rPr lang="en-US" sz="2200" kern="1200">
                <a:solidFill>
                  <a:schemeClr val="tx1"/>
                </a:solidFill>
                <a:latin typeface="+mn-lt"/>
                <a:ea typeface="+mn-ea"/>
                <a:cs typeface="+mn-cs"/>
              </a:rPr>
              <a:t>Faglig</a:t>
            </a:r>
            <a:r>
              <a:rPr lang="en-US" sz="2200" kern="1200" spc="-85">
                <a:solidFill>
                  <a:schemeClr val="tx1"/>
                </a:solidFill>
                <a:latin typeface="+mn-lt"/>
                <a:ea typeface="+mn-ea"/>
                <a:cs typeface="+mn-cs"/>
              </a:rPr>
              <a:t> </a:t>
            </a:r>
            <a:r>
              <a:rPr lang="en-US" sz="2200" kern="1200" spc="-10">
                <a:solidFill>
                  <a:schemeClr val="tx1"/>
                </a:solidFill>
                <a:latin typeface="+mn-lt"/>
                <a:ea typeface="+mn-ea"/>
                <a:cs typeface="+mn-cs"/>
              </a:rPr>
              <a:t>retningslinjer.</a:t>
            </a:r>
            <a:endParaRPr lang="en-US" sz="2200" kern="1200">
              <a:solidFill>
                <a:schemeClr val="tx1"/>
              </a:solidFill>
              <a:latin typeface="+mn-lt"/>
              <a:ea typeface="+mn-ea"/>
              <a:cs typeface="+mn-cs"/>
            </a:endParaRPr>
          </a:p>
          <a:p>
            <a:pPr marL="756285" lvl="1" indent="-228600" algn="l" rtl="0">
              <a:lnSpc>
                <a:spcPct val="90000"/>
              </a:lnSpc>
              <a:spcBef>
                <a:spcPts val="675"/>
              </a:spcBef>
              <a:buFont typeface="Arial" panose="020B0604020202020204" pitchFamily="34" charset="0"/>
              <a:buChar char="•"/>
              <a:tabLst>
                <a:tab pos="756285" algn="l"/>
              </a:tabLst>
            </a:pPr>
            <a:r>
              <a:rPr lang="en-US" sz="2200" kern="1200" spc="-10">
                <a:solidFill>
                  <a:schemeClr val="tx1"/>
                </a:solidFill>
                <a:latin typeface="+mn-lt"/>
                <a:ea typeface="+mn-ea"/>
                <a:cs typeface="+mn-cs"/>
              </a:rPr>
              <a:t>Veiledere</a:t>
            </a:r>
            <a:endParaRPr lang="en-US" sz="2200" kern="1200">
              <a:solidFill>
                <a:schemeClr val="tx1"/>
              </a:solidFill>
              <a:latin typeface="+mn-lt"/>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Arc 18">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TekstSylinder 4">
            <a:extLst>
              <a:ext uri="{FF2B5EF4-FFF2-40B4-BE49-F238E27FC236}">
                <a16:creationId xmlns:a16="http://schemas.microsoft.com/office/drawing/2014/main" id="{496C1B9B-B658-C046-2197-A6C187ED9F07}"/>
              </a:ext>
            </a:extLst>
          </p:cNvPr>
          <p:cNvSpPr txBox="1"/>
          <p:nvPr/>
        </p:nvSpPr>
        <p:spPr>
          <a:xfrm>
            <a:off x="5894962" y="479493"/>
            <a:ext cx="5458838" cy="1325563"/>
          </a:xfrm>
          <a:prstGeom prst="rect">
            <a:avLst/>
          </a:prstGeom>
        </p:spPr>
        <p:txBody>
          <a:bodyPr vert="horz" lIns="91440" tIns="45720" rIns="91440" bIns="45720" rtlCol="0" anchor="ctr">
            <a:normAutofit/>
          </a:bodyPr>
          <a:lstStyle/>
          <a:p>
            <a:pPr indent="-228600" algn="l" rtl="0">
              <a:lnSpc>
                <a:spcPct val="90000"/>
              </a:lnSpc>
              <a:spcBef>
                <a:spcPct val="0"/>
              </a:spcBef>
              <a:spcAft>
                <a:spcPts val="600"/>
              </a:spcAft>
            </a:pPr>
            <a:r>
              <a:rPr lang="en-US" sz="1400" kern="1200" dirty="0">
                <a:solidFill>
                  <a:schemeClr val="tx1"/>
                </a:solidFill>
                <a:latin typeface="+mj-lt"/>
                <a:ea typeface="+mj-ea"/>
                <a:cs typeface="+mj-cs"/>
                <a:hlinkClick r:id="rId2"/>
              </a:rPr>
              <a:t>Meld. St. 28 (2024–2025) - regjeringen.no</a:t>
            </a:r>
            <a:endParaRPr lang="en-US" sz="1400" i="1" kern="1200" dirty="0">
              <a:solidFill>
                <a:schemeClr val="tx1"/>
              </a:solidFill>
              <a:latin typeface="+mj-lt"/>
              <a:ea typeface="+mj-ea"/>
              <a:cs typeface="+mj-cs"/>
            </a:endParaRPr>
          </a:p>
        </p:txBody>
      </p:sp>
      <p:sp>
        <p:nvSpPr>
          <p:cNvPr id="21" name="Freeform: Shape 20">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Bilde 1" descr="Et bilde som inneholder tekst, person, sko, gutt&#10;&#10;KI-generert innhold kan være feil.">
            <a:hlinkClick r:id="rId3"/>
            <a:extLst>
              <a:ext uri="{FF2B5EF4-FFF2-40B4-BE49-F238E27FC236}">
                <a16:creationId xmlns:a16="http://schemas.microsoft.com/office/drawing/2014/main" id="{CACD49A8-FAB2-9282-291A-5EC8F03538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183" y="479493"/>
            <a:ext cx="3792618" cy="4853219"/>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TekstSylinder 2">
            <a:extLst>
              <a:ext uri="{FF2B5EF4-FFF2-40B4-BE49-F238E27FC236}">
                <a16:creationId xmlns:a16="http://schemas.microsoft.com/office/drawing/2014/main" id="{2A15E048-E9A1-4C8D-49C6-1A8852DA43D2}"/>
              </a:ext>
            </a:extLst>
          </p:cNvPr>
          <p:cNvSpPr txBox="1"/>
          <p:nvPr/>
        </p:nvSpPr>
        <p:spPr>
          <a:xfrm>
            <a:off x="4724400" y="990600"/>
            <a:ext cx="6629401" cy="5186363"/>
          </a:xfrm>
          <a:prstGeom prst="rect">
            <a:avLst/>
          </a:prstGeom>
        </p:spPr>
        <p:txBody>
          <a:bodyPr vert="horz" lIns="91440" tIns="45720" rIns="91440" bIns="45720" rtlCol="0">
            <a:normAutofit fontScale="62500" lnSpcReduction="20000"/>
          </a:bodyPr>
          <a:lstStyle/>
          <a:p>
            <a:pPr indent="-228600" algn="l" rtl="0">
              <a:lnSpc>
                <a:spcPct val="90000"/>
              </a:lnSpc>
              <a:spcAft>
                <a:spcPts val="600"/>
              </a:spcAft>
              <a:buFont typeface="Arial" panose="020B0604020202020204" pitchFamily="34" charset="0"/>
              <a:buChar char="•"/>
            </a:pPr>
            <a:endParaRPr lang="en-US" sz="1900" b="1" kern="1200" dirty="0">
              <a:solidFill>
                <a:schemeClr val="tx1"/>
              </a:solidFill>
              <a:latin typeface="+mn-lt"/>
              <a:ea typeface="+mn-ea"/>
              <a:cs typeface="+mn-cs"/>
            </a:endParaRPr>
          </a:p>
          <a:p>
            <a:pPr algn="l" rtl="0">
              <a:lnSpc>
                <a:spcPct val="90000"/>
              </a:lnSpc>
              <a:spcAft>
                <a:spcPts val="600"/>
              </a:spcAft>
            </a:pPr>
            <a:r>
              <a:rPr lang="en-US" sz="2900" b="1" kern="1200" dirty="0">
                <a:solidFill>
                  <a:schemeClr val="tx1"/>
                </a:solidFill>
                <a:latin typeface="+mn-lt"/>
                <a:ea typeface="+mn-ea"/>
                <a:cs typeface="+mn-cs"/>
              </a:rPr>
              <a:t>6.2 </a:t>
            </a:r>
            <a:r>
              <a:rPr lang="en-US" sz="2900" b="1" kern="1200" dirty="0" err="1">
                <a:solidFill>
                  <a:schemeClr val="tx1"/>
                </a:solidFill>
                <a:latin typeface="+mn-lt"/>
                <a:ea typeface="+mn-ea"/>
                <a:cs typeface="+mn-cs"/>
              </a:rPr>
              <a:t>Utfordringer</a:t>
            </a:r>
            <a:r>
              <a:rPr lang="en-US" sz="2900" b="1" kern="1200" dirty="0">
                <a:solidFill>
                  <a:schemeClr val="tx1"/>
                </a:solidFill>
                <a:latin typeface="+mn-lt"/>
                <a:ea typeface="+mn-ea"/>
                <a:cs typeface="+mn-cs"/>
              </a:rPr>
              <a:t> </a:t>
            </a:r>
            <a:r>
              <a:rPr lang="en-US" sz="2900" b="1" kern="1200" dirty="0" err="1">
                <a:solidFill>
                  <a:schemeClr val="tx1"/>
                </a:solidFill>
                <a:latin typeface="+mn-lt"/>
                <a:ea typeface="+mn-ea"/>
                <a:cs typeface="+mn-cs"/>
              </a:rPr>
              <a:t>i</a:t>
            </a:r>
            <a:r>
              <a:rPr lang="en-US" sz="2900" b="1" kern="1200" dirty="0">
                <a:solidFill>
                  <a:schemeClr val="tx1"/>
                </a:solidFill>
                <a:latin typeface="+mn-lt"/>
                <a:ea typeface="+mn-ea"/>
                <a:cs typeface="+mn-cs"/>
              </a:rPr>
              <a:t> </a:t>
            </a:r>
            <a:r>
              <a:rPr lang="en-US" sz="2900" b="1" kern="1200" dirty="0" err="1">
                <a:solidFill>
                  <a:schemeClr val="tx1"/>
                </a:solidFill>
                <a:latin typeface="+mn-lt"/>
                <a:ea typeface="+mn-ea"/>
                <a:cs typeface="+mn-cs"/>
              </a:rPr>
              <a:t>arbeidet</a:t>
            </a:r>
            <a:r>
              <a:rPr lang="en-US" sz="2900" b="1" kern="1200" dirty="0">
                <a:solidFill>
                  <a:schemeClr val="tx1"/>
                </a:solidFill>
                <a:latin typeface="+mn-lt"/>
                <a:ea typeface="+mn-ea"/>
                <a:cs typeface="+mn-cs"/>
              </a:rPr>
              <a:t> for et </a:t>
            </a:r>
            <a:r>
              <a:rPr lang="en-US" sz="2900" b="1" kern="1200" dirty="0" err="1">
                <a:solidFill>
                  <a:schemeClr val="tx1"/>
                </a:solidFill>
                <a:latin typeface="+mn-lt"/>
                <a:ea typeface="+mn-ea"/>
                <a:cs typeface="+mn-cs"/>
              </a:rPr>
              <a:t>helhetlig</a:t>
            </a:r>
            <a:r>
              <a:rPr lang="en-US" sz="2900" b="1" kern="1200" dirty="0">
                <a:solidFill>
                  <a:schemeClr val="tx1"/>
                </a:solidFill>
                <a:latin typeface="+mn-lt"/>
                <a:ea typeface="+mn-ea"/>
                <a:cs typeface="+mn-cs"/>
              </a:rPr>
              <a:t> </a:t>
            </a:r>
            <a:r>
              <a:rPr lang="en-US" sz="2900" b="1" kern="1200" dirty="0" err="1">
                <a:solidFill>
                  <a:schemeClr val="tx1"/>
                </a:solidFill>
                <a:latin typeface="+mn-lt"/>
                <a:ea typeface="+mn-ea"/>
                <a:cs typeface="+mn-cs"/>
              </a:rPr>
              <a:t>tjenestetilbud</a:t>
            </a:r>
            <a:endParaRPr lang="en-US" sz="2900" b="1" kern="1200" dirty="0">
              <a:solidFill>
                <a:schemeClr val="tx1"/>
              </a:solidFill>
              <a:latin typeface="+mn-lt"/>
              <a:ea typeface="+mn-ea"/>
              <a:cs typeface="+mn-cs"/>
            </a:endParaRPr>
          </a:p>
          <a:p>
            <a:pPr algn="l" rtl="0">
              <a:lnSpc>
                <a:spcPct val="90000"/>
              </a:lnSpc>
              <a:spcAft>
                <a:spcPts val="600"/>
              </a:spcAft>
            </a:pPr>
            <a:r>
              <a:rPr lang="en-US" sz="2900" i="1" kern="1200" dirty="0">
                <a:solidFill>
                  <a:schemeClr val="tx1"/>
                </a:solidFill>
                <a:latin typeface="+mn-lt"/>
                <a:ea typeface="+mn-ea"/>
                <a:cs typeface="+mn-cs"/>
              </a:rPr>
              <a:t>... </a:t>
            </a:r>
            <a:r>
              <a:rPr lang="en-US" sz="2900" kern="1200" dirty="0">
                <a:solidFill>
                  <a:schemeClr val="tx1"/>
                </a:solidFill>
                <a:latin typeface="+mn-lt"/>
                <a:ea typeface="+mn-ea"/>
                <a:cs typeface="+mn-cs"/>
              </a:rPr>
              <a:t>D</a:t>
            </a:r>
            <a:r>
              <a:rPr lang="en-US" sz="2900" b="0" i="1" kern="1200" dirty="0">
                <a:solidFill>
                  <a:schemeClr val="tx1"/>
                </a:solidFill>
                <a:effectLst/>
                <a:latin typeface="+mn-lt"/>
                <a:ea typeface="+mn-ea"/>
                <a:cs typeface="+mn-cs"/>
              </a:rPr>
              <a:t>et er </a:t>
            </a:r>
            <a:r>
              <a:rPr lang="en-US" sz="2900" b="0" i="1" kern="1200" dirty="0" err="1">
                <a:solidFill>
                  <a:schemeClr val="tx1"/>
                </a:solidFill>
                <a:effectLst/>
                <a:latin typeface="+mn-lt"/>
                <a:ea typeface="+mn-ea"/>
                <a:cs typeface="+mn-cs"/>
              </a:rPr>
              <a:t>ikke</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enkelt</a:t>
            </a:r>
            <a:r>
              <a:rPr lang="en-US" sz="2900" b="0" i="1" kern="1200" dirty="0">
                <a:solidFill>
                  <a:schemeClr val="tx1"/>
                </a:solidFill>
                <a:effectLst/>
                <a:latin typeface="+mn-lt"/>
                <a:ea typeface="+mn-ea"/>
                <a:cs typeface="+mn-cs"/>
              </a:rPr>
              <a:t> å </a:t>
            </a:r>
            <a:r>
              <a:rPr lang="en-US" sz="2900" b="0" i="1" kern="1200" dirty="0" err="1">
                <a:solidFill>
                  <a:schemeClr val="tx1"/>
                </a:solidFill>
                <a:effectLst/>
                <a:latin typeface="+mn-lt"/>
                <a:ea typeface="+mn-ea"/>
                <a:cs typeface="+mn-cs"/>
              </a:rPr>
              <a:t>sikre</a:t>
            </a:r>
            <a:r>
              <a:rPr lang="en-US" sz="2900" b="0" i="1" kern="1200" dirty="0">
                <a:solidFill>
                  <a:schemeClr val="tx1"/>
                </a:solidFill>
                <a:effectLst/>
                <a:latin typeface="+mn-lt"/>
                <a:ea typeface="+mn-ea"/>
                <a:cs typeface="+mn-cs"/>
              </a:rPr>
              <a:t> god </a:t>
            </a:r>
            <a:r>
              <a:rPr lang="en-US" sz="2900" b="0" i="1" kern="1200" dirty="0" err="1">
                <a:solidFill>
                  <a:schemeClr val="tx1"/>
                </a:solidFill>
                <a:effectLst/>
                <a:latin typeface="+mn-lt"/>
                <a:ea typeface="+mn-ea"/>
                <a:cs typeface="+mn-cs"/>
              </a:rPr>
              <a:t>kommunikasjon</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og</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samarbeid</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mellom</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aktører</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som</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barnehage</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barnevern</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skole</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helsetjeneste</a:t>
            </a:r>
            <a:r>
              <a:rPr lang="en-US" sz="2900" b="0" i="1" kern="1200" dirty="0">
                <a:solidFill>
                  <a:schemeClr val="tx1"/>
                </a:solidFill>
                <a:effectLst/>
                <a:latin typeface="+mn-lt"/>
                <a:ea typeface="+mn-ea"/>
                <a:cs typeface="+mn-cs"/>
              </a:rPr>
              <a:t>, Nav </a:t>
            </a:r>
            <a:r>
              <a:rPr lang="en-US" sz="2900" b="0" i="1" kern="1200" dirty="0" err="1">
                <a:solidFill>
                  <a:schemeClr val="tx1"/>
                </a:solidFill>
                <a:effectLst/>
                <a:latin typeface="+mn-lt"/>
                <a:ea typeface="+mn-ea"/>
                <a:cs typeface="+mn-cs"/>
              </a:rPr>
              <a:t>og</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politi</a:t>
            </a:r>
            <a:r>
              <a:rPr lang="en-US" sz="2900" b="0" i="1" kern="1200" dirty="0">
                <a:solidFill>
                  <a:schemeClr val="tx1"/>
                </a:solidFill>
                <a:effectLst/>
                <a:latin typeface="+mn-lt"/>
                <a:ea typeface="+mn-ea"/>
                <a:cs typeface="+mn-cs"/>
              </a:rPr>
              <a:t>. Det </a:t>
            </a:r>
            <a:r>
              <a:rPr lang="en-US" sz="2900" b="0" i="1" kern="1200" dirty="0" err="1">
                <a:solidFill>
                  <a:schemeClr val="tx1"/>
                </a:solidFill>
                <a:effectLst/>
                <a:latin typeface="+mn-lt"/>
                <a:ea typeface="+mn-ea"/>
                <a:cs typeface="+mn-cs"/>
              </a:rPr>
              <a:t>krever</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tid</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og</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ressurser</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i</a:t>
            </a:r>
            <a:r>
              <a:rPr lang="en-US" sz="2900" b="0" i="1" kern="1200" dirty="0">
                <a:solidFill>
                  <a:schemeClr val="tx1"/>
                </a:solidFill>
                <a:effectLst/>
                <a:latin typeface="+mn-lt"/>
                <a:ea typeface="+mn-ea"/>
                <a:cs typeface="+mn-cs"/>
              </a:rPr>
              <a:t> den </a:t>
            </a:r>
            <a:r>
              <a:rPr lang="en-US" sz="2900" b="0" i="1" kern="1200" dirty="0" err="1">
                <a:solidFill>
                  <a:schemeClr val="tx1"/>
                </a:solidFill>
                <a:effectLst/>
                <a:latin typeface="+mn-lt"/>
                <a:ea typeface="+mn-ea"/>
                <a:cs typeface="+mn-cs"/>
              </a:rPr>
              <a:t>enkelte</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tjenesten</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og</a:t>
            </a:r>
            <a:r>
              <a:rPr lang="en-US" sz="2900" b="0" i="1" kern="1200" dirty="0">
                <a:solidFill>
                  <a:schemeClr val="tx1"/>
                </a:solidFill>
                <a:effectLst/>
                <a:latin typeface="+mn-lt"/>
                <a:ea typeface="+mn-ea"/>
                <a:cs typeface="+mn-cs"/>
              </a:rPr>
              <a:t> det </a:t>
            </a:r>
            <a:r>
              <a:rPr lang="en-US" sz="2900" b="0" i="1" kern="1200" dirty="0" err="1">
                <a:solidFill>
                  <a:schemeClr val="tx1"/>
                </a:solidFill>
                <a:effectLst/>
                <a:latin typeface="+mn-lt"/>
                <a:ea typeface="+mn-ea"/>
                <a:cs typeface="+mn-cs"/>
              </a:rPr>
              <a:t>fordrer</a:t>
            </a:r>
            <a:r>
              <a:rPr lang="en-US" sz="2900" b="0" i="1" kern="1200" dirty="0">
                <a:solidFill>
                  <a:schemeClr val="tx1"/>
                </a:solidFill>
                <a:effectLst/>
                <a:latin typeface="+mn-lt"/>
                <a:ea typeface="+mn-ea"/>
                <a:cs typeface="+mn-cs"/>
              </a:rPr>
              <a:t> at det er </a:t>
            </a:r>
            <a:r>
              <a:rPr lang="en-US" sz="2900" b="0" i="1" kern="1200" dirty="0" err="1">
                <a:solidFill>
                  <a:schemeClr val="tx1"/>
                </a:solidFill>
                <a:effectLst/>
                <a:latin typeface="+mn-lt"/>
                <a:ea typeface="+mn-ea"/>
                <a:cs typeface="+mn-cs"/>
              </a:rPr>
              <a:t>høy</a:t>
            </a:r>
            <a:r>
              <a:rPr lang="en-US" sz="2900" b="0" i="1" kern="1200" dirty="0">
                <a:solidFill>
                  <a:schemeClr val="tx1"/>
                </a:solidFill>
                <a:effectLst/>
                <a:latin typeface="+mn-lt"/>
                <a:ea typeface="+mn-ea"/>
                <a:cs typeface="+mn-cs"/>
              </a:rPr>
              <a:t> grad av </a:t>
            </a:r>
            <a:r>
              <a:rPr lang="en-US" sz="2900" b="0" i="1" kern="1200" dirty="0" err="1">
                <a:solidFill>
                  <a:schemeClr val="tx1"/>
                </a:solidFill>
                <a:effectLst/>
                <a:latin typeface="+mn-lt"/>
                <a:ea typeface="+mn-ea"/>
                <a:cs typeface="+mn-cs"/>
              </a:rPr>
              <a:t>tillit</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og</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samarbeid</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mellom</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familiene</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og</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tjenesteyterne</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Både</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kommunale</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tjenester</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og</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andre</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aktører</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må</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dessuten</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ivareta</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regelverket</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knyttet</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til</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taushetsplikt</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og</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personvern</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noe</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som</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kan</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komplisere</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informasjonsdeling</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mellom</a:t>
            </a:r>
            <a:r>
              <a:rPr lang="en-US" sz="2900" b="0" i="1" kern="1200" dirty="0">
                <a:solidFill>
                  <a:schemeClr val="tx1"/>
                </a:solidFill>
                <a:effectLst/>
                <a:latin typeface="+mn-lt"/>
                <a:ea typeface="+mn-ea"/>
                <a:cs typeface="+mn-cs"/>
              </a:rPr>
              <a:t> </a:t>
            </a:r>
            <a:r>
              <a:rPr lang="en-US" sz="2900" b="0" i="1" kern="1200" dirty="0" err="1">
                <a:solidFill>
                  <a:schemeClr val="tx1"/>
                </a:solidFill>
                <a:effectLst/>
                <a:latin typeface="+mn-lt"/>
                <a:ea typeface="+mn-ea"/>
                <a:cs typeface="+mn-cs"/>
              </a:rPr>
              <a:t>aktørene</a:t>
            </a:r>
            <a:r>
              <a:rPr lang="en-US" sz="2900" b="0" i="1" kern="1200" dirty="0">
                <a:solidFill>
                  <a:schemeClr val="tx1"/>
                </a:solidFill>
                <a:effectLst/>
                <a:latin typeface="+mn-lt"/>
                <a:ea typeface="+mn-ea"/>
                <a:cs typeface="+mn-cs"/>
              </a:rPr>
              <a:t>.</a:t>
            </a:r>
          </a:p>
          <a:p>
            <a:pPr indent="-228600" algn="l" rtl="0">
              <a:lnSpc>
                <a:spcPct val="90000"/>
              </a:lnSpc>
              <a:spcAft>
                <a:spcPts val="600"/>
              </a:spcAft>
              <a:buFont typeface="Arial" panose="020B0604020202020204" pitchFamily="34" charset="0"/>
              <a:buChar char="•"/>
            </a:pPr>
            <a:endParaRPr lang="en-US" sz="2900" i="1" kern="1200" dirty="0">
              <a:solidFill>
                <a:schemeClr val="tx1"/>
              </a:solidFill>
              <a:latin typeface="+mn-lt"/>
              <a:ea typeface="+mn-ea"/>
              <a:cs typeface="+mn-cs"/>
            </a:endParaRPr>
          </a:p>
          <a:p>
            <a:pPr indent="-228600" algn="l" rtl="0">
              <a:lnSpc>
                <a:spcPct val="90000"/>
              </a:lnSpc>
              <a:spcAft>
                <a:spcPts val="600"/>
              </a:spcAft>
              <a:buFont typeface="Arial" panose="020B0604020202020204" pitchFamily="34" charset="0"/>
              <a:buChar char="•"/>
            </a:pPr>
            <a:endParaRPr lang="en-US" sz="2900" i="1" kern="1200" dirty="0">
              <a:solidFill>
                <a:schemeClr val="tx1"/>
              </a:solidFill>
              <a:latin typeface="+mn-lt"/>
              <a:ea typeface="+mn-ea"/>
              <a:cs typeface="+mn-cs"/>
            </a:endParaRPr>
          </a:p>
          <a:p>
            <a:pPr algn="l" rtl="0">
              <a:lnSpc>
                <a:spcPct val="90000"/>
              </a:lnSpc>
              <a:spcAft>
                <a:spcPts val="600"/>
              </a:spcAft>
            </a:pPr>
            <a:r>
              <a:rPr lang="en-US" sz="2900" b="1" kern="1200" dirty="0">
                <a:solidFill>
                  <a:schemeClr val="tx1"/>
                </a:solidFill>
                <a:latin typeface="+mn-lt"/>
                <a:ea typeface="+mn-ea"/>
                <a:cs typeface="+mn-cs"/>
              </a:rPr>
              <a:t>6.4.4 Bedre </a:t>
            </a:r>
            <a:r>
              <a:rPr lang="en-US" sz="2900" b="1" kern="1200" dirty="0" err="1">
                <a:solidFill>
                  <a:schemeClr val="tx1"/>
                </a:solidFill>
                <a:latin typeface="+mn-lt"/>
                <a:ea typeface="+mn-ea"/>
                <a:cs typeface="+mn-cs"/>
              </a:rPr>
              <a:t>informasjonsdeling</a:t>
            </a:r>
            <a:r>
              <a:rPr lang="en-US" sz="2900" b="1" kern="1200" dirty="0">
                <a:solidFill>
                  <a:schemeClr val="tx1"/>
                </a:solidFill>
                <a:latin typeface="+mn-lt"/>
                <a:ea typeface="+mn-ea"/>
                <a:cs typeface="+mn-cs"/>
              </a:rPr>
              <a:t> </a:t>
            </a:r>
            <a:r>
              <a:rPr lang="en-US" sz="2900" b="1" kern="1200" dirty="0" err="1">
                <a:solidFill>
                  <a:schemeClr val="tx1"/>
                </a:solidFill>
                <a:latin typeface="+mn-lt"/>
                <a:ea typeface="+mn-ea"/>
                <a:cs typeface="+mn-cs"/>
              </a:rPr>
              <a:t>innenfor</a:t>
            </a:r>
            <a:r>
              <a:rPr lang="en-US" sz="2900" b="1" kern="1200" dirty="0">
                <a:solidFill>
                  <a:schemeClr val="tx1"/>
                </a:solidFill>
                <a:latin typeface="+mn-lt"/>
                <a:ea typeface="+mn-ea"/>
                <a:cs typeface="+mn-cs"/>
              </a:rPr>
              <a:t> </a:t>
            </a:r>
            <a:r>
              <a:rPr lang="en-US" sz="2900" b="1" kern="1200" dirty="0" err="1">
                <a:solidFill>
                  <a:schemeClr val="tx1"/>
                </a:solidFill>
                <a:latin typeface="+mn-lt"/>
                <a:ea typeface="+mn-ea"/>
                <a:cs typeface="+mn-cs"/>
              </a:rPr>
              <a:t>tverrsektorielle</a:t>
            </a:r>
            <a:r>
              <a:rPr lang="en-US" sz="2900" b="1" kern="1200" dirty="0">
                <a:solidFill>
                  <a:schemeClr val="tx1"/>
                </a:solidFill>
                <a:latin typeface="+mn-lt"/>
                <a:ea typeface="+mn-ea"/>
                <a:cs typeface="+mn-cs"/>
              </a:rPr>
              <a:t> </a:t>
            </a:r>
            <a:r>
              <a:rPr lang="en-US" sz="2900" b="1" kern="1200" dirty="0" err="1">
                <a:solidFill>
                  <a:schemeClr val="tx1"/>
                </a:solidFill>
                <a:latin typeface="+mn-lt"/>
                <a:ea typeface="+mn-ea"/>
                <a:cs typeface="+mn-cs"/>
              </a:rPr>
              <a:t>samarbeid</a:t>
            </a:r>
            <a:endParaRPr lang="en-US" sz="2900" b="1" kern="1200" dirty="0">
              <a:solidFill>
                <a:schemeClr val="tx1"/>
              </a:solidFill>
              <a:latin typeface="+mn-lt"/>
              <a:ea typeface="+mn-ea"/>
              <a:cs typeface="+mn-cs"/>
            </a:endParaRPr>
          </a:p>
          <a:p>
            <a:pPr algn="l" rtl="0">
              <a:lnSpc>
                <a:spcPct val="90000"/>
              </a:lnSpc>
              <a:spcAft>
                <a:spcPts val="600"/>
              </a:spcAft>
            </a:pPr>
            <a:r>
              <a:rPr lang="en-US" sz="2900" kern="1200" dirty="0">
                <a:solidFill>
                  <a:schemeClr val="tx1"/>
                </a:solidFill>
                <a:latin typeface="+mn-lt"/>
                <a:ea typeface="+mn-ea"/>
                <a:cs typeface="+mn-cs"/>
              </a:rPr>
              <a:t>.... </a:t>
            </a:r>
            <a:r>
              <a:rPr lang="en-US" sz="2900" i="1" kern="1200" dirty="0">
                <a:solidFill>
                  <a:schemeClr val="tx1"/>
                </a:solidFill>
                <a:latin typeface="+mn-lt"/>
                <a:ea typeface="+mn-ea"/>
                <a:cs typeface="+mn-cs"/>
              </a:rPr>
              <a:t>En </a:t>
            </a:r>
            <a:r>
              <a:rPr lang="en-US" sz="2900" i="1" kern="1200" dirty="0" err="1">
                <a:solidFill>
                  <a:schemeClr val="tx1"/>
                </a:solidFill>
                <a:latin typeface="+mn-lt"/>
                <a:ea typeface="+mn-ea"/>
                <a:cs typeface="+mn-cs"/>
              </a:rPr>
              <a:t>erfaring</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fra</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tverretatlig</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informasjonsdeling</a:t>
            </a:r>
            <a:r>
              <a:rPr lang="en-US" sz="2900" i="1" kern="1200" dirty="0">
                <a:solidFill>
                  <a:schemeClr val="tx1"/>
                </a:solidFill>
                <a:latin typeface="+mn-lt"/>
                <a:ea typeface="+mn-ea"/>
                <a:cs typeface="+mn-cs"/>
              </a:rPr>
              <a:t> er at det </a:t>
            </a:r>
            <a:r>
              <a:rPr lang="en-US" sz="2900" i="1" kern="1200" dirty="0" err="1">
                <a:solidFill>
                  <a:schemeClr val="tx1"/>
                </a:solidFill>
                <a:latin typeface="+mn-lt"/>
                <a:ea typeface="+mn-ea"/>
                <a:cs typeface="+mn-cs"/>
              </a:rPr>
              <a:t>ikke</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nødvendigvis</a:t>
            </a:r>
            <a:r>
              <a:rPr lang="en-US" sz="2900" i="1" kern="1200" dirty="0">
                <a:solidFill>
                  <a:schemeClr val="tx1"/>
                </a:solidFill>
                <a:latin typeface="+mn-lt"/>
                <a:ea typeface="+mn-ea"/>
                <a:cs typeface="+mn-cs"/>
              </a:rPr>
              <a:t> er </a:t>
            </a:r>
            <a:r>
              <a:rPr lang="en-US" sz="2900" i="1" kern="1200" dirty="0" err="1">
                <a:solidFill>
                  <a:schemeClr val="tx1"/>
                </a:solidFill>
                <a:latin typeface="+mn-lt"/>
                <a:ea typeface="+mn-ea"/>
                <a:cs typeface="+mn-cs"/>
              </a:rPr>
              <a:t>behov</a:t>
            </a:r>
            <a:r>
              <a:rPr lang="en-US" sz="2900" i="1" kern="1200" dirty="0">
                <a:solidFill>
                  <a:schemeClr val="tx1"/>
                </a:solidFill>
                <a:latin typeface="+mn-lt"/>
                <a:ea typeface="+mn-ea"/>
                <a:cs typeface="+mn-cs"/>
              </a:rPr>
              <a:t> for nye </a:t>
            </a:r>
            <a:r>
              <a:rPr lang="en-US" sz="2900" i="1" kern="1200" dirty="0" err="1">
                <a:solidFill>
                  <a:schemeClr val="tx1"/>
                </a:solidFill>
                <a:latin typeface="+mn-lt"/>
                <a:ea typeface="+mn-ea"/>
                <a:cs typeface="+mn-cs"/>
              </a:rPr>
              <a:t>regler</a:t>
            </a:r>
            <a:r>
              <a:rPr lang="en-US" sz="2900" i="1" kern="1200" dirty="0">
                <a:solidFill>
                  <a:schemeClr val="tx1"/>
                </a:solidFill>
                <a:latin typeface="+mn-lt"/>
                <a:ea typeface="+mn-ea"/>
                <a:cs typeface="+mn-cs"/>
              </a:rPr>
              <a:t>, men at </a:t>
            </a:r>
            <a:r>
              <a:rPr lang="en-US" sz="2900" i="1" kern="1200" dirty="0" err="1">
                <a:solidFill>
                  <a:schemeClr val="tx1"/>
                </a:solidFill>
                <a:latin typeface="+mn-lt"/>
                <a:ea typeface="+mn-ea"/>
                <a:cs typeface="+mn-cs"/>
              </a:rPr>
              <a:t>utfordringer</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kan</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komme</a:t>
            </a:r>
            <a:r>
              <a:rPr lang="en-US" sz="2900" i="1" kern="1200" dirty="0">
                <a:solidFill>
                  <a:schemeClr val="tx1"/>
                </a:solidFill>
                <a:latin typeface="+mn-lt"/>
                <a:ea typeface="+mn-ea"/>
                <a:cs typeface="+mn-cs"/>
              </a:rPr>
              <a:t> av </a:t>
            </a:r>
            <a:r>
              <a:rPr lang="en-US" sz="2900" i="1" kern="1200" dirty="0" err="1">
                <a:solidFill>
                  <a:schemeClr val="tx1"/>
                </a:solidFill>
                <a:latin typeface="+mn-lt"/>
                <a:ea typeface="+mn-ea"/>
                <a:cs typeface="+mn-cs"/>
              </a:rPr>
              <a:t>ulik</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eller</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manglende</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forståelse</a:t>
            </a:r>
            <a:r>
              <a:rPr lang="en-US" sz="2900" i="1" kern="1200" dirty="0">
                <a:solidFill>
                  <a:schemeClr val="tx1"/>
                </a:solidFill>
                <a:latin typeface="+mn-lt"/>
                <a:ea typeface="+mn-ea"/>
                <a:cs typeface="+mn-cs"/>
              </a:rPr>
              <a:t> av </a:t>
            </a:r>
            <a:r>
              <a:rPr lang="en-US" sz="2900" i="1" kern="1200" dirty="0" err="1">
                <a:solidFill>
                  <a:schemeClr val="tx1"/>
                </a:solidFill>
                <a:latin typeface="+mn-lt"/>
                <a:ea typeface="+mn-ea"/>
                <a:cs typeface="+mn-cs"/>
              </a:rPr>
              <a:t>eksisterende</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delingshjemler</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eller</a:t>
            </a:r>
            <a:r>
              <a:rPr lang="en-US" sz="2900" i="1" kern="1200" dirty="0">
                <a:solidFill>
                  <a:schemeClr val="tx1"/>
                </a:solidFill>
                <a:latin typeface="+mn-lt"/>
                <a:ea typeface="+mn-ea"/>
                <a:cs typeface="+mn-cs"/>
              </a:rPr>
              <a:t> av </a:t>
            </a:r>
            <a:r>
              <a:rPr lang="en-US" sz="2900" i="1" kern="1200" dirty="0" err="1">
                <a:solidFill>
                  <a:schemeClr val="tx1"/>
                </a:solidFill>
                <a:latin typeface="+mn-lt"/>
                <a:ea typeface="+mn-ea"/>
                <a:cs typeface="+mn-cs"/>
              </a:rPr>
              <a:t>fravær</a:t>
            </a:r>
            <a:r>
              <a:rPr lang="en-US" sz="2900" i="1" kern="1200" dirty="0">
                <a:solidFill>
                  <a:schemeClr val="tx1"/>
                </a:solidFill>
                <a:latin typeface="+mn-lt"/>
                <a:ea typeface="+mn-ea"/>
                <a:cs typeface="+mn-cs"/>
              </a:rPr>
              <a:t> av </a:t>
            </a:r>
            <a:r>
              <a:rPr lang="en-US" sz="2900" i="1" kern="1200" dirty="0" err="1">
                <a:solidFill>
                  <a:schemeClr val="tx1"/>
                </a:solidFill>
                <a:latin typeface="+mn-lt"/>
                <a:ea typeface="+mn-ea"/>
                <a:cs typeface="+mn-cs"/>
              </a:rPr>
              <a:t>etablerte</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samarbeidskanaler</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Regjeringen</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vil</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følge</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opp</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utfordringene</a:t>
            </a:r>
            <a:r>
              <a:rPr lang="en-US" sz="2900" i="1" kern="1200" dirty="0">
                <a:solidFill>
                  <a:schemeClr val="tx1"/>
                </a:solidFill>
                <a:latin typeface="+mn-lt"/>
                <a:ea typeface="+mn-ea"/>
                <a:cs typeface="+mn-cs"/>
              </a:rPr>
              <a:t> med </a:t>
            </a:r>
            <a:r>
              <a:rPr lang="en-US" sz="2900" i="1" kern="1200" dirty="0" err="1">
                <a:solidFill>
                  <a:schemeClr val="tx1"/>
                </a:solidFill>
                <a:latin typeface="+mn-lt"/>
                <a:ea typeface="+mn-ea"/>
                <a:cs typeface="+mn-cs"/>
              </a:rPr>
              <a:t>informasjonsdeling</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jf</a:t>
            </a:r>
            <a:r>
              <a:rPr lang="en-US" sz="2900" i="1" kern="1200" dirty="0">
                <a:solidFill>
                  <a:schemeClr val="tx1"/>
                </a:solidFill>
                <a:latin typeface="+mn-lt"/>
                <a:ea typeface="+mn-ea"/>
                <a:cs typeface="+mn-cs"/>
              </a:rPr>
              <a:t>. de </a:t>
            </a:r>
            <a:r>
              <a:rPr lang="en-US" sz="2900" i="1" kern="1200" dirty="0" err="1">
                <a:solidFill>
                  <a:schemeClr val="tx1"/>
                </a:solidFill>
                <a:latin typeface="+mn-lt"/>
                <a:ea typeface="+mn-ea"/>
                <a:cs typeface="+mn-cs"/>
              </a:rPr>
              <a:t>nevnte</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utredningene</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og</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anmodningsvedtakene</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Regjeringen</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vil</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sette</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ned</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en</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ekspertgruppe</a:t>
            </a:r>
            <a:r>
              <a:rPr lang="en-US" sz="2900" i="1" kern="1200" dirty="0">
                <a:solidFill>
                  <a:schemeClr val="tx1"/>
                </a:solidFill>
                <a:latin typeface="+mn-lt"/>
                <a:ea typeface="+mn-ea"/>
                <a:cs typeface="+mn-cs"/>
              </a:rPr>
              <a:t> med </a:t>
            </a:r>
            <a:r>
              <a:rPr lang="en-US" sz="2900" i="1" kern="1200" dirty="0" err="1">
                <a:solidFill>
                  <a:schemeClr val="tx1"/>
                </a:solidFill>
                <a:latin typeface="+mn-lt"/>
                <a:ea typeface="+mn-ea"/>
                <a:cs typeface="+mn-cs"/>
              </a:rPr>
              <a:t>mandat</a:t>
            </a:r>
            <a:r>
              <a:rPr lang="en-US" sz="2900" i="1" kern="1200" dirty="0">
                <a:solidFill>
                  <a:schemeClr val="tx1"/>
                </a:solidFill>
                <a:latin typeface="+mn-lt"/>
                <a:ea typeface="+mn-ea"/>
                <a:cs typeface="+mn-cs"/>
              </a:rPr>
              <a:t> om å </a:t>
            </a:r>
            <a:r>
              <a:rPr lang="en-US" sz="2900" i="1" kern="1200" dirty="0" err="1">
                <a:solidFill>
                  <a:schemeClr val="tx1"/>
                </a:solidFill>
                <a:latin typeface="+mn-lt"/>
                <a:ea typeface="+mn-ea"/>
                <a:cs typeface="+mn-cs"/>
              </a:rPr>
              <a:t>utrede</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bedre</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tverretatlig</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samarbeid</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og</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informasjonsdeling</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ved</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forebygging</a:t>
            </a:r>
            <a:r>
              <a:rPr lang="en-US" sz="2900" i="1" kern="1200" dirty="0">
                <a:solidFill>
                  <a:schemeClr val="tx1"/>
                </a:solidFill>
                <a:latin typeface="+mn-lt"/>
                <a:ea typeface="+mn-ea"/>
                <a:cs typeface="+mn-cs"/>
              </a:rPr>
              <a:t> av </a:t>
            </a:r>
            <a:r>
              <a:rPr lang="en-US" sz="2900" i="1" kern="1200" dirty="0" err="1">
                <a:solidFill>
                  <a:schemeClr val="tx1"/>
                </a:solidFill>
                <a:latin typeface="+mn-lt"/>
                <a:ea typeface="+mn-ea"/>
                <a:cs typeface="+mn-cs"/>
              </a:rPr>
              <a:t>barne</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og</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ungdomskriminalitet</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ekstremisme</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og</a:t>
            </a:r>
            <a:r>
              <a:rPr lang="en-US" sz="2900" i="1" kern="1200" dirty="0">
                <a:solidFill>
                  <a:schemeClr val="tx1"/>
                </a:solidFill>
                <a:latin typeface="+mn-lt"/>
                <a:ea typeface="+mn-ea"/>
                <a:cs typeface="+mn-cs"/>
              </a:rPr>
              <a:t> mishandling </a:t>
            </a:r>
            <a:r>
              <a:rPr lang="en-US" sz="2900" i="1" kern="1200" dirty="0" err="1">
                <a:solidFill>
                  <a:schemeClr val="tx1"/>
                </a:solidFill>
                <a:latin typeface="+mn-lt"/>
                <a:ea typeface="+mn-ea"/>
                <a:cs typeface="+mn-cs"/>
              </a:rPr>
              <a:t>i</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nære</a:t>
            </a:r>
            <a:r>
              <a:rPr lang="en-US" sz="2900" i="1" kern="1200" dirty="0">
                <a:solidFill>
                  <a:schemeClr val="tx1"/>
                </a:solidFill>
                <a:latin typeface="+mn-lt"/>
                <a:ea typeface="+mn-ea"/>
                <a:cs typeface="+mn-cs"/>
              </a:rPr>
              <a:t> </a:t>
            </a:r>
            <a:r>
              <a:rPr lang="en-US" sz="2900" i="1" kern="1200" dirty="0" err="1">
                <a:solidFill>
                  <a:schemeClr val="tx1"/>
                </a:solidFill>
                <a:latin typeface="+mn-lt"/>
                <a:ea typeface="+mn-ea"/>
                <a:cs typeface="+mn-cs"/>
              </a:rPr>
              <a:t>relasjoner</a:t>
            </a:r>
            <a:r>
              <a:rPr lang="en-US" sz="2900" i="1" kern="1200" dirty="0">
                <a:solidFill>
                  <a:schemeClr val="tx1"/>
                </a:solidFill>
                <a:latin typeface="+mn-lt"/>
                <a:ea typeface="+mn-ea"/>
                <a:cs typeface="+mn-cs"/>
              </a:rPr>
              <a:t>. </a:t>
            </a:r>
            <a:r>
              <a:rPr lang="en-US" sz="2900" kern="1200" dirty="0">
                <a:solidFill>
                  <a:schemeClr val="tx1"/>
                </a:solidFill>
                <a:latin typeface="+mn-lt"/>
                <a:ea typeface="+mn-ea"/>
                <a:cs typeface="+mn-cs"/>
              </a:rPr>
              <a:t>... </a:t>
            </a:r>
          </a:p>
          <a:p>
            <a:pPr indent="-228600" algn="l" rtl="0">
              <a:lnSpc>
                <a:spcPct val="90000"/>
              </a:lnSpc>
              <a:spcAft>
                <a:spcPts val="600"/>
              </a:spcAft>
              <a:buFont typeface="Arial" panose="020B0604020202020204" pitchFamily="34" charset="0"/>
              <a:buChar char="•"/>
            </a:pPr>
            <a:endParaRPr lang="en-US" sz="1300" i="1" kern="1200" dirty="0">
              <a:solidFill>
                <a:schemeClr val="tx1"/>
              </a:solidFill>
              <a:latin typeface="+mn-lt"/>
              <a:ea typeface="+mn-ea"/>
              <a:cs typeface="+mn-cs"/>
            </a:endParaRPr>
          </a:p>
        </p:txBody>
      </p:sp>
    </p:spTree>
    <p:extLst>
      <p:ext uri="{BB962C8B-B14F-4D97-AF65-F5344CB8AC3E}">
        <p14:creationId xmlns:p14="http://schemas.microsoft.com/office/powerpoint/2010/main" val="2481627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villingene Mina og Mille. Avfotografert fra privat bilde.">
            <a:extLst>
              <a:ext uri="{FF2B5EF4-FFF2-40B4-BE49-F238E27FC236}">
                <a16:creationId xmlns:a16="http://schemas.microsoft.com/office/drawing/2014/main" id="{F52001DE-9F5E-58A5-6A1C-B768F920A2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flipV="1">
            <a:off x="1240972" y="631371"/>
            <a:ext cx="3990295" cy="399029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villingene Mina og Mille. Avfotografert fra privat bilde.">
            <a:extLst>
              <a:ext uri="{FF2B5EF4-FFF2-40B4-BE49-F238E27FC236}">
                <a16:creationId xmlns:a16="http://schemas.microsoft.com/office/drawing/2014/main" id="{045E17A0-58E6-C7CC-7DB6-0CA0BBA86B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flipV="1">
            <a:off x="1393372" y="783771"/>
            <a:ext cx="3990295" cy="3990295"/>
          </a:xfrm>
          <a:prstGeom prst="rect">
            <a:avLst/>
          </a:prstGeom>
          <a:noFill/>
          <a:extLst>
            <a:ext uri="{909E8E84-426E-40DD-AFC4-6F175D3DCCD1}">
              <a14:hiddenFill xmlns:a14="http://schemas.microsoft.com/office/drawing/2010/main">
                <a:solidFill>
                  <a:srgbClr val="FFFFFF"/>
                </a:solidFill>
              </a14:hiddenFill>
            </a:ext>
          </a:extLst>
        </p:spPr>
      </p:pic>
      <p:pic>
        <p:nvPicPr>
          <p:cNvPr id="3" name="Bilde 2" descr="Et bilde som inneholder Menneskeansikt, tekst, skjermbilde, smil">
            <a:extLst>
              <a:ext uri="{FF2B5EF4-FFF2-40B4-BE49-F238E27FC236}">
                <a16:creationId xmlns:a16="http://schemas.microsoft.com/office/drawing/2014/main" id="{1773EE25-3028-CE1D-D540-EA87FB7CD7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821" y="631372"/>
            <a:ext cx="4272764" cy="3031328"/>
          </a:xfrm>
          <a:prstGeom prst="rect">
            <a:avLst/>
          </a:prstGeom>
        </p:spPr>
      </p:pic>
      <p:pic>
        <p:nvPicPr>
          <p:cNvPr id="5" name="Bilde 4" descr="Et bilde som inneholder tekst, elektronikk, skjermbilde, Font">
            <a:extLst>
              <a:ext uri="{FF2B5EF4-FFF2-40B4-BE49-F238E27FC236}">
                <a16:creationId xmlns:a16="http://schemas.microsoft.com/office/drawing/2014/main" id="{07F3881B-D6A9-006B-3E50-E1F305E01A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7859" y="849769"/>
            <a:ext cx="3581401" cy="2812931"/>
          </a:xfrm>
          <a:prstGeom prst="rect">
            <a:avLst/>
          </a:prstGeom>
        </p:spPr>
      </p:pic>
      <p:sp>
        <p:nvSpPr>
          <p:cNvPr id="7" name="TekstSylinder 6">
            <a:extLst>
              <a:ext uri="{FF2B5EF4-FFF2-40B4-BE49-F238E27FC236}">
                <a16:creationId xmlns:a16="http://schemas.microsoft.com/office/drawing/2014/main" id="{D1452DE2-B1E5-5A5A-7ECE-D6F66F2D957C}"/>
              </a:ext>
            </a:extLst>
          </p:cNvPr>
          <p:cNvSpPr txBox="1"/>
          <p:nvPr/>
        </p:nvSpPr>
        <p:spPr>
          <a:xfrm>
            <a:off x="379146" y="304800"/>
            <a:ext cx="6767945" cy="615553"/>
          </a:xfrm>
          <a:prstGeom prst="rect">
            <a:avLst/>
          </a:prstGeom>
          <a:noFill/>
        </p:spPr>
        <p:txBody>
          <a:bodyPr wrap="square">
            <a:spAutoFit/>
          </a:bodyPr>
          <a:lstStyle/>
          <a:p>
            <a:pPr algn="l">
              <a:buNone/>
            </a:pPr>
            <a:r>
              <a:rPr lang="nb-NO" sz="1600" b="1" i="0" dirty="0">
                <a:solidFill>
                  <a:srgbClr val="111111"/>
                </a:solidFill>
                <a:effectLst/>
                <a:latin typeface="-apple-system"/>
                <a:hlinkClick r:id="rId6"/>
              </a:rPr>
              <a:t>Dødsfall under omsorg av barnevernet: Helsetjenester under tilsyn</a:t>
            </a:r>
            <a:endParaRPr lang="nb-NO" sz="1600" b="1" i="0" dirty="0">
              <a:solidFill>
                <a:srgbClr val="111111"/>
              </a:solidFill>
              <a:effectLst/>
              <a:latin typeface="-apple-system"/>
            </a:endParaRPr>
          </a:p>
          <a:p>
            <a:pPr algn="l">
              <a:buNone/>
            </a:pPr>
            <a:endParaRPr lang="nb-NO" b="0" i="0" dirty="0">
              <a:solidFill>
                <a:srgbClr val="676767"/>
              </a:solidFill>
              <a:effectLst/>
              <a:latin typeface="Raleway" pitchFamily="2" charset="0"/>
            </a:endParaRPr>
          </a:p>
        </p:txBody>
      </p:sp>
      <p:pic>
        <p:nvPicPr>
          <p:cNvPr id="11" name="Bilde 10" descr="Et bilde som inneholder klær, innendørs, tekst, skjermbilde&#10;&#10;KI-generert innhold kan være feil.">
            <a:extLst>
              <a:ext uri="{FF2B5EF4-FFF2-40B4-BE49-F238E27FC236}">
                <a16:creationId xmlns:a16="http://schemas.microsoft.com/office/drawing/2014/main" id="{314EDA8F-5C64-6542-65A2-4FF67DD8A99F}"/>
              </a:ext>
            </a:extLst>
          </p:cNvPr>
          <p:cNvPicPr>
            <a:picLocks noChangeAspect="1"/>
          </p:cNvPicPr>
          <p:nvPr/>
        </p:nvPicPr>
        <p:blipFill>
          <a:blip r:embed="rId7"/>
          <a:stretch>
            <a:fillRect/>
          </a:stretch>
        </p:blipFill>
        <p:spPr>
          <a:xfrm>
            <a:off x="7851660" y="0"/>
            <a:ext cx="3961193" cy="2386539"/>
          </a:xfrm>
          <a:prstGeom prst="rect">
            <a:avLst/>
          </a:prstGeom>
        </p:spPr>
      </p:pic>
      <p:sp>
        <p:nvSpPr>
          <p:cNvPr id="10" name="TekstSylinder 9">
            <a:extLst>
              <a:ext uri="{FF2B5EF4-FFF2-40B4-BE49-F238E27FC236}">
                <a16:creationId xmlns:a16="http://schemas.microsoft.com/office/drawing/2014/main" id="{3C717620-8912-FEEB-D6C8-07A75D0E3362}"/>
              </a:ext>
            </a:extLst>
          </p:cNvPr>
          <p:cNvSpPr txBox="1"/>
          <p:nvPr/>
        </p:nvSpPr>
        <p:spPr>
          <a:xfrm>
            <a:off x="107822" y="3815099"/>
            <a:ext cx="11931778" cy="2554545"/>
          </a:xfrm>
          <a:prstGeom prst="rect">
            <a:avLst/>
          </a:prstGeom>
          <a:noFill/>
        </p:spPr>
        <p:txBody>
          <a:bodyPr wrap="square">
            <a:spAutoFit/>
          </a:bodyPr>
          <a:lstStyle/>
          <a:p>
            <a:r>
              <a:rPr lang="nb-NO" sz="1800" dirty="0" err="1">
                <a:hlinkClick r:id="rId8"/>
              </a:rPr>
              <a:t>Prop</a:t>
            </a:r>
            <a:r>
              <a:rPr lang="nb-NO" sz="1800" dirty="0">
                <a:hlinkClick r:id="rId8"/>
              </a:rPr>
              <a:t>. 83 L (2023–2024) </a:t>
            </a:r>
            <a:r>
              <a:rPr lang="nb-NO" sz="1800" i="1" dirty="0">
                <a:hlinkClick r:id="rId8"/>
              </a:rPr>
              <a:t>Kvalitetsløftet i barnevernet</a:t>
            </a:r>
            <a:r>
              <a:rPr lang="nb-NO" sz="1800" dirty="0">
                <a:hlinkClick r:id="rId8"/>
              </a:rPr>
              <a:t> </a:t>
            </a:r>
            <a:r>
              <a:rPr lang="nb-NO" sz="1800" dirty="0"/>
              <a:t>gitt sin tilslutning til at ansvaret for rusbehandling for barn og unge skal overføres fra barnevernet til spesialisthelsetjenesten. Dette innebærer at dagens vilkår i barnevernsloven om at barn kan få opphold i barnevernsinstitusjon på grunnlag av «vedvarende problematisk bruk av rusmidler» skal oppheves. Før vilkåret oppheves, skal det være etablert et faglig forsvarlig tilbud med tilstrekkelig hjemler i spesialisthelsetjenesten. </a:t>
            </a:r>
            <a:r>
              <a:rPr lang="nb-NO" sz="1800" dirty="0" err="1"/>
              <a:t>Bufetat</a:t>
            </a:r>
            <a:r>
              <a:rPr lang="nb-NO" sz="1800" dirty="0"/>
              <a:t> skal gradvis rendyrke sitt tilbud for denne målgruppen til omsorg, utviklingsstøtte og beskyttelse, i takt med at spesialisthelsetjenesten øker kvaliteten og kapasiteten i sitt behandlingstilbud. Det tas sikte på at tilbud om rusbehandling i barnevernsinstitusjon skal avvikles innen 2028. </a:t>
            </a:r>
          </a:p>
          <a:p>
            <a:r>
              <a:rPr lang="nb-NO" sz="1800" dirty="0"/>
              <a:t> </a:t>
            </a:r>
          </a:p>
          <a:p>
            <a:pPr lvl="0">
              <a:lnSpc>
                <a:spcPct val="100000"/>
              </a:lnSpc>
            </a:pPr>
            <a:r>
              <a:rPr lang="nb-NO" sz="1600" dirty="0"/>
              <a:t> </a:t>
            </a:r>
            <a:endParaRPr lang="en-US" sz="1600" dirty="0"/>
          </a:p>
        </p:txBody>
      </p:sp>
    </p:spTree>
    <p:extLst>
      <p:ext uri="{BB962C8B-B14F-4D97-AF65-F5344CB8AC3E}">
        <p14:creationId xmlns:p14="http://schemas.microsoft.com/office/powerpoint/2010/main" val="2023240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2614" y="113741"/>
            <a:ext cx="10386060" cy="1123950"/>
          </a:xfrm>
          <a:prstGeom prst="rect">
            <a:avLst/>
          </a:prstGeom>
        </p:spPr>
        <p:txBody>
          <a:bodyPr vert="horz" wrap="square" lIns="0" tIns="12700" rIns="0" bIns="0" rtlCol="0">
            <a:spAutoFit/>
          </a:bodyPr>
          <a:lstStyle/>
          <a:p>
            <a:pPr algn="ctr">
              <a:lnSpc>
                <a:spcPct val="100000"/>
              </a:lnSpc>
              <a:spcBef>
                <a:spcPts val="100"/>
              </a:spcBef>
            </a:pPr>
            <a:r>
              <a:rPr sz="2400" spc="-125" dirty="0">
                <a:solidFill>
                  <a:srgbClr val="333333"/>
                </a:solidFill>
                <a:latin typeface="Arial Black"/>
                <a:cs typeface="Arial Black"/>
              </a:rPr>
              <a:t>Prop.</a:t>
            </a:r>
            <a:r>
              <a:rPr sz="2400" spc="-170" dirty="0">
                <a:solidFill>
                  <a:srgbClr val="333333"/>
                </a:solidFill>
                <a:latin typeface="Arial Black"/>
                <a:cs typeface="Arial Black"/>
              </a:rPr>
              <a:t> </a:t>
            </a:r>
            <a:r>
              <a:rPr sz="2400" spc="-250" dirty="0">
                <a:solidFill>
                  <a:srgbClr val="333333"/>
                </a:solidFill>
                <a:latin typeface="Arial Black"/>
                <a:cs typeface="Arial Black"/>
              </a:rPr>
              <a:t>100</a:t>
            </a:r>
            <a:r>
              <a:rPr sz="2400" spc="-150" dirty="0">
                <a:solidFill>
                  <a:srgbClr val="333333"/>
                </a:solidFill>
                <a:latin typeface="Arial Black"/>
                <a:cs typeface="Arial Black"/>
              </a:rPr>
              <a:t> </a:t>
            </a:r>
            <a:r>
              <a:rPr sz="2400" spc="-260" dirty="0">
                <a:solidFill>
                  <a:srgbClr val="333333"/>
                </a:solidFill>
                <a:latin typeface="Arial Black"/>
                <a:cs typeface="Arial Black"/>
              </a:rPr>
              <a:t>L</a:t>
            </a:r>
            <a:r>
              <a:rPr sz="2400" spc="-170" dirty="0">
                <a:solidFill>
                  <a:srgbClr val="333333"/>
                </a:solidFill>
                <a:latin typeface="Arial Black"/>
                <a:cs typeface="Arial Black"/>
              </a:rPr>
              <a:t> </a:t>
            </a:r>
            <a:r>
              <a:rPr sz="2400" spc="-105" dirty="0">
                <a:solidFill>
                  <a:srgbClr val="333333"/>
                </a:solidFill>
                <a:latin typeface="Arial Black"/>
                <a:cs typeface="Arial Black"/>
              </a:rPr>
              <a:t>(2020–2021)</a:t>
            </a:r>
            <a:endParaRPr sz="2400">
              <a:latin typeface="Arial Black"/>
              <a:cs typeface="Arial Black"/>
            </a:endParaRPr>
          </a:p>
          <a:p>
            <a:pPr marL="12700" marR="5080" algn="ctr">
              <a:lnSpc>
                <a:spcPct val="100000"/>
              </a:lnSpc>
              <a:spcBef>
                <a:spcPts val="5"/>
              </a:spcBef>
            </a:pPr>
            <a:r>
              <a:rPr sz="2400" spc="-120" dirty="0">
                <a:solidFill>
                  <a:srgbClr val="333333"/>
                </a:solidFill>
                <a:latin typeface="Arial Black"/>
                <a:cs typeface="Arial Black"/>
              </a:rPr>
              <a:t>Endringer </a:t>
            </a:r>
            <a:r>
              <a:rPr sz="2400" spc="-80" dirty="0">
                <a:solidFill>
                  <a:srgbClr val="333333"/>
                </a:solidFill>
                <a:latin typeface="Arial Black"/>
                <a:cs typeface="Arial Black"/>
              </a:rPr>
              <a:t>i</a:t>
            </a:r>
            <a:r>
              <a:rPr sz="2400" spc="-110" dirty="0">
                <a:solidFill>
                  <a:srgbClr val="333333"/>
                </a:solidFill>
                <a:latin typeface="Arial Black"/>
                <a:cs typeface="Arial Black"/>
              </a:rPr>
              <a:t> </a:t>
            </a:r>
            <a:r>
              <a:rPr sz="2400" spc="-130" dirty="0">
                <a:solidFill>
                  <a:srgbClr val="333333"/>
                </a:solidFill>
                <a:latin typeface="Arial Black"/>
                <a:cs typeface="Arial Black"/>
              </a:rPr>
              <a:t>velferdstjenestelovgivningen</a:t>
            </a:r>
            <a:r>
              <a:rPr sz="2400" spc="-165" dirty="0">
                <a:solidFill>
                  <a:srgbClr val="333333"/>
                </a:solidFill>
                <a:latin typeface="Arial Black"/>
                <a:cs typeface="Arial Black"/>
              </a:rPr>
              <a:t> </a:t>
            </a:r>
            <a:r>
              <a:rPr sz="2400" spc="-120" dirty="0">
                <a:solidFill>
                  <a:srgbClr val="333333"/>
                </a:solidFill>
                <a:latin typeface="Arial Black"/>
                <a:cs typeface="Arial Black"/>
              </a:rPr>
              <a:t>(samarbeid,</a:t>
            </a:r>
            <a:r>
              <a:rPr sz="2400" spc="-110" dirty="0">
                <a:solidFill>
                  <a:srgbClr val="333333"/>
                </a:solidFill>
                <a:latin typeface="Arial Black"/>
                <a:cs typeface="Arial Black"/>
              </a:rPr>
              <a:t> </a:t>
            </a:r>
            <a:r>
              <a:rPr sz="2400" spc="-120" dirty="0">
                <a:solidFill>
                  <a:srgbClr val="333333"/>
                </a:solidFill>
                <a:latin typeface="Arial Black"/>
                <a:cs typeface="Arial Black"/>
              </a:rPr>
              <a:t>samordning </a:t>
            </a:r>
            <a:r>
              <a:rPr sz="2400" spc="-25" dirty="0">
                <a:solidFill>
                  <a:srgbClr val="333333"/>
                </a:solidFill>
                <a:latin typeface="Arial Black"/>
                <a:cs typeface="Arial Black"/>
              </a:rPr>
              <a:t>og </a:t>
            </a:r>
            <a:r>
              <a:rPr sz="2400" spc="-35" dirty="0">
                <a:solidFill>
                  <a:srgbClr val="333333"/>
                </a:solidFill>
                <a:latin typeface="Arial Black"/>
                <a:cs typeface="Arial Black"/>
              </a:rPr>
              <a:t>barnekoordinator)</a:t>
            </a:r>
            <a:endParaRPr sz="2400">
              <a:latin typeface="Arial Black"/>
              <a:cs typeface="Arial Black"/>
            </a:endParaRPr>
          </a:p>
        </p:txBody>
      </p:sp>
      <p:sp>
        <p:nvSpPr>
          <p:cNvPr id="3" name="object 3"/>
          <p:cNvSpPr txBox="1"/>
          <p:nvPr/>
        </p:nvSpPr>
        <p:spPr>
          <a:xfrm>
            <a:off x="688340" y="1740534"/>
            <a:ext cx="4413885" cy="3500754"/>
          </a:xfrm>
          <a:prstGeom prst="rect">
            <a:avLst/>
          </a:prstGeom>
        </p:spPr>
        <p:txBody>
          <a:bodyPr vert="horz" wrap="square" lIns="0" tIns="12700" rIns="0" bIns="0" rtlCol="0">
            <a:spAutoFit/>
          </a:bodyPr>
          <a:lstStyle/>
          <a:p>
            <a:pPr marL="354965" indent="-342265">
              <a:lnSpc>
                <a:spcPct val="100000"/>
              </a:lnSpc>
              <a:spcBef>
                <a:spcPts val="100"/>
              </a:spcBef>
              <a:buFont typeface="Arial"/>
              <a:buChar char="•"/>
              <a:tabLst>
                <a:tab pos="354965" algn="l"/>
              </a:tabLst>
            </a:pPr>
            <a:r>
              <a:rPr sz="2400" dirty="0">
                <a:latin typeface="Times New Roman"/>
                <a:cs typeface="Times New Roman"/>
              </a:rPr>
              <a:t>Helse-</a:t>
            </a:r>
            <a:r>
              <a:rPr sz="2400" spc="-25" dirty="0">
                <a:latin typeface="Times New Roman"/>
                <a:cs typeface="Times New Roman"/>
              </a:rPr>
              <a:t> </a:t>
            </a:r>
            <a:r>
              <a:rPr sz="2400" dirty="0">
                <a:latin typeface="Times New Roman"/>
                <a:cs typeface="Times New Roman"/>
              </a:rPr>
              <a:t>og</a:t>
            </a:r>
            <a:r>
              <a:rPr sz="2400" spc="-10" dirty="0">
                <a:latin typeface="Times New Roman"/>
                <a:cs typeface="Times New Roman"/>
              </a:rPr>
              <a:t> omsorgstjenesteloven</a:t>
            </a:r>
            <a:endParaRPr sz="2400">
              <a:latin typeface="Times New Roman"/>
              <a:cs typeface="Times New Roman"/>
            </a:endParaRPr>
          </a:p>
          <a:p>
            <a:pPr marL="354965" indent="-342265">
              <a:lnSpc>
                <a:spcPct val="100000"/>
              </a:lnSpc>
              <a:spcBef>
                <a:spcPts val="2014"/>
              </a:spcBef>
              <a:buFont typeface="Arial"/>
              <a:buChar char="•"/>
              <a:tabLst>
                <a:tab pos="354965" algn="l"/>
              </a:tabLst>
            </a:pPr>
            <a:r>
              <a:rPr sz="2400" spc="-10" dirty="0">
                <a:latin typeface="Times New Roman"/>
                <a:cs typeface="Times New Roman"/>
              </a:rPr>
              <a:t>Spesialisthelsetjenesteloven</a:t>
            </a:r>
            <a:endParaRPr sz="2400">
              <a:latin typeface="Times New Roman"/>
              <a:cs typeface="Times New Roman"/>
            </a:endParaRPr>
          </a:p>
          <a:p>
            <a:pPr marL="354965" indent="-342265">
              <a:lnSpc>
                <a:spcPct val="100000"/>
              </a:lnSpc>
              <a:spcBef>
                <a:spcPts val="2014"/>
              </a:spcBef>
              <a:buFont typeface="Arial"/>
              <a:buChar char="•"/>
              <a:tabLst>
                <a:tab pos="354965" algn="l"/>
              </a:tabLst>
            </a:pPr>
            <a:r>
              <a:rPr sz="2400" dirty="0">
                <a:latin typeface="Times New Roman"/>
                <a:cs typeface="Times New Roman"/>
              </a:rPr>
              <a:t>Psykisk</a:t>
            </a:r>
            <a:r>
              <a:rPr sz="2400" spc="-20" dirty="0">
                <a:latin typeface="Times New Roman"/>
                <a:cs typeface="Times New Roman"/>
              </a:rPr>
              <a:t> </a:t>
            </a:r>
            <a:r>
              <a:rPr sz="2400" spc="-10" dirty="0">
                <a:latin typeface="Times New Roman"/>
                <a:cs typeface="Times New Roman"/>
              </a:rPr>
              <a:t>helsevernloven</a:t>
            </a:r>
            <a:endParaRPr sz="2400">
              <a:latin typeface="Times New Roman"/>
              <a:cs typeface="Times New Roman"/>
            </a:endParaRPr>
          </a:p>
          <a:p>
            <a:pPr marL="354965" indent="-342265">
              <a:lnSpc>
                <a:spcPct val="100000"/>
              </a:lnSpc>
              <a:spcBef>
                <a:spcPts val="2020"/>
              </a:spcBef>
              <a:buFont typeface="Arial"/>
              <a:buChar char="•"/>
              <a:tabLst>
                <a:tab pos="354965" algn="l"/>
              </a:tabLst>
            </a:pPr>
            <a:r>
              <a:rPr sz="2400" dirty="0">
                <a:latin typeface="Times New Roman"/>
                <a:cs typeface="Times New Roman"/>
              </a:rPr>
              <a:t>Pasient-</a:t>
            </a:r>
            <a:r>
              <a:rPr sz="2400" spc="-40" dirty="0">
                <a:latin typeface="Times New Roman"/>
                <a:cs typeface="Times New Roman"/>
              </a:rPr>
              <a:t> </a:t>
            </a:r>
            <a:r>
              <a:rPr sz="2400" dirty="0">
                <a:latin typeface="Times New Roman"/>
                <a:cs typeface="Times New Roman"/>
              </a:rPr>
              <a:t>og</a:t>
            </a:r>
            <a:r>
              <a:rPr sz="2400" spc="-15" dirty="0">
                <a:latin typeface="Times New Roman"/>
                <a:cs typeface="Times New Roman"/>
              </a:rPr>
              <a:t> </a:t>
            </a:r>
            <a:r>
              <a:rPr sz="2400" spc="-10" dirty="0">
                <a:latin typeface="Times New Roman"/>
                <a:cs typeface="Times New Roman"/>
              </a:rPr>
              <a:t>brukerrettighetsloven</a:t>
            </a:r>
            <a:endParaRPr sz="2400">
              <a:latin typeface="Times New Roman"/>
              <a:cs typeface="Times New Roman"/>
            </a:endParaRPr>
          </a:p>
          <a:p>
            <a:pPr marL="425450" indent="-412750">
              <a:lnSpc>
                <a:spcPct val="100000"/>
              </a:lnSpc>
              <a:spcBef>
                <a:spcPts val="2014"/>
              </a:spcBef>
              <a:buFont typeface="Arial"/>
              <a:buChar char="•"/>
              <a:tabLst>
                <a:tab pos="425450" algn="l"/>
              </a:tabLst>
            </a:pPr>
            <a:r>
              <a:rPr sz="2400" spc="-10" dirty="0">
                <a:latin typeface="Times New Roman"/>
                <a:cs typeface="Times New Roman"/>
              </a:rPr>
              <a:t>Tannhelsetjenesteloven.</a:t>
            </a:r>
            <a:endParaRPr sz="2400">
              <a:latin typeface="Times New Roman"/>
              <a:cs typeface="Times New Roman"/>
            </a:endParaRPr>
          </a:p>
          <a:p>
            <a:pPr marL="431165" indent="-418465">
              <a:lnSpc>
                <a:spcPct val="100000"/>
              </a:lnSpc>
              <a:spcBef>
                <a:spcPts val="2020"/>
              </a:spcBef>
              <a:buFont typeface="Arial"/>
              <a:buChar char="•"/>
              <a:tabLst>
                <a:tab pos="431165" algn="l"/>
              </a:tabLst>
            </a:pPr>
            <a:r>
              <a:rPr sz="2400" spc="-10" dirty="0">
                <a:latin typeface="Times New Roman"/>
                <a:cs typeface="Times New Roman"/>
              </a:rPr>
              <a:t>Barnevernloven,</a:t>
            </a:r>
            <a:endParaRPr sz="2400">
              <a:latin typeface="Times New Roman"/>
              <a:cs typeface="Times New Roman"/>
            </a:endParaRPr>
          </a:p>
        </p:txBody>
      </p:sp>
      <p:sp>
        <p:nvSpPr>
          <p:cNvPr id="4" name="object 4"/>
          <p:cNvSpPr txBox="1"/>
          <p:nvPr/>
        </p:nvSpPr>
        <p:spPr>
          <a:xfrm>
            <a:off x="6277102" y="1548955"/>
            <a:ext cx="3465829" cy="3538854"/>
          </a:xfrm>
          <a:prstGeom prst="rect">
            <a:avLst/>
          </a:prstGeom>
        </p:spPr>
        <p:txBody>
          <a:bodyPr vert="horz" wrap="square" lIns="0" tIns="86360" rIns="0" bIns="0" rtlCol="0">
            <a:spAutoFit/>
          </a:bodyPr>
          <a:lstStyle/>
          <a:p>
            <a:pPr marL="354965" indent="-342265">
              <a:lnSpc>
                <a:spcPct val="100000"/>
              </a:lnSpc>
              <a:spcBef>
                <a:spcPts val="680"/>
              </a:spcBef>
              <a:buFont typeface="Arial"/>
              <a:buChar char="•"/>
              <a:tabLst>
                <a:tab pos="354965" algn="l"/>
              </a:tabLst>
            </a:pPr>
            <a:r>
              <a:rPr sz="2400" spc="-10" dirty="0">
                <a:latin typeface="Times New Roman"/>
                <a:cs typeface="Times New Roman"/>
              </a:rPr>
              <a:t>Barnehageloven,</a:t>
            </a:r>
            <a:endParaRPr sz="2400">
              <a:latin typeface="Times New Roman"/>
              <a:cs typeface="Times New Roman"/>
            </a:endParaRPr>
          </a:p>
          <a:p>
            <a:pPr marL="354965" indent="-342265">
              <a:lnSpc>
                <a:spcPct val="100000"/>
              </a:lnSpc>
              <a:spcBef>
                <a:spcPts val="580"/>
              </a:spcBef>
              <a:buFont typeface="Arial"/>
              <a:buChar char="•"/>
              <a:tabLst>
                <a:tab pos="354965" algn="l"/>
              </a:tabLst>
            </a:pPr>
            <a:r>
              <a:rPr sz="2400" spc="-10" dirty="0">
                <a:latin typeface="Times New Roman"/>
                <a:cs typeface="Times New Roman"/>
              </a:rPr>
              <a:t>Opplæringsloven</a:t>
            </a:r>
            <a:endParaRPr sz="2400">
              <a:latin typeface="Times New Roman"/>
              <a:cs typeface="Times New Roman"/>
            </a:endParaRPr>
          </a:p>
          <a:p>
            <a:pPr marL="354965" indent="-342265">
              <a:lnSpc>
                <a:spcPct val="100000"/>
              </a:lnSpc>
              <a:spcBef>
                <a:spcPts val="575"/>
              </a:spcBef>
              <a:buFont typeface="Arial"/>
              <a:buChar char="•"/>
              <a:tabLst>
                <a:tab pos="354965" algn="l"/>
              </a:tabLst>
            </a:pPr>
            <a:r>
              <a:rPr sz="2400" spc="-10" dirty="0">
                <a:latin typeface="Times New Roman"/>
                <a:cs typeface="Times New Roman"/>
              </a:rPr>
              <a:t>Friskoleloven,</a:t>
            </a:r>
            <a:endParaRPr sz="2400">
              <a:latin typeface="Times New Roman"/>
              <a:cs typeface="Times New Roman"/>
            </a:endParaRPr>
          </a:p>
          <a:p>
            <a:pPr marL="354965" indent="-342265">
              <a:lnSpc>
                <a:spcPct val="100000"/>
              </a:lnSpc>
              <a:spcBef>
                <a:spcPts val="575"/>
              </a:spcBef>
              <a:buFont typeface="Arial"/>
              <a:buChar char="•"/>
              <a:tabLst>
                <a:tab pos="354965" algn="l"/>
              </a:tabLst>
            </a:pPr>
            <a:r>
              <a:rPr sz="2400" spc="-10" dirty="0">
                <a:latin typeface="Times New Roman"/>
                <a:cs typeface="Times New Roman"/>
              </a:rPr>
              <a:t>Sosialtjenesteloven,</a:t>
            </a:r>
            <a:endParaRPr sz="2400">
              <a:latin typeface="Times New Roman"/>
              <a:cs typeface="Times New Roman"/>
            </a:endParaRPr>
          </a:p>
          <a:p>
            <a:pPr marL="431165" indent="-418465">
              <a:lnSpc>
                <a:spcPct val="100000"/>
              </a:lnSpc>
              <a:spcBef>
                <a:spcPts val="580"/>
              </a:spcBef>
              <a:buFont typeface="Arial"/>
              <a:buChar char="•"/>
              <a:tabLst>
                <a:tab pos="431165" algn="l"/>
              </a:tabLst>
            </a:pPr>
            <a:r>
              <a:rPr sz="2400" spc="-160" dirty="0">
                <a:latin typeface="Times New Roman"/>
                <a:cs typeface="Times New Roman"/>
              </a:rPr>
              <a:t>NAV-</a:t>
            </a:r>
            <a:r>
              <a:rPr sz="2400" spc="-10" dirty="0">
                <a:latin typeface="Times New Roman"/>
                <a:cs typeface="Times New Roman"/>
              </a:rPr>
              <a:t>loven,</a:t>
            </a:r>
            <a:endParaRPr sz="2400">
              <a:latin typeface="Times New Roman"/>
              <a:cs typeface="Times New Roman"/>
            </a:endParaRPr>
          </a:p>
          <a:p>
            <a:pPr marL="354965" indent="-342265">
              <a:lnSpc>
                <a:spcPct val="100000"/>
              </a:lnSpc>
              <a:spcBef>
                <a:spcPts val="575"/>
              </a:spcBef>
              <a:buFont typeface="Arial"/>
              <a:buChar char="•"/>
              <a:tabLst>
                <a:tab pos="354965" algn="l"/>
              </a:tabLst>
            </a:pPr>
            <a:r>
              <a:rPr sz="2400" spc="-10" dirty="0">
                <a:latin typeface="Times New Roman"/>
                <a:cs typeface="Times New Roman"/>
              </a:rPr>
              <a:t>Krisesenterloven,</a:t>
            </a:r>
            <a:endParaRPr sz="2400">
              <a:latin typeface="Times New Roman"/>
              <a:cs typeface="Times New Roman"/>
            </a:endParaRPr>
          </a:p>
          <a:p>
            <a:pPr marL="431165" indent="-418465">
              <a:lnSpc>
                <a:spcPct val="100000"/>
              </a:lnSpc>
              <a:spcBef>
                <a:spcPts val="575"/>
              </a:spcBef>
              <a:buFont typeface="Arial"/>
              <a:buChar char="•"/>
              <a:tabLst>
                <a:tab pos="431165" algn="l"/>
              </a:tabLst>
            </a:pPr>
            <a:r>
              <a:rPr sz="2400" spc="-10" dirty="0">
                <a:latin typeface="Times New Roman"/>
                <a:cs typeface="Times New Roman"/>
              </a:rPr>
              <a:t>Familievernkontorloven,</a:t>
            </a:r>
            <a:endParaRPr sz="2400">
              <a:latin typeface="Times New Roman"/>
              <a:cs typeface="Times New Roman"/>
            </a:endParaRPr>
          </a:p>
          <a:p>
            <a:pPr marL="354965" indent="-342265">
              <a:lnSpc>
                <a:spcPct val="100000"/>
              </a:lnSpc>
              <a:spcBef>
                <a:spcPts val="580"/>
              </a:spcBef>
              <a:buFont typeface="Arial"/>
              <a:buChar char="•"/>
              <a:tabLst>
                <a:tab pos="354965" algn="l"/>
              </a:tabLst>
            </a:pPr>
            <a:r>
              <a:rPr sz="2400" spc="-10" dirty="0">
                <a:latin typeface="Times New Roman"/>
                <a:cs typeface="Times New Roman"/>
              </a:rPr>
              <a:t>Integreringsloven</a:t>
            </a:r>
            <a:endParaRPr sz="2400">
              <a:latin typeface="Times New Roman"/>
              <a:cs typeface="Times New Roman"/>
            </a:endParaRPr>
          </a:p>
        </p:txBody>
      </p:sp>
      <p:sp>
        <p:nvSpPr>
          <p:cNvPr id="5" name="object 5"/>
          <p:cNvSpPr txBox="1"/>
          <p:nvPr/>
        </p:nvSpPr>
        <p:spPr>
          <a:xfrm>
            <a:off x="6277102" y="5509358"/>
            <a:ext cx="5174615" cy="886460"/>
          </a:xfrm>
          <a:prstGeom prst="rect">
            <a:avLst/>
          </a:prstGeom>
        </p:spPr>
        <p:txBody>
          <a:bodyPr vert="horz" wrap="square" lIns="0" tIns="76835" rIns="0" bIns="0" rtlCol="0">
            <a:spAutoFit/>
          </a:bodyPr>
          <a:lstStyle/>
          <a:p>
            <a:pPr marL="12700">
              <a:lnSpc>
                <a:spcPct val="100000"/>
              </a:lnSpc>
              <a:spcBef>
                <a:spcPts val="605"/>
              </a:spcBef>
            </a:pPr>
            <a:r>
              <a:rPr sz="2400" dirty="0">
                <a:latin typeface="Times New Roman"/>
                <a:cs typeface="Times New Roman"/>
              </a:rPr>
              <a:t>Lovendringen</a:t>
            </a:r>
            <a:r>
              <a:rPr sz="2400" spc="-35" dirty="0">
                <a:latin typeface="Times New Roman"/>
                <a:cs typeface="Times New Roman"/>
              </a:rPr>
              <a:t> </a:t>
            </a:r>
            <a:r>
              <a:rPr sz="2400" dirty="0">
                <a:latin typeface="Times New Roman"/>
                <a:cs typeface="Times New Roman"/>
              </a:rPr>
              <a:t>trådte</a:t>
            </a:r>
            <a:r>
              <a:rPr sz="2400" spc="-35" dirty="0">
                <a:latin typeface="Times New Roman"/>
                <a:cs typeface="Times New Roman"/>
              </a:rPr>
              <a:t> </a:t>
            </a:r>
            <a:r>
              <a:rPr sz="2400" dirty="0">
                <a:latin typeface="Times New Roman"/>
                <a:cs typeface="Times New Roman"/>
              </a:rPr>
              <a:t>i</a:t>
            </a:r>
            <a:r>
              <a:rPr sz="2400" spc="-15" dirty="0">
                <a:latin typeface="Times New Roman"/>
                <a:cs typeface="Times New Roman"/>
              </a:rPr>
              <a:t> </a:t>
            </a:r>
            <a:r>
              <a:rPr sz="2400" dirty="0">
                <a:latin typeface="Times New Roman"/>
                <a:cs typeface="Times New Roman"/>
              </a:rPr>
              <a:t>kraft</a:t>
            </a:r>
            <a:r>
              <a:rPr sz="2400" spc="-15" dirty="0">
                <a:latin typeface="Times New Roman"/>
                <a:cs typeface="Times New Roman"/>
              </a:rPr>
              <a:t> </a:t>
            </a:r>
            <a:r>
              <a:rPr sz="2400" dirty="0">
                <a:latin typeface="Times New Roman"/>
                <a:cs typeface="Times New Roman"/>
              </a:rPr>
              <a:t>1.august</a:t>
            </a:r>
            <a:r>
              <a:rPr sz="2400" spc="-15" dirty="0">
                <a:latin typeface="Times New Roman"/>
                <a:cs typeface="Times New Roman"/>
              </a:rPr>
              <a:t> </a:t>
            </a:r>
            <a:r>
              <a:rPr sz="2400" spc="-10" dirty="0">
                <a:latin typeface="Times New Roman"/>
                <a:cs typeface="Times New Roman"/>
              </a:rPr>
              <a:t>2022.</a:t>
            </a:r>
            <a:endParaRPr sz="2400">
              <a:latin typeface="Times New Roman"/>
              <a:cs typeface="Times New Roman"/>
            </a:endParaRPr>
          </a:p>
          <a:p>
            <a:pPr marL="12700">
              <a:lnSpc>
                <a:spcPct val="100000"/>
              </a:lnSpc>
              <a:spcBef>
                <a:spcPts val="509"/>
              </a:spcBef>
            </a:pPr>
            <a:r>
              <a:rPr sz="2400" u="sng" dirty="0">
                <a:solidFill>
                  <a:srgbClr val="0000FF"/>
                </a:solidFill>
                <a:uFill>
                  <a:solidFill>
                    <a:srgbClr val="0000FF"/>
                  </a:solidFill>
                </a:uFill>
                <a:latin typeface="Calibri"/>
                <a:cs typeface="Calibri"/>
                <a:hlinkClick r:id="rId3"/>
              </a:rPr>
              <a:t>Prop.</a:t>
            </a:r>
            <a:r>
              <a:rPr sz="2400" u="sng" spc="-35" dirty="0">
                <a:solidFill>
                  <a:srgbClr val="0000FF"/>
                </a:solidFill>
                <a:uFill>
                  <a:solidFill>
                    <a:srgbClr val="0000FF"/>
                  </a:solidFill>
                </a:uFill>
                <a:latin typeface="Calibri"/>
                <a:cs typeface="Calibri"/>
                <a:hlinkClick r:id="rId3"/>
              </a:rPr>
              <a:t> </a:t>
            </a:r>
            <a:r>
              <a:rPr sz="2400" u="sng" dirty="0">
                <a:solidFill>
                  <a:srgbClr val="0000FF"/>
                </a:solidFill>
                <a:uFill>
                  <a:solidFill>
                    <a:srgbClr val="0000FF"/>
                  </a:solidFill>
                </a:uFill>
                <a:latin typeface="Calibri"/>
                <a:cs typeface="Calibri"/>
                <a:hlinkClick r:id="rId3"/>
              </a:rPr>
              <a:t>100</a:t>
            </a:r>
            <a:r>
              <a:rPr sz="2400" u="sng" spc="-40" dirty="0">
                <a:solidFill>
                  <a:srgbClr val="0000FF"/>
                </a:solidFill>
                <a:uFill>
                  <a:solidFill>
                    <a:srgbClr val="0000FF"/>
                  </a:solidFill>
                </a:uFill>
                <a:latin typeface="Calibri"/>
                <a:cs typeface="Calibri"/>
                <a:hlinkClick r:id="rId3"/>
              </a:rPr>
              <a:t> </a:t>
            </a:r>
            <a:r>
              <a:rPr sz="2400" u="sng" dirty="0">
                <a:solidFill>
                  <a:srgbClr val="0000FF"/>
                </a:solidFill>
                <a:uFill>
                  <a:solidFill>
                    <a:srgbClr val="0000FF"/>
                  </a:solidFill>
                </a:uFill>
                <a:latin typeface="Calibri"/>
                <a:cs typeface="Calibri"/>
                <a:hlinkClick r:id="rId3"/>
              </a:rPr>
              <a:t>L</a:t>
            </a:r>
            <a:r>
              <a:rPr sz="2400" u="sng" spc="-30" dirty="0">
                <a:solidFill>
                  <a:srgbClr val="0000FF"/>
                </a:solidFill>
                <a:uFill>
                  <a:solidFill>
                    <a:srgbClr val="0000FF"/>
                  </a:solidFill>
                </a:uFill>
                <a:latin typeface="Calibri"/>
                <a:cs typeface="Calibri"/>
                <a:hlinkClick r:id="rId3"/>
              </a:rPr>
              <a:t> </a:t>
            </a:r>
            <a:r>
              <a:rPr sz="2400" u="sng" dirty="0">
                <a:solidFill>
                  <a:srgbClr val="0000FF"/>
                </a:solidFill>
                <a:uFill>
                  <a:solidFill>
                    <a:srgbClr val="0000FF"/>
                  </a:solidFill>
                </a:uFill>
                <a:latin typeface="Calibri"/>
                <a:cs typeface="Calibri"/>
                <a:hlinkClick r:id="rId3"/>
              </a:rPr>
              <a:t>(2020–2021)</a:t>
            </a:r>
            <a:r>
              <a:rPr sz="2400" u="sng" spc="-45" dirty="0">
                <a:solidFill>
                  <a:srgbClr val="0000FF"/>
                </a:solidFill>
                <a:uFill>
                  <a:solidFill>
                    <a:srgbClr val="0000FF"/>
                  </a:solidFill>
                </a:uFill>
                <a:latin typeface="Calibri"/>
                <a:cs typeface="Calibri"/>
                <a:hlinkClick r:id="rId3"/>
              </a:rPr>
              <a:t> </a:t>
            </a:r>
            <a:r>
              <a:rPr sz="2400" u="sng" dirty="0">
                <a:solidFill>
                  <a:srgbClr val="0000FF"/>
                </a:solidFill>
                <a:uFill>
                  <a:solidFill>
                    <a:srgbClr val="0000FF"/>
                  </a:solidFill>
                </a:uFill>
                <a:latin typeface="Calibri"/>
                <a:cs typeface="Calibri"/>
                <a:hlinkClick r:id="rId3"/>
              </a:rPr>
              <a:t>-</a:t>
            </a:r>
            <a:r>
              <a:rPr sz="2400" u="sng" spc="-35" dirty="0">
                <a:solidFill>
                  <a:srgbClr val="0000FF"/>
                </a:solidFill>
                <a:uFill>
                  <a:solidFill>
                    <a:srgbClr val="0000FF"/>
                  </a:solidFill>
                </a:uFill>
                <a:latin typeface="Calibri"/>
                <a:cs typeface="Calibri"/>
                <a:hlinkClick r:id="rId3"/>
              </a:rPr>
              <a:t> </a:t>
            </a:r>
            <a:r>
              <a:rPr sz="2400" u="sng" spc="-10" dirty="0">
                <a:solidFill>
                  <a:srgbClr val="0000FF"/>
                </a:solidFill>
                <a:uFill>
                  <a:solidFill>
                    <a:srgbClr val="0000FF"/>
                  </a:solidFill>
                </a:uFill>
                <a:latin typeface="Calibri"/>
                <a:cs typeface="Calibri"/>
                <a:hlinkClick r:id="rId3"/>
              </a:rPr>
              <a:t>regjeringen.no</a:t>
            </a:r>
            <a:endParaRPr sz="240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35455" y="695706"/>
            <a:ext cx="1574800" cy="330835"/>
          </a:xfrm>
          <a:prstGeom prst="rect">
            <a:avLst/>
          </a:prstGeom>
        </p:spPr>
        <p:txBody>
          <a:bodyPr vert="horz" wrap="square" lIns="0" tIns="13335" rIns="0" bIns="0" rtlCol="0">
            <a:spAutoFit/>
          </a:bodyPr>
          <a:lstStyle/>
          <a:p>
            <a:pPr marL="100330" indent="-97155">
              <a:lnSpc>
                <a:spcPct val="100000"/>
              </a:lnSpc>
              <a:spcBef>
                <a:spcPts val="105"/>
              </a:spcBef>
              <a:buClr>
                <a:srgbClr val="333333"/>
              </a:buClr>
              <a:buSzPct val="95000"/>
              <a:buFont typeface="Arial"/>
              <a:buChar char="•"/>
              <a:tabLst>
                <a:tab pos="100330" algn="l"/>
              </a:tabLst>
            </a:pPr>
            <a:r>
              <a:rPr sz="2000" spc="-135" dirty="0">
                <a:solidFill>
                  <a:srgbClr val="333333"/>
                </a:solidFill>
                <a:latin typeface="Arial Black"/>
                <a:cs typeface="Arial Black"/>
              </a:rPr>
              <a:t>Lovfeste</a:t>
            </a:r>
            <a:r>
              <a:rPr sz="2000" spc="-125" dirty="0">
                <a:solidFill>
                  <a:srgbClr val="333333"/>
                </a:solidFill>
                <a:latin typeface="Arial Black"/>
                <a:cs typeface="Arial Black"/>
              </a:rPr>
              <a:t> </a:t>
            </a:r>
            <a:r>
              <a:rPr sz="2000" spc="-25" dirty="0">
                <a:solidFill>
                  <a:srgbClr val="333333"/>
                </a:solidFill>
                <a:latin typeface="Arial Black"/>
                <a:cs typeface="Arial Black"/>
              </a:rPr>
              <a:t>en</a:t>
            </a:r>
            <a:endParaRPr sz="2000" dirty="0">
              <a:latin typeface="Arial Black"/>
              <a:cs typeface="Arial Black"/>
            </a:endParaRPr>
          </a:p>
        </p:txBody>
      </p:sp>
      <p:sp>
        <p:nvSpPr>
          <p:cNvPr id="3" name="object 3"/>
          <p:cNvSpPr txBox="1"/>
          <p:nvPr/>
        </p:nvSpPr>
        <p:spPr>
          <a:xfrm>
            <a:off x="2797810" y="682244"/>
            <a:ext cx="715010" cy="346075"/>
          </a:xfrm>
          <a:prstGeom prst="rect">
            <a:avLst/>
          </a:prstGeom>
          <a:solidFill>
            <a:srgbClr val="FFFF00"/>
          </a:solidFill>
        </p:spPr>
        <p:txBody>
          <a:bodyPr vert="horz" wrap="square" lIns="0" tIns="26670" rIns="0" bIns="0" rtlCol="0">
            <a:spAutoFit/>
          </a:bodyPr>
          <a:lstStyle/>
          <a:p>
            <a:pPr marL="65405">
              <a:lnSpc>
                <a:spcPct val="100000"/>
              </a:lnSpc>
              <a:spcBef>
                <a:spcPts val="210"/>
              </a:spcBef>
            </a:pPr>
            <a:r>
              <a:rPr sz="2000" spc="-10" dirty="0">
                <a:solidFill>
                  <a:srgbClr val="333333"/>
                </a:solidFill>
                <a:latin typeface="Arial Black"/>
                <a:cs typeface="Arial Black"/>
              </a:rPr>
              <a:t>plikt</a:t>
            </a:r>
            <a:endParaRPr sz="2000" dirty="0">
              <a:latin typeface="Arial Black"/>
              <a:cs typeface="Arial Black"/>
            </a:endParaRPr>
          </a:p>
        </p:txBody>
      </p:sp>
      <p:sp>
        <p:nvSpPr>
          <p:cNvPr id="4" name="object 4"/>
          <p:cNvSpPr txBox="1"/>
          <p:nvPr/>
        </p:nvSpPr>
        <p:spPr>
          <a:xfrm>
            <a:off x="3500373" y="695706"/>
            <a:ext cx="7692390" cy="330835"/>
          </a:xfrm>
          <a:prstGeom prst="rect">
            <a:avLst/>
          </a:prstGeom>
        </p:spPr>
        <p:txBody>
          <a:bodyPr vert="horz" wrap="square" lIns="0" tIns="13335" rIns="0" bIns="0" rtlCol="0">
            <a:spAutoFit/>
          </a:bodyPr>
          <a:lstStyle/>
          <a:p>
            <a:pPr marL="12700">
              <a:lnSpc>
                <a:spcPct val="100000"/>
              </a:lnSpc>
              <a:spcBef>
                <a:spcPts val="105"/>
              </a:spcBef>
            </a:pPr>
            <a:r>
              <a:rPr sz="2000" spc="-35" dirty="0">
                <a:solidFill>
                  <a:srgbClr val="333333"/>
                </a:solidFill>
                <a:latin typeface="Arial Black"/>
                <a:cs typeface="Arial Black"/>
              </a:rPr>
              <a:t>for</a:t>
            </a:r>
            <a:r>
              <a:rPr sz="2000" spc="-120" dirty="0">
                <a:solidFill>
                  <a:srgbClr val="333333"/>
                </a:solidFill>
                <a:latin typeface="Arial Black"/>
                <a:cs typeface="Arial Black"/>
              </a:rPr>
              <a:t> </a:t>
            </a:r>
            <a:r>
              <a:rPr sz="2000" spc="-100" dirty="0">
                <a:solidFill>
                  <a:srgbClr val="333333"/>
                </a:solidFill>
                <a:latin typeface="Arial Black"/>
                <a:cs typeface="Arial Black"/>
              </a:rPr>
              <a:t>alle </a:t>
            </a:r>
            <a:r>
              <a:rPr sz="2000" spc="-110" dirty="0">
                <a:solidFill>
                  <a:srgbClr val="333333"/>
                </a:solidFill>
                <a:latin typeface="Arial Black"/>
                <a:cs typeface="Arial Black"/>
              </a:rPr>
              <a:t>velferdstjenestene</a:t>
            </a:r>
            <a:r>
              <a:rPr sz="2000" spc="-140" dirty="0">
                <a:solidFill>
                  <a:srgbClr val="333333"/>
                </a:solidFill>
                <a:latin typeface="Arial Black"/>
                <a:cs typeface="Arial Black"/>
              </a:rPr>
              <a:t> </a:t>
            </a:r>
            <a:r>
              <a:rPr sz="2000" spc="-50" dirty="0">
                <a:solidFill>
                  <a:srgbClr val="333333"/>
                </a:solidFill>
                <a:latin typeface="Arial Black"/>
                <a:cs typeface="Arial Black"/>
              </a:rPr>
              <a:t>til</a:t>
            </a:r>
            <a:r>
              <a:rPr sz="2000" spc="-114" dirty="0">
                <a:solidFill>
                  <a:srgbClr val="333333"/>
                </a:solidFill>
                <a:latin typeface="Arial Black"/>
                <a:cs typeface="Arial Black"/>
              </a:rPr>
              <a:t> </a:t>
            </a:r>
            <a:r>
              <a:rPr sz="2000" spc="-140" dirty="0">
                <a:solidFill>
                  <a:srgbClr val="333333"/>
                </a:solidFill>
                <a:latin typeface="Arial Black"/>
                <a:cs typeface="Arial Black"/>
              </a:rPr>
              <a:t>å</a:t>
            </a:r>
            <a:r>
              <a:rPr sz="2000" spc="-105" dirty="0">
                <a:solidFill>
                  <a:srgbClr val="333333"/>
                </a:solidFill>
                <a:latin typeface="Arial Black"/>
                <a:cs typeface="Arial Black"/>
              </a:rPr>
              <a:t> </a:t>
            </a:r>
            <a:r>
              <a:rPr sz="2000" spc="-110" dirty="0">
                <a:solidFill>
                  <a:srgbClr val="333333"/>
                </a:solidFill>
                <a:latin typeface="Arial Black"/>
                <a:cs typeface="Arial Black"/>
              </a:rPr>
              <a:t>samarbeide</a:t>
            </a:r>
            <a:r>
              <a:rPr sz="2000" spc="-125" dirty="0">
                <a:solidFill>
                  <a:srgbClr val="333333"/>
                </a:solidFill>
                <a:latin typeface="Arial Black"/>
                <a:cs typeface="Arial Black"/>
              </a:rPr>
              <a:t> </a:t>
            </a:r>
            <a:r>
              <a:rPr sz="2000" spc="-70" dirty="0">
                <a:solidFill>
                  <a:srgbClr val="333333"/>
                </a:solidFill>
                <a:latin typeface="Arial Black"/>
                <a:cs typeface="Arial Black"/>
              </a:rPr>
              <a:t>om</a:t>
            </a:r>
            <a:r>
              <a:rPr sz="2000" spc="-125" dirty="0">
                <a:solidFill>
                  <a:srgbClr val="333333"/>
                </a:solidFill>
                <a:latin typeface="Arial Black"/>
                <a:cs typeface="Arial Black"/>
              </a:rPr>
              <a:t> </a:t>
            </a:r>
            <a:r>
              <a:rPr sz="2000" spc="-65" dirty="0">
                <a:solidFill>
                  <a:srgbClr val="333333"/>
                </a:solidFill>
                <a:latin typeface="Arial Black"/>
                <a:cs typeface="Arial Black"/>
              </a:rPr>
              <a:t>oppfølgingen</a:t>
            </a:r>
            <a:endParaRPr sz="2000" dirty="0">
              <a:latin typeface="Arial Black"/>
              <a:cs typeface="Arial Black"/>
            </a:endParaRPr>
          </a:p>
        </p:txBody>
      </p:sp>
      <p:sp>
        <p:nvSpPr>
          <p:cNvPr id="5" name="object 5"/>
          <p:cNvSpPr txBox="1"/>
          <p:nvPr/>
        </p:nvSpPr>
        <p:spPr>
          <a:xfrm>
            <a:off x="1235455" y="1000759"/>
            <a:ext cx="9882505" cy="635635"/>
          </a:xfrm>
          <a:prstGeom prst="rect">
            <a:avLst/>
          </a:prstGeom>
        </p:spPr>
        <p:txBody>
          <a:bodyPr vert="horz" wrap="square" lIns="0" tIns="13335" rIns="0" bIns="0" rtlCol="0">
            <a:spAutoFit/>
          </a:bodyPr>
          <a:lstStyle/>
          <a:p>
            <a:pPr marL="12700" marR="5080">
              <a:lnSpc>
                <a:spcPct val="100000"/>
              </a:lnSpc>
              <a:spcBef>
                <a:spcPts val="105"/>
              </a:spcBef>
            </a:pPr>
            <a:r>
              <a:rPr sz="2000" spc="-125" dirty="0">
                <a:solidFill>
                  <a:srgbClr val="333333"/>
                </a:solidFill>
                <a:latin typeface="Arial Black"/>
                <a:cs typeface="Arial Black"/>
              </a:rPr>
              <a:t>av</a:t>
            </a:r>
            <a:r>
              <a:rPr sz="2000" spc="-114" dirty="0">
                <a:solidFill>
                  <a:srgbClr val="333333"/>
                </a:solidFill>
                <a:latin typeface="Arial Black"/>
                <a:cs typeface="Arial Black"/>
              </a:rPr>
              <a:t> </a:t>
            </a:r>
            <a:r>
              <a:rPr sz="2000" spc="-60" dirty="0">
                <a:solidFill>
                  <a:srgbClr val="333333"/>
                </a:solidFill>
                <a:latin typeface="Arial Black"/>
                <a:cs typeface="Arial Black"/>
              </a:rPr>
              <a:t>barn</a:t>
            </a:r>
            <a:r>
              <a:rPr sz="2000" spc="-140" dirty="0">
                <a:solidFill>
                  <a:srgbClr val="333333"/>
                </a:solidFill>
                <a:latin typeface="Arial Black"/>
                <a:cs typeface="Arial Black"/>
              </a:rPr>
              <a:t> </a:t>
            </a:r>
            <a:r>
              <a:rPr sz="2000" spc="-170" dirty="0">
                <a:solidFill>
                  <a:srgbClr val="333333"/>
                </a:solidFill>
                <a:latin typeface="Arial Black"/>
                <a:cs typeface="Arial Black"/>
              </a:rPr>
              <a:t>og</a:t>
            </a:r>
            <a:r>
              <a:rPr sz="2000" spc="-120" dirty="0">
                <a:solidFill>
                  <a:srgbClr val="333333"/>
                </a:solidFill>
                <a:latin typeface="Arial Black"/>
                <a:cs typeface="Arial Black"/>
              </a:rPr>
              <a:t> </a:t>
            </a:r>
            <a:r>
              <a:rPr sz="2000" spc="-114" dirty="0">
                <a:solidFill>
                  <a:srgbClr val="333333"/>
                </a:solidFill>
                <a:latin typeface="Arial Black"/>
                <a:cs typeface="Arial Black"/>
              </a:rPr>
              <a:t>unge</a:t>
            </a:r>
            <a:r>
              <a:rPr sz="2000" spc="-140" dirty="0">
                <a:solidFill>
                  <a:srgbClr val="333333"/>
                </a:solidFill>
                <a:latin typeface="Arial Black"/>
                <a:cs typeface="Arial Black"/>
              </a:rPr>
              <a:t> </a:t>
            </a:r>
            <a:r>
              <a:rPr sz="2000" spc="-60" dirty="0">
                <a:solidFill>
                  <a:srgbClr val="333333"/>
                </a:solidFill>
                <a:latin typeface="Arial Black"/>
                <a:cs typeface="Arial Black"/>
              </a:rPr>
              <a:t>når</a:t>
            </a:r>
            <a:r>
              <a:rPr sz="2000" spc="-120" dirty="0">
                <a:solidFill>
                  <a:srgbClr val="333333"/>
                </a:solidFill>
                <a:latin typeface="Arial Black"/>
                <a:cs typeface="Arial Black"/>
              </a:rPr>
              <a:t> </a:t>
            </a:r>
            <a:r>
              <a:rPr sz="2000" spc="-105" dirty="0">
                <a:solidFill>
                  <a:srgbClr val="333333"/>
                </a:solidFill>
                <a:latin typeface="Arial Black"/>
                <a:cs typeface="Arial Black"/>
              </a:rPr>
              <a:t>samarbeid</a:t>
            </a:r>
            <a:r>
              <a:rPr sz="2000" spc="-130" dirty="0">
                <a:solidFill>
                  <a:srgbClr val="333333"/>
                </a:solidFill>
                <a:latin typeface="Arial Black"/>
                <a:cs typeface="Arial Black"/>
              </a:rPr>
              <a:t> </a:t>
            </a:r>
            <a:r>
              <a:rPr sz="2000" spc="-75" dirty="0">
                <a:solidFill>
                  <a:srgbClr val="333333"/>
                </a:solidFill>
                <a:latin typeface="Arial Black"/>
                <a:cs typeface="Arial Black"/>
              </a:rPr>
              <a:t>er</a:t>
            </a:r>
            <a:r>
              <a:rPr sz="2000" spc="-114" dirty="0">
                <a:solidFill>
                  <a:srgbClr val="333333"/>
                </a:solidFill>
                <a:latin typeface="Arial Black"/>
                <a:cs typeface="Arial Black"/>
              </a:rPr>
              <a:t> </a:t>
            </a:r>
            <a:r>
              <a:rPr sz="2000" spc="-100" dirty="0">
                <a:solidFill>
                  <a:srgbClr val="333333"/>
                </a:solidFill>
                <a:latin typeface="Arial Black"/>
                <a:cs typeface="Arial Black"/>
              </a:rPr>
              <a:t>nødvendig</a:t>
            </a:r>
            <a:r>
              <a:rPr sz="2000" spc="-150" dirty="0">
                <a:solidFill>
                  <a:srgbClr val="333333"/>
                </a:solidFill>
                <a:latin typeface="Arial Black"/>
                <a:cs typeface="Arial Black"/>
              </a:rPr>
              <a:t> </a:t>
            </a:r>
            <a:r>
              <a:rPr sz="2000" spc="-35" dirty="0">
                <a:solidFill>
                  <a:srgbClr val="333333"/>
                </a:solidFill>
                <a:latin typeface="Arial Black"/>
                <a:cs typeface="Arial Black"/>
              </a:rPr>
              <a:t>for</a:t>
            </a:r>
            <a:r>
              <a:rPr sz="2000" spc="-120" dirty="0">
                <a:solidFill>
                  <a:srgbClr val="333333"/>
                </a:solidFill>
                <a:latin typeface="Arial Black"/>
                <a:cs typeface="Arial Black"/>
              </a:rPr>
              <a:t> </a:t>
            </a:r>
            <a:r>
              <a:rPr sz="2000" spc="-140" dirty="0">
                <a:solidFill>
                  <a:srgbClr val="333333"/>
                </a:solidFill>
                <a:latin typeface="Arial Black"/>
                <a:cs typeface="Arial Black"/>
              </a:rPr>
              <a:t>å</a:t>
            </a:r>
            <a:r>
              <a:rPr sz="2000" spc="-125" dirty="0">
                <a:solidFill>
                  <a:srgbClr val="333333"/>
                </a:solidFill>
                <a:latin typeface="Arial Black"/>
                <a:cs typeface="Arial Black"/>
              </a:rPr>
              <a:t> </a:t>
            </a:r>
            <a:r>
              <a:rPr sz="2000" spc="-140" dirty="0">
                <a:solidFill>
                  <a:srgbClr val="333333"/>
                </a:solidFill>
                <a:latin typeface="Arial Black"/>
                <a:cs typeface="Arial Black"/>
              </a:rPr>
              <a:t>gi</a:t>
            </a:r>
            <a:r>
              <a:rPr sz="2000" spc="-120" dirty="0">
                <a:solidFill>
                  <a:srgbClr val="333333"/>
                </a:solidFill>
                <a:latin typeface="Arial Black"/>
                <a:cs typeface="Arial Black"/>
              </a:rPr>
              <a:t> </a:t>
            </a:r>
            <a:r>
              <a:rPr sz="2000" spc="-70" dirty="0">
                <a:solidFill>
                  <a:srgbClr val="333333"/>
                </a:solidFill>
                <a:latin typeface="Arial Black"/>
                <a:cs typeface="Arial Black"/>
              </a:rPr>
              <a:t>barnet</a:t>
            </a:r>
            <a:r>
              <a:rPr sz="2000" spc="-130" dirty="0">
                <a:solidFill>
                  <a:srgbClr val="333333"/>
                </a:solidFill>
                <a:latin typeface="Arial Black"/>
                <a:cs typeface="Arial Black"/>
              </a:rPr>
              <a:t> </a:t>
            </a:r>
            <a:r>
              <a:rPr sz="2000" spc="-90" dirty="0">
                <a:solidFill>
                  <a:srgbClr val="333333"/>
                </a:solidFill>
                <a:latin typeface="Arial Black"/>
                <a:cs typeface="Arial Black"/>
              </a:rPr>
              <a:t>eller</a:t>
            </a:r>
            <a:r>
              <a:rPr sz="2000" spc="-125" dirty="0">
                <a:solidFill>
                  <a:srgbClr val="333333"/>
                </a:solidFill>
                <a:latin typeface="Arial Black"/>
                <a:cs typeface="Arial Black"/>
              </a:rPr>
              <a:t> </a:t>
            </a:r>
            <a:r>
              <a:rPr sz="2000" spc="-35" dirty="0">
                <a:solidFill>
                  <a:srgbClr val="333333"/>
                </a:solidFill>
                <a:latin typeface="Arial Black"/>
                <a:cs typeface="Arial Black"/>
              </a:rPr>
              <a:t>ungdommen </a:t>
            </a:r>
            <a:r>
              <a:rPr sz="2000" spc="-100" dirty="0">
                <a:solidFill>
                  <a:srgbClr val="333333"/>
                </a:solidFill>
                <a:latin typeface="Arial Black"/>
                <a:cs typeface="Arial Black"/>
              </a:rPr>
              <a:t>et</a:t>
            </a:r>
            <a:r>
              <a:rPr sz="2000" spc="-110" dirty="0">
                <a:solidFill>
                  <a:srgbClr val="333333"/>
                </a:solidFill>
                <a:latin typeface="Arial Black"/>
                <a:cs typeface="Arial Black"/>
              </a:rPr>
              <a:t> </a:t>
            </a:r>
            <a:r>
              <a:rPr sz="2000" spc="-90" dirty="0">
                <a:solidFill>
                  <a:srgbClr val="333333"/>
                </a:solidFill>
                <a:latin typeface="Arial Black"/>
                <a:cs typeface="Arial Black"/>
              </a:rPr>
              <a:t>helhetlig</a:t>
            </a:r>
            <a:r>
              <a:rPr sz="2000" spc="-130" dirty="0">
                <a:solidFill>
                  <a:srgbClr val="333333"/>
                </a:solidFill>
                <a:latin typeface="Arial Black"/>
                <a:cs typeface="Arial Black"/>
              </a:rPr>
              <a:t> </a:t>
            </a:r>
            <a:r>
              <a:rPr sz="2000" spc="-165" dirty="0">
                <a:solidFill>
                  <a:srgbClr val="333333"/>
                </a:solidFill>
                <a:latin typeface="Arial Black"/>
                <a:cs typeface="Arial Black"/>
              </a:rPr>
              <a:t>og</a:t>
            </a:r>
            <a:r>
              <a:rPr sz="2000" spc="-114" dirty="0">
                <a:solidFill>
                  <a:srgbClr val="333333"/>
                </a:solidFill>
                <a:latin typeface="Arial Black"/>
                <a:cs typeface="Arial Black"/>
              </a:rPr>
              <a:t> </a:t>
            </a:r>
            <a:r>
              <a:rPr sz="2000" spc="-105" dirty="0">
                <a:solidFill>
                  <a:srgbClr val="333333"/>
                </a:solidFill>
                <a:latin typeface="Arial Black"/>
                <a:cs typeface="Arial Black"/>
              </a:rPr>
              <a:t>samordnet</a:t>
            </a:r>
            <a:r>
              <a:rPr sz="2000" spc="-130" dirty="0">
                <a:solidFill>
                  <a:srgbClr val="333333"/>
                </a:solidFill>
                <a:latin typeface="Arial Black"/>
                <a:cs typeface="Arial Black"/>
              </a:rPr>
              <a:t> </a:t>
            </a:r>
            <a:r>
              <a:rPr sz="2000" spc="-20" dirty="0">
                <a:solidFill>
                  <a:srgbClr val="333333"/>
                </a:solidFill>
                <a:latin typeface="Arial Black"/>
                <a:cs typeface="Arial Black"/>
              </a:rPr>
              <a:t>tjenestetilbud.</a:t>
            </a:r>
            <a:endParaRPr sz="2000">
              <a:latin typeface="Arial Black"/>
              <a:cs typeface="Arial Black"/>
            </a:endParaRPr>
          </a:p>
        </p:txBody>
      </p:sp>
      <p:sp>
        <p:nvSpPr>
          <p:cNvPr id="6" name="object 6"/>
          <p:cNvSpPr txBox="1"/>
          <p:nvPr/>
        </p:nvSpPr>
        <p:spPr>
          <a:xfrm>
            <a:off x="1235455" y="1915160"/>
            <a:ext cx="1574800" cy="330835"/>
          </a:xfrm>
          <a:prstGeom prst="rect">
            <a:avLst/>
          </a:prstGeom>
        </p:spPr>
        <p:txBody>
          <a:bodyPr vert="horz" wrap="square" lIns="0" tIns="13335" rIns="0" bIns="0" rtlCol="0">
            <a:spAutoFit/>
          </a:bodyPr>
          <a:lstStyle/>
          <a:p>
            <a:pPr marL="100330" indent="-97155">
              <a:lnSpc>
                <a:spcPct val="100000"/>
              </a:lnSpc>
              <a:spcBef>
                <a:spcPts val="105"/>
              </a:spcBef>
              <a:buSzPct val="95000"/>
              <a:buFont typeface="Arial"/>
              <a:buChar char="•"/>
              <a:tabLst>
                <a:tab pos="100330" algn="l"/>
              </a:tabLst>
            </a:pPr>
            <a:r>
              <a:rPr sz="2000" spc="-135" dirty="0">
                <a:solidFill>
                  <a:srgbClr val="333333"/>
                </a:solidFill>
                <a:latin typeface="Arial Black"/>
                <a:cs typeface="Arial Black"/>
              </a:rPr>
              <a:t>Lovfeste</a:t>
            </a:r>
            <a:r>
              <a:rPr sz="2000" spc="-125" dirty="0">
                <a:solidFill>
                  <a:srgbClr val="333333"/>
                </a:solidFill>
                <a:latin typeface="Arial Black"/>
                <a:cs typeface="Arial Black"/>
              </a:rPr>
              <a:t> </a:t>
            </a:r>
            <a:r>
              <a:rPr sz="2000" spc="-25" dirty="0">
                <a:solidFill>
                  <a:srgbClr val="333333"/>
                </a:solidFill>
                <a:latin typeface="Arial Black"/>
                <a:cs typeface="Arial Black"/>
              </a:rPr>
              <a:t>en</a:t>
            </a:r>
            <a:endParaRPr sz="2000">
              <a:latin typeface="Arial Black"/>
              <a:cs typeface="Arial Black"/>
            </a:endParaRPr>
          </a:p>
        </p:txBody>
      </p:sp>
      <p:sp>
        <p:nvSpPr>
          <p:cNvPr id="7" name="object 7"/>
          <p:cNvSpPr txBox="1"/>
          <p:nvPr/>
        </p:nvSpPr>
        <p:spPr>
          <a:xfrm>
            <a:off x="2863342" y="1901444"/>
            <a:ext cx="598170" cy="346075"/>
          </a:xfrm>
          <a:prstGeom prst="rect">
            <a:avLst/>
          </a:prstGeom>
          <a:solidFill>
            <a:srgbClr val="FFFF00"/>
          </a:solidFill>
        </p:spPr>
        <p:txBody>
          <a:bodyPr vert="horz" wrap="square" lIns="0" tIns="26670" rIns="0" bIns="0" rtlCol="0">
            <a:spAutoFit/>
          </a:bodyPr>
          <a:lstStyle/>
          <a:p>
            <a:pPr>
              <a:lnSpc>
                <a:spcPct val="100000"/>
              </a:lnSpc>
              <a:spcBef>
                <a:spcPts val="210"/>
              </a:spcBef>
            </a:pPr>
            <a:r>
              <a:rPr sz="2000" spc="-60" dirty="0">
                <a:solidFill>
                  <a:srgbClr val="333333"/>
                </a:solidFill>
                <a:latin typeface="Arial Black"/>
                <a:cs typeface="Arial Black"/>
              </a:rPr>
              <a:t>plikt</a:t>
            </a:r>
            <a:endParaRPr sz="2000">
              <a:latin typeface="Arial Black"/>
              <a:cs typeface="Arial Black"/>
            </a:endParaRPr>
          </a:p>
        </p:txBody>
      </p:sp>
      <p:sp>
        <p:nvSpPr>
          <p:cNvPr id="8" name="object 8"/>
          <p:cNvSpPr txBox="1"/>
          <p:nvPr/>
        </p:nvSpPr>
        <p:spPr>
          <a:xfrm>
            <a:off x="3500373" y="1915160"/>
            <a:ext cx="6927850" cy="330835"/>
          </a:xfrm>
          <a:prstGeom prst="rect">
            <a:avLst/>
          </a:prstGeom>
        </p:spPr>
        <p:txBody>
          <a:bodyPr vert="horz" wrap="square" lIns="0" tIns="13335" rIns="0" bIns="0" rtlCol="0">
            <a:spAutoFit/>
          </a:bodyPr>
          <a:lstStyle/>
          <a:p>
            <a:pPr marL="12700">
              <a:lnSpc>
                <a:spcPct val="100000"/>
              </a:lnSpc>
              <a:spcBef>
                <a:spcPts val="105"/>
              </a:spcBef>
            </a:pPr>
            <a:r>
              <a:rPr sz="2000" spc="-35" dirty="0">
                <a:solidFill>
                  <a:srgbClr val="333333"/>
                </a:solidFill>
                <a:latin typeface="Arial Black"/>
                <a:cs typeface="Arial Black"/>
              </a:rPr>
              <a:t>for</a:t>
            </a:r>
            <a:r>
              <a:rPr sz="2000" spc="-114" dirty="0">
                <a:solidFill>
                  <a:srgbClr val="333333"/>
                </a:solidFill>
                <a:latin typeface="Arial Black"/>
                <a:cs typeface="Arial Black"/>
              </a:rPr>
              <a:t> </a:t>
            </a:r>
            <a:r>
              <a:rPr sz="2000" spc="-100" dirty="0">
                <a:solidFill>
                  <a:srgbClr val="333333"/>
                </a:solidFill>
                <a:latin typeface="Arial Black"/>
                <a:cs typeface="Arial Black"/>
              </a:rPr>
              <a:t>alle</a:t>
            </a:r>
            <a:r>
              <a:rPr sz="2000" spc="-105" dirty="0">
                <a:solidFill>
                  <a:srgbClr val="333333"/>
                </a:solidFill>
                <a:latin typeface="Arial Black"/>
                <a:cs typeface="Arial Black"/>
              </a:rPr>
              <a:t> </a:t>
            </a:r>
            <a:r>
              <a:rPr sz="2000" spc="-110" dirty="0">
                <a:solidFill>
                  <a:srgbClr val="333333"/>
                </a:solidFill>
                <a:latin typeface="Arial Black"/>
                <a:cs typeface="Arial Black"/>
              </a:rPr>
              <a:t>velferdstjenestene</a:t>
            </a:r>
            <a:r>
              <a:rPr sz="2000" spc="-135" dirty="0">
                <a:solidFill>
                  <a:srgbClr val="333333"/>
                </a:solidFill>
                <a:latin typeface="Arial Black"/>
                <a:cs typeface="Arial Black"/>
              </a:rPr>
              <a:t> </a:t>
            </a:r>
            <a:r>
              <a:rPr sz="2000" spc="-50" dirty="0">
                <a:solidFill>
                  <a:srgbClr val="333333"/>
                </a:solidFill>
                <a:latin typeface="Arial Black"/>
                <a:cs typeface="Arial Black"/>
              </a:rPr>
              <a:t>til</a:t>
            </a:r>
            <a:r>
              <a:rPr sz="2000" spc="-110" dirty="0">
                <a:solidFill>
                  <a:srgbClr val="333333"/>
                </a:solidFill>
                <a:latin typeface="Arial Black"/>
                <a:cs typeface="Arial Black"/>
              </a:rPr>
              <a:t> </a:t>
            </a:r>
            <a:r>
              <a:rPr sz="2000" spc="-140" dirty="0">
                <a:solidFill>
                  <a:srgbClr val="333333"/>
                </a:solidFill>
                <a:latin typeface="Arial Black"/>
                <a:cs typeface="Arial Black"/>
              </a:rPr>
              <a:t>å</a:t>
            </a:r>
            <a:r>
              <a:rPr sz="2000" spc="-105" dirty="0">
                <a:solidFill>
                  <a:srgbClr val="333333"/>
                </a:solidFill>
                <a:latin typeface="Arial Black"/>
                <a:cs typeface="Arial Black"/>
              </a:rPr>
              <a:t> </a:t>
            </a:r>
            <a:r>
              <a:rPr sz="2000" spc="-110" dirty="0">
                <a:solidFill>
                  <a:srgbClr val="333333"/>
                </a:solidFill>
                <a:latin typeface="Arial Black"/>
                <a:cs typeface="Arial Black"/>
              </a:rPr>
              <a:t>samarbeide</a:t>
            </a:r>
            <a:r>
              <a:rPr sz="2000" spc="-120" dirty="0">
                <a:solidFill>
                  <a:srgbClr val="333333"/>
                </a:solidFill>
                <a:latin typeface="Arial Black"/>
                <a:cs typeface="Arial Black"/>
              </a:rPr>
              <a:t> </a:t>
            </a:r>
            <a:r>
              <a:rPr sz="2000" spc="-100" dirty="0">
                <a:solidFill>
                  <a:srgbClr val="333333"/>
                </a:solidFill>
                <a:latin typeface="Arial Black"/>
                <a:cs typeface="Arial Black"/>
              </a:rPr>
              <a:t>med</a:t>
            </a:r>
            <a:r>
              <a:rPr sz="2000" spc="-125" dirty="0">
                <a:solidFill>
                  <a:srgbClr val="333333"/>
                </a:solidFill>
                <a:latin typeface="Arial Black"/>
                <a:cs typeface="Arial Black"/>
              </a:rPr>
              <a:t> </a:t>
            </a:r>
            <a:r>
              <a:rPr sz="2000" spc="-10" dirty="0">
                <a:solidFill>
                  <a:srgbClr val="333333"/>
                </a:solidFill>
                <a:latin typeface="Arial Black"/>
                <a:cs typeface="Arial Black"/>
              </a:rPr>
              <a:t>andre</a:t>
            </a:r>
            <a:endParaRPr sz="2000">
              <a:latin typeface="Arial Black"/>
              <a:cs typeface="Arial Black"/>
            </a:endParaRPr>
          </a:p>
        </p:txBody>
      </p:sp>
      <p:sp>
        <p:nvSpPr>
          <p:cNvPr id="9" name="object 9"/>
          <p:cNvSpPr txBox="1"/>
          <p:nvPr/>
        </p:nvSpPr>
        <p:spPr>
          <a:xfrm>
            <a:off x="1235455" y="2219655"/>
            <a:ext cx="9928860" cy="941069"/>
          </a:xfrm>
          <a:prstGeom prst="rect">
            <a:avLst/>
          </a:prstGeom>
        </p:spPr>
        <p:txBody>
          <a:bodyPr vert="horz" wrap="square" lIns="0" tIns="13335" rIns="0" bIns="0" rtlCol="0">
            <a:spAutoFit/>
          </a:bodyPr>
          <a:lstStyle/>
          <a:p>
            <a:pPr marL="12700" marR="5080">
              <a:lnSpc>
                <a:spcPct val="100000"/>
              </a:lnSpc>
              <a:spcBef>
                <a:spcPts val="105"/>
              </a:spcBef>
            </a:pPr>
            <a:r>
              <a:rPr sz="2000" spc="-110" dirty="0">
                <a:solidFill>
                  <a:srgbClr val="333333"/>
                </a:solidFill>
                <a:latin typeface="Arial Black"/>
                <a:cs typeface="Arial Black"/>
              </a:rPr>
              <a:t>velferdstjenester</a:t>
            </a:r>
            <a:r>
              <a:rPr sz="2000" spc="-100" dirty="0">
                <a:solidFill>
                  <a:srgbClr val="333333"/>
                </a:solidFill>
                <a:latin typeface="Arial Black"/>
                <a:cs typeface="Arial Black"/>
              </a:rPr>
              <a:t> </a:t>
            </a:r>
            <a:r>
              <a:rPr sz="2000" spc="-85" dirty="0">
                <a:solidFill>
                  <a:srgbClr val="333333"/>
                </a:solidFill>
                <a:latin typeface="Arial Black"/>
                <a:cs typeface="Arial Black"/>
              </a:rPr>
              <a:t>utover</a:t>
            </a:r>
            <a:r>
              <a:rPr sz="2000" spc="-105" dirty="0">
                <a:solidFill>
                  <a:srgbClr val="333333"/>
                </a:solidFill>
                <a:latin typeface="Arial Black"/>
                <a:cs typeface="Arial Black"/>
              </a:rPr>
              <a:t> oppfølgingen</a:t>
            </a:r>
            <a:r>
              <a:rPr sz="2000" spc="-120" dirty="0">
                <a:solidFill>
                  <a:srgbClr val="333333"/>
                </a:solidFill>
                <a:latin typeface="Arial Black"/>
                <a:cs typeface="Arial Black"/>
              </a:rPr>
              <a:t> av</a:t>
            </a:r>
            <a:r>
              <a:rPr sz="2000" spc="-90" dirty="0">
                <a:solidFill>
                  <a:srgbClr val="333333"/>
                </a:solidFill>
                <a:latin typeface="Arial Black"/>
                <a:cs typeface="Arial Black"/>
              </a:rPr>
              <a:t> </a:t>
            </a:r>
            <a:r>
              <a:rPr sz="2000" spc="-100" dirty="0">
                <a:solidFill>
                  <a:srgbClr val="333333"/>
                </a:solidFill>
                <a:latin typeface="Arial Black"/>
                <a:cs typeface="Arial Black"/>
              </a:rPr>
              <a:t>konkrete</a:t>
            </a:r>
            <a:r>
              <a:rPr sz="2000" spc="-120" dirty="0">
                <a:solidFill>
                  <a:srgbClr val="333333"/>
                </a:solidFill>
                <a:latin typeface="Arial Black"/>
                <a:cs typeface="Arial Black"/>
              </a:rPr>
              <a:t> </a:t>
            </a:r>
            <a:r>
              <a:rPr sz="2000" spc="-60" dirty="0">
                <a:solidFill>
                  <a:srgbClr val="333333"/>
                </a:solidFill>
                <a:latin typeface="Arial Black"/>
                <a:cs typeface="Arial Black"/>
              </a:rPr>
              <a:t>barn</a:t>
            </a:r>
            <a:r>
              <a:rPr sz="2000" spc="-100" dirty="0">
                <a:solidFill>
                  <a:srgbClr val="333333"/>
                </a:solidFill>
                <a:latin typeface="Arial Black"/>
                <a:cs typeface="Arial Black"/>
              </a:rPr>
              <a:t> </a:t>
            </a:r>
            <a:r>
              <a:rPr sz="2000" spc="-85" dirty="0">
                <a:solidFill>
                  <a:srgbClr val="333333"/>
                </a:solidFill>
                <a:latin typeface="Arial Black"/>
                <a:cs typeface="Arial Black"/>
              </a:rPr>
              <a:t>eller</a:t>
            </a:r>
            <a:r>
              <a:rPr sz="2000" spc="-75" dirty="0">
                <a:solidFill>
                  <a:srgbClr val="333333"/>
                </a:solidFill>
                <a:latin typeface="Arial Black"/>
                <a:cs typeface="Arial Black"/>
              </a:rPr>
              <a:t> </a:t>
            </a:r>
            <a:r>
              <a:rPr sz="2000" spc="-85" dirty="0">
                <a:solidFill>
                  <a:srgbClr val="333333"/>
                </a:solidFill>
                <a:latin typeface="Arial Black"/>
                <a:cs typeface="Arial Black"/>
              </a:rPr>
              <a:t>ungdommer,</a:t>
            </a:r>
            <a:r>
              <a:rPr sz="2000" spc="-125" dirty="0">
                <a:solidFill>
                  <a:srgbClr val="333333"/>
                </a:solidFill>
                <a:latin typeface="Arial Black"/>
                <a:cs typeface="Arial Black"/>
              </a:rPr>
              <a:t> </a:t>
            </a:r>
            <a:r>
              <a:rPr sz="2000" spc="-25" dirty="0">
                <a:solidFill>
                  <a:srgbClr val="333333"/>
                </a:solidFill>
                <a:latin typeface="Arial Black"/>
                <a:cs typeface="Arial Black"/>
              </a:rPr>
              <a:t>når </a:t>
            </a:r>
            <a:r>
              <a:rPr sz="2000" spc="-90" dirty="0">
                <a:solidFill>
                  <a:srgbClr val="333333"/>
                </a:solidFill>
                <a:latin typeface="Arial Black"/>
                <a:cs typeface="Arial Black"/>
              </a:rPr>
              <a:t>det</a:t>
            </a:r>
            <a:r>
              <a:rPr sz="2000" spc="-135" dirty="0">
                <a:solidFill>
                  <a:srgbClr val="333333"/>
                </a:solidFill>
                <a:latin typeface="Arial Black"/>
                <a:cs typeface="Arial Black"/>
              </a:rPr>
              <a:t> </a:t>
            </a:r>
            <a:r>
              <a:rPr sz="2000" spc="-75" dirty="0">
                <a:solidFill>
                  <a:srgbClr val="333333"/>
                </a:solidFill>
                <a:latin typeface="Arial Black"/>
                <a:cs typeface="Arial Black"/>
              </a:rPr>
              <a:t>er</a:t>
            </a:r>
            <a:r>
              <a:rPr sz="2000" spc="-114" dirty="0">
                <a:solidFill>
                  <a:srgbClr val="333333"/>
                </a:solidFill>
                <a:latin typeface="Arial Black"/>
                <a:cs typeface="Arial Black"/>
              </a:rPr>
              <a:t> </a:t>
            </a:r>
            <a:r>
              <a:rPr sz="2000" spc="-100" dirty="0">
                <a:solidFill>
                  <a:srgbClr val="333333"/>
                </a:solidFill>
                <a:latin typeface="Arial Black"/>
                <a:cs typeface="Arial Black"/>
              </a:rPr>
              <a:t>nødvendig</a:t>
            </a:r>
            <a:r>
              <a:rPr sz="2000" spc="-135" dirty="0">
                <a:solidFill>
                  <a:srgbClr val="333333"/>
                </a:solidFill>
                <a:latin typeface="Arial Black"/>
                <a:cs typeface="Arial Black"/>
              </a:rPr>
              <a:t> </a:t>
            </a:r>
            <a:r>
              <a:rPr sz="2000" spc="-40" dirty="0">
                <a:solidFill>
                  <a:srgbClr val="333333"/>
                </a:solidFill>
                <a:latin typeface="Arial Black"/>
                <a:cs typeface="Arial Black"/>
              </a:rPr>
              <a:t>for</a:t>
            </a:r>
            <a:r>
              <a:rPr sz="2000" spc="-145" dirty="0">
                <a:solidFill>
                  <a:srgbClr val="333333"/>
                </a:solidFill>
                <a:latin typeface="Arial Black"/>
                <a:cs typeface="Arial Black"/>
              </a:rPr>
              <a:t> </a:t>
            </a:r>
            <a:r>
              <a:rPr sz="2000" spc="-140" dirty="0">
                <a:solidFill>
                  <a:srgbClr val="333333"/>
                </a:solidFill>
                <a:latin typeface="Arial Black"/>
                <a:cs typeface="Arial Black"/>
              </a:rPr>
              <a:t>å</a:t>
            </a:r>
            <a:r>
              <a:rPr sz="2000" spc="-120" dirty="0">
                <a:solidFill>
                  <a:srgbClr val="333333"/>
                </a:solidFill>
                <a:latin typeface="Arial Black"/>
                <a:cs typeface="Arial Black"/>
              </a:rPr>
              <a:t> </a:t>
            </a:r>
            <a:r>
              <a:rPr sz="2000" spc="-95" dirty="0">
                <a:solidFill>
                  <a:srgbClr val="333333"/>
                </a:solidFill>
                <a:latin typeface="Arial Black"/>
                <a:cs typeface="Arial Black"/>
              </a:rPr>
              <a:t>ivareta</a:t>
            </a:r>
            <a:r>
              <a:rPr sz="2000" spc="-120" dirty="0">
                <a:solidFill>
                  <a:srgbClr val="333333"/>
                </a:solidFill>
                <a:latin typeface="Arial Black"/>
                <a:cs typeface="Arial Black"/>
              </a:rPr>
              <a:t> </a:t>
            </a:r>
            <a:r>
              <a:rPr sz="2000" spc="-140" dirty="0">
                <a:solidFill>
                  <a:srgbClr val="333333"/>
                </a:solidFill>
                <a:latin typeface="Arial Black"/>
                <a:cs typeface="Arial Black"/>
              </a:rPr>
              <a:t>egne</a:t>
            </a:r>
            <a:r>
              <a:rPr sz="2000" spc="-135" dirty="0">
                <a:solidFill>
                  <a:srgbClr val="333333"/>
                </a:solidFill>
                <a:latin typeface="Arial Black"/>
                <a:cs typeface="Arial Black"/>
              </a:rPr>
              <a:t> </a:t>
            </a:r>
            <a:r>
              <a:rPr sz="2000" spc="-85" dirty="0">
                <a:solidFill>
                  <a:srgbClr val="333333"/>
                </a:solidFill>
                <a:latin typeface="Arial Black"/>
                <a:cs typeface="Arial Black"/>
              </a:rPr>
              <a:t>eller</a:t>
            </a:r>
            <a:r>
              <a:rPr sz="2000" spc="-110" dirty="0">
                <a:solidFill>
                  <a:srgbClr val="333333"/>
                </a:solidFill>
                <a:latin typeface="Arial Black"/>
                <a:cs typeface="Arial Black"/>
              </a:rPr>
              <a:t> </a:t>
            </a:r>
            <a:r>
              <a:rPr sz="2000" spc="-130" dirty="0">
                <a:solidFill>
                  <a:srgbClr val="333333"/>
                </a:solidFill>
                <a:latin typeface="Arial Black"/>
                <a:cs typeface="Arial Black"/>
              </a:rPr>
              <a:t>de</a:t>
            </a:r>
            <a:r>
              <a:rPr sz="2000" spc="-114" dirty="0">
                <a:solidFill>
                  <a:srgbClr val="333333"/>
                </a:solidFill>
                <a:latin typeface="Arial Black"/>
                <a:cs typeface="Arial Black"/>
              </a:rPr>
              <a:t> </a:t>
            </a:r>
            <a:r>
              <a:rPr sz="2000" spc="-90" dirty="0">
                <a:solidFill>
                  <a:srgbClr val="333333"/>
                </a:solidFill>
                <a:latin typeface="Arial Black"/>
                <a:cs typeface="Arial Black"/>
              </a:rPr>
              <a:t>andre</a:t>
            </a:r>
            <a:r>
              <a:rPr sz="2000" spc="-135" dirty="0">
                <a:solidFill>
                  <a:srgbClr val="333333"/>
                </a:solidFill>
                <a:latin typeface="Arial Black"/>
                <a:cs typeface="Arial Black"/>
              </a:rPr>
              <a:t> </a:t>
            </a:r>
            <a:r>
              <a:rPr sz="2000" spc="-55" dirty="0">
                <a:solidFill>
                  <a:srgbClr val="333333"/>
                </a:solidFill>
                <a:latin typeface="Arial Black"/>
                <a:cs typeface="Arial Black"/>
              </a:rPr>
              <a:t>velferdstjenestenes </a:t>
            </a:r>
            <a:r>
              <a:rPr sz="2000" spc="-114" dirty="0">
                <a:solidFill>
                  <a:srgbClr val="333333"/>
                </a:solidFill>
                <a:latin typeface="Arial Black"/>
                <a:cs typeface="Arial Black"/>
              </a:rPr>
              <a:t>oppgaver</a:t>
            </a:r>
            <a:r>
              <a:rPr sz="2000" spc="-135" dirty="0">
                <a:solidFill>
                  <a:srgbClr val="333333"/>
                </a:solidFill>
                <a:latin typeface="Arial Black"/>
                <a:cs typeface="Arial Black"/>
              </a:rPr>
              <a:t> </a:t>
            </a:r>
            <a:r>
              <a:rPr sz="2000" spc="-80" dirty="0">
                <a:solidFill>
                  <a:srgbClr val="333333"/>
                </a:solidFill>
                <a:latin typeface="Arial Black"/>
                <a:cs typeface="Arial Black"/>
              </a:rPr>
              <a:t>etter</a:t>
            </a:r>
            <a:r>
              <a:rPr sz="2000" spc="-120" dirty="0">
                <a:solidFill>
                  <a:srgbClr val="333333"/>
                </a:solidFill>
                <a:latin typeface="Arial Black"/>
                <a:cs typeface="Arial Black"/>
              </a:rPr>
              <a:t> </a:t>
            </a:r>
            <a:r>
              <a:rPr sz="2000" spc="-100" dirty="0">
                <a:solidFill>
                  <a:srgbClr val="333333"/>
                </a:solidFill>
                <a:latin typeface="Arial Black"/>
                <a:cs typeface="Arial Black"/>
              </a:rPr>
              <a:t>lov</a:t>
            </a:r>
            <a:r>
              <a:rPr sz="2000" spc="-114" dirty="0">
                <a:solidFill>
                  <a:srgbClr val="333333"/>
                </a:solidFill>
                <a:latin typeface="Arial Black"/>
                <a:cs typeface="Arial Black"/>
              </a:rPr>
              <a:t> </a:t>
            </a:r>
            <a:r>
              <a:rPr sz="2000" spc="-85" dirty="0">
                <a:solidFill>
                  <a:srgbClr val="333333"/>
                </a:solidFill>
                <a:latin typeface="Arial Black"/>
                <a:cs typeface="Arial Black"/>
              </a:rPr>
              <a:t>eller</a:t>
            </a:r>
            <a:r>
              <a:rPr sz="2000" spc="-114" dirty="0">
                <a:solidFill>
                  <a:srgbClr val="333333"/>
                </a:solidFill>
                <a:latin typeface="Arial Black"/>
                <a:cs typeface="Arial Black"/>
              </a:rPr>
              <a:t> </a:t>
            </a:r>
            <a:r>
              <a:rPr sz="2000" spc="-10" dirty="0">
                <a:solidFill>
                  <a:srgbClr val="333333"/>
                </a:solidFill>
                <a:latin typeface="Arial Black"/>
                <a:cs typeface="Arial Black"/>
              </a:rPr>
              <a:t>forskrift.</a:t>
            </a:r>
            <a:endParaRPr sz="2000">
              <a:latin typeface="Arial Black"/>
              <a:cs typeface="Arial Black"/>
            </a:endParaRPr>
          </a:p>
        </p:txBody>
      </p:sp>
      <p:sp>
        <p:nvSpPr>
          <p:cNvPr id="10" name="object 10"/>
          <p:cNvSpPr txBox="1"/>
          <p:nvPr/>
        </p:nvSpPr>
        <p:spPr>
          <a:xfrm>
            <a:off x="1235455" y="3439109"/>
            <a:ext cx="1574800" cy="331470"/>
          </a:xfrm>
          <a:prstGeom prst="rect">
            <a:avLst/>
          </a:prstGeom>
        </p:spPr>
        <p:txBody>
          <a:bodyPr vert="horz" wrap="square" lIns="0" tIns="13335" rIns="0" bIns="0" rtlCol="0">
            <a:spAutoFit/>
          </a:bodyPr>
          <a:lstStyle/>
          <a:p>
            <a:pPr marL="100330" indent="-97155">
              <a:lnSpc>
                <a:spcPct val="100000"/>
              </a:lnSpc>
              <a:spcBef>
                <a:spcPts val="105"/>
              </a:spcBef>
              <a:buSzPct val="95000"/>
              <a:buFont typeface="Arial"/>
              <a:buChar char="•"/>
              <a:tabLst>
                <a:tab pos="100330" algn="l"/>
              </a:tabLst>
            </a:pPr>
            <a:r>
              <a:rPr sz="2000" spc="-140" dirty="0">
                <a:solidFill>
                  <a:srgbClr val="333333"/>
                </a:solidFill>
                <a:latin typeface="Arial Black"/>
                <a:cs typeface="Arial Black"/>
              </a:rPr>
              <a:t>Lovfeste</a:t>
            </a:r>
            <a:r>
              <a:rPr sz="2000" spc="-90" dirty="0">
                <a:solidFill>
                  <a:srgbClr val="333333"/>
                </a:solidFill>
                <a:latin typeface="Arial Black"/>
                <a:cs typeface="Arial Black"/>
              </a:rPr>
              <a:t> </a:t>
            </a:r>
            <a:r>
              <a:rPr sz="2000" spc="-25" dirty="0">
                <a:solidFill>
                  <a:srgbClr val="333333"/>
                </a:solidFill>
                <a:latin typeface="Arial Black"/>
                <a:cs typeface="Arial Black"/>
              </a:rPr>
              <a:t>en</a:t>
            </a:r>
            <a:endParaRPr sz="2000">
              <a:latin typeface="Arial Black"/>
              <a:cs typeface="Arial Black"/>
            </a:endParaRPr>
          </a:p>
        </p:txBody>
      </p:sp>
      <p:sp>
        <p:nvSpPr>
          <p:cNvPr id="11" name="object 11"/>
          <p:cNvSpPr txBox="1"/>
          <p:nvPr/>
        </p:nvSpPr>
        <p:spPr>
          <a:xfrm>
            <a:off x="2797810" y="3425444"/>
            <a:ext cx="715010" cy="346075"/>
          </a:xfrm>
          <a:prstGeom prst="rect">
            <a:avLst/>
          </a:prstGeom>
          <a:solidFill>
            <a:srgbClr val="FFFF00"/>
          </a:solidFill>
        </p:spPr>
        <p:txBody>
          <a:bodyPr vert="horz" wrap="square" lIns="0" tIns="27305" rIns="0" bIns="0" rtlCol="0">
            <a:spAutoFit/>
          </a:bodyPr>
          <a:lstStyle/>
          <a:p>
            <a:pPr marL="65405">
              <a:lnSpc>
                <a:spcPct val="100000"/>
              </a:lnSpc>
              <a:spcBef>
                <a:spcPts val="215"/>
              </a:spcBef>
            </a:pPr>
            <a:r>
              <a:rPr sz="2000" spc="-10" dirty="0">
                <a:solidFill>
                  <a:srgbClr val="333333"/>
                </a:solidFill>
                <a:latin typeface="Arial Black"/>
                <a:cs typeface="Arial Black"/>
              </a:rPr>
              <a:t>plikt</a:t>
            </a:r>
            <a:endParaRPr sz="2000">
              <a:latin typeface="Arial Black"/>
              <a:cs typeface="Arial Black"/>
            </a:endParaRPr>
          </a:p>
        </p:txBody>
      </p:sp>
      <p:sp>
        <p:nvSpPr>
          <p:cNvPr id="12" name="object 12"/>
          <p:cNvSpPr txBox="1"/>
          <p:nvPr/>
        </p:nvSpPr>
        <p:spPr>
          <a:xfrm>
            <a:off x="3500373" y="3439109"/>
            <a:ext cx="7805420" cy="331470"/>
          </a:xfrm>
          <a:prstGeom prst="rect">
            <a:avLst/>
          </a:prstGeom>
        </p:spPr>
        <p:txBody>
          <a:bodyPr vert="horz" wrap="square" lIns="0" tIns="13335" rIns="0" bIns="0" rtlCol="0">
            <a:spAutoFit/>
          </a:bodyPr>
          <a:lstStyle/>
          <a:p>
            <a:pPr marL="12700">
              <a:lnSpc>
                <a:spcPct val="100000"/>
              </a:lnSpc>
              <a:spcBef>
                <a:spcPts val="105"/>
              </a:spcBef>
            </a:pPr>
            <a:r>
              <a:rPr sz="2000" spc="-35" dirty="0">
                <a:solidFill>
                  <a:srgbClr val="333333"/>
                </a:solidFill>
                <a:latin typeface="Arial Black"/>
                <a:cs typeface="Arial Black"/>
              </a:rPr>
              <a:t>for</a:t>
            </a:r>
            <a:r>
              <a:rPr sz="2000" spc="-120" dirty="0">
                <a:solidFill>
                  <a:srgbClr val="333333"/>
                </a:solidFill>
                <a:latin typeface="Arial Black"/>
                <a:cs typeface="Arial Black"/>
              </a:rPr>
              <a:t> </a:t>
            </a:r>
            <a:r>
              <a:rPr sz="2000" spc="-80" dirty="0">
                <a:solidFill>
                  <a:srgbClr val="333333"/>
                </a:solidFill>
                <a:latin typeface="Arial Black"/>
                <a:cs typeface="Arial Black"/>
              </a:rPr>
              <a:t>kommunen</a:t>
            </a:r>
            <a:r>
              <a:rPr sz="2000" spc="-145" dirty="0">
                <a:solidFill>
                  <a:srgbClr val="333333"/>
                </a:solidFill>
                <a:latin typeface="Arial Black"/>
                <a:cs typeface="Arial Black"/>
              </a:rPr>
              <a:t> </a:t>
            </a:r>
            <a:r>
              <a:rPr sz="2000" spc="-55" dirty="0">
                <a:solidFill>
                  <a:srgbClr val="333333"/>
                </a:solidFill>
                <a:latin typeface="Arial Black"/>
                <a:cs typeface="Arial Black"/>
              </a:rPr>
              <a:t>til</a:t>
            </a:r>
            <a:r>
              <a:rPr sz="2000" spc="-105" dirty="0">
                <a:solidFill>
                  <a:srgbClr val="333333"/>
                </a:solidFill>
                <a:latin typeface="Arial Black"/>
                <a:cs typeface="Arial Black"/>
              </a:rPr>
              <a:t> </a:t>
            </a:r>
            <a:r>
              <a:rPr sz="2000" spc="-140" dirty="0">
                <a:solidFill>
                  <a:srgbClr val="333333"/>
                </a:solidFill>
                <a:latin typeface="Arial Black"/>
                <a:cs typeface="Arial Black"/>
              </a:rPr>
              <a:t>å</a:t>
            </a:r>
            <a:r>
              <a:rPr sz="2000" spc="-105" dirty="0">
                <a:solidFill>
                  <a:srgbClr val="333333"/>
                </a:solidFill>
                <a:latin typeface="Arial Black"/>
                <a:cs typeface="Arial Black"/>
              </a:rPr>
              <a:t> avklare</a:t>
            </a:r>
            <a:r>
              <a:rPr sz="2000" spc="-130" dirty="0">
                <a:solidFill>
                  <a:srgbClr val="333333"/>
                </a:solidFill>
                <a:latin typeface="Arial Black"/>
                <a:cs typeface="Arial Black"/>
              </a:rPr>
              <a:t> </a:t>
            </a:r>
            <a:r>
              <a:rPr sz="2000" spc="-90" dirty="0">
                <a:solidFill>
                  <a:srgbClr val="333333"/>
                </a:solidFill>
                <a:latin typeface="Arial Black"/>
                <a:cs typeface="Arial Black"/>
              </a:rPr>
              <a:t>hvilken</a:t>
            </a:r>
            <a:r>
              <a:rPr sz="2000" spc="-135" dirty="0">
                <a:solidFill>
                  <a:srgbClr val="333333"/>
                </a:solidFill>
                <a:latin typeface="Arial Black"/>
                <a:cs typeface="Arial Black"/>
              </a:rPr>
              <a:t> </a:t>
            </a:r>
            <a:r>
              <a:rPr sz="2000" spc="-114" dirty="0">
                <a:solidFill>
                  <a:srgbClr val="333333"/>
                </a:solidFill>
                <a:latin typeface="Arial Black"/>
                <a:cs typeface="Arial Black"/>
              </a:rPr>
              <a:t>velferdstjeneste</a:t>
            </a:r>
            <a:r>
              <a:rPr sz="2000" spc="-125" dirty="0">
                <a:solidFill>
                  <a:srgbClr val="333333"/>
                </a:solidFill>
                <a:latin typeface="Arial Black"/>
                <a:cs typeface="Arial Black"/>
              </a:rPr>
              <a:t> </a:t>
            </a:r>
            <a:r>
              <a:rPr sz="2000" spc="-130" dirty="0">
                <a:solidFill>
                  <a:srgbClr val="333333"/>
                </a:solidFill>
                <a:latin typeface="Arial Black"/>
                <a:cs typeface="Arial Black"/>
              </a:rPr>
              <a:t>som</a:t>
            </a:r>
            <a:r>
              <a:rPr sz="2000" spc="-110" dirty="0">
                <a:solidFill>
                  <a:srgbClr val="333333"/>
                </a:solidFill>
                <a:latin typeface="Arial Black"/>
                <a:cs typeface="Arial Black"/>
              </a:rPr>
              <a:t> </a:t>
            </a:r>
            <a:r>
              <a:rPr sz="2000" spc="-20" dirty="0">
                <a:solidFill>
                  <a:srgbClr val="333333"/>
                </a:solidFill>
                <a:latin typeface="Arial Black"/>
                <a:cs typeface="Arial Black"/>
              </a:rPr>
              <a:t>skal</a:t>
            </a:r>
            <a:endParaRPr sz="2000">
              <a:latin typeface="Arial Black"/>
              <a:cs typeface="Arial Black"/>
            </a:endParaRPr>
          </a:p>
        </p:txBody>
      </p:sp>
      <p:sp>
        <p:nvSpPr>
          <p:cNvPr id="13" name="object 13"/>
          <p:cNvSpPr txBox="1"/>
          <p:nvPr/>
        </p:nvSpPr>
        <p:spPr>
          <a:xfrm>
            <a:off x="1235455" y="3744595"/>
            <a:ext cx="9846310" cy="635635"/>
          </a:xfrm>
          <a:prstGeom prst="rect">
            <a:avLst/>
          </a:prstGeom>
        </p:spPr>
        <p:txBody>
          <a:bodyPr vert="horz" wrap="square" lIns="0" tIns="12700" rIns="0" bIns="0" rtlCol="0">
            <a:spAutoFit/>
          </a:bodyPr>
          <a:lstStyle/>
          <a:p>
            <a:pPr marL="12700" marR="5080">
              <a:lnSpc>
                <a:spcPct val="100000"/>
              </a:lnSpc>
              <a:spcBef>
                <a:spcPts val="100"/>
              </a:spcBef>
            </a:pPr>
            <a:r>
              <a:rPr sz="2000" spc="-110" dirty="0">
                <a:solidFill>
                  <a:srgbClr val="333333"/>
                </a:solidFill>
                <a:latin typeface="Arial Black"/>
                <a:cs typeface="Arial Black"/>
              </a:rPr>
              <a:t>samordne</a:t>
            </a:r>
            <a:r>
              <a:rPr sz="2000" spc="-125" dirty="0">
                <a:solidFill>
                  <a:srgbClr val="333333"/>
                </a:solidFill>
                <a:latin typeface="Arial Black"/>
                <a:cs typeface="Arial Black"/>
              </a:rPr>
              <a:t> </a:t>
            </a:r>
            <a:r>
              <a:rPr sz="2000" spc="-95" dirty="0">
                <a:solidFill>
                  <a:srgbClr val="333333"/>
                </a:solidFill>
                <a:latin typeface="Arial Black"/>
                <a:cs typeface="Arial Black"/>
              </a:rPr>
              <a:t>tjenestetilbudet</a:t>
            </a:r>
            <a:r>
              <a:rPr sz="2000" spc="-150" dirty="0">
                <a:solidFill>
                  <a:srgbClr val="333333"/>
                </a:solidFill>
                <a:latin typeface="Arial Black"/>
                <a:cs typeface="Arial Black"/>
              </a:rPr>
              <a:t> </a:t>
            </a:r>
            <a:r>
              <a:rPr sz="2000" spc="-75" dirty="0">
                <a:solidFill>
                  <a:srgbClr val="333333"/>
                </a:solidFill>
                <a:latin typeface="Arial Black"/>
                <a:cs typeface="Arial Black"/>
              </a:rPr>
              <a:t>der</a:t>
            </a:r>
            <a:r>
              <a:rPr sz="2000" spc="-110" dirty="0">
                <a:solidFill>
                  <a:srgbClr val="333333"/>
                </a:solidFill>
                <a:latin typeface="Arial Black"/>
                <a:cs typeface="Arial Black"/>
              </a:rPr>
              <a:t> </a:t>
            </a:r>
            <a:r>
              <a:rPr sz="2000" spc="-60" dirty="0">
                <a:solidFill>
                  <a:srgbClr val="333333"/>
                </a:solidFill>
                <a:latin typeface="Arial Black"/>
                <a:cs typeface="Arial Black"/>
              </a:rPr>
              <a:t>barn</a:t>
            </a:r>
            <a:r>
              <a:rPr sz="2000" spc="-125" dirty="0">
                <a:solidFill>
                  <a:srgbClr val="333333"/>
                </a:solidFill>
                <a:latin typeface="Arial Black"/>
                <a:cs typeface="Arial Black"/>
              </a:rPr>
              <a:t> </a:t>
            </a:r>
            <a:r>
              <a:rPr sz="2000" spc="-170" dirty="0">
                <a:solidFill>
                  <a:srgbClr val="333333"/>
                </a:solidFill>
                <a:latin typeface="Arial Black"/>
                <a:cs typeface="Arial Black"/>
              </a:rPr>
              <a:t>og</a:t>
            </a:r>
            <a:r>
              <a:rPr sz="2000" spc="-110" dirty="0">
                <a:solidFill>
                  <a:srgbClr val="333333"/>
                </a:solidFill>
                <a:latin typeface="Arial Black"/>
                <a:cs typeface="Arial Black"/>
              </a:rPr>
              <a:t> </a:t>
            </a:r>
            <a:r>
              <a:rPr sz="2000" spc="-114" dirty="0">
                <a:solidFill>
                  <a:srgbClr val="333333"/>
                </a:solidFill>
                <a:latin typeface="Arial Black"/>
                <a:cs typeface="Arial Black"/>
              </a:rPr>
              <a:t>unge</a:t>
            </a:r>
            <a:r>
              <a:rPr sz="2000" spc="-125" dirty="0">
                <a:solidFill>
                  <a:srgbClr val="333333"/>
                </a:solidFill>
                <a:latin typeface="Arial Black"/>
                <a:cs typeface="Arial Black"/>
              </a:rPr>
              <a:t> </a:t>
            </a:r>
            <a:r>
              <a:rPr sz="2000" spc="-60" dirty="0">
                <a:solidFill>
                  <a:srgbClr val="333333"/>
                </a:solidFill>
                <a:latin typeface="Arial Black"/>
                <a:cs typeface="Arial Black"/>
              </a:rPr>
              <a:t>mottar</a:t>
            </a:r>
            <a:r>
              <a:rPr sz="2000" spc="-120" dirty="0">
                <a:solidFill>
                  <a:srgbClr val="333333"/>
                </a:solidFill>
                <a:latin typeface="Arial Black"/>
                <a:cs typeface="Arial Black"/>
              </a:rPr>
              <a:t> </a:t>
            </a:r>
            <a:r>
              <a:rPr sz="2000" spc="-100" dirty="0">
                <a:solidFill>
                  <a:srgbClr val="333333"/>
                </a:solidFill>
                <a:latin typeface="Arial Black"/>
                <a:cs typeface="Arial Black"/>
              </a:rPr>
              <a:t>tjenester</a:t>
            </a:r>
            <a:r>
              <a:rPr sz="2000" spc="-110" dirty="0">
                <a:solidFill>
                  <a:srgbClr val="333333"/>
                </a:solidFill>
                <a:latin typeface="Arial Black"/>
                <a:cs typeface="Arial Black"/>
              </a:rPr>
              <a:t> </a:t>
            </a:r>
            <a:r>
              <a:rPr sz="2000" spc="-55" dirty="0">
                <a:solidFill>
                  <a:srgbClr val="333333"/>
                </a:solidFill>
                <a:latin typeface="Arial Black"/>
                <a:cs typeface="Arial Black"/>
              </a:rPr>
              <a:t>fra</a:t>
            </a:r>
            <a:r>
              <a:rPr sz="2000" spc="-110" dirty="0">
                <a:solidFill>
                  <a:srgbClr val="333333"/>
                </a:solidFill>
                <a:latin typeface="Arial Black"/>
                <a:cs typeface="Arial Black"/>
              </a:rPr>
              <a:t> </a:t>
            </a:r>
            <a:r>
              <a:rPr sz="2000" spc="-85" dirty="0">
                <a:solidFill>
                  <a:srgbClr val="333333"/>
                </a:solidFill>
                <a:latin typeface="Arial Black"/>
                <a:cs typeface="Arial Black"/>
              </a:rPr>
              <a:t>flere,</a:t>
            </a:r>
            <a:r>
              <a:rPr sz="2000" spc="-120" dirty="0">
                <a:solidFill>
                  <a:srgbClr val="333333"/>
                </a:solidFill>
                <a:latin typeface="Arial Black"/>
                <a:cs typeface="Arial Black"/>
              </a:rPr>
              <a:t> </a:t>
            </a:r>
            <a:r>
              <a:rPr sz="2000" spc="-170" dirty="0">
                <a:solidFill>
                  <a:srgbClr val="333333"/>
                </a:solidFill>
                <a:latin typeface="Arial Black"/>
                <a:cs typeface="Arial Black"/>
              </a:rPr>
              <a:t>og</a:t>
            </a:r>
            <a:r>
              <a:rPr sz="2000" spc="-110" dirty="0">
                <a:solidFill>
                  <a:srgbClr val="333333"/>
                </a:solidFill>
                <a:latin typeface="Arial Black"/>
                <a:cs typeface="Arial Black"/>
              </a:rPr>
              <a:t> </a:t>
            </a:r>
            <a:r>
              <a:rPr sz="2000" spc="-25" dirty="0">
                <a:solidFill>
                  <a:srgbClr val="333333"/>
                </a:solidFill>
                <a:latin typeface="Arial Black"/>
                <a:cs typeface="Arial Black"/>
              </a:rPr>
              <a:t>der </a:t>
            </a:r>
            <a:r>
              <a:rPr sz="2000" spc="-105" dirty="0">
                <a:solidFill>
                  <a:srgbClr val="333333"/>
                </a:solidFill>
                <a:latin typeface="Arial Black"/>
                <a:cs typeface="Arial Black"/>
              </a:rPr>
              <a:t>samarbeid</a:t>
            </a:r>
            <a:r>
              <a:rPr sz="2000" spc="-125" dirty="0">
                <a:solidFill>
                  <a:srgbClr val="333333"/>
                </a:solidFill>
                <a:latin typeface="Arial Black"/>
                <a:cs typeface="Arial Black"/>
              </a:rPr>
              <a:t> </a:t>
            </a:r>
            <a:r>
              <a:rPr sz="2000" spc="-75" dirty="0">
                <a:solidFill>
                  <a:srgbClr val="333333"/>
                </a:solidFill>
                <a:latin typeface="Arial Black"/>
                <a:cs typeface="Arial Black"/>
              </a:rPr>
              <a:t>er</a:t>
            </a:r>
            <a:r>
              <a:rPr sz="2000" spc="-100" dirty="0">
                <a:solidFill>
                  <a:srgbClr val="333333"/>
                </a:solidFill>
                <a:latin typeface="Arial Black"/>
                <a:cs typeface="Arial Black"/>
              </a:rPr>
              <a:t> nødvendig</a:t>
            </a:r>
            <a:r>
              <a:rPr sz="2000" spc="-135" dirty="0">
                <a:solidFill>
                  <a:srgbClr val="333333"/>
                </a:solidFill>
                <a:latin typeface="Arial Black"/>
                <a:cs typeface="Arial Black"/>
              </a:rPr>
              <a:t> </a:t>
            </a:r>
            <a:r>
              <a:rPr sz="2000" spc="-35" dirty="0">
                <a:solidFill>
                  <a:srgbClr val="333333"/>
                </a:solidFill>
                <a:latin typeface="Arial Black"/>
                <a:cs typeface="Arial Black"/>
              </a:rPr>
              <a:t>for</a:t>
            </a:r>
            <a:r>
              <a:rPr sz="2000" spc="-114" dirty="0">
                <a:solidFill>
                  <a:srgbClr val="333333"/>
                </a:solidFill>
                <a:latin typeface="Arial Black"/>
                <a:cs typeface="Arial Black"/>
              </a:rPr>
              <a:t> </a:t>
            </a:r>
            <a:r>
              <a:rPr sz="2000" spc="-140" dirty="0">
                <a:solidFill>
                  <a:srgbClr val="333333"/>
                </a:solidFill>
                <a:latin typeface="Arial Black"/>
                <a:cs typeface="Arial Black"/>
              </a:rPr>
              <a:t>å</a:t>
            </a:r>
            <a:r>
              <a:rPr sz="2000" spc="-110" dirty="0">
                <a:solidFill>
                  <a:srgbClr val="333333"/>
                </a:solidFill>
                <a:latin typeface="Arial Black"/>
                <a:cs typeface="Arial Black"/>
              </a:rPr>
              <a:t> </a:t>
            </a:r>
            <a:r>
              <a:rPr sz="2000" spc="-140" dirty="0">
                <a:solidFill>
                  <a:srgbClr val="333333"/>
                </a:solidFill>
                <a:latin typeface="Arial Black"/>
                <a:cs typeface="Arial Black"/>
              </a:rPr>
              <a:t>gi</a:t>
            </a:r>
            <a:r>
              <a:rPr sz="2000" spc="-110" dirty="0">
                <a:solidFill>
                  <a:srgbClr val="333333"/>
                </a:solidFill>
                <a:latin typeface="Arial Black"/>
                <a:cs typeface="Arial Black"/>
              </a:rPr>
              <a:t> </a:t>
            </a:r>
            <a:r>
              <a:rPr sz="2000" spc="-100" dirty="0">
                <a:solidFill>
                  <a:srgbClr val="333333"/>
                </a:solidFill>
                <a:latin typeface="Arial Black"/>
                <a:cs typeface="Arial Black"/>
              </a:rPr>
              <a:t>et</a:t>
            </a:r>
            <a:r>
              <a:rPr sz="2000" spc="-110" dirty="0">
                <a:solidFill>
                  <a:srgbClr val="333333"/>
                </a:solidFill>
                <a:latin typeface="Arial Black"/>
                <a:cs typeface="Arial Black"/>
              </a:rPr>
              <a:t> </a:t>
            </a:r>
            <a:r>
              <a:rPr sz="2000" spc="-95" dirty="0">
                <a:solidFill>
                  <a:srgbClr val="333333"/>
                </a:solidFill>
                <a:latin typeface="Arial Black"/>
                <a:cs typeface="Arial Black"/>
              </a:rPr>
              <a:t>helhetlig</a:t>
            </a:r>
            <a:r>
              <a:rPr sz="2000" spc="-140" dirty="0">
                <a:solidFill>
                  <a:srgbClr val="333333"/>
                </a:solidFill>
                <a:latin typeface="Arial Black"/>
                <a:cs typeface="Arial Black"/>
              </a:rPr>
              <a:t> </a:t>
            </a:r>
            <a:r>
              <a:rPr sz="2000" spc="-170" dirty="0">
                <a:solidFill>
                  <a:srgbClr val="333333"/>
                </a:solidFill>
                <a:latin typeface="Arial Black"/>
                <a:cs typeface="Arial Black"/>
              </a:rPr>
              <a:t>og</a:t>
            </a:r>
            <a:r>
              <a:rPr sz="2000" spc="-110" dirty="0">
                <a:solidFill>
                  <a:srgbClr val="333333"/>
                </a:solidFill>
                <a:latin typeface="Arial Black"/>
                <a:cs typeface="Arial Black"/>
              </a:rPr>
              <a:t> </a:t>
            </a:r>
            <a:r>
              <a:rPr sz="2000" spc="-100" dirty="0">
                <a:solidFill>
                  <a:srgbClr val="333333"/>
                </a:solidFill>
                <a:latin typeface="Arial Black"/>
                <a:cs typeface="Arial Black"/>
              </a:rPr>
              <a:t>samordnet</a:t>
            </a:r>
            <a:r>
              <a:rPr sz="2000" spc="-130" dirty="0">
                <a:solidFill>
                  <a:srgbClr val="333333"/>
                </a:solidFill>
                <a:latin typeface="Arial Black"/>
                <a:cs typeface="Arial Black"/>
              </a:rPr>
              <a:t> </a:t>
            </a:r>
            <a:r>
              <a:rPr sz="2000" spc="-10" dirty="0">
                <a:solidFill>
                  <a:srgbClr val="333333"/>
                </a:solidFill>
                <a:latin typeface="Arial Black"/>
                <a:cs typeface="Arial Black"/>
              </a:rPr>
              <a:t>tjenestetilbud.</a:t>
            </a:r>
            <a:endParaRPr sz="2000">
              <a:latin typeface="Arial Black"/>
              <a:cs typeface="Arial Black"/>
            </a:endParaRPr>
          </a:p>
        </p:txBody>
      </p:sp>
      <p:sp>
        <p:nvSpPr>
          <p:cNvPr id="14" name="object 14"/>
          <p:cNvSpPr txBox="1"/>
          <p:nvPr/>
        </p:nvSpPr>
        <p:spPr>
          <a:xfrm>
            <a:off x="1235455" y="4658995"/>
            <a:ext cx="1432560" cy="330835"/>
          </a:xfrm>
          <a:prstGeom prst="rect">
            <a:avLst/>
          </a:prstGeom>
        </p:spPr>
        <p:txBody>
          <a:bodyPr vert="horz" wrap="square" lIns="0" tIns="12700" rIns="0" bIns="0" rtlCol="0">
            <a:spAutoFit/>
          </a:bodyPr>
          <a:lstStyle/>
          <a:p>
            <a:pPr marL="100330" indent="-97155">
              <a:lnSpc>
                <a:spcPct val="100000"/>
              </a:lnSpc>
              <a:spcBef>
                <a:spcPts val="100"/>
              </a:spcBef>
              <a:buSzPct val="95000"/>
              <a:buFont typeface="Arial"/>
              <a:buChar char="•"/>
              <a:tabLst>
                <a:tab pos="100330" algn="l"/>
              </a:tabLst>
            </a:pPr>
            <a:r>
              <a:rPr sz="2000" spc="-75" dirty="0">
                <a:solidFill>
                  <a:srgbClr val="333333"/>
                </a:solidFill>
                <a:latin typeface="Arial Black"/>
                <a:cs typeface="Arial Black"/>
              </a:rPr>
              <a:t>Innføre</a:t>
            </a:r>
            <a:r>
              <a:rPr sz="2000" spc="-110" dirty="0">
                <a:solidFill>
                  <a:srgbClr val="333333"/>
                </a:solidFill>
                <a:latin typeface="Arial Black"/>
                <a:cs typeface="Arial Black"/>
              </a:rPr>
              <a:t> </a:t>
            </a:r>
            <a:r>
              <a:rPr sz="2000" spc="-35" dirty="0">
                <a:solidFill>
                  <a:srgbClr val="333333"/>
                </a:solidFill>
                <a:latin typeface="Arial Black"/>
                <a:cs typeface="Arial Black"/>
              </a:rPr>
              <a:t>en</a:t>
            </a:r>
            <a:endParaRPr sz="2000">
              <a:latin typeface="Arial Black"/>
              <a:cs typeface="Arial Black"/>
            </a:endParaRPr>
          </a:p>
        </p:txBody>
      </p:sp>
      <p:sp>
        <p:nvSpPr>
          <p:cNvPr id="15" name="object 15"/>
          <p:cNvSpPr txBox="1"/>
          <p:nvPr/>
        </p:nvSpPr>
        <p:spPr>
          <a:xfrm>
            <a:off x="2656077" y="4644644"/>
            <a:ext cx="612775" cy="346075"/>
          </a:xfrm>
          <a:prstGeom prst="rect">
            <a:avLst/>
          </a:prstGeom>
          <a:solidFill>
            <a:srgbClr val="FFFF00"/>
          </a:solidFill>
        </p:spPr>
        <p:txBody>
          <a:bodyPr vert="horz" wrap="square" lIns="0" tIns="27305" rIns="0" bIns="0" rtlCol="0">
            <a:spAutoFit/>
          </a:bodyPr>
          <a:lstStyle/>
          <a:p>
            <a:pPr marL="65405">
              <a:lnSpc>
                <a:spcPct val="100000"/>
              </a:lnSpc>
              <a:spcBef>
                <a:spcPts val="215"/>
              </a:spcBef>
            </a:pPr>
            <a:r>
              <a:rPr sz="2000" spc="-20" dirty="0">
                <a:solidFill>
                  <a:srgbClr val="333333"/>
                </a:solidFill>
                <a:latin typeface="Arial Black"/>
                <a:cs typeface="Arial Black"/>
              </a:rPr>
              <a:t>rett</a:t>
            </a:r>
            <a:endParaRPr sz="2000">
              <a:latin typeface="Arial Black"/>
              <a:cs typeface="Arial Black"/>
            </a:endParaRPr>
          </a:p>
        </p:txBody>
      </p:sp>
      <p:sp>
        <p:nvSpPr>
          <p:cNvPr id="16" name="object 16"/>
          <p:cNvSpPr txBox="1"/>
          <p:nvPr/>
        </p:nvSpPr>
        <p:spPr>
          <a:xfrm>
            <a:off x="3256279" y="4658995"/>
            <a:ext cx="7576820" cy="330835"/>
          </a:xfrm>
          <a:prstGeom prst="rect">
            <a:avLst/>
          </a:prstGeom>
        </p:spPr>
        <p:txBody>
          <a:bodyPr vert="horz" wrap="square" lIns="0" tIns="12700" rIns="0" bIns="0" rtlCol="0">
            <a:spAutoFit/>
          </a:bodyPr>
          <a:lstStyle/>
          <a:p>
            <a:pPr marL="12700">
              <a:lnSpc>
                <a:spcPct val="100000"/>
              </a:lnSpc>
              <a:spcBef>
                <a:spcPts val="100"/>
              </a:spcBef>
            </a:pPr>
            <a:r>
              <a:rPr sz="2000" spc="-50" dirty="0">
                <a:solidFill>
                  <a:srgbClr val="333333"/>
                </a:solidFill>
                <a:latin typeface="Arial Black"/>
                <a:cs typeface="Arial Black"/>
              </a:rPr>
              <a:t>til</a:t>
            </a:r>
            <a:r>
              <a:rPr sz="2000" spc="-114" dirty="0">
                <a:solidFill>
                  <a:srgbClr val="333333"/>
                </a:solidFill>
                <a:latin typeface="Arial Black"/>
                <a:cs typeface="Arial Black"/>
              </a:rPr>
              <a:t> </a:t>
            </a:r>
            <a:r>
              <a:rPr sz="2000" spc="-80" dirty="0">
                <a:solidFill>
                  <a:srgbClr val="333333"/>
                </a:solidFill>
                <a:latin typeface="Arial Black"/>
                <a:cs typeface="Arial Black"/>
              </a:rPr>
              <a:t>barnekoordinator</a:t>
            </a:r>
            <a:r>
              <a:rPr sz="2000" spc="-145" dirty="0">
                <a:solidFill>
                  <a:srgbClr val="333333"/>
                </a:solidFill>
                <a:latin typeface="Arial Black"/>
                <a:cs typeface="Arial Black"/>
              </a:rPr>
              <a:t> </a:t>
            </a:r>
            <a:r>
              <a:rPr sz="2000" spc="-35" dirty="0">
                <a:solidFill>
                  <a:srgbClr val="333333"/>
                </a:solidFill>
                <a:latin typeface="Arial Black"/>
                <a:cs typeface="Arial Black"/>
              </a:rPr>
              <a:t>for</a:t>
            </a:r>
            <a:r>
              <a:rPr sz="2000" spc="-114" dirty="0">
                <a:solidFill>
                  <a:srgbClr val="333333"/>
                </a:solidFill>
                <a:latin typeface="Arial Black"/>
                <a:cs typeface="Arial Black"/>
              </a:rPr>
              <a:t> </a:t>
            </a:r>
            <a:r>
              <a:rPr sz="2000" spc="-65" dirty="0">
                <a:solidFill>
                  <a:srgbClr val="333333"/>
                </a:solidFill>
                <a:latin typeface="Arial Black"/>
                <a:cs typeface="Arial Black"/>
              </a:rPr>
              <a:t>familier</a:t>
            </a:r>
            <a:r>
              <a:rPr sz="2000" spc="-114" dirty="0">
                <a:solidFill>
                  <a:srgbClr val="333333"/>
                </a:solidFill>
                <a:latin typeface="Arial Black"/>
                <a:cs typeface="Arial Black"/>
              </a:rPr>
              <a:t> </a:t>
            </a:r>
            <a:r>
              <a:rPr sz="2000" spc="-95" dirty="0">
                <a:solidFill>
                  <a:srgbClr val="333333"/>
                </a:solidFill>
                <a:latin typeface="Arial Black"/>
                <a:cs typeface="Arial Black"/>
              </a:rPr>
              <a:t>med</a:t>
            </a:r>
            <a:r>
              <a:rPr sz="2000" spc="-114" dirty="0">
                <a:solidFill>
                  <a:srgbClr val="333333"/>
                </a:solidFill>
                <a:latin typeface="Arial Black"/>
                <a:cs typeface="Arial Black"/>
              </a:rPr>
              <a:t> </a:t>
            </a:r>
            <a:r>
              <a:rPr sz="2000" spc="-60" dirty="0">
                <a:solidFill>
                  <a:srgbClr val="333333"/>
                </a:solidFill>
                <a:latin typeface="Arial Black"/>
                <a:cs typeface="Arial Black"/>
              </a:rPr>
              <a:t>barn</a:t>
            </a:r>
            <a:r>
              <a:rPr sz="2000" spc="-125" dirty="0">
                <a:solidFill>
                  <a:srgbClr val="333333"/>
                </a:solidFill>
                <a:latin typeface="Arial Black"/>
                <a:cs typeface="Arial Black"/>
              </a:rPr>
              <a:t> </a:t>
            </a:r>
            <a:r>
              <a:rPr sz="2000" spc="-85" dirty="0">
                <a:solidFill>
                  <a:srgbClr val="333333"/>
                </a:solidFill>
                <a:latin typeface="Arial Black"/>
                <a:cs typeface="Arial Black"/>
              </a:rPr>
              <a:t>eller</a:t>
            </a:r>
            <a:r>
              <a:rPr sz="2000" spc="-105" dirty="0">
                <a:solidFill>
                  <a:srgbClr val="333333"/>
                </a:solidFill>
                <a:latin typeface="Arial Black"/>
                <a:cs typeface="Arial Black"/>
              </a:rPr>
              <a:t> </a:t>
            </a:r>
            <a:r>
              <a:rPr sz="2000" spc="-130" dirty="0">
                <a:solidFill>
                  <a:srgbClr val="333333"/>
                </a:solidFill>
                <a:latin typeface="Arial Black"/>
                <a:cs typeface="Arial Black"/>
              </a:rPr>
              <a:t>som</a:t>
            </a:r>
            <a:r>
              <a:rPr sz="2000" spc="-100" dirty="0">
                <a:solidFill>
                  <a:srgbClr val="333333"/>
                </a:solidFill>
                <a:latin typeface="Arial Black"/>
                <a:cs typeface="Arial Black"/>
              </a:rPr>
              <a:t> </a:t>
            </a:r>
            <a:r>
              <a:rPr sz="2000" spc="-10" dirty="0">
                <a:solidFill>
                  <a:srgbClr val="333333"/>
                </a:solidFill>
                <a:latin typeface="Arial Black"/>
                <a:cs typeface="Arial Black"/>
              </a:rPr>
              <a:t>venter</a:t>
            </a:r>
            <a:endParaRPr sz="2000">
              <a:latin typeface="Arial Black"/>
              <a:cs typeface="Arial Black"/>
            </a:endParaRPr>
          </a:p>
        </p:txBody>
      </p:sp>
      <p:sp>
        <p:nvSpPr>
          <p:cNvPr id="17" name="object 17"/>
          <p:cNvSpPr txBox="1"/>
          <p:nvPr/>
        </p:nvSpPr>
        <p:spPr>
          <a:xfrm>
            <a:off x="1235455" y="4963490"/>
            <a:ext cx="9608185" cy="941069"/>
          </a:xfrm>
          <a:prstGeom prst="rect">
            <a:avLst/>
          </a:prstGeom>
        </p:spPr>
        <p:txBody>
          <a:bodyPr vert="horz" wrap="square" lIns="0" tIns="13335" rIns="0" bIns="0" rtlCol="0">
            <a:spAutoFit/>
          </a:bodyPr>
          <a:lstStyle/>
          <a:p>
            <a:pPr marL="12700" marR="5080">
              <a:lnSpc>
                <a:spcPct val="100000"/>
              </a:lnSpc>
              <a:spcBef>
                <a:spcPts val="105"/>
              </a:spcBef>
            </a:pPr>
            <a:r>
              <a:rPr sz="2000" spc="-60" dirty="0">
                <a:solidFill>
                  <a:srgbClr val="333333"/>
                </a:solidFill>
                <a:latin typeface="Arial Black"/>
                <a:cs typeface="Arial Black"/>
              </a:rPr>
              <a:t>barn</a:t>
            </a:r>
            <a:r>
              <a:rPr sz="2000" spc="-130" dirty="0">
                <a:solidFill>
                  <a:srgbClr val="333333"/>
                </a:solidFill>
                <a:latin typeface="Arial Black"/>
                <a:cs typeface="Arial Black"/>
              </a:rPr>
              <a:t> </a:t>
            </a:r>
            <a:r>
              <a:rPr sz="2000" spc="-95" dirty="0">
                <a:solidFill>
                  <a:srgbClr val="333333"/>
                </a:solidFill>
                <a:latin typeface="Arial Black"/>
                <a:cs typeface="Arial Black"/>
              </a:rPr>
              <a:t>med</a:t>
            </a:r>
            <a:r>
              <a:rPr sz="2000" spc="-114" dirty="0">
                <a:solidFill>
                  <a:srgbClr val="333333"/>
                </a:solidFill>
                <a:latin typeface="Arial Black"/>
                <a:cs typeface="Arial Black"/>
              </a:rPr>
              <a:t> </a:t>
            </a:r>
            <a:r>
              <a:rPr sz="2000" spc="-90" dirty="0">
                <a:solidFill>
                  <a:srgbClr val="333333"/>
                </a:solidFill>
                <a:latin typeface="Arial Black"/>
                <a:cs typeface="Arial Black"/>
              </a:rPr>
              <a:t>alvorlig</a:t>
            </a:r>
            <a:r>
              <a:rPr sz="2000" spc="-114" dirty="0">
                <a:solidFill>
                  <a:srgbClr val="333333"/>
                </a:solidFill>
                <a:latin typeface="Arial Black"/>
                <a:cs typeface="Arial Black"/>
              </a:rPr>
              <a:t> </a:t>
            </a:r>
            <a:r>
              <a:rPr sz="2000" spc="-120" dirty="0">
                <a:solidFill>
                  <a:srgbClr val="333333"/>
                </a:solidFill>
                <a:latin typeface="Arial Black"/>
                <a:cs typeface="Arial Black"/>
              </a:rPr>
              <a:t>sykdom,</a:t>
            </a:r>
            <a:r>
              <a:rPr sz="2000" spc="-155" dirty="0">
                <a:solidFill>
                  <a:srgbClr val="333333"/>
                </a:solidFill>
                <a:latin typeface="Arial Black"/>
                <a:cs typeface="Arial Black"/>
              </a:rPr>
              <a:t> </a:t>
            </a:r>
            <a:r>
              <a:rPr sz="2000" spc="-150" dirty="0">
                <a:solidFill>
                  <a:srgbClr val="333333"/>
                </a:solidFill>
                <a:latin typeface="Arial Black"/>
                <a:cs typeface="Arial Black"/>
              </a:rPr>
              <a:t>skade</a:t>
            </a:r>
            <a:r>
              <a:rPr sz="2000" spc="-130" dirty="0">
                <a:solidFill>
                  <a:srgbClr val="333333"/>
                </a:solidFill>
                <a:latin typeface="Arial Black"/>
                <a:cs typeface="Arial Black"/>
              </a:rPr>
              <a:t> </a:t>
            </a:r>
            <a:r>
              <a:rPr sz="2000" spc="-85" dirty="0">
                <a:solidFill>
                  <a:srgbClr val="333333"/>
                </a:solidFill>
                <a:latin typeface="Arial Black"/>
                <a:cs typeface="Arial Black"/>
              </a:rPr>
              <a:t>eller</a:t>
            </a:r>
            <a:r>
              <a:rPr sz="2000" spc="-105" dirty="0">
                <a:solidFill>
                  <a:srgbClr val="333333"/>
                </a:solidFill>
                <a:latin typeface="Arial Black"/>
                <a:cs typeface="Arial Black"/>
              </a:rPr>
              <a:t> nedsatt</a:t>
            </a:r>
            <a:r>
              <a:rPr sz="2000" spc="-125" dirty="0">
                <a:solidFill>
                  <a:srgbClr val="333333"/>
                </a:solidFill>
                <a:latin typeface="Arial Black"/>
                <a:cs typeface="Arial Black"/>
              </a:rPr>
              <a:t> </a:t>
            </a:r>
            <a:r>
              <a:rPr sz="2000" spc="-105" dirty="0">
                <a:solidFill>
                  <a:srgbClr val="333333"/>
                </a:solidFill>
                <a:latin typeface="Arial Black"/>
                <a:cs typeface="Arial Black"/>
              </a:rPr>
              <a:t>funksjonsevne,</a:t>
            </a:r>
            <a:r>
              <a:rPr sz="2000" spc="-150" dirty="0">
                <a:solidFill>
                  <a:srgbClr val="333333"/>
                </a:solidFill>
                <a:latin typeface="Arial Black"/>
                <a:cs typeface="Arial Black"/>
              </a:rPr>
              <a:t> </a:t>
            </a:r>
            <a:r>
              <a:rPr sz="2000" spc="-165" dirty="0">
                <a:solidFill>
                  <a:srgbClr val="333333"/>
                </a:solidFill>
                <a:latin typeface="Arial Black"/>
                <a:cs typeface="Arial Black"/>
              </a:rPr>
              <a:t>og</a:t>
            </a:r>
            <a:r>
              <a:rPr sz="2000" spc="-130" dirty="0">
                <a:solidFill>
                  <a:srgbClr val="333333"/>
                </a:solidFill>
                <a:latin typeface="Arial Black"/>
                <a:cs typeface="Arial Black"/>
              </a:rPr>
              <a:t> som</a:t>
            </a:r>
            <a:r>
              <a:rPr sz="2000" spc="-114" dirty="0">
                <a:solidFill>
                  <a:srgbClr val="333333"/>
                </a:solidFill>
                <a:latin typeface="Arial Black"/>
                <a:cs typeface="Arial Black"/>
              </a:rPr>
              <a:t> </a:t>
            </a:r>
            <a:r>
              <a:rPr sz="2000" spc="-75" dirty="0">
                <a:solidFill>
                  <a:srgbClr val="333333"/>
                </a:solidFill>
                <a:latin typeface="Arial Black"/>
                <a:cs typeface="Arial Black"/>
              </a:rPr>
              <a:t>vil</a:t>
            </a:r>
            <a:r>
              <a:rPr sz="2000" spc="-120" dirty="0">
                <a:solidFill>
                  <a:srgbClr val="333333"/>
                </a:solidFill>
                <a:latin typeface="Arial Black"/>
                <a:cs typeface="Arial Black"/>
              </a:rPr>
              <a:t> </a:t>
            </a:r>
            <a:r>
              <a:rPr sz="2000" spc="-25" dirty="0">
                <a:solidFill>
                  <a:srgbClr val="333333"/>
                </a:solidFill>
                <a:latin typeface="Arial Black"/>
                <a:cs typeface="Arial Black"/>
              </a:rPr>
              <a:t>ha </a:t>
            </a:r>
            <a:r>
              <a:rPr sz="2000" spc="-105" dirty="0">
                <a:solidFill>
                  <a:srgbClr val="333333"/>
                </a:solidFill>
                <a:latin typeface="Arial Black"/>
                <a:cs typeface="Arial Black"/>
              </a:rPr>
              <a:t>behov</a:t>
            </a:r>
            <a:r>
              <a:rPr sz="2000" spc="-130" dirty="0">
                <a:solidFill>
                  <a:srgbClr val="333333"/>
                </a:solidFill>
                <a:latin typeface="Arial Black"/>
                <a:cs typeface="Arial Black"/>
              </a:rPr>
              <a:t> </a:t>
            </a:r>
            <a:r>
              <a:rPr sz="2000" spc="-35" dirty="0">
                <a:solidFill>
                  <a:srgbClr val="333333"/>
                </a:solidFill>
                <a:latin typeface="Arial Black"/>
                <a:cs typeface="Arial Black"/>
              </a:rPr>
              <a:t>for</a:t>
            </a:r>
            <a:r>
              <a:rPr sz="2000" spc="-110" dirty="0">
                <a:solidFill>
                  <a:srgbClr val="333333"/>
                </a:solidFill>
                <a:latin typeface="Arial Black"/>
                <a:cs typeface="Arial Black"/>
              </a:rPr>
              <a:t> langvarige </a:t>
            </a:r>
            <a:r>
              <a:rPr sz="2000" spc="-175" dirty="0">
                <a:solidFill>
                  <a:srgbClr val="333333"/>
                </a:solidFill>
                <a:latin typeface="Arial Black"/>
                <a:cs typeface="Arial Black"/>
              </a:rPr>
              <a:t>og</a:t>
            </a:r>
            <a:r>
              <a:rPr sz="2000" spc="-114" dirty="0">
                <a:solidFill>
                  <a:srgbClr val="333333"/>
                </a:solidFill>
                <a:latin typeface="Arial Black"/>
                <a:cs typeface="Arial Black"/>
              </a:rPr>
              <a:t> </a:t>
            </a:r>
            <a:r>
              <a:rPr sz="2000" spc="-125" dirty="0">
                <a:solidFill>
                  <a:srgbClr val="333333"/>
                </a:solidFill>
                <a:latin typeface="Arial Black"/>
                <a:cs typeface="Arial Black"/>
              </a:rPr>
              <a:t>sammensatte</a:t>
            </a:r>
            <a:r>
              <a:rPr sz="2000" spc="-120" dirty="0">
                <a:solidFill>
                  <a:srgbClr val="333333"/>
                </a:solidFill>
                <a:latin typeface="Arial Black"/>
                <a:cs typeface="Arial Black"/>
              </a:rPr>
              <a:t> </a:t>
            </a:r>
            <a:r>
              <a:rPr sz="2000" spc="-85" dirty="0">
                <a:solidFill>
                  <a:srgbClr val="333333"/>
                </a:solidFill>
                <a:latin typeface="Arial Black"/>
                <a:cs typeface="Arial Black"/>
              </a:rPr>
              <a:t>eller</a:t>
            </a:r>
            <a:r>
              <a:rPr sz="2000" spc="-100" dirty="0">
                <a:solidFill>
                  <a:srgbClr val="333333"/>
                </a:solidFill>
                <a:latin typeface="Arial Black"/>
                <a:cs typeface="Arial Black"/>
              </a:rPr>
              <a:t> </a:t>
            </a:r>
            <a:r>
              <a:rPr sz="2000" spc="-85" dirty="0">
                <a:solidFill>
                  <a:srgbClr val="333333"/>
                </a:solidFill>
                <a:latin typeface="Arial Black"/>
                <a:cs typeface="Arial Black"/>
              </a:rPr>
              <a:t>koordinerte</a:t>
            </a:r>
            <a:r>
              <a:rPr sz="2000" spc="-140" dirty="0">
                <a:solidFill>
                  <a:srgbClr val="333333"/>
                </a:solidFill>
                <a:latin typeface="Arial Black"/>
                <a:cs typeface="Arial Black"/>
              </a:rPr>
              <a:t> </a:t>
            </a:r>
            <a:r>
              <a:rPr sz="2000" spc="-110" dirty="0">
                <a:solidFill>
                  <a:srgbClr val="333333"/>
                </a:solidFill>
                <a:latin typeface="Arial Black"/>
                <a:cs typeface="Arial Black"/>
              </a:rPr>
              <a:t>helse- </a:t>
            </a:r>
            <a:r>
              <a:rPr sz="2000" spc="-25" dirty="0">
                <a:solidFill>
                  <a:srgbClr val="333333"/>
                </a:solidFill>
                <a:latin typeface="Arial Black"/>
                <a:cs typeface="Arial Black"/>
              </a:rPr>
              <a:t>og </a:t>
            </a:r>
            <a:r>
              <a:rPr sz="2000" spc="-120" dirty="0">
                <a:solidFill>
                  <a:srgbClr val="333333"/>
                </a:solidFill>
                <a:latin typeface="Arial Black"/>
                <a:cs typeface="Arial Black"/>
              </a:rPr>
              <a:t>omsorgstjenester</a:t>
            </a:r>
            <a:r>
              <a:rPr sz="2000" spc="-95" dirty="0">
                <a:solidFill>
                  <a:srgbClr val="333333"/>
                </a:solidFill>
                <a:latin typeface="Arial Black"/>
                <a:cs typeface="Arial Black"/>
              </a:rPr>
              <a:t> </a:t>
            </a:r>
            <a:r>
              <a:rPr sz="2000" spc="-165" dirty="0">
                <a:solidFill>
                  <a:srgbClr val="333333"/>
                </a:solidFill>
                <a:latin typeface="Arial Black"/>
                <a:cs typeface="Arial Black"/>
              </a:rPr>
              <a:t>og</a:t>
            </a:r>
            <a:r>
              <a:rPr sz="2000" spc="-110" dirty="0">
                <a:solidFill>
                  <a:srgbClr val="333333"/>
                </a:solidFill>
                <a:latin typeface="Arial Black"/>
                <a:cs typeface="Arial Black"/>
              </a:rPr>
              <a:t> </a:t>
            </a:r>
            <a:r>
              <a:rPr sz="2000" spc="-90" dirty="0">
                <a:solidFill>
                  <a:srgbClr val="333333"/>
                </a:solidFill>
                <a:latin typeface="Arial Black"/>
                <a:cs typeface="Arial Black"/>
              </a:rPr>
              <a:t>andre</a:t>
            </a:r>
            <a:r>
              <a:rPr sz="2000" spc="-120" dirty="0">
                <a:solidFill>
                  <a:srgbClr val="333333"/>
                </a:solidFill>
                <a:latin typeface="Arial Black"/>
                <a:cs typeface="Arial Black"/>
              </a:rPr>
              <a:t> </a:t>
            </a:r>
            <a:r>
              <a:rPr sz="2000" spc="-40" dirty="0">
                <a:solidFill>
                  <a:srgbClr val="333333"/>
                </a:solidFill>
                <a:latin typeface="Arial Black"/>
                <a:cs typeface="Arial Black"/>
              </a:rPr>
              <a:t>velferdstjenester</a:t>
            </a:r>
            <a:r>
              <a:rPr sz="1800" spc="-40" dirty="0">
                <a:solidFill>
                  <a:srgbClr val="333333"/>
                </a:solidFill>
                <a:latin typeface="Arial Black"/>
                <a:cs typeface="Arial Black"/>
              </a:rPr>
              <a:t>.</a:t>
            </a:r>
            <a:endParaRPr sz="1800" dirty="0">
              <a:latin typeface="Arial Black"/>
              <a:cs typeface="Arial Black"/>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13050" y="747776"/>
            <a:ext cx="6532245" cy="848360"/>
          </a:xfrm>
          <a:prstGeom prst="rect">
            <a:avLst/>
          </a:prstGeom>
        </p:spPr>
        <p:txBody>
          <a:bodyPr vert="horz" wrap="square" lIns="0" tIns="12700" rIns="0" bIns="0" rtlCol="0">
            <a:spAutoFit/>
          </a:bodyPr>
          <a:lstStyle/>
          <a:p>
            <a:pPr marL="12700">
              <a:lnSpc>
                <a:spcPct val="100000"/>
              </a:lnSpc>
              <a:spcBef>
                <a:spcPts val="100"/>
              </a:spcBef>
            </a:pPr>
            <a:r>
              <a:rPr sz="5400" spc="-10" dirty="0"/>
              <a:t>Hvorfor</a:t>
            </a:r>
            <a:r>
              <a:rPr sz="5400" spc="-220" dirty="0"/>
              <a:t> </a:t>
            </a:r>
            <a:r>
              <a:rPr sz="5400" dirty="0"/>
              <a:t>taushetsplikt</a:t>
            </a:r>
            <a:r>
              <a:rPr sz="5400" spc="-245" dirty="0"/>
              <a:t> </a:t>
            </a:r>
            <a:r>
              <a:rPr sz="5400" spc="-50" dirty="0"/>
              <a:t>?</a:t>
            </a:r>
            <a:endParaRPr sz="5400"/>
          </a:p>
        </p:txBody>
      </p:sp>
      <p:sp>
        <p:nvSpPr>
          <p:cNvPr id="3" name="object 3"/>
          <p:cNvSpPr txBox="1"/>
          <p:nvPr/>
        </p:nvSpPr>
        <p:spPr>
          <a:xfrm>
            <a:off x="651459" y="2019769"/>
            <a:ext cx="6497320" cy="1904364"/>
          </a:xfrm>
          <a:prstGeom prst="rect">
            <a:avLst/>
          </a:prstGeom>
        </p:spPr>
        <p:txBody>
          <a:bodyPr vert="horz" wrap="square" lIns="0" tIns="80010" rIns="0" bIns="0" rtlCol="0">
            <a:spAutoFit/>
          </a:bodyPr>
          <a:lstStyle/>
          <a:p>
            <a:pPr marL="354965" indent="-342265">
              <a:lnSpc>
                <a:spcPct val="100000"/>
              </a:lnSpc>
              <a:spcBef>
                <a:spcPts val="630"/>
              </a:spcBef>
              <a:buFont typeface="Arial"/>
              <a:buChar char="•"/>
              <a:tabLst>
                <a:tab pos="354965" algn="l"/>
              </a:tabLst>
            </a:pPr>
            <a:r>
              <a:rPr sz="2200" spc="-10" dirty="0">
                <a:latin typeface="Calibri"/>
                <a:cs typeface="Calibri"/>
              </a:rPr>
              <a:t>Hensynet</a:t>
            </a:r>
            <a:r>
              <a:rPr sz="2200" spc="-40" dirty="0">
                <a:latin typeface="Calibri"/>
                <a:cs typeface="Calibri"/>
              </a:rPr>
              <a:t> </a:t>
            </a:r>
            <a:r>
              <a:rPr sz="2200" dirty="0">
                <a:latin typeface="Calibri"/>
                <a:cs typeface="Calibri"/>
              </a:rPr>
              <a:t>til</a:t>
            </a:r>
            <a:r>
              <a:rPr sz="2200" spc="-65" dirty="0">
                <a:latin typeface="Calibri"/>
                <a:cs typeface="Calibri"/>
              </a:rPr>
              <a:t> </a:t>
            </a:r>
            <a:r>
              <a:rPr sz="2200" dirty="0">
                <a:latin typeface="Calibri"/>
                <a:cs typeface="Calibri"/>
              </a:rPr>
              <a:t>personlig</a:t>
            </a:r>
            <a:r>
              <a:rPr sz="2200" spc="-65" dirty="0">
                <a:latin typeface="Calibri"/>
                <a:cs typeface="Calibri"/>
              </a:rPr>
              <a:t> </a:t>
            </a:r>
            <a:r>
              <a:rPr sz="2200" spc="-10" dirty="0">
                <a:latin typeface="Calibri"/>
                <a:cs typeface="Calibri"/>
              </a:rPr>
              <a:t>integritet</a:t>
            </a:r>
            <a:r>
              <a:rPr sz="2200" spc="-40" dirty="0">
                <a:latin typeface="Calibri"/>
                <a:cs typeface="Calibri"/>
              </a:rPr>
              <a:t> </a:t>
            </a:r>
            <a:r>
              <a:rPr sz="2200" dirty="0">
                <a:latin typeface="Calibri"/>
                <a:cs typeface="Calibri"/>
              </a:rPr>
              <a:t>og</a:t>
            </a:r>
            <a:r>
              <a:rPr sz="2200" spc="-50" dirty="0">
                <a:latin typeface="Calibri"/>
                <a:cs typeface="Calibri"/>
              </a:rPr>
              <a:t> </a:t>
            </a:r>
            <a:r>
              <a:rPr sz="2200" spc="-10" dirty="0">
                <a:latin typeface="Calibri"/>
                <a:cs typeface="Calibri"/>
              </a:rPr>
              <a:t>personvern</a:t>
            </a:r>
            <a:endParaRPr sz="2200">
              <a:latin typeface="Calibri"/>
              <a:cs typeface="Calibri"/>
            </a:endParaRPr>
          </a:p>
          <a:p>
            <a:pPr marL="355600" marR="5080" indent="-342900">
              <a:lnSpc>
                <a:spcPct val="100000"/>
              </a:lnSpc>
              <a:spcBef>
                <a:spcPts val="530"/>
              </a:spcBef>
              <a:buFont typeface="Arial"/>
              <a:buChar char="•"/>
              <a:tabLst>
                <a:tab pos="355600" algn="l"/>
              </a:tabLst>
            </a:pPr>
            <a:r>
              <a:rPr sz="2200" dirty="0">
                <a:latin typeface="Calibri"/>
                <a:cs typeface="Calibri"/>
              </a:rPr>
              <a:t>Hensynet</a:t>
            </a:r>
            <a:r>
              <a:rPr sz="2200" spc="-30" dirty="0">
                <a:latin typeface="Calibri"/>
                <a:cs typeface="Calibri"/>
              </a:rPr>
              <a:t> </a:t>
            </a:r>
            <a:r>
              <a:rPr sz="2200" dirty="0">
                <a:latin typeface="Calibri"/>
                <a:cs typeface="Calibri"/>
              </a:rPr>
              <a:t>til</a:t>
            </a:r>
            <a:r>
              <a:rPr sz="2200" spc="-65" dirty="0">
                <a:latin typeface="Calibri"/>
                <a:cs typeface="Calibri"/>
              </a:rPr>
              <a:t> </a:t>
            </a:r>
            <a:r>
              <a:rPr sz="2200" spc="-10" dirty="0">
                <a:latin typeface="Calibri"/>
                <a:cs typeface="Calibri"/>
              </a:rPr>
              <a:t>tillitsforholdet</a:t>
            </a:r>
            <a:r>
              <a:rPr sz="2200" spc="-55" dirty="0">
                <a:latin typeface="Calibri"/>
                <a:cs typeface="Calibri"/>
              </a:rPr>
              <a:t> </a:t>
            </a:r>
            <a:r>
              <a:rPr sz="2200" dirty="0">
                <a:latin typeface="Calibri"/>
                <a:cs typeface="Calibri"/>
              </a:rPr>
              <a:t>mellom</a:t>
            </a:r>
            <a:r>
              <a:rPr sz="2200" spc="-40" dirty="0">
                <a:latin typeface="Calibri"/>
                <a:cs typeface="Calibri"/>
              </a:rPr>
              <a:t> </a:t>
            </a:r>
            <a:r>
              <a:rPr sz="2200" dirty="0">
                <a:latin typeface="Calibri"/>
                <a:cs typeface="Calibri"/>
              </a:rPr>
              <a:t>den</a:t>
            </a:r>
            <a:r>
              <a:rPr sz="2200" spc="-55" dirty="0">
                <a:latin typeface="Calibri"/>
                <a:cs typeface="Calibri"/>
              </a:rPr>
              <a:t> </a:t>
            </a:r>
            <a:r>
              <a:rPr sz="2200" spc="-10" dirty="0">
                <a:latin typeface="Calibri"/>
                <a:cs typeface="Calibri"/>
              </a:rPr>
              <a:t>enkelte</a:t>
            </a:r>
            <a:r>
              <a:rPr sz="2200" spc="-30" dirty="0">
                <a:latin typeface="Calibri"/>
                <a:cs typeface="Calibri"/>
              </a:rPr>
              <a:t> </a:t>
            </a:r>
            <a:r>
              <a:rPr sz="2200" dirty="0">
                <a:latin typeface="Calibri"/>
                <a:cs typeface="Calibri"/>
              </a:rPr>
              <a:t>og</a:t>
            </a:r>
            <a:r>
              <a:rPr sz="2200" spc="-55" dirty="0">
                <a:latin typeface="Calibri"/>
                <a:cs typeface="Calibri"/>
              </a:rPr>
              <a:t> </a:t>
            </a:r>
            <a:r>
              <a:rPr sz="2200" spc="-25" dirty="0">
                <a:latin typeface="Calibri"/>
                <a:cs typeface="Calibri"/>
              </a:rPr>
              <a:t>det </a:t>
            </a:r>
            <a:r>
              <a:rPr sz="2200" spc="-10" dirty="0">
                <a:latin typeface="Calibri"/>
                <a:cs typeface="Calibri"/>
              </a:rPr>
              <a:t>offentlige</a:t>
            </a:r>
            <a:endParaRPr sz="2200">
              <a:latin typeface="Calibri"/>
              <a:cs typeface="Calibri"/>
            </a:endParaRPr>
          </a:p>
          <a:p>
            <a:pPr marL="355600" marR="445770" indent="-342900">
              <a:lnSpc>
                <a:spcPct val="100000"/>
              </a:lnSpc>
              <a:spcBef>
                <a:spcPts val="530"/>
              </a:spcBef>
              <a:buFont typeface="Arial"/>
              <a:buChar char="•"/>
              <a:tabLst>
                <a:tab pos="355600" algn="l"/>
              </a:tabLst>
            </a:pPr>
            <a:r>
              <a:rPr sz="2200" dirty="0">
                <a:latin typeface="Calibri"/>
                <a:cs typeface="Calibri"/>
              </a:rPr>
              <a:t>Hensynet</a:t>
            </a:r>
            <a:r>
              <a:rPr sz="2200" spc="-35" dirty="0">
                <a:latin typeface="Calibri"/>
                <a:cs typeface="Calibri"/>
              </a:rPr>
              <a:t> </a:t>
            </a:r>
            <a:r>
              <a:rPr sz="2200" dirty="0">
                <a:latin typeface="Calibri"/>
                <a:cs typeface="Calibri"/>
              </a:rPr>
              <a:t>til</a:t>
            </a:r>
            <a:r>
              <a:rPr sz="2200" spc="-70" dirty="0">
                <a:latin typeface="Calibri"/>
                <a:cs typeface="Calibri"/>
              </a:rPr>
              <a:t> </a:t>
            </a:r>
            <a:r>
              <a:rPr sz="2200" spc="-10" dirty="0">
                <a:latin typeface="Calibri"/>
                <a:cs typeface="Calibri"/>
              </a:rPr>
              <a:t>tillitsforholdet</a:t>
            </a:r>
            <a:r>
              <a:rPr sz="2200" spc="-60" dirty="0">
                <a:latin typeface="Calibri"/>
                <a:cs typeface="Calibri"/>
              </a:rPr>
              <a:t> </a:t>
            </a:r>
            <a:r>
              <a:rPr sz="2200" dirty="0">
                <a:latin typeface="Calibri"/>
                <a:cs typeface="Calibri"/>
              </a:rPr>
              <a:t>mellom</a:t>
            </a:r>
            <a:r>
              <a:rPr sz="2200" spc="-45" dirty="0">
                <a:latin typeface="Calibri"/>
                <a:cs typeface="Calibri"/>
              </a:rPr>
              <a:t> </a:t>
            </a:r>
            <a:r>
              <a:rPr sz="2200" dirty="0">
                <a:latin typeface="Calibri"/>
                <a:cs typeface="Calibri"/>
              </a:rPr>
              <a:t>den</a:t>
            </a:r>
            <a:r>
              <a:rPr sz="2200" spc="-60" dirty="0">
                <a:latin typeface="Calibri"/>
                <a:cs typeface="Calibri"/>
              </a:rPr>
              <a:t> </a:t>
            </a:r>
            <a:r>
              <a:rPr sz="2200" spc="-10" dirty="0">
                <a:latin typeface="Calibri"/>
                <a:cs typeface="Calibri"/>
              </a:rPr>
              <a:t>enkelte</a:t>
            </a:r>
            <a:r>
              <a:rPr sz="2200" spc="-35" dirty="0">
                <a:latin typeface="Calibri"/>
                <a:cs typeface="Calibri"/>
              </a:rPr>
              <a:t> </a:t>
            </a:r>
            <a:r>
              <a:rPr sz="2200" spc="-25" dirty="0">
                <a:latin typeface="Calibri"/>
                <a:cs typeface="Calibri"/>
              </a:rPr>
              <a:t>og </a:t>
            </a:r>
            <a:r>
              <a:rPr sz="2200" spc="-10" dirty="0">
                <a:latin typeface="Calibri"/>
                <a:cs typeface="Calibri"/>
              </a:rPr>
              <a:t>tjenesteyteren</a:t>
            </a:r>
            <a:endParaRPr sz="2200">
              <a:latin typeface="Calibri"/>
              <a:cs typeface="Calibri"/>
            </a:endParaRPr>
          </a:p>
        </p:txBody>
      </p:sp>
      <p:pic>
        <p:nvPicPr>
          <p:cNvPr id="4" name="object 4"/>
          <p:cNvPicPr/>
          <p:nvPr/>
        </p:nvPicPr>
        <p:blipFill>
          <a:blip r:embed="rId3" cstate="print"/>
          <a:stretch>
            <a:fillRect/>
          </a:stretch>
        </p:blipFill>
        <p:spPr>
          <a:xfrm>
            <a:off x="7675626" y="2093976"/>
            <a:ext cx="3941064" cy="409651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object 2"/>
          <p:cNvSpPr txBox="1">
            <a:spLocks noGrp="1"/>
          </p:cNvSpPr>
          <p:nvPr>
            <p:ph type="title"/>
          </p:nvPr>
        </p:nvSpPr>
        <p:spPr>
          <a:xfrm>
            <a:off x="838200" y="401221"/>
            <a:ext cx="10515600" cy="1348065"/>
          </a:xfrm>
          <a:prstGeom prst="rect">
            <a:avLst/>
          </a:prstGeom>
        </p:spPr>
        <p:txBody>
          <a:bodyPr vert="horz" lIns="91440" tIns="45720" rIns="91440" bIns="45720" rtlCol="0" anchor="ctr">
            <a:normAutofit/>
          </a:bodyPr>
          <a:lstStyle/>
          <a:p>
            <a:pPr marL="758825" algn="l" rtl="0">
              <a:lnSpc>
                <a:spcPct val="90000"/>
              </a:lnSpc>
              <a:spcBef>
                <a:spcPct val="0"/>
              </a:spcBef>
            </a:pPr>
            <a:r>
              <a:rPr lang="en-US" sz="4600" kern="1200">
                <a:solidFill>
                  <a:srgbClr val="FFFFFF"/>
                </a:solidFill>
                <a:latin typeface="+mj-lt"/>
                <a:ea typeface="+mj-ea"/>
                <a:cs typeface="+mj-cs"/>
              </a:rPr>
              <a:t>Hva</a:t>
            </a:r>
            <a:r>
              <a:rPr lang="en-US" sz="4600" kern="1200" spc="-75">
                <a:solidFill>
                  <a:srgbClr val="FFFFFF"/>
                </a:solidFill>
                <a:latin typeface="+mj-lt"/>
                <a:ea typeface="+mj-ea"/>
                <a:cs typeface="+mj-cs"/>
              </a:rPr>
              <a:t> </a:t>
            </a:r>
            <a:r>
              <a:rPr lang="en-US" sz="4600" kern="1200">
                <a:solidFill>
                  <a:srgbClr val="FFFFFF"/>
                </a:solidFill>
                <a:latin typeface="+mj-lt"/>
                <a:ea typeface="+mj-ea"/>
                <a:cs typeface="+mj-cs"/>
              </a:rPr>
              <a:t>innebærer</a:t>
            </a:r>
            <a:r>
              <a:rPr lang="en-US" sz="4600" kern="1200" spc="-60">
                <a:solidFill>
                  <a:srgbClr val="FFFFFF"/>
                </a:solidFill>
                <a:latin typeface="+mj-lt"/>
                <a:ea typeface="+mj-ea"/>
                <a:cs typeface="+mj-cs"/>
              </a:rPr>
              <a:t> </a:t>
            </a:r>
            <a:r>
              <a:rPr lang="en-US" sz="4600" kern="1200">
                <a:solidFill>
                  <a:srgbClr val="FFFFFF"/>
                </a:solidFill>
                <a:latin typeface="+mj-lt"/>
                <a:ea typeface="+mj-ea"/>
                <a:cs typeface="+mj-cs"/>
              </a:rPr>
              <a:t>det</a:t>
            </a:r>
            <a:r>
              <a:rPr lang="en-US" sz="4600" kern="1200" spc="-55">
                <a:solidFill>
                  <a:srgbClr val="FFFFFF"/>
                </a:solidFill>
                <a:latin typeface="+mj-lt"/>
                <a:ea typeface="+mj-ea"/>
                <a:cs typeface="+mj-cs"/>
              </a:rPr>
              <a:t> </a:t>
            </a:r>
            <a:r>
              <a:rPr lang="en-US" sz="4600" kern="1200">
                <a:solidFill>
                  <a:srgbClr val="FFFFFF"/>
                </a:solidFill>
                <a:latin typeface="+mj-lt"/>
                <a:ea typeface="+mj-ea"/>
                <a:cs typeface="+mj-cs"/>
              </a:rPr>
              <a:t>å</a:t>
            </a:r>
            <a:r>
              <a:rPr lang="en-US" sz="4600" kern="1200" spc="-60">
                <a:solidFill>
                  <a:srgbClr val="FFFFFF"/>
                </a:solidFill>
                <a:latin typeface="+mj-lt"/>
                <a:ea typeface="+mj-ea"/>
                <a:cs typeface="+mj-cs"/>
              </a:rPr>
              <a:t> </a:t>
            </a:r>
            <a:r>
              <a:rPr lang="en-US" sz="4600" kern="1200">
                <a:solidFill>
                  <a:srgbClr val="FFFFFF"/>
                </a:solidFill>
                <a:latin typeface="+mj-lt"/>
                <a:ea typeface="+mj-ea"/>
                <a:cs typeface="+mj-cs"/>
              </a:rPr>
              <a:t>ha</a:t>
            </a:r>
            <a:r>
              <a:rPr lang="en-US" sz="4600" kern="1200" spc="-55">
                <a:solidFill>
                  <a:srgbClr val="FFFFFF"/>
                </a:solidFill>
                <a:latin typeface="+mj-lt"/>
                <a:ea typeface="+mj-ea"/>
                <a:cs typeface="+mj-cs"/>
              </a:rPr>
              <a:t> </a:t>
            </a:r>
            <a:r>
              <a:rPr lang="en-US" sz="4600" kern="1200" spc="-10">
                <a:solidFill>
                  <a:srgbClr val="FFFFFF"/>
                </a:solidFill>
                <a:latin typeface="+mj-lt"/>
                <a:ea typeface="+mj-ea"/>
                <a:cs typeface="+mj-cs"/>
              </a:rPr>
              <a:t>taushetsplikt?</a:t>
            </a:r>
          </a:p>
        </p:txBody>
      </p:sp>
      <p:sp>
        <p:nvSpPr>
          <p:cNvPr id="3" name="object 3"/>
          <p:cNvSpPr txBox="1"/>
          <p:nvPr/>
        </p:nvSpPr>
        <p:spPr>
          <a:xfrm>
            <a:off x="838200" y="2586789"/>
            <a:ext cx="10515600" cy="3590174"/>
          </a:xfrm>
          <a:prstGeom prst="rect">
            <a:avLst/>
          </a:prstGeom>
        </p:spPr>
        <p:txBody>
          <a:bodyPr vert="horz" lIns="91440" tIns="45720" rIns="91440" bIns="45720" rtlCol="0">
            <a:normAutofit/>
          </a:bodyPr>
          <a:lstStyle/>
          <a:p>
            <a:pPr marL="355600" marR="5080" indent="-228600" algn="l" rtl="0">
              <a:lnSpc>
                <a:spcPct val="90000"/>
              </a:lnSpc>
              <a:spcBef>
                <a:spcPts val="105"/>
              </a:spcBef>
              <a:buFont typeface="Arial" panose="020B0604020202020204" pitchFamily="34" charset="0"/>
              <a:buChar char="•"/>
              <a:tabLst>
                <a:tab pos="355600" algn="l"/>
              </a:tabLst>
            </a:pPr>
            <a:r>
              <a:rPr lang="en-US" sz="2200" kern="1200">
                <a:solidFill>
                  <a:schemeClr val="tx1"/>
                </a:solidFill>
                <a:latin typeface="+mn-lt"/>
                <a:ea typeface="+mn-ea"/>
                <a:cs typeface="+mn-cs"/>
              </a:rPr>
              <a:t>Hindre</a:t>
            </a:r>
            <a:r>
              <a:rPr lang="en-US" sz="2200" kern="1200" spc="-85">
                <a:solidFill>
                  <a:schemeClr val="tx1"/>
                </a:solidFill>
                <a:latin typeface="+mn-lt"/>
                <a:ea typeface="+mn-ea"/>
                <a:cs typeface="+mn-cs"/>
              </a:rPr>
              <a:t> </a:t>
            </a:r>
            <a:r>
              <a:rPr lang="en-US" sz="2200" kern="1200">
                <a:solidFill>
                  <a:schemeClr val="tx1"/>
                </a:solidFill>
                <a:latin typeface="+mn-lt"/>
                <a:ea typeface="+mn-ea"/>
                <a:cs typeface="+mn-cs"/>
              </a:rPr>
              <a:t>at</a:t>
            </a:r>
            <a:r>
              <a:rPr lang="en-US" sz="2200" kern="1200" spc="-90">
                <a:solidFill>
                  <a:schemeClr val="tx1"/>
                </a:solidFill>
                <a:latin typeface="+mn-lt"/>
                <a:ea typeface="+mn-ea"/>
                <a:cs typeface="+mn-cs"/>
              </a:rPr>
              <a:t> </a:t>
            </a:r>
            <a:r>
              <a:rPr lang="en-US" sz="2200" kern="1200">
                <a:solidFill>
                  <a:schemeClr val="tx1"/>
                </a:solidFill>
                <a:latin typeface="+mn-lt"/>
                <a:ea typeface="+mn-ea"/>
                <a:cs typeface="+mn-cs"/>
              </a:rPr>
              <a:t>uvedkommende</a:t>
            </a:r>
            <a:r>
              <a:rPr lang="en-US" sz="2200" kern="1200" spc="-65">
                <a:solidFill>
                  <a:schemeClr val="tx1"/>
                </a:solidFill>
                <a:latin typeface="+mn-lt"/>
                <a:ea typeface="+mn-ea"/>
                <a:cs typeface="+mn-cs"/>
              </a:rPr>
              <a:t> </a:t>
            </a:r>
            <a:r>
              <a:rPr lang="en-US" sz="2200" kern="1200">
                <a:solidFill>
                  <a:schemeClr val="tx1"/>
                </a:solidFill>
                <a:latin typeface="+mn-lt"/>
                <a:ea typeface="+mn-ea"/>
                <a:cs typeface="+mn-cs"/>
              </a:rPr>
              <a:t>får</a:t>
            </a:r>
            <a:r>
              <a:rPr lang="en-US" sz="2200" kern="1200" spc="-95">
                <a:solidFill>
                  <a:schemeClr val="tx1"/>
                </a:solidFill>
                <a:latin typeface="+mn-lt"/>
                <a:ea typeface="+mn-ea"/>
                <a:cs typeface="+mn-cs"/>
              </a:rPr>
              <a:t> </a:t>
            </a:r>
            <a:r>
              <a:rPr lang="en-US" sz="2200" kern="1200">
                <a:solidFill>
                  <a:schemeClr val="tx1"/>
                </a:solidFill>
                <a:latin typeface="+mn-lt"/>
                <a:ea typeface="+mn-ea"/>
                <a:cs typeface="+mn-cs"/>
              </a:rPr>
              <a:t>tilgang</a:t>
            </a:r>
            <a:r>
              <a:rPr lang="en-US" sz="2200" kern="1200" spc="-55">
                <a:solidFill>
                  <a:schemeClr val="tx1"/>
                </a:solidFill>
                <a:latin typeface="+mn-lt"/>
                <a:ea typeface="+mn-ea"/>
                <a:cs typeface="+mn-cs"/>
              </a:rPr>
              <a:t> </a:t>
            </a:r>
            <a:r>
              <a:rPr lang="en-US" sz="2200" kern="1200">
                <a:solidFill>
                  <a:schemeClr val="tx1"/>
                </a:solidFill>
                <a:latin typeface="+mn-lt"/>
                <a:ea typeface="+mn-ea"/>
                <a:cs typeface="+mn-cs"/>
              </a:rPr>
              <a:t>til</a:t>
            </a:r>
            <a:r>
              <a:rPr lang="en-US" sz="2200" kern="1200" spc="-80">
                <a:solidFill>
                  <a:schemeClr val="tx1"/>
                </a:solidFill>
                <a:latin typeface="+mn-lt"/>
                <a:ea typeface="+mn-ea"/>
                <a:cs typeface="+mn-cs"/>
              </a:rPr>
              <a:t> </a:t>
            </a:r>
            <a:r>
              <a:rPr lang="en-US" sz="2200" kern="1200">
                <a:solidFill>
                  <a:schemeClr val="tx1"/>
                </a:solidFill>
                <a:latin typeface="+mn-lt"/>
                <a:ea typeface="+mn-ea"/>
                <a:cs typeface="+mn-cs"/>
              </a:rPr>
              <a:t>opplysninger</a:t>
            </a:r>
            <a:r>
              <a:rPr lang="en-US" sz="2200" kern="1200" spc="-85">
                <a:solidFill>
                  <a:schemeClr val="tx1"/>
                </a:solidFill>
                <a:latin typeface="+mn-lt"/>
                <a:ea typeface="+mn-ea"/>
                <a:cs typeface="+mn-cs"/>
              </a:rPr>
              <a:t> </a:t>
            </a:r>
            <a:r>
              <a:rPr lang="en-US" sz="2200" kern="1200">
                <a:solidFill>
                  <a:schemeClr val="tx1"/>
                </a:solidFill>
                <a:latin typeface="+mn-lt"/>
                <a:ea typeface="+mn-ea"/>
                <a:cs typeface="+mn-cs"/>
              </a:rPr>
              <a:t>som</a:t>
            </a:r>
            <a:r>
              <a:rPr lang="en-US" sz="2200" kern="1200" spc="-80">
                <a:solidFill>
                  <a:schemeClr val="tx1"/>
                </a:solidFill>
                <a:latin typeface="+mn-lt"/>
                <a:ea typeface="+mn-ea"/>
                <a:cs typeface="+mn-cs"/>
              </a:rPr>
              <a:t> </a:t>
            </a:r>
            <a:r>
              <a:rPr lang="en-US" sz="2200" kern="1200" spc="-25">
                <a:solidFill>
                  <a:schemeClr val="tx1"/>
                </a:solidFill>
                <a:latin typeface="+mn-lt"/>
                <a:ea typeface="+mn-ea"/>
                <a:cs typeface="+mn-cs"/>
              </a:rPr>
              <a:t>er </a:t>
            </a:r>
            <a:r>
              <a:rPr lang="en-US" sz="2200" kern="1200" spc="-10">
                <a:solidFill>
                  <a:schemeClr val="tx1"/>
                </a:solidFill>
                <a:latin typeface="+mn-lt"/>
                <a:ea typeface="+mn-ea"/>
                <a:cs typeface="+mn-cs"/>
              </a:rPr>
              <a:t>taushetsbelagte</a:t>
            </a:r>
            <a:r>
              <a:rPr lang="en-US" sz="2200" kern="1200" spc="-70">
                <a:solidFill>
                  <a:schemeClr val="tx1"/>
                </a:solidFill>
                <a:latin typeface="+mn-lt"/>
                <a:ea typeface="+mn-ea"/>
                <a:cs typeface="+mn-cs"/>
              </a:rPr>
              <a:t> </a:t>
            </a:r>
            <a:r>
              <a:rPr lang="en-US" sz="2200" kern="1200">
                <a:solidFill>
                  <a:schemeClr val="tx1"/>
                </a:solidFill>
                <a:latin typeface="+mn-lt"/>
                <a:ea typeface="+mn-ea"/>
                <a:cs typeface="+mn-cs"/>
              </a:rPr>
              <a:t>ved</a:t>
            </a:r>
            <a:r>
              <a:rPr lang="en-US" sz="2200" kern="1200" spc="-85">
                <a:solidFill>
                  <a:schemeClr val="tx1"/>
                </a:solidFill>
                <a:latin typeface="+mn-lt"/>
                <a:ea typeface="+mn-ea"/>
                <a:cs typeface="+mn-cs"/>
              </a:rPr>
              <a:t> </a:t>
            </a:r>
            <a:r>
              <a:rPr lang="en-US" sz="2200" kern="1200">
                <a:solidFill>
                  <a:schemeClr val="tx1"/>
                </a:solidFill>
                <a:latin typeface="+mn-lt"/>
                <a:ea typeface="+mn-ea"/>
                <a:cs typeface="+mn-cs"/>
              </a:rPr>
              <a:t>å</a:t>
            </a:r>
            <a:r>
              <a:rPr lang="en-US" sz="2200" kern="1200" spc="-80">
                <a:solidFill>
                  <a:schemeClr val="tx1"/>
                </a:solidFill>
                <a:latin typeface="+mn-lt"/>
                <a:ea typeface="+mn-ea"/>
                <a:cs typeface="+mn-cs"/>
              </a:rPr>
              <a:t> </a:t>
            </a:r>
            <a:r>
              <a:rPr lang="en-US" sz="2200" kern="1200">
                <a:solidFill>
                  <a:schemeClr val="tx1"/>
                </a:solidFill>
                <a:latin typeface="+mn-lt"/>
                <a:ea typeface="+mn-ea"/>
                <a:cs typeface="+mn-cs"/>
              </a:rPr>
              <a:t>unnlate</a:t>
            </a:r>
            <a:r>
              <a:rPr lang="en-US" sz="2200" kern="1200" spc="-70">
                <a:solidFill>
                  <a:schemeClr val="tx1"/>
                </a:solidFill>
                <a:latin typeface="+mn-lt"/>
                <a:ea typeface="+mn-ea"/>
                <a:cs typeface="+mn-cs"/>
              </a:rPr>
              <a:t> </a:t>
            </a:r>
            <a:r>
              <a:rPr lang="en-US" sz="2200" kern="1200">
                <a:solidFill>
                  <a:schemeClr val="tx1"/>
                </a:solidFill>
                <a:latin typeface="+mn-lt"/>
                <a:ea typeface="+mn-ea"/>
                <a:cs typeface="+mn-cs"/>
              </a:rPr>
              <a:t>å</a:t>
            </a:r>
            <a:r>
              <a:rPr lang="en-US" sz="2200" kern="1200" spc="-85">
                <a:solidFill>
                  <a:schemeClr val="tx1"/>
                </a:solidFill>
                <a:latin typeface="+mn-lt"/>
                <a:ea typeface="+mn-ea"/>
                <a:cs typeface="+mn-cs"/>
              </a:rPr>
              <a:t> </a:t>
            </a:r>
            <a:r>
              <a:rPr lang="en-US" sz="2200" kern="1200">
                <a:solidFill>
                  <a:schemeClr val="tx1"/>
                </a:solidFill>
                <a:latin typeface="+mn-lt"/>
                <a:ea typeface="+mn-ea"/>
                <a:cs typeface="+mn-cs"/>
              </a:rPr>
              <a:t>videreformidle</a:t>
            </a:r>
            <a:r>
              <a:rPr lang="en-US" sz="2200" kern="1200" spc="-80">
                <a:solidFill>
                  <a:schemeClr val="tx1"/>
                </a:solidFill>
                <a:latin typeface="+mn-lt"/>
                <a:ea typeface="+mn-ea"/>
                <a:cs typeface="+mn-cs"/>
              </a:rPr>
              <a:t> </a:t>
            </a:r>
            <a:r>
              <a:rPr lang="en-US" sz="2200" kern="1200" spc="-10">
                <a:solidFill>
                  <a:schemeClr val="tx1"/>
                </a:solidFill>
                <a:latin typeface="+mn-lt"/>
                <a:ea typeface="+mn-ea"/>
                <a:cs typeface="+mn-cs"/>
              </a:rPr>
              <a:t>opplysninger </a:t>
            </a:r>
            <a:r>
              <a:rPr lang="en-US" sz="2200" kern="1200">
                <a:solidFill>
                  <a:schemeClr val="tx1"/>
                </a:solidFill>
                <a:latin typeface="+mn-lt"/>
                <a:ea typeface="+mn-ea"/>
                <a:cs typeface="+mn-cs"/>
              </a:rPr>
              <a:t>og</a:t>
            </a:r>
            <a:r>
              <a:rPr lang="en-US" sz="2200" kern="1200" spc="-60">
                <a:solidFill>
                  <a:schemeClr val="tx1"/>
                </a:solidFill>
                <a:latin typeface="+mn-lt"/>
                <a:ea typeface="+mn-ea"/>
                <a:cs typeface="+mn-cs"/>
              </a:rPr>
              <a:t> </a:t>
            </a:r>
            <a:r>
              <a:rPr lang="en-US" sz="2200" kern="1200">
                <a:solidFill>
                  <a:schemeClr val="tx1"/>
                </a:solidFill>
                <a:latin typeface="+mn-lt"/>
                <a:ea typeface="+mn-ea"/>
                <a:cs typeface="+mn-cs"/>
              </a:rPr>
              <a:t>ved</a:t>
            </a:r>
            <a:r>
              <a:rPr lang="en-US" sz="2200" kern="1200" spc="-55">
                <a:solidFill>
                  <a:schemeClr val="tx1"/>
                </a:solidFill>
                <a:latin typeface="+mn-lt"/>
                <a:ea typeface="+mn-ea"/>
                <a:cs typeface="+mn-cs"/>
              </a:rPr>
              <a:t> </a:t>
            </a:r>
            <a:r>
              <a:rPr lang="en-US" sz="2200" kern="1200">
                <a:solidFill>
                  <a:schemeClr val="tx1"/>
                </a:solidFill>
                <a:latin typeface="+mn-lt"/>
                <a:ea typeface="+mn-ea"/>
                <a:cs typeface="+mn-cs"/>
              </a:rPr>
              <a:t>aktivt</a:t>
            </a:r>
            <a:r>
              <a:rPr lang="en-US" sz="2200" kern="1200" spc="-55">
                <a:solidFill>
                  <a:schemeClr val="tx1"/>
                </a:solidFill>
                <a:latin typeface="+mn-lt"/>
                <a:ea typeface="+mn-ea"/>
                <a:cs typeface="+mn-cs"/>
              </a:rPr>
              <a:t> </a:t>
            </a:r>
            <a:r>
              <a:rPr lang="en-US" sz="2200" kern="1200">
                <a:solidFill>
                  <a:schemeClr val="tx1"/>
                </a:solidFill>
                <a:latin typeface="+mn-lt"/>
                <a:ea typeface="+mn-ea"/>
                <a:cs typeface="+mn-cs"/>
              </a:rPr>
              <a:t>å</a:t>
            </a:r>
            <a:r>
              <a:rPr lang="en-US" sz="2200" kern="1200" spc="-45">
                <a:solidFill>
                  <a:schemeClr val="tx1"/>
                </a:solidFill>
                <a:latin typeface="+mn-lt"/>
                <a:ea typeface="+mn-ea"/>
                <a:cs typeface="+mn-cs"/>
              </a:rPr>
              <a:t> </a:t>
            </a:r>
            <a:r>
              <a:rPr lang="en-US" sz="2200" kern="1200">
                <a:solidFill>
                  <a:schemeClr val="tx1"/>
                </a:solidFill>
                <a:latin typeface="+mn-lt"/>
                <a:ea typeface="+mn-ea"/>
                <a:cs typeface="+mn-cs"/>
              </a:rPr>
              <a:t>forhindre</a:t>
            </a:r>
            <a:r>
              <a:rPr lang="en-US" sz="2200" kern="1200" spc="-50">
                <a:solidFill>
                  <a:schemeClr val="tx1"/>
                </a:solidFill>
                <a:latin typeface="+mn-lt"/>
                <a:ea typeface="+mn-ea"/>
                <a:cs typeface="+mn-cs"/>
              </a:rPr>
              <a:t> </a:t>
            </a:r>
            <a:r>
              <a:rPr lang="en-US" sz="2200" kern="1200">
                <a:solidFill>
                  <a:schemeClr val="tx1"/>
                </a:solidFill>
                <a:latin typeface="+mn-lt"/>
                <a:ea typeface="+mn-ea"/>
                <a:cs typeface="+mn-cs"/>
              </a:rPr>
              <a:t>tilgang</a:t>
            </a:r>
            <a:r>
              <a:rPr lang="en-US" sz="2200" kern="1200" spc="-25">
                <a:solidFill>
                  <a:schemeClr val="tx1"/>
                </a:solidFill>
                <a:latin typeface="+mn-lt"/>
                <a:ea typeface="+mn-ea"/>
                <a:cs typeface="+mn-cs"/>
              </a:rPr>
              <a:t> </a:t>
            </a:r>
            <a:r>
              <a:rPr lang="en-US" sz="2200" kern="1200">
                <a:solidFill>
                  <a:schemeClr val="tx1"/>
                </a:solidFill>
                <a:latin typeface="+mn-lt"/>
                <a:ea typeface="+mn-ea"/>
                <a:cs typeface="+mn-cs"/>
              </a:rPr>
              <a:t>til</a:t>
            </a:r>
            <a:r>
              <a:rPr lang="en-US" sz="2200" kern="1200" spc="-50">
                <a:solidFill>
                  <a:schemeClr val="tx1"/>
                </a:solidFill>
                <a:latin typeface="+mn-lt"/>
                <a:ea typeface="+mn-ea"/>
                <a:cs typeface="+mn-cs"/>
              </a:rPr>
              <a:t> </a:t>
            </a:r>
            <a:r>
              <a:rPr lang="en-US" sz="2200" kern="1200" spc="-10">
                <a:solidFill>
                  <a:schemeClr val="tx1"/>
                </a:solidFill>
                <a:latin typeface="+mn-lt"/>
                <a:ea typeface="+mn-ea"/>
                <a:cs typeface="+mn-cs"/>
              </a:rPr>
              <a:t>opplysninger.</a:t>
            </a:r>
            <a:endParaRPr lang="en-US" sz="2200" kern="1200">
              <a:solidFill>
                <a:schemeClr val="tx1"/>
              </a:solidFill>
              <a:latin typeface="+mn-lt"/>
              <a:ea typeface="+mn-ea"/>
              <a:cs typeface="+mn-cs"/>
            </a:endParaRPr>
          </a:p>
          <a:p>
            <a:pPr indent="-228600" algn="l" rtl="0">
              <a:lnSpc>
                <a:spcPct val="90000"/>
              </a:lnSpc>
              <a:spcBef>
                <a:spcPts val="1470"/>
              </a:spcBef>
              <a:buFont typeface="Arial" panose="020B0604020202020204" pitchFamily="34" charset="0"/>
              <a:buChar char="•"/>
            </a:pPr>
            <a:endParaRPr lang="en-US" sz="2200" kern="1200">
              <a:solidFill>
                <a:schemeClr val="tx1"/>
              </a:solidFill>
              <a:latin typeface="+mn-lt"/>
              <a:ea typeface="+mn-ea"/>
              <a:cs typeface="+mn-cs"/>
            </a:endParaRPr>
          </a:p>
          <a:p>
            <a:pPr marL="354965" indent="-228600" algn="l" rtl="0">
              <a:lnSpc>
                <a:spcPct val="90000"/>
              </a:lnSpc>
              <a:buFont typeface="Arial" panose="020B0604020202020204" pitchFamily="34" charset="0"/>
              <a:buChar char="•"/>
              <a:tabLst>
                <a:tab pos="354965" algn="l"/>
              </a:tabLst>
            </a:pPr>
            <a:r>
              <a:rPr lang="en-US" sz="2200" kern="1200">
                <a:solidFill>
                  <a:schemeClr val="tx1"/>
                </a:solidFill>
                <a:latin typeface="+mn-lt"/>
                <a:ea typeface="+mn-ea"/>
                <a:cs typeface="+mn-cs"/>
              </a:rPr>
              <a:t>Opplysninger</a:t>
            </a:r>
            <a:r>
              <a:rPr lang="en-US" sz="2200" kern="1200" spc="-75">
                <a:solidFill>
                  <a:schemeClr val="tx1"/>
                </a:solidFill>
                <a:latin typeface="+mn-lt"/>
                <a:ea typeface="+mn-ea"/>
                <a:cs typeface="+mn-cs"/>
              </a:rPr>
              <a:t> </a:t>
            </a:r>
            <a:r>
              <a:rPr lang="en-US" sz="2200" kern="1200" spc="-10">
                <a:solidFill>
                  <a:schemeClr val="tx1"/>
                </a:solidFill>
                <a:latin typeface="+mn-lt"/>
                <a:ea typeface="+mn-ea"/>
                <a:cs typeface="+mn-cs"/>
              </a:rPr>
              <a:t>mottatt</a:t>
            </a:r>
            <a:r>
              <a:rPr lang="en-US" sz="2200" kern="1200" spc="-75">
                <a:solidFill>
                  <a:schemeClr val="tx1"/>
                </a:solidFill>
                <a:latin typeface="+mn-lt"/>
                <a:ea typeface="+mn-ea"/>
                <a:cs typeface="+mn-cs"/>
              </a:rPr>
              <a:t> </a:t>
            </a:r>
            <a:r>
              <a:rPr lang="en-US" sz="2200" kern="1200">
                <a:solidFill>
                  <a:schemeClr val="tx1"/>
                </a:solidFill>
                <a:latin typeface="+mn-lt"/>
                <a:ea typeface="+mn-ea"/>
                <a:cs typeface="+mn-cs"/>
              </a:rPr>
              <a:t>både</a:t>
            </a:r>
            <a:r>
              <a:rPr lang="en-US" sz="2200" kern="1200" spc="-80">
                <a:solidFill>
                  <a:schemeClr val="tx1"/>
                </a:solidFill>
                <a:latin typeface="+mn-lt"/>
                <a:ea typeface="+mn-ea"/>
                <a:cs typeface="+mn-cs"/>
              </a:rPr>
              <a:t> </a:t>
            </a:r>
            <a:r>
              <a:rPr lang="en-US" sz="2200" kern="1200">
                <a:solidFill>
                  <a:schemeClr val="tx1"/>
                </a:solidFill>
                <a:latin typeface="+mn-lt"/>
                <a:ea typeface="+mn-ea"/>
                <a:cs typeface="+mn-cs"/>
              </a:rPr>
              <a:t>i</a:t>
            </a:r>
            <a:r>
              <a:rPr lang="en-US" sz="2200" kern="1200" spc="-95">
                <a:solidFill>
                  <a:schemeClr val="tx1"/>
                </a:solidFill>
                <a:latin typeface="+mn-lt"/>
                <a:ea typeface="+mn-ea"/>
                <a:cs typeface="+mn-cs"/>
              </a:rPr>
              <a:t> </a:t>
            </a:r>
            <a:r>
              <a:rPr lang="en-US" sz="2200" kern="1200">
                <a:solidFill>
                  <a:schemeClr val="tx1"/>
                </a:solidFill>
                <a:latin typeface="+mn-lt"/>
                <a:ea typeface="+mn-ea"/>
                <a:cs typeface="+mn-cs"/>
              </a:rPr>
              <a:t>arbeidstiden</a:t>
            </a:r>
            <a:r>
              <a:rPr lang="en-US" sz="2200" kern="1200" spc="-70">
                <a:solidFill>
                  <a:schemeClr val="tx1"/>
                </a:solidFill>
                <a:latin typeface="+mn-lt"/>
                <a:ea typeface="+mn-ea"/>
                <a:cs typeface="+mn-cs"/>
              </a:rPr>
              <a:t> </a:t>
            </a:r>
            <a:r>
              <a:rPr lang="en-US" sz="2200" kern="1200">
                <a:solidFill>
                  <a:schemeClr val="tx1"/>
                </a:solidFill>
                <a:latin typeface="+mn-lt"/>
                <a:ea typeface="+mn-ea"/>
                <a:cs typeface="+mn-cs"/>
              </a:rPr>
              <a:t>og</a:t>
            </a:r>
            <a:r>
              <a:rPr lang="en-US" sz="2200" kern="1200" spc="-85">
                <a:solidFill>
                  <a:schemeClr val="tx1"/>
                </a:solidFill>
                <a:latin typeface="+mn-lt"/>
                <a:ea typeface="+mn-ea"/>
                <a:cs typeface="+mn-cs"/>
              </a:rPr>
              <a:t> </a:t>
            </a:r>
            <a:r>
              <a:rPr lang="en-US" sz="2200" kern="1200">
                <a:solidFill>
                  <a:schemeClr val="tx1"/>
                </a:solidFill>
                <a:latin typeface="+mn-lt"/>
                <a:ea typeface="+mn-ea"/>
                <a:cs typeface="+mn-cs"/>
              </a:rPr>
              <a:t>i</a:t>
            </a:r>
            <a:r>
              <a:rPr lang="en-US" sz="2200" kern="1200" spc="-95">
                <a:solidFill>
                  <a:schemeClr val="tx1"/>
                </a:solidFill>
                <a:latin typeface="+mn-lt"/>
                <a:ea typeface="+mn-ea"/>
                <a:cs typeface="+mn-cs"/>
              </a:rPr>
              <a:t> </a:t>
            </a:r>
            <a:r>
              <a:rPr lang="en-US" sz="2200" kern="1200" spc="-10">
                <a:solidFill>
                  <a:schemeClr val="tx1"/>
                </a:solidFill>
                <a:latin typeface="+mn-lt"/>
                <a:ea typeface="+mn-ea"/>
                <a:cs typeface="+mn-cs"/>
              </a:rPr>
              <a:t>fritiden.</a:t>
            </a:r>
            <a:endParaRPr lang="en-US" sz="2200" kern="1200">
              <a:solidFill>
                <a:schemeClr val="tx1"/>
              </a:solidFill>
              <a:latin typeface="+mn-lt"/>
              <a:ea typeface="+mn-ea"/>
              <a:cs typeface="+mn-cs"/>
            </a:endParaRPr>
          </a:p>
          <a:p>
            <a:pPr indent="-228600" algn="l" rtl="0">
              <a:lnSpc>
                <a:spcPct val="90000"/>
              </a:lnSpc>
              <a:spcBef>
                <a:spcPts val="1470"/>
              </a:spcBef>
              <a:buFont typeface="Arial" panose="020B0604020202020204" pitchFamily="34" charset="0"/>
              <a:buChar char="•"/>
            </a:pPr>
            <a:endParaRPr lang="en-US" sz="2200" kern="1200">
              <a:solidFill>
                <a:schemeClr val="tx1"/>
              </a:solidFill>
              <a:latin typeface="+mn-lt"/>
              <a:ea typeface="+mn-ea"/>
              <a:cs typeface="+mn-cs"/>
            </a:endParaRPr>
          </a:p>
          <a:p>
            <a:pPr marL="355600" marR="108585" indent="-228600" algn="l" rtl="0">
              <a:lnSpc>
                <a:spcPct val="90000"/>
              </a:lnSpc>
              <a:buFont typeface="Arial" panose="020B0604020202020204" pitchFamily="34" charset="0"/>
              <a:buChar char="•"/>
              <a:tabLst>
                <a:tab pos="355600" algn="l"/>
              </a:tabLst>
            </a:pPr>
            <a:r>
              <a:rPr lang="en-US" sz="2200" kern="1200" spc="-25">
                <a:solidFill>
                  <a:schemeClr val="tx1"/>
                </a:solidFill>
                <a:latin typeface="+mn-lt"/>
                <a:ea typeface="+mn-ea"/>
                <a:cs typeface="+mn-cs"/>
              </a:rPr>
              <a:t>Taushetsplikten</a:t>
            </a:r>
            <a:r>
              <a:rPr lang="en-US" sz="2200" kern="1200" spc="-15">
                <a:solidFill>
                  <a:schemeClr val="tx1"/>
                </a:solidFill>
                <a:latin typeface="+mn-lt"/>
                <a:ea typeface="+mn-ea"/>
                <a:cs typeface="+mn-cs"/>
              </a:rPr>
              <a:t> </a:t>
            </a:r>
            <a:r>
              <a:rPr lang="en-US" sz="2200" kern="1200">
                <a:solidFill>
                  <a:schemeClr val="tx1"/>
                </a:solidFill>
                <a:latin typeface="+mn-lt"/>
                <a:ea typeface="+mn-ea"/>
                <a:cs typeface="+mn-cs"/>
              </a:rPr>
              <a:t>gjelder</a:t>
            </a:r>
            <a:r>
              <a:rPr lang="en-US" sz="2200" kern="1200" spc="-60">
                <a:solidFill>
                  <a:schemeClr val="tx1"/>
                </a:solidFill>
                <a:latin typeface="+mn-lt"/>
                <a:ea typeface="+mn-ea"/>
                <a:cs typeface="+mn-cs"/>
              </a:rPr>
              <a:t> </a:t>
            </a:r>
            <a:r>
              <a:rPr lang="en-US" sz="2200" kern="1200">
                <a:solidFill>
                  <a:schemeClr val="tx1"/>
                </a:solidFill>
                <a:latin typeface="+mn-lt"/>
                <a:ea typeface="+mn-ea"/>
                <a:cs typeface="+mn-cs"/>
              </a:rPr>
              <a:t>også</a:t>
            </a:r>
            <a:r>
              <a:rPr lang="en-US" sz="2200" kern="1200" spc="-55">
                <a:solidFill>
                  <a:schemeClr val="tx1"/>
                </a:solidFill>
                <a:latin typeface="+mn-lt"/>
                <a:ea typeface="+mn-ea"/>
                <a:cs typeface="+mn-cs"/>
              </a:rPr>
              <a:t> </a:t>
            </a:r>
            <a:r>
              <a:rPr lang="en-US" sz="2200" kern="1200">
                <a:solidFill>
                  <a:schemeClr val="tx1"/>
                </a:solidFill>
                <a:latin typeface="+mn-lt"/>
                <a:ea typeface="+mn-ea"/>
                <a:cs typeface="+mn-cs"/>
              </a:rPr>
              <a:t>etter</a:t>
            </a:r>
            <a:r>
              <a:rPr lang="en-US" sz="2200" kern="1200" spc="-50">
                <a:solidFill>
                  <a:schemeClr val="tx1"/>
                </a:solidFill>
                <a:latin typeface="+mn-lt"/>
                <a:ea typeface="+mn-ea"/>
                <a:cs typeface="+mn-cs"/>
              </a:rPr>
              <a:t> </a:t>
            </a:r>
            <a:r>
              <a:rPr lang="en-US" sz="2200" kern="1200">
                <a:solidFill>
                  <a:schemeClr val="tx1"/>
                </a:solidFill>
                <a:latin typeface="+mn-lt"/>
                <a:ea typeface="+mn-ea"/>
                <a:cs typeface="+mn-cs"/>
              </a:rPr>
              <a:t>at</a:t>
            </a:r>
            <a:r>
              <a:rPr lang="en-US" sz="2200" kern="1200" spc="-50">
                <a:solidFill>
                  <a:schemeClr val="tx1"/>
                </a:solidFill>
                <a:latin typeface="+mn-lt"/>
                <a:ea typeface="+mn-ea"/>
                <a:cs typeface="+mn-cs"/>
              </a:rPr>
              <a:t> </a:t>
            </a:r>
            <a:r>
              <a:rPr lang="en-US" sz="2200" kern="1200">
                <a:solidFill>
                  <a:schemeClr val="tx1"/>
                </a:solidFill>
                <a:latin typeface="+mn-lt"/>
                <a:ea typeface="+mn-ea"/>
                <a:cs typeface="+mn-cs"/>
              </a:rPr>
              <a:t>en</a:t>
            </a:r>
            <a:r>
              <a:rPr lang="en-US" sz="2200" kern="1200" spc="-55">
                <a:solidFill>
                  <a:schemeClr val="tx1"/>
                </a:solidFill>
                <a:latin typeface="+mn-lt"/>
                <a:ea typeface="+mn-ea"/>
                <a:cs typeface="+mn-cs"/>
              </a:rPr>
              <a:t> </a:t>
            </a:r>
            <a:r>
              <a:rPr lang="en-US" sz="2200" kern="1200">
                <a:solidFill>
                  <a:schemeClr val="tx1"/>
                </a:solidFill>
                <a:latin typeface="+mn-lt"/>
                <a:ea typeface="+mn-ea"/>
                <a:cs typeface="+mn-cs"/>
              </a:rPr>
              <a:t>person</a:t>
            </a:r>
            <a:r>
              <a:rPr lang="en-US" sz="2200" kern="1200" spc="-45">
                <a:solidFill>
                  <a:schemeClr val="tx1"/>
                </a:solidFill>
                <a:latin typeface="+mn-lt"/>
                <a:ea typeface="+mn-ea"/>
                <a:cs typeface="+mn-cs"/>
              </a:rPr>
              <a:t> </a:t>
            </a:r>
            <a:r>
              <a:rPr lang="en-US" sz="2200" kern="1200">
                <a:solidFill>
                  <a:schemeClr val="tx1"/>
                </a:solidFill>
                <a:latin typeface="+mn-lt"/>
                <a:ea typeface="+mn-ea"/>
                <a:cs typeface="+mn-cs"/>
              </a:rPr>
              <a:t>har</a:t>
            </a:r>
            <a:r>
              <a:rPr lang="en-US" sz="2200" kern="1200" spc="-45">
                <a:solidFill>
                  <a:schemeClr val="tx1"/>
                </a:solidFill>
                <a:latin typeface="+mn-lt"/>
                <a:ea typeface="+mn-ea"/>
                <a:cs typeface="+mn-cs"/>
              </a:rPr>
              <a:t> </a:t>
            </a:r>
            <a:r>
              <a:rPr lang="en-US" sz="2200" kern="1200" spc="-10">
                <a:solidFill>
                  <a:schemeClr val="tx1"/>
                </a:solidFill>
                <a:latin typeface="+mn-lt"/>
                <a:ea typeface="+mn-ea"/>
                <a:cs typeface="+mn-cs"/>
              </a:rPr>
              <a:t>avsluttet </a:t>
            </a:r>
            <a:r>
              <a:rPr lang="en-US" sz="2200" kern="1200">
                <a:solidFill>
                  <a:schemeClr val="tx1"/>
                </a:solidFill>
                <a:latin typeface="+mn-lt"/>
                <a:ea typeface="+mn-ea"/>
                <a:cs typeface="+mn-cs"/>
              </a:rPr>
              <a:t>tjenesten</a:t>
            </a:r>
            <a:r>
              <a:rPr lang="en-US" sz="2200" kern="1200" spc="-60">
                <a:solidFill>
                  <a:schemeClr val="tx1"/>
                </a:solidFill>
                <a:latin typeface="+mn-lt"/>
                <a:ea typeface="+mn-ea"/>
                <a:cs typeface="+mn-cs"/>
              </a:rPr>
              <a:t> </a:t>
            </a:r>
            <a:r>
              <a:rPr lang="en-US" sz="2200" kern="1200">
                <a:solidFill>
                  <a:schemeClr val="tx1"/>
                </a:solidFill>
                <a:latin typeface="+mn-lt"/>
                <a:ea typeface="+mn-ea"/>
                <a:cs typeface="+mn-cs"/>
              </a:rPr>
              <a:t>eller</a:t>
            </a:r>
            <a:r>
              <a:rPr lang="en-US" sz="2200" kern="1200" spc="-80">
                <a:solidFill>
                  <a:schemeClr val="tx1"/>
                </a:solidFill>
                <a:latin typeface="+mn-lt"/>
                <a:ea typeface="+mn-ea"/>
                <a:cs typeface="+mn-cs"/>
              </a:rPr>
              <a:t> </a:t>
            </a:r>
            <a:r>
              <a:rPr lang="en-US" sz="2200" kern="1200" spc="-10">
                <a:solidFill>
                  <a:schemeClr val="tx1"/>
                </a:solidFill>
                <a:latin typeface="+mn-lt"/>
                <a:ea typeface="+mn-ea"/>
                <a:cs typeface="+mn-cs"/>
              </a:rPr>
              <a:t>arbeidet</a:t>
            </a:r>
            <a:endParaRPr lang="en-US" sz="2200" kern="1200">
              <a:solidFill>
                <a:schemeClr val="tx1"/>
              </a:solidFill>
              <a:latin typeface="+mn-lt"/>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998214" y="240918"/>
            <a:ext cx="4196080" cy="589280"/>
          </a:xfrm>
          <a:prstGeom prst="rect">
            <a:avLst/>
          </a:prstGeom>
        </p:spPr>
        <p:txBody>
          <a:bodyPr vert="horz" wrap="square" lIns="0" tIns="12065" rIns="0" bIns="0" rtlCol="0">
            <a:spAutoFit/>
          </a:bodyPr>
          <a:lstStyle/>
          <a:p>
            <a:pPr marL="12700">
              <a:lnSpc>
                <a:spcPct val="100000"/>
              </a:lnSpc>
              <a:spcBef>
                <a:spcPts val="95"/>
              </a:spcBef>
            </a:pPr>
            <a:r>
              <a:rPr sz="3700" b="0" spc="-10" dirty="0">
                <a:latin typeface="Calibri"/>
                <a:cs typeface="Calibri"/>
              </a:rPr>
              <a:t>Motstridene</a:t>
            </a:r>
            <a:r>
              <a:rPr sz="3700" b="0" spc="-150" dirty="0">
                <a:latin typeface="Calibri"/>
                <a:cs typeface="Calibri"/>
              </a:rPr>
              <a:t> </a:t>
            </a:r>
            <a:r>
              <a:rPr sz="3700" b="0" dirty="0">
                <a:latin typeface="Calibri"/>
                <a:cs typeface="Calibri"/>
              </a:rPr>
              <a:t>hensyn</a:t>
            </a:r>
            <a:r>
              <a:rPr sz="3700" b="0" spc="-145" dirty="0">
                <a:latin typeface="Calibri"/>
                <a:cs typeface="Calibri"/>
              </a:rPr>
              <a:t> </a:t>
            </a:r>
            <a:r>
              <a:rPr sz="3700" b="0" spc="-50" dirty="0">
                <a:latin typeface="Calibri"/>
                <a:cs typeface="Calibri"/>
              </a:rPr>
              <a:t>?</a:t>
            </a:r>
            <a:endParaRPr sz="3700">
              <a:latin typeface="Calibri"/>
              <a:cs typeface="Calibri"/>
            </a:endParaRPr>
          </a:p>
        </p:txBody>
      </p:sp>
      <p:sp>
        <p:nvSpPr>
          <p:cNvPr id="3" name="object 3"/>
          <p:cNvSpPr txBox="1"/>
          <p:nvPr/>
        </p:nvSpPr>
        <p:spPr>
          <a:xfrm>
            <a:off x="688340" y="2321179"/>
            <a:ext cx="4389755" cy="3638175"/>
          </a:xfrm>
          <a:prstGeom prst="rect">
            <a:avLst/>
          </a:prstGeom>
        </p:spPr>
        <p:txBody>
          <a:bodyPr vert="horz" wrap="square" lIns="0" tIns="49530" rIns="0" bIns="0" rtlCol="0">
            <a:spAutoFit/>
          </a:bodyPr>
          <a:lstStyle/>
          <a:p>
            <a:pPr marL="12700" marR="5080" algn="just">
              <a:lnSpc>
                <a:spcPts val="2380"/>
              </a:lnSpc>
              <a:spcBef>
                <a:spcPts val="390"/>
              </a:spcBef>
            </a:pPr>
            <a:r>
              <a:rPr sz="2200" dirty="0">
                <a:latin typeface="Calibri"/>
                <a:cs typeface="Calibri"/>
              </a:rPr>
              <a:t>Bidra</a:t>
            </a:r>
            <a:r>
              <a:rPr sz="2200" spc="-55" dirty="0">
                <a:latin typeface="Calibri"/>
                <a:cs typeface="Calibri"/>
              </a:rPr>
              <a:t> </a:t>
            </a:r>
            <a:r>
              <a:rPr sz="2200" dirty="0">
                <a:latin typeface="Calibri"/>
                <a:cs typeface="Calibri"/>
              </a:rPr>
              <a:t>til</a:t>
            </a:r>
            <a:r>
              <a:rPr sz="2200" spc="-35" dirty="0">
                <a:latin typeface="Calibri"/>
                <a:cs typeface="Calibri"/>
              </a:rPr>
              <a:t> </a:t>
            </a:r>
            <a:r>
              <a:rPr sz="2200" dirty="0">
                <a:latin typeface="Calibri"/>
                <a:cs typeface="Calibri"/>
              </a:rPr>
              <a:t>økt</a:t>
            </a:r>
            <a:r>
              <a:rPr sz="2200" spc="-40" dirty="0">
                <a:latin typeface="Calibri"/>
                <a:cs typeface="Calibri"/>
              </a:rPr>
              <a:t> </a:t>
            </a:r>
            <a:r>
              <a:rPr sz="2200" spc="-20" dirty="0">
                <a:latin typeface="Calibri"/>
                <a:cs typeface="Calibri"/>
              </a:rPr>
              <a:t>forståelse</a:t>
            </a:r>
            <a:r>
              <a:rPr sz="2200" spc="-40" dirty="0">
                <a:latin typeface="Calibri"/>
                <a:cs typeface="Calibri"/>
              </a:rPr>
              <a:t> </a:t>
            </a:r>
            <a:r>
              <a:rPr sz="2200" dirty="0">
                <a:latin typeface="Calibri"/>
                <a:cs typeface="Calibri"/>
              </a:rPr>
              <a:t>for</a:t>
            </a:r>
            <a:r>
              <a:rPr sz="2200" spc="-35" dirty="0">
                <a:latin typeface="Calibri"/>
                <a:cs typeface="Calibri"/>
              </a:rPr>
              <a:t> </a:t>
            </a:r>
            <a:r>
              <a:rPr sz="2200" dirty="0">
                <a:latin typeface="Calibri"/>
                <a:cs typeface="Calibri"/>
              </a:rPr>
              <a:t>det</a:t>
            </a:r>
            <a:r>
              <a:rPr sz="2200" spc="-40" dirty="0">
                <a:latin typeface="Calibri"/>
                <a:cs typeface="Calibri"/>
              </a:rPr>
              <a:t> </a:t>
            </a:r>
            <a:r>
              <a:rPr sz="2200" spc="-10" dirty="0">
                <a:latin typeface="Calibri"/>
                <a:cs typeface="Calibri"/>
              </a:rPr>
              <a:t>arbeidet </a:t>
            </a:r>
            <a:r>
              <a:rPr sz="2200" spc="-20" dirty="0">
                <a:latin typeface="Calibri"/>
                <a:cs typeface="Calibri"/>
              </a:rPr>
              <a:t>velferdstjenestene</a:t>
            </a:r>
            <a:r>
              <a:rPr sz="2200" spc="-30" dirty="0">
                <a:latin typeface="Calibri"/>
                <a:cs typeface="Calibri"/>
              </a:rPr>
              <a:t> </a:t>
            </a:r>
            <a:r>
              <a:rPr sz="2200" dirty="0">
                <a:latin typeface="Calibri"/>
                <a:cs typeface="Calibri"/>
              </a:rPr>
              <a:t>utfører</a:t>
            </a:r>
            <a:r>
              <a:rPr sz="2200" spc="-45" dirty="0">
                <a:latin typeface="Calibri"/>
                <a:cs typeface="Calibri"/>
              </a:rPr>
              <a:t> </a:t>
            </a:r>
            <a:r>
              <a:rPr sz="2200" dirty="0">
                <a:latin typeface="Calibri"/>
                <a:cs typeface="Calibri"/>
              </a:rPr>
              <a:t>på</a:t>
            </a:r>
            <a:r>
              <a:rPr sz="2200" spc="-50" dirty="0">
                <a:latin typeface="Calibri"/>
                <a:cs typeface="Calibri"/>
              </a:rPr>
              <a:t> </a:t>
            </a:r>
            <a:r>
              <a:rPr sz="2200" dirty="0">
                <a:latin typeface="Calibri"/>
                <a:cs typeface="Calibri"/>
              </a:rPr>
              <a:t>vegne</a:t>
            </a:r>
            <a:r>
              <a:rPr sz="2200" spc="-45" dirty="0">
                <a:latin typeface="Calibri"/>
                <a:cs typeface="Calibri"/>
              </a:rPr>
              <a:t> </a:t>
            </a:r>
            <a:r>
              <a:rPr sz="2200" spc="-25" dirty="0">
                <a:latin typeface="Calibri"/>
                <a:cs typeface="Calibri"/>
              </a:rPr>
              <a:t>av </a:t>
            </a:r>
            <a:r>
              <a:rPr sz="2200" spc="-10" dirty="0">
                <a:latin typeface="Calibri"/>
                <a:cs typeface="Calibri"/>
              </a:rPr>
              <a:t>samfunnet.</a:t>
            </a:r>
            <a:endParaRPr sz="2200" dirty="0">
              <a:latin typeface="Calibri"/>
              <a:cs typeface="Calibri"/>
            </a:endParaRPr>
          </a:p>
          <a:p>
            <a:pPr marL="12700" algn="just">
              <a:lnSpc>
                <a:spcPct val="100000"/>
              </a:lnSpc>
              <a:spcBef>
                <a:spcPts val="220"/>
              </a:spcBef>
            </a:pPr>
            <a:r>
              <a:rPr sz="2200" u="sng" dirty="0">
                <a:solidFill>
                  <a:srgbClr val="0000FF"/>
                </a:solidFill>
                <a:uFill>
                  <a:solidFill>
                    <a:srgbClr val="0000FF"/>
                  </a:solidFill>
                </a:uFill>
                <a:latin typeface="Calibri"/>
                <a:cs typeface="Calibri"/>
                <a:hlinkClick r:id="rId3"/>
              </a:rPr>
              <a:t>NOU 2019:</a:t>
            </a:r>
            <a:r>
              <a:rPr sz="2200" u="sng" spc="-25" dirty="0">
                <a:solidFill>
                  <a:srgbClr val="0000FF"/>
                </a:solidFill>
                <a:uFill>
                  <a:solidFill>
                    <a:srgbClr val="0000FF"/>
                  </a:solidFill>
                </a:uFill>
                <a:latin typeface="Calibri"/>
                <a:cs typeface="Calibri"/>
                <a:hlinkClick r:id="rId3"/>
              </a:rPr>
              <a:t> </a:t>
            </a:r>
            <a:r>
              <a:rPr sz="2200" u="sng" dirty="0">
                <a:solidFill>
                  <a:srgbClr val="0000FF"/>
                </a:solidFill>
                <a:uFill>
                  <a:solidFill>
                    <a:srgbClr val="0000FF"/>
                  </a:solidFill>
                </a:uFill>
                <a:latin typeface="Calibri"/>
                <a:cs typeface="Calibri"/>
                <a:hlinkClick r:id="rId3"/>
              </a:rPr>
              <a:t>10</a:t>
            </a:r>
            <a:r>
              <a:rPr sz="2200" u="sng" spc="5" dirty="0">
                <a:solidFill>
                  <a:srgbClr val="0000FF"/>
                </a:solidFill>
                <a:uFill>
                  <a:solidFill>
                    <a:srgbClr val="0000FF"/>
                  </a:solidFill>
                </a:uFill>
                <a:latin typeface="Calibri"/>
                <a:cs typeface="Calibri"/>
                <a:hlinkClick r:id="rId3"/>
              </a:rPr>
              <a:t> </a:t>
            </a:r>
            <a:r>
              <a:rPr sz="2200" u="sng" dirty="0">
                <a:solidFill>
                  <a:srgbClr val="0000FF"/>
                </a:solidFill>
                <a:uFill>
                  <a:solidFill>
                    <a:srgbClr val="0000FF"/>
                  </a:solidFill>
                </a:uFill>
                <a:latin typeface="Calibri"/>
                <a:cs typeface="Calibri"/>
                <a:hlinkClick r:id="rId3"/>
              </a:rPr>
              <a:t>-</a:t>
            </a:r>
            <a:r>
              <a:rPr sz="2200" u="sng" spc="-20" dirty="0">
                <a:solidFill>
                  <a:srgbClr val="0000FF"/>
                </a:solidFill>
                <a:uFill>
                  <a:solidFill>
                    <a:srgbClr val="0000FF"/>
                  </a:solidFill>
                </a:uFill>
                <a:latin typeface="Calibri"/>
                <a:cs typeface="Calibri"/>
                <a:hlinkClick r:id="rId3"/>
              </a:rPr>
              <a:t> </a:t>
            </a:r>
            <a:r>
              <a:rPr sz="2200" u="sng" spc="-10" dirty="0">
                <a:solidFill>
                  <a:srgbClr val="0000FF"/>
                </a:solidFill>
                <a:uFill>
                  <a:solidFill>
                    <a:srgbClr val="0000FF"/>
                  </a:solidFill>
                </a:uFill>
                <a:latin typeface="Calibri"/>
                <a:cs typeface="Calibri"/>
                <a:hlinkClick r:id="rId3"/>
              </a:rPr>
              <a:t>regjeringen.no</a:t>
            </a:r>
            <a:endParaRPr sz="2200" dirty="0">
              <a:latin typeface="Calibri"/>
              <a:cs typeface="Calibri"/>
            </a:endParaRPr>
          </a:p>
          <a:p>
            <a:pPr>
              <a:lnSpc>
                <a:spcPct val="100000"/>
              </a:lnSpc>
              <a:spcBef>
                <a:spcPts val="484"/>
              </a:spcBef>
            </a:pPr>
            <a:endParaRPr sz="2200" dirty="0">
              <a:latin typeface="Calibri"/>
              <a:cs typeface="Calibri"/>
            </a:endParaRPr>
          </a:p>
          <a:p>
            <a:pPr marL="12700" algn="just">
              <a:lnSpc>
                <a:spcPct val="100000"/>
              </a:lnSpc>
            </a:pPr>
            <a:r>
              <a:rPr sz="2200" i="1" spc="-35" dirty="0">
                <a:latin typeface="Calibri"/>
                <a:cs typeface="Calibri"/>
              </a:rPr>
              <a:t>F.eks.</a:t>
            </a:r>
            <a:r>
              <a:rPr sz="2200" i="1" spc="-40" dirty="0">
                <a:latin typeface="Calibri"/>
                <a:cs typeface="Calibri"/>
              </a:rPr>
              <a:t> </a:t>
            </a:r>
            <a:r>
              <a:rPr sz="2200" i="1" dirty="0">
                <a:latin typeface="Calibri"/>
                <a:cs typeface="Calibri"/>
              </a:rPr>
              <a:t>Helene</a:t>
            </a:r>
            <a:r>
              <a:rPr sz="2200" i="1" spc="-45" dirty="0">
                <a:latin typeface="Calibri"/>
                <a:cs typeface="Calibri"/>
              </a:rPr>
              <a:t> </a:t>
            </a:r>
            <a:r>
              <a:rPr sz="2200" i="1" dirty="0">
                <a:latin typeface="Calibri"/>
                <a:cs typeface="Calibri"/>
              </a:rPr>
              <a:t>sjekker</a:t>
            </a:r>
            <a:r>
              <a:rPr sz="2200" i="1" spc="-55" dirty="0">
                <a:latin typeface="Calibri"/>
                <a:cs typeface="Calibri"/>
              </a:rPr>
              <a:t> </a:t>
            </a:r>
            <a:r>
              <a:rPr sz="2200" i="1" dirty="0">
                <a:latin typeface="Calibri"/>
                <a:cs typeface="Calibri"/>
              </a:rPr>
              <a:t>inn</a:t>
            </a:r>
            <a:r>
              <a:rPr sz="2200" i="1" spc="-50" dirty="0">
                <a:latin typeface="Calibri"/>
                <a:cs typeface="Calibri"/>
              </a:rPr>
              <a:t> </a:t>
            </a:r>
            <a:r>
              <a:rPr sz="2200" i="1" dirty="0">
                <a:latin typeface="Calibri"/>
                <a:cs typeface="Calibri"/>
              </a:rPr>
              <a:t>(og</a:t>
            </a:r>
            <a:r>
              <a:rPr sz="2200" i="1" spc="-40" dirty="0">
                <a:latin typeface="Calibri"/>
                <a:cs typeface="Calibri"/>
              </a:rPr>
              <a:t> </a:t>
            </a:r>
            <a:r>
              <a:rPr sz="2200" i="1" spc="-25" dirty="0">
                <a:latin typeface="Calibri"/>
                <a:cs typeface="Calibri"/>
              </a:rPr>
              <a:t>ut)</a:t>
            </a:r>
            <a:endParaRPr sz="2200" dirty="0">
              <a:latin typeface="Calibri"/>
              <a:cs typeface="Calibri"/>
            </a:endParaRPr>
          </a:p>
          <a:p>
            <a:pPr>
              <a:lnSpc>
                <a:spcPct val="100000"/>
              </a:lnSpc>
              <a:spcBef>
                <a:spcPts val="780"/>
              </a:spcBef>
            </a:pPr>
            <a:r>
              <a:rPr lang="nb-NO" sz="2200" dirty="0">
                <a:latin typeface="Calibri"/>
                <a:cs typeface="Calibri"/>
                <a:hlinkClick r:id="rId4"/>
              </a:rPr>
              <a:t>https://www.helsedirektoratet.no/rundskriv/bilder-film-og-lydopptak-i-helse-og-omsorgstjenesten</a:t>
            </a:r>
            <a:endParaRPr lang="nb-NO" sz="2200" dirty="0">
              <a:latin typeface="Calibri"/>
              <a:cs typeface="Calibri"/>
            </a:endParaRPr>
          </a:p>
          <a:p>
            <a:pPr>
              <a:lnSpc>
                <a:spcPct val="100000"/>
              </a:lnSpc>
              <a:spcBef>
                <a:spcPts val="780"/>
              </a:spcBef>
            </a:pPr>
            <a:endParaRPr sz="2200" dirty="0">
              <a:latin typeface="Calibri"/>
              <a:cs typeface="Calibri"/>
            </a:endParaRPr>
          </a:p>
        </p:txBody>
      </p:sp>
      <p:pic>
        <p:nvPicPr>
          <p:cNvPr id="4" name="object 4"/>
          <p:cNvPicPr/>
          <p:nvPr/>
        </p:nvPicPr>
        <p:blipFill>
          <a:blip r:embed="rId5" cstate="print"/>
          <a:stretch>
            <a:fillRect/>
          </a:stretch>
        </p:blipFill>
        <p:spPr>
          <a:xfrm>
            <a:off x="6197600" y="1600263"/>
            <a:ext cx="5384800" cy="452584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762" y="-4762"/>
            <a:ext cx="12197080" cy="6867525"/>
            <a:chOff x="-4762" y="-4762"/>
            <a:chExt cx="12197080" cy="6867525"/>
          </a:xfrm>
        </p:grpSpPr>
        <p:pic>
          <p:nvPicPr>
            <p:cNvPr id="3" name="object 3"/>
            <p:cNvPicPr/>
            <p:nvPr/>
          </p:nvPicPr>
          <p:blipFill>
            <a:blip r:embed="rId3" cstate="print"/>
            <a:stretch>
              <a:fillRect/>
            </a:stretch>
          </p:blipFill>
          <p:spPr>
            <a:xfrm>
              <a:off x="4883022" y="0"/>
              <a:ext cx="7308977" cy="6857998"/>
            </a:xfrm>
            <a:prstGeom prst="rect">
              <a:avLst/>
            </a:prstGeom>
          </p:spPr>
        </p:pic>
        <p:pic>
          <p:nvPicPr>
            <p:cNvPr id="4" name="object 4"/>
            <p:cNvPicPr/>
            <p:nvPr/>
          </p:nvPicPr>
          <p:blipFill>
            <a:blip r:embed="rId4" cstate="print"/>
            <a:stretch>
              <a:fillRect/>
            </a:stretch>
          </p:blipFill>
          <p:spPr>
            <a:xfrm>
              <a:off x="4883022" y="0"/>
              <a:ext cx="1304416" cy="6858000"/>
            </a:xfrm>
            <a:prstGeom prst="rect">
              <a:avLst/>
            </a:prstGeom>
          </p:spPr>
        </p:pic>
        <p:sp>
          <p:nvSpPr>
            <p:cNvPr id="5" name="object 5"/>
            <p:cNvSpPr/>
            <p:nvPr/>
          </p:nvSpPr>
          <p:spPr>
            <a:xfrm>
              <a:off x="0" y="0"/>
              <a:ext cx="6096000" cy="6858000"/>
            </a:xfrm>
            <a:custGeom>
              <a:avLst/>
              <a:gdLst/>
              <a:ahLst/>
              <a:cxnLst/>
              <a:rect l="l" t="t" r="r" b="b"/>
              <a:pathLst>
                <a:path w="6096000" h="6858000">
                  <a:moveTo>
                    <a:pt x="4883023" y="0"/>
                  </a:moveTo>
                  <a:lnTo>
                    <a:pt x="0" y="0"/>
                  </a:lnTo>
                  <a:lnTo>
                    <a:pt x="0" y="6857999"/>
                  </a:lnTo>
                  <a:lnTo>
                    <a:pt x="4883023" y="6857999"/>
                  </a:lnTo>
                  <a:lnTo>
                    <a:pt x="4946015" y="6788730"/>
                  </a:lnTo>
                  <a:lnTo>
                    <a:pt x="4975063" y="6753210"/>
                  </a:lnTo>
                  <a:lnTo>
                    <a:pt x="5003803" y="6717324"/>
                  </a:lnTo>
                  <a:lnTo>
                    <a:pt x="5032233" y="6681075"/>
                  </a:lnTo>
                  <a:lnTo>
                    <a:pt x="5060350" y="6644466"/>
                  </a:lnTo>
                  <a:lnTo>
                    <a:pt x="5088151" y="6607500"/>
                  </a:lnTo>
                  <a:lnTo>
                    <a:pt x="5115634" y="6570181"/>
                  </a:lnTo>
                  <a:lnTo>
                    <a:pt x="5142796" y="6532511"/>
                  </a:lnTo>
                  <a:lnTo>
                    <a:pt x="5169634" y="6494494"/>
                  </a:lnTo>
                  <a:lnTo>
                    <a:pt x="5196147" y="6456132"/>
                  </a:lnTo>
                  <a:lnTo>
                    <a:pt x="5222331" y="6417430"/>
                  </a:lnTo>
                  <a:lnTo>
                    <a:pt x="5248183" y="6378390"/>
                  </a:lnTo>
                  <a:lnTo>
                    <a:pt x="5273702" y="6339015"/>
                  </a:lnTo>
                  <a:lnTo>
                    <a:pt x="5298884" y="6299308"/>
                  </a:lnTo>
                  <a:lnTo>
                    <a:pt x="5323728" y="6259273"/>
                  </a:lnTo>
                  <a:lnTo>
                    <a:pt x="5348229" y="6218913"/>
                  </a:lnTo>
                  <a:lnTo>
                    <a:pt x="5372387" y="6178231"/>
                  </a:lnTo>
                  <a:lnTo>
                    <a:pt x="5396198" y="6137229"/>
                  </a:lnTo>
                  <a:lnTo>
                    <a:pt x="5419659" y="6095912"/>
                  </a:lnTo>
                  <a:lnTo>
                    <a:pt x="5442768" y="6054282"/>
                  </a:lnTo>
                  <a:lnTo>
                    <a:pt x="5465523" y="6012342"/>
                  </a:lnTo>
                  <a:lnTo>
                    <a:pt x="5487920" y="5970096"/>
                  </a:lnTo>
                  <a:lnTo>
                    <a:pt x="5509958" y="5927547"/>
                  </a:lnTo>
                  <a:lnTo>
                    <a:pt x="5531633" y="5884697"/>
                  </a:lnTo>
                  <a:lnTo>
                    <a:pt x="5552944" y="5841550"/>
                  </a:lnTo>
                  <a:lnTo>
                    <a:pt x="5573886" y="5798110"/>
                  </a:lnTo>
                  <a:lnTo>
                    <a:pt x="5594459" y="5754379"/>
                  </a:lnTo>
                  <a:lnTo>
                    <a:pt x="5614659" y="5710360"/>
                  </a:lnTo>
                  <a:lnTo>
                    <a:pt x="5634483" y="5666057"/>
                  </a:lnTo>
                  <a:lnTo>
                    <a:pt x="5653930" y="5621472"/>
                  </a:lnTo>
                  <a:lnTo>
                    <a:pt x="5672996" y="5576610"/>
                  </a:lnTo>
                  <a:lnTo>
                    <a:pt x="5691678" y="5531472"/>
                  </a:lnTo>
                  <a:lnTo>
                    <a:pt x="5709975" y="5486062"/>
                  </a:lnTo>
                  <a:lnTo>
                    <a:pt x="5727884" y="5440384"/>
                  </a:lnTo>
                  <a:lnTo>
                    <a:pt x="5745402" y="5394440"/>
                  </a:lnTo>
                  <a:lnTo>
                    <a:pt x="5762526" y="5348234"/>
                  </a:lnTo>
                  <a:lnTo>
                    <a:pt x="5779254" y="5301769"/>
                  </a:lnTo>
                  <a:lnTo>
                    <a:pt x="5795584" y="5255047"/>
                  </a:lnTo>
                  <a:lnTo>
                    <a:pt x="5811512" y="5208072"/>
                  </a:lnTo>
                  <a:lnTo>
                    <a:pt x="5827036" y="5160848"/>
                  </a:lnTo>
                  <a:lnTo>
                    <a:pt x="5842153" y="5113377"/>
                  </a:lnTo>
                  <a:lnTo>
                    <a:pt x="5856862" y="5065662"/>
                  </a:lnTo>
                  <a:lnTo>
                    <a:pt x="5871159" y="5017707"/>
                  </a:lnTo>
                  <a:lnTo>
                    <a:pt x="5885041" y="4969514"/>
                  </a:lnTo>
                  <a:lnTo>
                    <a:pt x="5898507" y="4921088"/>
                  </a:lnTo>
                  <a:lnTo>
                    <a:pt x="5911553" y="4872430"/>
                  </a:lnTo>
                  <a:lnTo>
                    <a:pt x="5924177" y="4823545"/>
                  </a:lnTo>
                  <a:lnTo>
                    <a:pt x="5936377" y="4774434"/>
                  </a:lnTo>
                  <a:lnTo>
                    <a:pt x="5948149" y="4725103"/>
                  </a:lnTo>
                  <a:lnTo>
                    <a:pt x="5959491" y="4675553"/>
                  </a:lnTo>
                  <a:lnTo>
                    <a:pt x="5970401" y="4625787"/>
                  </a:lnTo>
                  <a:lnTo>
                    <a:pt x="5980876" y="4575810"/>
                  </a:lnTo>
                  <a:lnTo>
                    <a:pt x="5990913" y="4525623"/>
                  </a:lnTo>
                  <a:lnTo>
                    <a:pt x="6000510" y="4475231"/>
                  </a:lnTo>
                  <a:lnTo>
                    <a:pt x="6009664" y="4424636"/>
                  </a:lnTo>
                  <a:lnTo>
                    <a:pt x="6018373" y="4373841"/>
                  </a:lnTo>
                  <a:lnTo>
                    <a:pt x="6026633" y="4322850"/>
                  </a:lnTo>
                  <a:lnTo>
                    <a:pt x="6034443" y="4271666"/>
                  </a:lnTo>
                  <a:lnTo>
                    <a:pt x="6041800" y="4220292"/>
                  </a:lnTo>
                  <a:lnTo>
                    <a:pt x="6048701" y="4168730"/>
                  </a:lnTo>
                  <a:lnTo>
                    <a:pt x="6055144" y="4116985"/>
                  </a:lnTo>
                  <a:lnTo>
                    <a:pt x="6061125" y="4065059"/>
                  </a:lnTo>
                  <a:lnTo>
                    <a:pt x="6066643" y="4012956"/>
                  </a:lnTo>
                  <a:lnTo>
                    <a:pt x="6071695" y="3960678"/>
                  </a:lnTo>
                  <a:lnTo>
                    <a:pt x="6076277" y="3908229"/>
                  </a:lnTo>
                  <a:lnTo>
                    <a:pt x="6080389" y="3855612"/>
                  </a:lnTo>
                  <a:lnTo>
                    <a:pt x="6084027" y="3802830"/>
                  </a:lnTo>
                  <a:lnTo>
                    <a:pt x="6087187" y="3749886"/>
                  </a:lnTo>
                  <a:lnTo>
                    <a:pt x="6089869" y="3696783"/>
                  </a:lnTo>
                  <a:lnTo>
                    <a:pt x="6092069" y="3643525"/>
                  </a:lnTo>
                  <a:lnTo>
                    <a:pt x="6093785" y="3590114"/>
                  </a:lnTo>
                  <a:lnTo>
                    <a:pt x="6095013" y="3536554"/>
                  </a:lnTo>
                  <a:lnTo>
                    <a:pt x="6095753" y="3482848"/>
                  </a:lnTo>
                  <a:lnTo>
                    <a:pt x="6096000" y="3429000"/>
                  </a:lnTo>
                  <a:lnTo>
                    <a:pt x="6095753" y="3375151"/>
                  </a:lnTo>
                  <a:lnTo>
                    <a:pt x="6095013" y="3321445"/>
                  </a:lnTo>
                  <a:lnTo>
                    <a:pt x="6093785" y="3267885"/>
                  </a:lnTo>
                  <a:lnTo>
                    <a:pt x="6092069" y="3214474"/>
                  </a:lnTo>
                  <a:lnTo>
                    <a:pt x="6089869" y="3161216"/>
                  </a:lnTo>
                  <a:lnTo>
                    <a:pt x="6087187" y="3108114"/>
                  </a:lnTo>
                  <a:lnTo>
                    <a:pt x="6084027" y="3055170"/>
                  </a:lnTo>
                  <a:lnTo>
                    <a:pt x="6080389" y="3002388"/>
                  </a:lnTo>
                  <a:lnTo>
                    <a:pt x="6076277" y="2949771"/>
                  </a:lnTo>
                  <a:lnTo>
                    <a:pt x="6071695" y="2897322"/>
                  </a:lnTo>
                  <a:lnTo>
                    <a:pt x="6066643" y="2845045"/>
                  </a:lnTo>
                  <a:lnTo>
                    <a:pt x="6061125" y="2792941"/>
                  </a:lnTo>
                  <a:lnTo>
                    <a:pt x="6055144" y="2741016"/>
                  </a:lnTo>
                  <a:lnTo>
                    <a:pt x="6048701" y="2689271"/>
                  </a:lnTo>
                  <a:lnTo>
                    <a:pt x="6041800" y="2637709"/>
                  </a:lnTo>
                  <a:lnTo>
                    <a:pt x="6034443" y="2586335"/>
                  </a:lnTo>
                  <a:lnTo>
                    <a:pt x="6026633" y="2535151"/>
                  </a:lnTo>
                  <a:lnTo>
                    <a:pt x="6018373" y="2484160"/>
                  </a:lnTo>
                  <a:lnTo>
                    <a:pt x="6009664" y="2433366"/>
                  </a:lnTo>
                  <a:lnTo>
                    <a:pt x="6000510" y="2382771"/>
                  </a:lnTo>
                  <a:lnTo>
                    <a:pt x="5990913" y="2332379"/>
                  </a:lnTo>
                  <a:lnTo>
                    <a:pt x="5980876" y="2282193"/>
                  </a:lnTo>
                  <a:lnTo>
                    <a:pt x="5970401" y="2232215"/>
                  </a:lnTo>
                  <a:lnTo>
                    <a:pt x="5959491" y="2182450"/>
                  </a:lnTo>
                  <a:lnTo>
                    <a:pt x="5948149" y="2132900"/>
                  </a:lnTo>
                  <a:lnTo>
                    <a:pt x="5936377" y="2083568"/>
                  </a:lnTo>
                  <a:lnTo>
                    <a:pt x="5924177" y="2034458"/>
                  </a:lnTo>
                  <a:lnTo>
                    <a:pt x="5911553" y="1985573"/>
                  </a:lnTo>
                  <a:lnTo>
                    <a:pt x="5898507" y="1936915"/>
                  </a:lnTo>
                  <a:lnTo>
                    <a:pt x="5885041" y="1888489"/>
                  </a:lnTo>
                  <a:lnTo>
                    <a:pt x="5871159" y="1840296"/>
                  </a:lnTo>
                  <a:lnTo>
                    <a:pt x="5856862" y="1792341"/>
                  </a:lnTo>
                  <a:lnTo>
                    <a:pt x="5842153" y="1744626"/>
                  </a:lnTo>
                  <a:lnTo>
                    <a:pt x="5827036" y="1697154"/>
                  </a:lnTo>
                  <a:lnTo>
                    <a:pt x="5811512" y="1649930"/>
                  </a:lnTo>
                  <a:lnTo>
                    <a:pt x="5795584" y="1602955"/>
                  </a:lnTo>
                  <a:lnTo>
                    <a:pt x="5779254" y="1556233"/>
                  </a:lnTo>
                  <a:lnTo>
                    <a:pt x="5762526" y="1509767"/>
                  </a:lnTo>
                  <a:lnTo>
                    <a:pt x="5745402" y="1463560"/>
                  </a:lnTo>
                  <a:lnTo>
                    <a:pt x="5727884" y="1417616"/>
                  </a:lnTo>
                  <a:lnTo>
                    <a:pt x="5709975" y="1371937"/>
                  </a:lnTo>
                  <a:lnTo>
                    <a:pt x="5691678" y="1326527"/>
                  </a:lnTo>
                  <a:lnTo>
                    <a:pt x="5672996" y="1281389"/>
                  </a:lnTo>
                  <a:lnTo>
                    <a:pt x="5653930" y="1236526"/>
                  </a:lnTo>
                  <a:lnTo>
                    <a:pt x="5634483" y="1191941"/>
                  </a:lnTo>
                  <a:lnTo>
                    <a:pt x="5614659" y="1147637"/>
                  </a:lnTo>
                  <a:lnTo>
                    <a:pt x="5594459" y="1103617"/>
                  </a:lnTo>
                  <a:lnTo>
                    <a:pt x="5573886" y="1059885"/>
                  </a:lnTo>
                  <a:lnTo>
                    <a:pt x="5552944" y="1016443"/>
                  </a:lnTo>
                  <a:lnTo>
                    <a:pt x="5531633" y="973296"/>
                  </a:lnTo>
                  <a:lnTo>
                    <a:pt x="5509958" y="930445"/>
                  </a:lnTo>
                  <a:lnTo>
                    <a:pt x="5487920" y="887894"/>
                  </a:lnTo>
                  <a:lnTo>
                    <a:pt x="5465523" y="845647"/>
                  </a:lnTo>
                  <a:lnTo>
                    <a:pt x="5442768" y="803706"/>
                  </a:lnTo>
                  <a:lnTo>
                    <a:pt x="5419659" y="762074"/>
                  </a:lnTo>
                  <a:lnTo>
                    <a:pt x="5396198" y="720756"/>
                  </a:lnTo>
                  <a:lnTo>
                    <a:pt x="5372387" y="679753"/>
                  </a:lnTo>
                  <a:lnTo>
                    <a:pt x="5348229" y="639068"/>
                  </a:lnTo>
                  <a:lnTo>
                    <a:pt x="5323728" y="598706"/>
                  </a:lnTo>
                  <a:lnTo>
                    <a:pt x="5298884" y="558669"/>
                  </a:lnTo>
                  <a:lnTo>
                    <a:pt x="5273702" y="518961"/>
                  </a:lnTo>
                  <a:lnTo>
                    <a:pt x="5248183" y="479584"/>
                  </a:lnTo>
                  <a:lnTo>
                    <a:pt x="5222331" y="440542"/>
                  </a:lnTo>
                  <a:lnTo>
                    <a:pt x="5196147" y="401837"/>
                  </a:lnTo>
                  <a:lnTo>
                    <a:pt x="5169634" y="363473"/>
                  </a:lnTo>
                  <a:lnTo>
                    <a:pt x="5142796" y="325454"/>
                  </a:lnTo>
                  <a:lnTo>
                    <a:pt x="5115634" y="287781"/>
                  </a:lnTo>
                  <a:lnTo>
                    <a:pt x="5088151" y="250459"/>
                  </a:lnTo>
                  <a:lnTo>
                    <a:pt x="5060350" y="213491"/>
                  </a:lnTo>
                  <a:lnTo>
                    <a:pt x="5032233" y="176879"/>
                  </a:lnTo>
                  <a:lnTo>
                    <a:pt x="5003803" y="140627"/>
                  </a:lnTo>
                  <a:lnTo>
                    <a:pt x="4975063" y="104738"/>
                  </a:lnTo>
                  <a:lnTo>
                    <a:pt x="4946015" y="69215"/>
                  </a:lnTo>
                  <a:lnTo>
                    <a:pt x="4883023" y="0"/>
                  </a:lnTo>
                  <a:close/>
                </a:path>
              </a:pathLst>
            </a:custGeom>
            <a:solidFill>
              <a:srgbClr val="FFFFFF"/>
            </a:solidFill>
          </p:spPr>
          <p:txBody>
            <a:bodyPr wrap="square" lIns="0" tIns="0" rIns="0" bIns="0" rtlCol="0"/>
            <a:lstStyle/>
            <a:p>
              <a:endParaRPr/>
            </a:p>
          </p:txBody>
        </p:sp>
        <p:sp>
          <p:nvSpPr>
            <p:cNvPr id="6" name="object 6"/>
            <p:cNvSpPr/>
            <p:nvPr/>
          </p:nvSpPr>
          <p:spPr>
            <a:xfrm>
              <a:off x="0" y="0"/>
              <a:ext cx="6096000" cy="6858000"/>
            </a:xfrm>
            <a:custGeom>
              <a:avLst/>
              <a:gdLst/>
              <a:ahLst/>
              <a:cxnLst/>
              <a:rect l="l" t="t" r="r" b="b"/>
              <a:pathLst>
                <a:path w="6096000" h="6858000">
                  <a:moveTo>
                    <a:pt x="0" y="0"/>
                  </a:moveTo>
                  <a:lnTo>
                    <a:pt x="4883023" y="0"/>
                  </a:lnTo>
                  <a:lnTo>
                    <a:pt x="4946015" y="69215"/>
                  </a:lnTo>
                  <a:lnTo>
                    <a:pt x="4975063" y="104738"/>
                  </a:lnTo>
                  <a:lnTo>
                    <a:pt x="5003803" y="140627"/>
                  </a:lnTo>
                  <a:lnTo>
                    <a:pt x="5032233" y="176879"/>
                  </a:lnTo>
                  <a:lnTo>
                    <a:pt x="5060350" y="213491"/>
                  </a:lnTo>
                  <a:lnTo>
                    <a:pt x="5088151" y="250459"/>
                  </a:lnTo>
                  <a:lnTo>
                    <a:pt x="5115634" y="287781"/>
                  </a:lnTo>
                  <a:lnTo>
                    <a:pt x="5142796" y="325454"/>
                  </a:lnTo>
                  <a:lnTo>
                    <a:pt x="5169634" y="363473"/>
                  </a:lnTo>
                  <a:lnTo>
                    <a:pt x="5196147" y="401837"/>
                  </a:lnTo>
                  <a:lnTo>
                    <a:pt x="5222331" y="440542"/>
                  </a:lnTo>
                  <a:lnTo>
                    <a:pt x="5248183" y="479584"/>
                  </a:lnTo>
                  <a:lnTo>
                    <a:pt x="5273702" y="518961"/>
                  </a:lnTo>
                  <a:lnTo>
                    <a:pt x="5298884" y="558669"/>
                  </a:lnTo>
                  <a:lnTo>
                    <a:pt x="5323728" y="598706"/>
                  </a:lnTo>
                  <a:lnTo>
                    <a:pt x="5348229" y="639068"/>
                  </a:lnTo>
                  <a:lnTo>
                    <a:pt x="5372387" y="679753"/>
                  </a:lnTo>
                  <a:lnTo>
                    <a:pt x="5396198" y="720756"/>
                  </a:lnTo>
                  <a:lnTo>
                    <a:pt x="5419659" y="762074"/>
                  </a:lnTo>
                  <a:lnTo>
                    <a:pt x="5442768" y="803706"/>
                  </a:lnTo>
                  <a:lnTo>
                    <a:pt x="5465523" y="845647"/>
                  </a:lnTo>
                  <a:lnTo>
                    <a:pt x="5487920" y="887894"/>
                  </a:lnTo>
                  <a:lnTo>
                    <a:pt x="5509958" y="930445"/>
                  </a:lnTo>
                  <a:lnTo>
                    <a:pt x="5531633" y="973296"/>
                  </a:lnTo>
                  <a:lnTo>
                    <a:pt x="5552944" y="1016443"/>
                  </a:lnTo>
                  <a:lnTo>
                    <a:pt x="5573886" y="1059885"/>
                  </a:lnTo>
                  <a:lnTo>
                    <a:pt x="5594459" y="1103617"/>
                  </a:lnTo>
                  <a:lnTo>
                    <a:pt x="5614659" y="1147637"/>
                  </a:lnTo>
                  <a:lnTo>
                    <a:pt x="5634483" y="1191941"/>
                  </a:lnTo>
                  <a:lnTo>
                    <a:pt x="5653930" y="1236526"/>
                  </a:lnTo>
                  <a:lnTo>
                    <a:pt x="5672996" y="1281389"/>
                  </a:lnTo>
                  <a:lnTo>
                    <a:pt x="5691678" y="1326527"/>
                  </a:lnTo>
                  <a:lnTo>
                    <a:pt x="5709975" y="1371937"/>
                  </a:lnTo>
                  <a:lnTo>
                    <a:pt x="5727884" y="1417616"/>
                  </a:lnTo>
                  <a:lnTo>
                    <a:pt x="5745402" y="1463560"/>
                  </a:lnTo>
                  <a:lnTo>
                    <a:pt x="5762526" y="1509767"/>
                  </a:lnTo>
                  <a:lnTo>
                    <a:pt x="5779254" y="1556233"/>
                  </a:lnTo>
                  <a:lnTo>
                    <a:pt x="5795584" y="1602955"/>
                  </a:lnTo>
                  <a:lnTo>
                    <a:pt x="5811512" y="1649930"/>
                  </a:lnTo>
                  <a:lnTo>
                    <a:pt x="5827036" y="1697154"/>
                  </a:lnTo>
                  <a:lnTo>
                    <a:pt x="5842153" y="1744626"/>
                  </a:lnTo>
                  <a:lnTo>
                    <a:pt x="5856862" y="1792341"/>
                  </a:lnTo>
                  <a:lnTo>
                    <a:pt x="5871159" y="1840296"/>
                  </a:lnTo>
                  <a:lnTo>
                    <a:pt x="5885041" y="1888489"/>
                  </a:lnTo>
                  <a:lnTo>
                    <a:pt x="5898507" y="1936915"/>
                  </a:lnTo>
                  <a:lnTo>
                    <a:pt x="5911553" y="1985573"/>
                  </a:lnTo>
                  <a:lnTo>
                    <a:pt x="5924177" y="2034458"/>
                  </a:lnTo>
                  <a:lnTo>
                    <a:pt x="5936377" y="2083568"/>
                  </a:lnTo>
                  <a:lnTo>
                    <a:pt x="5948149" y="2132900"/>
                  </a:lnTo>
                  <a:lnTo>
                    <a:pt x="5959491" y="2182450"/>
                  </a:lnTo>
                  <a:lnTo>
                    <a:pt x="5970401" y="2232215"/>
                  </a:lnTo>
                  <a:lnTo>
                    <a:pt x="5980876" y="2282193"/>
                  </a:lnTo>
                  <a:lnTo>
                    <a:pt x="5990913" y="2332379"/>
                  </a:lnTo>
                  <a:lnTo>
                    <a:pt x="6000510" y="2382771"/>
                  </a:lnTo>
                  <a:lnTo>
                    <a:pt x="6009664" y="2433366"/>
                  </a:lnTo>
                  <a:lnTo>
                    <a:pt x="6018373" y="2484160"/>
                  </a:lnTo>
                  <a:lnTo>
                    <a:pt x="6026633" y="2535151"/>
                  </a:lnTo>
                  <a:lnTo>
                    <a:pt x="6034443" y="2586335"/>
                  </a:lnTo>
                  <a:lnTo>
                    <a:pt x="6041800" y="2637709"/>
                  </a:lnTo>
                  <a:lnTo>
                    <a:pt x="6048701" y="2689271"/>
                  </a:lnTo>
                  <a:lnTo>
                    <a:pt x="6055144" y="2741016"/>
                  </a:lnTo>
                  <a:lnTo>
                    <a:pt x="6061125" y="2792941"/>
                  </a:lnTo>
                  <a:lnTo>
                    <a:pt x="6066643" y="2845045"/>
                  </a:lnTo>
                  <a:lnTo>
                    <a:pt x="6071695" y="2897322"/>
                  </a:lnTo>
                  <a:lnTo>
                    <a:pt x="6076277" y="2949771"/>
                  </a:lnTo>
                  <a:lnTo>
                    <a:pt x="6080389" y="3002388"/>
                  </a:lnTo>
                  <a:lnTo>
                    <a:pt x="6084027" y="3055170"/>
                  </a:lnTo>
                  <a:lnTo>
                    <a:pt x="6087187" y="3108114"/>
                  </a:lnTo>
                  <a:lnTo>
                    <a:pt x="6089869" y="3161216"/>
                  </a:lnTo>
                  <a:lnTo>
                    <a:pt x="6092069" y="3214474"/>
                  </a:lnTo>
                  <a:lnTo>
                    <a:pt x="6093785" y="3267885"/>
                  </a:lnTo>
                  <a:lnTo>
                    <a:pt x="6095013" y="3321445"/>
                  </a:lnTo>
                  <a:lnTo>
                    <a:pt x="6095753" y="3375151"/>
                  </a:lnTo>
                  <a:lnTo>
                    <a:pt x="6096000" y="3429000"/>
                  </a:lnTo>
                  <a:lnTo>
                    <a:pt x="6095753" y="3482848"/>
                  </a:lnTo>
                  <a:lnTo>
                    <a:pt x="6095013" y="3536554"/>
                  </a:lnTo>
                  <a:lnTo>
                    <a:pt x="6093785" y="3590114"/>
                  </a:lnTo>
                  <a:lnTo>
                    <a:pt x="6092069" y="3643525"/>
                  </a:lnTo>
                  <a:lnTo>
                    <a:pt x="6089869" y="3696783"/>
                  </a:lnTo>
                  <a:lnTo>
                    <a:pt x="6087187" y="3749886"/>
                  </a:lnTo>
                  <a:lnTo>
                    <a:pt x="6084027" y="3802830"/>
                  </a:lnTo>
                  <a:lnTo>
                    <a:pt x="6080389" y="3855612"/>
                  </a:lnTo>
                  <a:lnTo>
                    <a:pt x="6076277" y="3908229"/>
                  </a:lnTo>
                  <a:lnTo>
                    <a:pt x="6071695" y="3960678"/>
                  </a:lnTo>
                  <a:lnTo>
                    <a:pt x="6066643" y="4012956"/>
                  </a:lnTo>
                  <a:lnTo>
                    <a:pt x="6061125" y="4065059"/>
                  </a:lnTo>
                  <a:lnTo>
                    <a:pt x="6055144" y="4116985"/>
                  </a:lnTo>
                  <a:lnTo>
                    <a:pt x="6048701" y="4168730"/>
                  </a:lnTo>
                  <a:lnTo>
                    <a:pt x="6041800" y="4220292"/>
                  </a:lnTo>
                  <a:lnTo>
                    <a:pt x="6034443" y="4271666"/>
                  </a:lnTo>
                  <a:lnTo>
                    <a:pt x="6026633" y="4322850"/>
                  </a:lnTo>
                  <a:lnTo>
                    <a:pt x="6018373" y="4373841"/>
                  </a:lnTo>
                  <a:lnTo>
                    <a:pt x="6009664" y="4424636"/>
                  </a:lnTo>
                  <a:lnTo>
                    <a:pt x="6000510" y="4475231"/>
                  </a:lnTo>
                  <a:lnTo>
                    <a:pt x="5990913" y="4525623"/>
                  </a:lnTo>
                  <a:lnTo>
                    <a:pt x="5980876" y="4575810"/>
                  </a:lnTo>
                  <a:lnTo>
                    <a:pt x="5970401" y="4625787"/>
                  </a:lnTo>
                  <a:lnTo>
                    <a:pt x="5959491" y="4675553"/>
                  </a:lnTo>
                  <a:lnTo>
                    <a:pt x="5948149" y="4725103"/>
                  </a:lnTo>
                  <a:lnTo>
                    <a:pt x="5936377" y="4774434"/>
                  </a:lnTo>
                  <a:lnTo>
                    <a:pt x="5924177" y="4823545"/>
                  </a:lnTo>
                  <a:lnTo>
                    <a:pt x="5911553" y="4872430"/>
                  </a:lnTo>
                  <a:lnTo>
                    <a:pt x="5898507" y="4921088"/>
                  </a:lnTo>
                  <a:lnTo>
                    <a:pt x="5885041" y="4969514"/>
                  </a:lnTo>
                  <a:lnTo>
                    <a:pt x="5871159" y="5017707"/>
                  </a:lnTo>
                  <a:lnTo>
                    <a:pt x="5856862" y="5065662"/>
                  </a:lnTo>
                  <a:lnTo>
                    <a:pt x="5842153" y="5113377"/>
                  </a:lnTo>
                  <a:lnTo>
                    <a:pt x="5827036" y="5160848"/>
                  </a:lnTo>
                  <a:lnTo>
                    <a:pt x="5811512" y="5208072"/>
                  </a:lnTo>
                  <a:lnTo>
                    <a:pt x="5795584" y="5255047"/>
                  </a:lnTo>
                  <a:lnTo>
                    <a:pt x="5779254" y="5301769"/>
                  </a:lnTo>
                  <a:lnTo>
                    <a:pt x="5762526" y="5348234"/>
                  </a:lnTo>
                  <a:lnTo>
                    <a:pt x="5745402" y="5394440"/>
                  </a:lnTo>
                  <a:lnTo>
                    <a:pt x="5727884" y="5440384"/>
                  </a:lnTo>
                  <a:lnTo>
                    <a:pt x="5709975" y="5486062"/>
                  </a:lnTo>
                  <a:lnTo>
                    <a:pt x="5691678" y="5531472"/>
                  </a:lnTo>
                  <a:lnTo>
                    <a:pt x="5672996" y="5576610"/>
                  </a:lnTo>
                  <a:lnTo>
                    <a:pt x="5653930" y="5621472"/>
                  </a:lnTo>
                  <a:lnTo>
                    <a:pt x="5634483" y="5666057"/>
                  </a:lnTo>
                  <a:lnTo>
                    <a:pt x="5614659" y="5710360"/>
                  </a:lnTo>
                  <a:lnTo>
                    <a:pt x="5594459" y="5754379"/>
                  </a:lnTo>
                  <a:lnTo>
                    <a:pt x="5573886" y="5798110"/>
                  </a:lnTo>
                  <a:lnTo>
                    <a:pt x="5552944" y="5841550"/>
                  </a:lnTo>
                  <a:lnTo>
                    <a:pt x="5531633" y="5884697"/>
                  </a:lnTo>
                  <a:lnTo>
                    <a:pt x="5509958" y="5927547"/>
                  </a:lnTo>
                  <a:lnTo>
                    <a:pt x="5487920" y="5970096"/>
                  </a:lnTo>
                  <a:lnTo>
                    <a:pt x="5465523" y="6012342"/>
                  </a:lnTo>
                  <a:lnTo>
                    <a:pt x="5442768" y="6054282"/>
                  </a:lnTo>
                  <a:lnTo>
                    <a:pt x="5419659" y="6095912"/>
                  </a:lnTo>
                  <a:lnTo>
                    <a:pt x="5396198" y="6137229"/>
                  </a:lnTo>
                  <a:lnTo>
                    <a:pt x="5372387" y="6178231"/>
                  </a:lnTo>
                  <a:lnTo>
                    <a:pt x="5348229" y="6218913"/>
                  </a:lnTo>
                  <a:lnTo>
                    <a:pt x="5323728" y="6259273"/>
                  </a:lnTo>
                  <a:lnTo>
                    <a:pt x="5298884" y="6299308"/>
                  </a:lnTo>
                  <a:lnTo>
                    <a:pt x="5273702" y="6339015"/>
                  </a:lnTo>
                  <a:lnTo>
                    <a:pt x="5248183" y="6378390"/>
                  </a:lnTo>
                  <a:lnTo>
                    <a:pt x="5222331" y="6417430"/>
                  </a:lnTo>
                  <a:lnTo>
                    <a:pt x="5196147" y="6456132"/>
                  </a:lnTo>
                  <a:lnTo>
                    <a:pt x="5169634" y="6494494"/>
                  </a:lnTo>
                  <a:lnTo>
                    <a:pt x="5142796" y="6532511"/>
                  </a:lnTo>
                  <a:lnTo>
                    <a:pt x="5115634" y="6570181"/>
                  </a:lnTo>
                  <a:lnTo>
                    <a:pt x="5088151" y="6607500"/>
                  </a:lnTo>
                  <a:lnTo>
                    <a:pt x="5060350" y="6644466"/>
                  </a:lnTo>
                  <a:lnTo>
                    <a:pt x="5032233" y="6681075"/>
                  </a:lnTo>
                  <a:lnTo>
                    <a:pt x="5003803" y="6717324"/>
                  </a:lnTo>
                  <a:lnTo>
                    <a:pt x="4975063" y="6753210"/>
                  </a:lnTo>
                  <a:lnTo>
                    <a:pt x="4946015" y="6788730"/>
                  </a:lnTo>
                  <a:lnTo>
                    <a:pt x="4883023" y="6857999"/>
                  </a:lnTo>
                  <a:lnTo>
                    <a:pt x="0" y="6857999"/>
                  </a:lnTo>
                  <a:lnTo>
                    <a:pt x="0" y="0"/>
                  </a:lnTo>
                  <a:close/>
                </a:path>
              </a:pathLst>
            </a:custGeom>
            <a:ln w="9525">
              <a:solidFill>
                <a:srgbClr val="EEEEEE"/>
              </a:solidFill>
            </a:ln>
          </p:spPr>
          <p:txBody>
            <a:bodyPr wrap="square" lIns="0" tIns="0" rIns="0" bIns="0" rtlCol="0"/>
            <a:lstStyle/>
            <a:p>
              <a:endParaRPr/>
            </a:p>
          </p:txBody>
        </p:sp>
        <p:sp>
          <p:nvSpPr>
            <p:cNvPr id="7" name="object 7"/>
            <p:cNvSpPr/>
            <p:nvPr/>
          </p:nvSpPr>
          <p:spPr>
            <a:xfrm>
              <a:off x="0" y="0"/>
              <a:ext cx="6087110" cy="6858000"/>
            </a:xfrm>
            <a:custGeom>
              <a:avLst/>
              <a:gdLst/>
              <a:ahLst/>
              <a:cxnLst/>
              <a:rect l="l" t="t" r="r" b="b"/>
              <a:pathLst>
                <a:path w="6087110" h="6858000">
                  <a:moveTo>
                    <a:pt x="4873879" y="0"/>
                  </a:moveTo>
                  <a:lnTo>
                    <a:pt x="0" y="0"/>
                  </a:lnTo>
                  <a:lnTo>
                    <a:pt x="0" y="6857999"/>
                  </a:lnTo>
                  <a:lnTo>
                    <a:pt x="4873879" y="6857999"/>
                  </a:lnTo>
                  <a:lnTo>
                    <a:pt x="4936871" y="6788730"/>
                  </a:lnTo>
                  <a:lnTo>
                    <a:pt x="4965919" y="6753210"/>
                  </a:lnTo>
                  <a:lnTo>
                    <a:pt x="4994659" y="6717324"/>
                  </a:lnTo>
                  <a:lnTo>
                    <a:pt x="5023089" y="6681075"/>
                  </a:lnTo>
                  <a:lnTo>
                    <a:pt x="5051206" y="6644466"/>
                  </a:lnTo>
                  <a:lnTo>
                    <a:pt x="5079007" y="6607500"/>
                  </a:lnTo>
                  <a:lnTo>
                    <a:pt x="5106490" y="6570181"/>
                  </a:lnTo>
                  <a:lnTo>
                    <a:pt x="5133652" y="6532511"/>
                  </a:lnTo>
                  <a:lnTo>
                    <a:pt x="5160490" y="6494494"/>
                  </a:lnTo>
                  <a:lnTo>
                    <a:pt x="5187003" y="6456132"/>
                  </a:lnTo>
                  <a:lnTo>
                    <a:pt x="5213187" y="6417430"/>
                  </a:lnTo>
                  <a:lnTo>
                    <a:pt x="5239039" y="6378390"/>
                  </a:lnTo>
                  <a:lnTo>
                    <a:pt x="5264558" y="6339015"/>
                  </a:lnTo>
                  <a:lnTo>
                    <a:pt x="5289740" y="6299308"/>
                  </a:lnTo>
                  <a:lnTo>
                    <a:pt x="5314584" y="6259273"/>
                  </a:lnTo>
                  <a:lnTo>
                    <a:pt x="5339085" y="6218913"/>
                  </a:lnTo>
                  <a:lnTo>
                    <a:pt x="5363243" y="6178231"/>
                  </a:lnTo>
                  <a:lnTo>
                    <a:pt x="5387054" y="6137229"/>
                  </a:lnTo>
                  <a:lnTo>
                    <a:pt x="5410515" y="6095912"/>
                  </a:lnTo>
                  <a:lnTo>
                    <a:pt x="5433624" y="6054282"/>
                  </a:lnTo>
                  <a:lnTo>
                    <a:pt x="5456379" y="6012342"/>
                  </a:lnTo>
                  <a:lnTo>
                    <a:pt x="5478776" y="5970096"/>
                  </a:lnTo>
                  <a:lnTo>
                    <a:pt x="5500814" y="5927547"/>
                  </a:lnTo>
                  <a:lnTo>
                    <a:pt x="5522489" y="5884697"/>
                  </a:lnTo>
                  <a:lnTo>
                    <a:pt x="5543800" y="5841550"/>
                  </a:lnTo>
                  <a:lnTo>
                    <a:pt x="5564742" y="5798110"/>
                  </a:lnTo>
                  <a:lnTo>
                    <a:pt x="5585315" y="5754379"/>
                  </a:lnTo>
                  <a:lnTo>
                    <a:pt x="5605515" y="5710360"/>
                  </a:lnTo>
                  <a:lnTo>
                    <a:pt x="5625339" y="5666057"/>
                  </a:lnTo>
                  <a:lnTo>
                    <a:pt x="5644786" y="5621472"/>
                  </a:lnTo>
                  <a:lnTo>
                    <a:pt x="5663852" y="5576610"/>
                  </a:lnTo>
                  <a:lnTo>
                    <a:pt x="5682534" y="5531472"/>
                  </a:lnTo>
                  <a:lnTo>
                    <a:pt x="5700831" y="5486062"/>
                  </a:lnTo>
                  <a:lnTo>
                    <a:pt x="5718740" y="5440384"/>
                  </a:lnTo>
                  <a:lnTo>
                    <a:pt x="5736258" y="5394440"/>
                  </a:lnTo>
                  <a:lnTo>
                    <a:pt x="5753382" y="5348234"/>
                  </a:lnTo>
                  <a:lnTo>
                    <a:pt x="5770110" y="5301769"/>
                  </a:lnTo>
                  <a:lnTo>
                    <a:pt x="5786440" y="5255047"/>
                  </a:lnTo>
                  <a:lnTo>
                    <a:pt x="5802368" y="5208072"/>
                  </a:lnTo>
                  <a:lnTo>
                    <a:pt x="5817892" y="5160848"/>
                  </a:lnTo>
                  <a:lnTo>
                    <a:pt x="5833009" y="5113377"/>
                  </a:lnTo>
                  <a:lnTo>
                    <a:pt x="5847718" y="5065662"/>
                  </a:lnTo>
                  <a:lnTo>
                    <a:pt x="5862015" y="5017707"/>
                  </a:lnTo>
                  <a:lnTo>
                    <a:pt x="5875897" y="4969514"/>
                  </a:lnTo>
                  <a:lnTo>
                    <a:pt x="5889363" y="4921088"/>
                  </a:lnTo>
                  <a:lnTo>
                    <a:pt x="5902409" y="4872430"/>
                  </a:lnTo>
                  <a:lnTo>
                    <a:pt x="5915033" y="4823545"/>
                  </a:lnTo>
                  <a:lnTo>
                    <a:pt x="5927233" y="4774434"/>
                  </a:lnTo>
                  <a:lnTo>
                    <a:pt x="5939005" y="4725103"/>
                  </a:lnTo>
                  <a:lnTo>
                    <a:pt x="5950347" y="4675553"/>
                  </a:lnTo>
                  <a:lnTo>
                    <a:pt x="5961257" y="4625787"/>
                  </a:lnTo>
                  <a:lnTo>
                    <a:pt x="5971732" y="4575810"/>
                  </a:lnTo>
                  <a:lnTo>
                    <a:pt x="5981769" y="4525623"/>
                  </a:lnTo>
                  <a:lnTo>
                    <a:pt x="5991366" y="4475231"/>
                  </a:lnTo>
                  <a:lnTo>
                    <a:pt x="6000520" y="4424636"/>
                  </a:lnTo>
                  <a:lnTo>
                    <a:pt x="6009229" y="4373841"/>
                  </a:lnTo>
                  <a:lnTo>
                    <a:pt x="6017489" y="4322850"/>
                  </a:lnTo>
                  <a:lnTo>
                    <a:pt x="6025299" y="4271666"/>
                  </a:lnTo>
                  <a:lnTo>
                    <a:pt x="6032656" y="4220292"/>
                  </a:lnTo>
                  <a:lnTo>
                    <a:pt x="6039557" y="4168730"/>
                  </a:lnTo>
                  <a:lnTo>
                    <a:pt x="6046000" y="4116985"/>
                  </a:lnTo>
                  <a:lnTo>
                    <a:pt x="6051981" y="4065059"/>
                  </a:lnTo>
                  <a:lnTo>
                    <a:pt x="6057499" y="4012956"/>
                  </a:lnTo>
                  <a:lnTo>
                    <a:pt x="6062551" y="3960678"/>
                  </a:lnTo>
                  <a:lnTo>
                    <a:pt x="6067133" y="3908229"/>
                  </a:lnTo>
                  <a:lnTo>
                    <a:pt x="6071245" y="3855612"/>
                  </a:lnTo>
                  <a:lnTo>
                    <a:pt x="6074883" y="3802830"/>
                  </a:lnTo>
                  <a:lnTo>
                    <a:pt x="6078043" y="3749886"/>
                  </a:lnTo>
                  <a:lnTo>
                    <a:pt x="6080725" y="3696783"/>
                  </a:lnTo>
                  <a:lnTo>
                    <a:pt x="6082925" y="3643525"/>
                  </a:lnTo>
                  <a:lnTo>
                    <a:pt x="6084641" y="3590114"/>
                  </a:lnTo>
                  <a:lnTo>
                    <a:pt x="6085869" y="3536554"/>
                  </a:lnTo>
                  <a:lnTo>
                    <a:pt x="6086609" y="3482848"/>
                  </a:lnTo>
                  <a:lnTo>
                    <a:pt x="6086856" y="3429000"/>
                  </a:lnTo>
                  <a:lnTo>
                    <a:pt x="6086609" y="3375151"/>
                  </a:lnTo>
                  <a:lnTo>
                    <a:pt x="6085869" y="3321445"/>
                  </a:lnTo>
                  <a:lnTo>
                    <a:pt x="6084641" y="3267885"/>
                  </a:lnTo>
                  <a:lnTo>
                    <a:pt x="6082925" y="3214474"/>
                  </a:lnTo>
                  <a:lnTo>
                    <a:pt x="6080725" y="3161216"/>
                  </a:lnTo>
                  <a:lnTo>
                    <a:pt x="6078043" y="3108114"/>
                  </a:lnTo>
                  <a:lnTo>
                    <a:pt x="6074883" y="3055170"/>
                  </a:lnTo>
                  <a:lnTo>
                    <a:pt x="6071245" y="3002388"/>
                  </a:lnTo>
                  <a:lnTo>
                    <a:pt x="6067133" y="2949771"/>
                  </a:lnTo>
                  <a:lnTo>
                    <a:pt x="6062551" y="2897322"/>
                  </a:lnTo>
                  <a:lnTo>
                    <a:pt x="6057499" y="2845045"/>
                  </a:lnTo>
                  <a:lnTo>
                    <a:pt x="6051981" y="2792941"/>
                  </a:lnTo>
                  <a:lnTo>
                    <a:pt x="6046000" y="2741016"/>
                  </a:lnTo>
                  <a:lnTo>
                    <a:pt x="6039557" y="2689271"/>
                  </a:lnTo>
                  <a:lnTo>
                    <a:pt x="6032656" y="2637709"/>
                  </a:lnTo>
                  <a:lnTo>
                    <a:pt x="6025299" y="2586335"/>
                  </a:lnTo>
                  <a:lnTo>
                    <a:pt x="6017489" y="2535151"/>
                  </a:lnTo>
                  <a:lnTo>
                    <a:pt x="6009229" y="2484160"/>
                  </a:lnTo>
                  <a:lnTo>
                    <a:pt x="6000520" y="2433366"/>
                  </a:lnTo>
                  <a:lnTo>
                    <a:pt x="5991366" y="2382771"/>
                  </a:lnTo>
                  <a:lnTo>
                    <a:pt x="5981769" y="2332379"/>
                  </a:lnTo>
                  <a:lnTo>
                    <a:pt x="5971732" y="2282193"/>
                  </a:lnTo>
                  <a:lnTo>
                    <a:pt x="5961257" y="2232215"/>
                  </a:lnTo>
                  <a:lnTo>
                    <a:pt x="5950347" y="2182450"/>
                  </a:lnTo>
                  <a:lnTo>
                    <a:pt x="5939005" y="2132900"/>
                  </a:lnTo>
                  <a:lnTo>
                    <a:pt x="5927233" y="2083568"/>
                  </a:lnTo>
                  <a:lnTo>
                    <a:pt x="5915033" y="2034458"/>
                  </a:lnTo>
                  <a:lnTo>
                    <a:pt x="5902409" y="1985573"/>
                  </a:lnTo>
                  <a:lnTo>
                    <a:pt x="5889363" y="1936915"/>
                  </a:lnTo>
                  <a:lnTo>
                    <a:pt x="5875897" y="1888489"/>
                  </a:lnTo>
                  <a:lnTo>
                    <a:pt x="5862015" y="1840296"/>
                  </a:lnTo>
                  <a:lnTo>
                    <a:pt x="5847718" y="1792341"/>
                  </a:lnTo>
                  <a:lnTo>
                    <a:pt x="5833009" y="1744626"/>
                  </a:lnTo>
                  <a:lnTo>
                    <a:pt x="5817892" y="1697154"/>
                  </a:lnTo>
                  <a:lnTo>
                    <a:pt x="5802368" y="1649930"/>
                  </a:lnTo>
                  <a:lnTo>
                    <a:pt x="5786440" y="1602955"/>
                  </a:lnTo>
                  <a:lnTo>
                    <a:pt x="5770110" y="1556233"/>
                  </a:lnTo>
                  <a:lnTo>
                    <a:pt x="5753382" y="1509767"/>
                  </a:lnTo>
                  <a:lnTo>
                    <a:pt x="5736258" y="1463560"/>
                  </a:lnTo>
                  <a:lnTo>
                    <a:pt x="5718740" y="1417616"/>
                  </a:lnTo>
                  <a:lnTo>
                    <a:pt x="5700831" y="1371937"/>
                  </a:lnTo>
                  <a:lnTo>
                    <a:pt x="5682534" y="1326527"/>
                  </a:lnTo>
                  <a:lnTo>
                    <a:pt x="5663852" y="1281389"/>
                  </a:lnTo>
                  <a:lnTo>
                    <a:pt x="5644786" y="1236526"/>
                  </a:lnTo>
                  <a:lnTo>
                    <a:pt x="5625339" y="1191941"/>
                  </a:lnTo>
                  <a:lnTo>
                    <a:pt x="5605515" y="1147637"/>
                  </a:lnTo>
                  <a:lnTo>
                    <a:pt x="5585315" y="1103617"/>
                  </a:lnTo>
                  <a:lnTo>
                    <a:pt x="5564742" y="1059885"/>
                  </a:lnTo>
                  <a:lnTo>
                    <a:pt x="5543800" y="1016443"/>
                  </a:lnTo>
                  <a:lnTo>
                    <a:pt x="5522489" y="973296"/>
                  </a:lnTo>
                  <a:lnTo>
                    <a:pt x="5500814" y="930445"/>
                  </a:lnTo>
                  <a:lnTo>
                    <a:pt x="5478776" y="887894"/>
                  </a:lnTo>
                  <a:lnTo>
                    <a:pt x="5456379" y="845647"/>
                  </a:lnTo>
                  <a:lnTo>
                    <a:pt x="5433624" y="803706"/>
                  </a:lnTo>
                  <a:lnTo>
                    <a:pt x="5410515" y="762074"/>
                  </a:lnTo>
                  <a:lnTo>
                    <a:pt x="5387054" y="720756"/>
                  </a:lnTo>
                  <a:lnTo>
                    <a:pt x="5363243" y="679753"/>
                  </a:lnTo>
                  <a:lnTo>
                    <a:pt x="5339085" y="639068"/>
                  </a:lnTo>
                  <a:lnTo>
                    <a:pt x="5314584" y="598706"/>
                  </a:lnTo>
                  <a:lnTo>
                    <a:pt x="5289740" y="558669"/>
                  </a:lnTo>
                  <a:lnTo>
                    <a:pt x="5264558" y="518961"/>
                  </a:lnTo>
                  <a:lnTo>
                    <a:pt x="5239039" y="479584"/>
                  </a:lnTo>
                  <a:lnTo>
                    <a:pt x="5213187" y="440542"/>
                  </a:lnTo>
                  <a:lnTo>
                    <a:pt x="5187003" y="401837"/>
                  </a:lnTo>
                  <a:lnTo>
                    <a:pt x="5160490" y="363473"/>
                  </a:lnTo>
                  <a:lnTo>
                    <a:pt x="5133652" y="325454"/>
                  </a:lnTo>
                  <a:lnTo>
                    <a:pt x="5106490" y="287781"/>
                  </a:lnTo>
                  <a:lnTo>
                    <a:pt x="5079007" y="250459"/>
                  </a:lnTo>
                  <a:lnTo>
                    <a:pt x="5051206" y="213491"/>
                  </a:lnTo>
                  <a:lnTo>
                    <a:pt x="5023089" y="176879"/>
                  </a:lnTo>
                  <a:lnTo>
                    <a:pt x="4994659" y="140627"/>
                  </a:lnTo>
                  <a:lnTo>
                    <a:pt x="4965919" y="104738"/>
                  </a:lnTo>
                  <a:lnTo>
                    <a:pt x="4936871" y="69215"/>
                  </a:lnTo>
                  <a:lnTo>
                    <a:pt x="4873879" y="0"/>
                  </a:lnTo>
                  <a:close/>
                </a:path>
              </a:pathLst>
            </a:custGeom>
            <a:solidFill>
              <a:srgbClr val="FFFFFF"/>
            </a:solidFill>
          </p:spPr>
          <p:txBody>
            <a:bodyPr wrap="square" lIns="0" tIns="0" rIns="0" bIns="0" rtlCol="0"/>
            <a:lstStyle/>
            <a:p>
              <a:endParaRPr/>
            </a:p>
          </p:txBody>
        </p:sp>
      </p:grpSp>
      <p:sp>
        <p:nvSpPr>
          <p:cNvPr id="8" name="object 8"/>
          <p:cNvSpPr txBox="1">
            <a:spLocks noGrp="1"/>
          </p:cNvSpPr>
          <p:nvPr>
            <p:ph type="title"/>
          </p:nvPr>
        </p:nvSpPr>
        <p:spPr>
          <a:xfrm>
            <a:off x="228601" y="381000"/>
            <a:ext cx="4548124" cy="1600438"/>
          </a:xfrm>
          <a:prstGeom prst="rect">
            <a:avLst/>
          </a:prstGeom>
        </p:spPr>
        <p:txBody>
          <a:bodyPr vert="horz" wrap="square" lIns="0" tIns="60960" rIns="0" bIns="0" rtlCol="0">
            <a:spAutoFit/>
          </a:bodyPr>
          <a:lstStyle/>
          <a:p>
            <a:pPr marL="12700" marR="5080">
              <a:lnSpc>
                <a:spcPts val="3020"/>
              </a:lnSpc>
              <a:spcBef>
                <a:spcPts val="480"/>
              </a:spcBef>
              <a:tabLst>
                <a:tab pos="2566035" algn="l"/>
                <a:tab pos="3982085" algn="l"/>
              </a:tabLst>
            </a:pPr>
            <a:r>
              <a:rPr sz="2800" b="0" spc="-10" dirty="0" err="1">
                <a:latin typeface="Calibri"/>
                <a:cs typeface="Calibri"/>
              </a:rPr>
              <a:t>Taushetspliktens</a:t>
            </a:r>
            <a:r>
              <a:rPr lang="nb-NO" sz="2800" b="0" spc="-10" dirty="0">
                <a:latin typeface="Calibri"/>
                <a:cs typeface="Calibri"/>
              </a:rPr>
              <a:t> uformelle og formelle</a:t>
            </a:r>
            <a:r>
              <a:rPr sz="2800" b="0" spc="-10" dirty="0">
                <a:latin typeface="Calibri"/>
                <a:cs typeface="Calibri"/>
              </a:rPr>
              <a:t> </a:t>
            </a:r>
            <a:r>
              <a:rPr sz="2800" b="0" spc="-65" dirty="0" err="1">
                <a:latin typeface="Calibri"/>
                <a:cs typeface="Calibri"/>
              </a:rPr>
              <a:t>betydning</a:t>
            </a:r>
            <a:r>
              <a:rPr sz="2800" b="0" spc="-95" dirty="0">
                <a:latin typeface="Calibri"/>
                <a:cs typeface="Calibri"/>
              </a:rPr>
              <a:t> </a:t>
            </a:r>
            <a:br>
              <a:rPr lang="nb-NO" sz="2800" b="0" spc="-95" dirty="0">
                <a:latin typeface="Calibri"/>
                <a:cs typeface="Calibri"/>
              </a:rPr>
            </a:br>
            <a:r>
              <a:rPr sz="2800" b="0" spc="-80" dirty="0" err="1">
                <a:latin typeface="Calibri"/>
                <a:cs typeface="Calibri"/>
              </a:rPr>
              <a:t>og</a:t>
            </a:r>
            <a:r>
              <a:rPr sz="2800" b="0" spc="-85" dirty="0">
                <a:latin typeface="Calibri"/>
                <a:cs typeface="Calibri"/>
              </a:rPr>
              <a:t> </a:t>
            </a:r>
            <a:r>
              <a:rPr sz="2800" b="0" spc="-10" dirty="0" err="1">
                <a:latin typeface="Calibri"/>
                <a:cs typeface="Calibri"/>
              </a:rPr>
              <a:t>konsekvenser</a:t>
            </a:r>
            <a:r>
              <a:rPr lang="nb-NO" sz="2800" b="0" spc="-10" dirty="0">
                <a:latin typeface="Calibri"/>
                <a:cs typeface="Calibri"/>
              </a:rPr>
              <a:t> </a:t>
            </a:r>
            <a:r>
              <a:rPr sz="2800" b="0" spc="-35" dirty="0">
                <a:latin typeface="Calibri"/>
                <a:cs typeface="Calibri"/>
              </a:rPr>
              <a:t>av </a:t>
            </a:r>
            <a:r>
              <a:rPr sz="2800" b="0" spc="-55" dirty="0">
                <a:latin typeface="Calibri"/>
                <a:cs typeface="Calibri"/>
              </a:rPr>
              <a:t>brudd</a:t>
            </a:r>
            <a:r>
              <a:rPr sz="2800" b="0" spc="-110" dirty="0">
                <a:latin typeface="Calibri"/>
                <a:cs typeface="Calibri"/>
              </a:rPr>
              <a:t> </a:t>
            </a:r>
            <a:r>
              <a:rPr sz="2800" b="0" dirty="0">
                <a:latin typeface="Calibri"/>
                <a:cs typeface="Calibri"/>
              </a:rPr>
              <a:t>på</a:t>
            </a:r>
            <a:r>
              <a:rPr sz="2800" b="0" spc="-100" dirty="0">
                <a:latin typeface="Calibri"/>
                <a:cs typeface="Calibri"/>
              </a:rPr>
              <a:t> </a:t>
            </a:r>
            <a:r>
              <a:rPr sz="2800" b="0" spc="-10" dirty="0">
                <a:latin typeface="Calibri"/>
                <a:cs typeface="Calibri"/>
              </a:rPr>
              <a:t>taushetsplikten</a:t>
            </a:r>
            <a:endParaRPr sz="2800" dirty="0">
              <a:latin typeface="Calibri"/>
              <a:cs typeface="Calibri"/>
            </a:endParaRPr>
          </a:p>
        </p:txBody>
      </p:sp>
      <p:grpSp>
        <p:nvGrpSpPr>
          <p:cNvPr id="9" name="object 9"/>
          <p:cNvGrpSpPr/>
          <p:nvPr/>
        </p:nvGrpSpPr>
        <p:grpSpPr>
          <a:xfrm>
            <a:off x="0" y="1124356"/>
            <a:ext cx="5421630" cy="1089660"/>
            <a:chOff x="0" y="1124356"/>
            <a:chExt cx="5421630" cy="1089660"/>
          </a:xfrm>
        </p:grpSpPr>
        <p:sp>
          <p:nvSpPr>
            <p:cNvPr id="10" name="object 10"/>
            <p:cNvSpPr/>
            <p:nvPr/>
          </p:nvSpPr>
          <p:spPr>
            <a:xfrm>
              <a:off x="0" y="1124356"/>
              <a:ext cx="128270" cy="654050"/>
            </a:xfrm>
            <a:custGeom>
              <a:avLst/>
              <a:gdLst/>
              <a:ahLst/>
              <a:cxnLst/>
              <a:rect l="l" t="t" r="r" b="b"/>
              <a:pathLst>
                <a:path w="128270" h="654050">
                  <a:moveTo>
                    <a:pt x="128016" y="0"/>
                  </a:moveTo>
                  <a:lnTo>
                    <a:pt x="0" y="0"/>
                  </a:lnTo>
                  <a:lnTo>
                    <a:pt x="0" y="653897"/>
                  </a:lnTo>
                  <a:lnTo>
                    <a:pt x="128016" y="653897"/>
                  </a:lnTo>
                  <a:lnTo>
                    <a:pt x="128016" y="0"/>
                  </a:lnTo>
                  <a:close/>
                </a:path>
              </a:pathLst>
            </a:custGeom>
            <a:solidFill>
              <a:srgbClr val="E97031"/>
            </a:solidFill>
          </p:spPr>
          <p:txBody>
            <a:bodyPr wrap="square" lIns="0" tIns="0" rIns="0" bIns="0" rtlCol="0"/>
            <a:lstStyle/>
            <a:p>
              <a:endParaRPr/>
            </a:p>
          </p:txBody>
        </p:sp>
        <p:sp>
          <p:nvSpPr>
            <p:cNvPr id="11" name="object 11"/>
            <p:cNvSpPr/>
            <p:nvPr/>
          </p:nvSpPr>
          <p:spPr>
            <a:xfrm>
              <a:off x="437769" y="2195322"/>
              <a:ext cx="4983480" cy="18415"/>
            </a:xfrm>
            <a:custGeom>
              <a:avLst/>
              <a:gdLst/>
              <a:ahLst/>
              <a:cxnLst/>
              <a:rect l="l" t="t" r="r" b="b"/>
              <a:pathLst>
                <a:path w="4983480" h="18414">
                  <a:moveTo>
                    <a:pt x="4983480" y="0"/>
                  </a:moveTo>
                  <a:lnTo>
                    <a:pt x="0" y="0"/>
                  </a:lnTo>
                  <a:lnTo>
                    <a:pt x="0" y="18287"/>
                  </a:lnTo>
                  <a:lnTo>
                    <a:pt x="4983480" y="18287"/>
                  </a:lnTo>
                  <a:lnTo>
                    <a:pt x="4983480" y="0"/>
                  </a:lnTo>
                  <a:close/>
                </a:path>
              </a:pathLst>
            </a:custGeom>
            <a:solidFill>
              <a:srgbClr val="D4D4D4"/>
            </a:solidFill>
          </p:spPr>
          <p:txBody>
            <a:bodyPr wrap="square" lIns="0" tIns="0" rIns="0" bIns="0" rtlCol="0"/>
            <a:lstStyle/>
            <a:p>
              <a:endParaRPr/>
            </a:p>
          </p:txBody>
        </p:sp>
      </p:grpSp>
      <p:sp>
        <p:nvSpPr>
          <p:cNvPr id="12" name="object 12"/>
          <p:cNvSpPr txBox="1"/>
          <p:nvPr/>
        </p:nvSpPr>
        <p:spPr>
          <a:xfrm>
            <a:off x="453644" y="2489149"/>
            <a:ext cx="4860925" cy="3140075"/>
          </a:xfrm>
          <a:prstGeom prst="rect">
            <a:avLst/>
          </a:prstGeom>
        </p:spPr>
        <p:txBody>
          <a:bodyPr vert="horz" wrap="square" lIns="0" tIns="12065" rIns="0" bIns="0" rtlCol="0">
            <a:spAutoFit/>
          </a:bodyPr>
          <a:lstStyle/>
          <a:p>
            <a:pPr marL="240665" indent="-227965">
              <a:lnSpc>
                <a:spcPts val="2055"/>
              </a:lnSpc>
              <a:spcBef>
                <a:spcPts val="95"/>
              </a:spcBef>
              <a:buFont typeface="Arial"/>
              <a:buChar char="•"/>
              <a:tabLst>
                <a:tab pos="240665" algn="l"/>
              </a:tabLst>
            </a:pPr>
            <a:r>
              <a:rPr sz="1900" spc="-155" dirty="0">
                <a:latin typeface="DejaVu Sans"/>
                <a:cs typeface="DejaVu Sans"/>
              </a:rPr>
              <a:t>Brudd</a:t>
            </a:r>
            <a:r>
              <a:rPr sz="1900" spc="-165" dirty="0">
                <a:latin typeface="DejaVu Sans"/>
                <a:cs typeface="DejaVu Sans"/>
              </a:rPr>
              <a:t> på</a:t>
            </a:r>
            <a:r>
              <a:rPr sz="1900" spc="-175" dirty="0">
                <a:latin typeface="DejaVu Sans"/>
                <a:cs typeface="DejaVu Sans"/>
              </a:rPr>
              <a:t> </a:t>
            </a:r>
            <a:r>
              <a:rPr sz="1900" spc="-114" dirty="0">
                <a:latin typeface="DejaVu Sans"/>
                <a:cs typeface="DejaVu Sans"/>
              </a:rPr>
              <a:t>tillitsforhold</a:t>
            </a:r>
            <a:r>
              <a:rPr sz="1900" spc="-135" dirty="0">
                <a:latin typeface="DejaVu Sans"/>
                <a:cs typeface="DejaVu Sans"/>
              </a:rPr>
              <a:t> </a:t>
            </a:r>
            <a:r>
              <a:rPr sz="1900" spc="-95" dirty="0">
                <a:latin typeface="DejaVu Sans"/>
                <a:cs typeface="DejaVu Sans"/>
              </a:rPr>
              <a:t>til</a:t>
            </a:r>
            <a:r>
              <a:rPr sz="1900" spc="-170" dirty="0">
                <a:latin typeface="DejaVu Sans"/>
                <a:cs typeface="DejaVu Sans"/>
              </a:rPr>
              <a:t> bruker </a:t>
            </a:r>
            <a:r>
              <a:rPr sz="1900" spc="-25" dirty="0">
                <a:latin typeface="DejaVu Sans"/>
                <a:cs typeface="DejaVu Sans"/>
              </a:rPr>
              <a:t>og</a:t>
            </a:r>
            <a:endParaRPr sz="1900" dirty="0">
              <a:latin typeface="DejaVu Sans"/>
              <a:cs typeface="DejaVu Sans"/>
            </a:endParaRPr>
          </a:p>
          <a:p>
            <a:pPr marL="241300">
              <a:lnSpc>
                <a:spcPts val="2055"/>
              </a:lnSpc>
            </a:pPr>
            <a:r>
              <a:rPr sz="1900" spc="-65" dirty="0">
                <a:latin typeface="DejaVu Sans"/>
                <a:cs typeface="DejaVu Sans"/>
              </a:rPr>
              <a:t>pårørende.</a:t>
            </a:r>
            <a:endParaRPr sz="1900" dirty="0">
              <a:latin typeface="DejaVu Sans"/>
              <a:cs typeface="DejaVu Sans"/>
            </a:endParaRPr>
          </a:p>
          <a:p>
            <a:pPr marL="241300" marR="935990" indent="-228600">
              <a:lnSpc>
                <a:spcPct val="80000"/>
              </a:lnSpc>
              <a:spcBef>
                <a:spcPts val="1000"/>
              </a:spcBef>
              <a:buFont typeface="Arial"/>
              <a:buChar char="•"/>
              <a:tabLst>
                <a:tab pos="241300" algn="l"/>
              </a:tabLst>
            </a:pPr>
            <a:r>
              <a:rPr sz="1900" spc="-160" dirty="0">
                <a:latin typeface="DejaVu Sans"/>
                <a:cs typeface="DejaVu Sans"/>
              </a:rPr>
              <a:t>Brudd </a:t>
            </a:r>
            <a:r>
              <a:rPr sz="1900" spc="-165" dirty="0">
                <a:latin typeface="DejaVu Sans"/>
                <a:cs typeface="DejaVu Sans"/>
              </a:rPr>
              <a:t>på</a:t>
            </a:r>
            <a:r>
              <a:rPr sz="1900" spc="-170" dirty="0">
                <a:latin typeface="DejaVu Sans"/>
                <a:cs typeface="DejaVu Sans"/>
              </a:rPr>
              <a:t> </a:t>
            </a:r>
            <a:r>
              <a:rPr sz="1900" spc="-110" dirty="0">
                <a:latin typeface="DejaVu Sans"/>
                <a:cs typeface="DejaVu Sans"/>
              </a:rPr>
              <a:t>tillitsforhold</a:t>
            </a:r>
            <a:r>
              <a:rPr sz="1900" spc="-135" dirty="0">
                <a:latin typeface="DejaVu Sans"/>
                <a:cs typeface="DejaVu Sans"/>
              </a:rPr>
              <a:t> </a:t>
            </a:r>
            <a:r>
              <a:rPr sz="1900" spc="-95" dirty="0">
                <a:latin typeface="DejaVu Sans"/>
                <a:cs typeface="DejaVu Sans"/>
              </a:rPr>
              <a:t>til</a:t>
            </a:r>
            <a:r>
              <a:rPr sz="1900" spc="-165" dirty="0">
                <a:latin typeface="DejaVu Sans"/>
                <a:cs typeface="DejaVu Sans"/>
              </a:rPr>
              <a:t> kolleger</a:t>
            </a:r>
            <a:r>
              <a:rPr sz="1900" spc="-130" dirty="0">
                <a:latin typeface="DejaVu Sans"/>
                <a:cs typeface="DejaVu Sans"/>
              </a:rPr>
              <a:t> </a:t>
            </a:r>
            <a:r>
              <a:rPr sz="1900" spc="-100" dirty="0">
                <a:latin typeface="DejaVu Sans"/>
                <a:cs typeface="DejaVu Sans"/>
              </a:rPr>
              <a:t>og samarbeidspartnere</a:t>
            </a:r>
            <a:endParaRPr sz="1900" dirty="0">
              <a:latin typeface="DejaVu Sans"/>
              <a:cs typeface="DejaVu Sans"/>
            </a:endParaRPr>
          </a:p>
          <a:p>
            <a:pPr marL="241300" marR="5080" indent="-228600">
              <a:lnSpc>
                <a:spcPts val="1830"/>
              </a:lnSpc>
              <a:spcBef>
                <a:spcPts val="985"/>
              </a:spcBef>
              <a:buFont typeface="Arial"/>
              <a:buChar char="•"/>
              <a:tabLst>
                <a:tab pos="241300" algn="l"/>
              </a:tabLst>
            </a:pPr>
            <a:r>
              <a:rPr sz="1900" spc="-155" dirty="0">
                <a:latin typeface="DejaVu Sans"/>
                <a:cs typeface="DejaVu Sans"/>
              </a:rPr>
              <a:t>Brudd</a:t>
            </a:r>
            <a:r>
              <a:rPr sz="1900" spc="-160" dirty="0">
                <a:latin typeface="DejaVu Sans"/>
                <a:cs typeface="DejaVu Sans"/>
              </a:rPr>
              <a:t> </a:t>
            </a:r>
            <a:r>
              <a:rPr sz="1900" spc="-165" dirty="0">
                <a:latin typeface="DejaVu Sans"/>
                <a:cs typeface="DejaVu Sans"/>
              </a:rPr>
              <a:t>på</a:t>
            </a:r>
            <a:r>
              <a:rPr sz="1900" spc="-175" dirty="0">
                <a:latin typeface="DejaVu Sans"/>
                <a:cs typeface="DejaVu Sans"/>
              </a:rPr>
              <a:t> </a:t>
            </a:r>
            <a:r>
              <a:rPr sz="1900" spc="-150" dirty="0">
                <a:latin typeface="DejaVu Sans"/>
                <a:cs typeface="DejaVu Sans"/>
              </a:rPr>
              <a:t>taushetsplikten</a:t>
            </a:r>
            <a:r>
              <a:rPr sz="1900" spc="-125" dirty="0">
                <a:latin typeface="DejaVu Sans"/>
                <a:cs typeface="DejaVu Sans"/>
              </a:rPr>
              <a:t> </a:t>
            </a:r>
            <a:r>
              <a:rPr sz="1900" spc="-175" dirty="0">
                <a:latin typeface="DejaVu Sans"/>
                <a:cs typeface="DejaVu Sans"/>
              </a:rPr>
              <a:t>er</a:t>
            </a:r>
            <a:r>
              <a:rPr sz="1900" spc="-165" dirty="0">
                <a:latin typeface="DejaVu Sans"/>
                <a:cs typeface="DejaVu Sans"/>
              </a:rPr>
              <a:t> </a:t>
            </a:r>
            <a:r>
              <a:rPr sz="1900" spc="-150" dirty="0">
                <a:latin typeface="DejaVu Sans"/>
                <a:cs typeface="DejaVu Sans"/>
              </a:rPr>
              <a:t>straffbart</a:t>
            </a:r>
            <a:r>
              <a:rPr sz="1900" spc="-145" dirty="0">
                <a:latin typeface="DejaVu Sans"/>
                <a:cs typeface="DejaVu Sans"/>
              </a:rPr>
              <a:t> </a:t>
            </a:r>
            <a:r>
              <a:rPr sz="1900" spc="-55" dirty="0">
                <a:latin typeface="DejaVu Sans"/>
                <a:cs typeface="DejaVu Sans"/>
              </a:rPr>
              <a:t>-</a:t>
            </a:r>
            <a:r>
              <a:rPr sz="1900" spc="-170" dirty="0">
                <a:latin typeface="DejaVu Sans"/>
                <a:cs typeface="DejaVu Sans"/>
              </a:rPr>
              <a:t> </a:t>
            </a:r>
            <a:r>
              <a:rPr sz="1900" spc="-85" dirty="0">
                <a:latin typeface="DejaVu Sans"/>
                <a:cs typeface="DejaVu Sans"/>
              </a:rPr>
              <a:t>straff </a:t>
            </a:r>
            <a:r>
              <a:rPr sz="1900" spc="-80" dirty="0">
                <a:latin typeface="DejaVu Sans"/>
                <a:cs typeface="DejaVu Sans"/>
              </a:rPr>
              <a:t>i</a:t>
            </a:r>
            <a:r>
              <a:rPr sz="1900" spc="-190" dirty="0">
                <a:latin typeface="DejaVu Sans"/>
                <a:cs typeface="DejaVu Sans"/>
              </a:rPr>
              <a:t> </a:t>
            </a:r>
            <a:r>
              <a:rPr sz="1900" spc="-165" dirty="0">
                <a:latin typeface="DejaVu Sans"/>
                <a:cs typeface="DejaVu Sans"/>
              </a:rPr>
              <a:t>form</a:t>
            </a:r>
            <a:r>
              <a:rPr sz="1900" spc="-170" dirty="0">
                <a:latin typeface="DejaVu Sans"/>
                <a:cs typeface="DejaVu Sans"/>
              </a:rPr>
              <a:t> </a:t>
            </a:r>
            <a:r>
              <a:rPr sz="1900" spc="-225" dirty="0">
                <a:latin typeface="DejaVu Sans"/>
                <a:cs typeface="DejaVu Sans"/>
              </a:rPr>
              <a:t>av</a:t>
            </a:r>
            <a:r>
              <a:rPr sz="1900" spc="-180" dirty="0">
                <a:latin typeface="DejaVu Sans"/>
                <a:cs typeface="DejaVu Sans"/>
              </a:rPr>
              <a:t> </a:t>
            </a:r>
            <a:r>
              <a:rPr sz="1900" spc="-160" dirty="0">
                <a:latin typeface="DejaVu Sans"/>
                <a:cs typeface="DejaVu Sans"/>
              </a:rPr>
              <a:t>bøter</a:t>
            </a:r>
            <a:r>
              <a:rPr sz="1900" spc="-180" dirty="0">
                <a:latin typeface="DejaVu Sans"/>
                <a:cs typeface="DejaVu Sans"/>
              </a:rPr>
              <a:t> </a:t>
            </a:r>
            <a:r>
              <a:rPr sz="1900" spc="-125" dirty="0">
                <a:latin typeface="DejaVu Sans"/>
                <a:cs typeface="DejaVu Sans"/>
              </a:rPr>
              <a:t>eller</a:t>
            </a:r>
            <a:r>
              <a:rPr sz="1900" spc="-150" dirty="0">
                <a:latin typeface="DejaVu Sans"/>
                <a:cs typeface="DejaVu Sans"/>
              </a:rPr>
              <a:t> </a:t>
            </a:r>
            <a:r>
              <a:rPr sz="1900" spc="-165" dirty="0">
                <a:latin typeface="DejaVu Sans"/>
                <a:cs typeface="DejaVu Sans"/>
              </a:rPr>
              <a:t>fengsel</a:t>
            </a:r>
            <a:r>
              <a:rPr sz="1900" spc="-160" dirty="0">
                <a:latin typeface="DejaVu Sans"/>
                <a:cs typeface="DejaVu Sans"/>
              </a:rPr>
              <a:t> </a:t>
            </a:r>
            <a:r>
              <a:rPr sz="1900" spc="-165" dirty="0">
                <a:latin typeface="DejaVu Sans"/>
                <a:cs typeface="DejaVu Sans"/>
              </a:rPr>
              <a:t>(Straffeloven</a:t>
            </a:r>
            <a:r>
              <a:rPr sz="1900" spc="-120" dirty="0">
                <a:latin typeface="DejaVu Sans"/>
                <a:cs typeface="DejaVu Sans"/>
              </a:rPr>
              <a:t> </a:t>
            </a:r>
            <a:r>
              <a:rPr sz="1900" spc="-50" dirty="0">
                <a:latin typeface="Times New Roman"/>
                <a:cs typeface="Times New Roman"/>
              </a:rPr>
              <a:t>§ </a:t>
            </a:r>
            <a:r>
              <a:rPr sz="1900" spc="-20" dirty="0">
                <a:latin typeface="DejaVu Sans"/>
                <a:cs typeface="DejaVu Sans"/>
              </a:rPr>
              <a:t>209)</a:t>
            </a:r>
            <a:endParaRPr sz="1900" dirty="0">
              <a:latin typeface="DejaVu Sans"/>
              <a:cs typeface="DejaVu Sans"/>
            </a:endParaRPr>
          </a:p>
          <a:p>
            <a:pPr marL="240665" indent="-227965">
              <a:lnSpc>
                <a:spcPts val="2050"/>
              </a:lnSpc>
              <a:spcBef>
                <a:spcPts val="545"/>
              </a:spcBef>
              <a:buFont typeface="Arial"/>
              <a:buChar char="•"/>
              <a:tabLst>
                <a:tab pos="240665" algn="l"/>
              </a:tabLst>
            </a:pPr>
            <a:r>
              <a:rPr sz="1900" spc="-150" dirty="0">
                <a:latin typeface="DejaVu Sans"/>
                <a:cs typeface="DejaVu Sans"/>
              </a:rPr>
              <a:t>Arbeidsrettslige</a:t>
            </a:r>
            <a:r>
              <a:rPr sz="1900" spc="-130" dirty="0">
                <a:latin typeface="DejaVu Sans"/>
                <a:cs typeface="DejaVu Sans"/>
              </a:rPr>
              <a:t> </a:t>
            </a:r>
            <a:r>
              <a:rPr sz="1900" spc="-185" dirty="0">
                <a:latin typeface="DejaVu Sans"/>
                <a:cs typeface="DejaVu Sans"/>
              </a:rPr>
              <a:t>konsekvenser.</a:t>
            </a:r>
            <a:r>
              <a:rPr sz="1900" spc="-70" dirty="0">
                <a:latin typeface="DejaVu Sans"/>
                <a:cs typeface="DejaVu Sans"/>
              </a:rPr>
              <a:t> </a:t>
            </a:r>
            <a:r>
              <a:rPr sz="1900" spc="-135" dirty="0">
                <a:latin typeface="DejaVu Sans"/>
                <a:cs typeface="DejaVu Sans"/>
              </a:rPr>
              <a:t>Miste</a:t>
            </a:r>
            <a:r>
              <a:rPr sz="1900" spc="-130" dirty="0">
                <a:latin typeface="DejaVu Sans"/>
                <a:cs typeface="DejaVu Sans"/>
              </a:rPr>
              <a:t> </a:t>
            </a:r>
            <a:r>
              <a:rPr sz="1900" spc="-10" dirty="0">
                <a:latin typeface="DejaVu Sans"/>
                <a:cs typeface="DejaVu Sans"/>
              </a:rPr>
              <a:t>jobben</a:t>
            </a:r>
            <a:endParaRPr sz="1900" dirty="0">
              <a:latin typeface="DejaVu Sans"/>
              <a:cs typeface="DejaVu Sans"/>
            </a:endParaRPr>
          </a:p>
          <a:p>
            <a:pPr marL="241300">
              <a:lnSpc>
                <a:spcPts val="2050"/>
              </a:lnSpc>
            </a:pPr>
            <a:r>
              <a:rPr sz="1900" spc="-50" dirty="0">
                <a:latin typeface="DejaVu Sans"/>
                <a:cs typeface="DejaVu Sans"/>
              </a:rPr>
              <a:t>?</a:t>
            </a:r>
            <a:endParaRPr sz="1900" dirty="0">
              <a:latin typeface="DejaVu Sans"/>
              <a:cs typeface="DejaVu Sans"/>
            </a:endParaRPr>
          </a:p>
          <a:p>
            <a:pPr marL="240665" indent="-227965">
              <a:lnSpc>
                <a:spcPts val="2055"/>
              </a:lnSpc>
              <a:spcBef>
                <a:spcPts val="540"/>
              </a:spcBef>
              <a:buFont typeface="Arial"/>
              <a:buChar char="•"/>
              <a:tabLst>
                <a:tab pos="240665" algn="l"/>
              </a:tabLst>
            </a:pPr>
            <a:r>
              <a:rPr sz="1900" spc="-140" dirty="0">
                <a:latin typeface="DejaVu Sans"/>
                <a:cs typeface="DejaVu Sans"/>
              </a:rPr>
              <a:t>Profesjonsrettslige</a:t>
            </a:r>
            <a:r>
              <a:rPr sz="1900" spc="-85" dirty="0">
                <a:latin typeface="DejaVu Sans"/>
                <a:cs typeface="DejaVu Sans"/>
              </a:rPr>
              <a:t> </a:t>
            </a:r>
            <a:r>
              <a:rPr sz="1900" spc="-180" dirty="0">
                <a:latin typeface="DejaVu Sans"/>
                <a:cs typeface="DejaVu Sans"/>
              </a:rPr>
              <a:t>konsekvenser.</a:t>
            </a:r>
            <a:r>
              <a:rPr sz="1900" spc="-65" dirty="0">
                <a:latin typeface="DejaVu Sans"/>
                <a:cs typeface="DejaVu Sans"/>
              </a:rPr>
              <a:t> </a:t>
            </a:r>
            <a:r>
              <a:rPr sz="1900" spc="-10" dirty="0">
                <a:latin typeface="DejaVu Sans"/>
                <a:cs typeface="DejaVu Sans"/>
              </a:rPr>
              <a:t>Faglig</a:t>
            </a:r>
            <a:endParaRPr sz="1900" dirty="0">
              <a:latin typeface="DejaVu Sans"/>
              <a:cs typeface="DejaVu Sans"/>
            </a:endParaRPr>
          </a:p>
          <a:p>
            <a:pPr marL="241300">
              <a:lnSpc>
                <a:spcPts val="2055"/>
              </a:lnSpc>
            </a:pPr>
            <a:r>
              <a:rPr sz="1900" spc="-165" dirty="0">
                <a:latin typeface="DejaVu Sans"/>
                <a:cs typeface="DejaVu Sans"/>
              </a:rPr>
              <a:t>pålegg/tap </a:t>
            </a:r>
            <a:r>
              <a:rPr sz="1900" spc="-225" dirty="0">
                <a:latin typeface="DejaVu Sans"/>
                <a:cs typeface="DejaVu Sans"/>
              </a:rPr>
              <a:t>av</a:t>
            </a:r>
            <a:r>
              <a:rPr sz="1900" spc="-185" dirty="0">
                <a:latin typeface="DejaVu Sans"/>
                <a:cs typeface="DejaVu Sans"/>
              </a:rPr>
              <a:t> </a:t>
            </a:r>
            <a:r>
              <a:rPr sz="1900" spc="-45" dirty="0">
                <a:latin typeface="DejaVu Sans"/>
                <a:cs typeface="DejaVu Sans"/>
              </a:rPr>
              <a:t>autorisasjon.</a:t>
            </a:r>
            <a:endParaRPr sz="1900" dirty="0">
              <a:latin typeface="DejaVu Sans"/>
              <a:cs typeface="DejaVu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37741" y="597535"/>
            <a:ext cx="8716010" cy="452120"/>
          </a:xfrm>
          <a:prstGeom prst="rect">
            <a:avLst/>
          </a:prstGeom>
        </p:spPr>
        <p:txBody>
          <a:bodyPr vert="horz" wrap="square" lIns="0" tIns="12065" rIns="0" bIns="0" rtlCol="0">
            <a:spAutoFit/>
          </a:bodyPr>
          <a:lstStyle/>
          <a:p>
            <a:pPr marL="12700">
              <a:lnSpc>
                <a:spcPct val="100000"/>
              </a:lnSpc>
              <a:spcBef>
                <a:spcPts val="95"/>
              </a:spcBef>
            </a:pPr>
            <a:r>
              <a:rPr sz="2800" spc="-50" dirty="0"/>
              <a:t>TAUSHETSPLIKT,</a:t>
            </a:r>
            <a:r>
              <a:rPr sz="2800" spc="-20" dirty="0"/>
              <a:t> </a:t>
            </a:r>
            <a:r>
              <a:rPr sz="2800" spc="-25" dirty="0"/>
              <a:t>OPPLYSNINGSRETT</a:t>
            </a:r>
            <a:r>
              <a:rPr sz="2800" spc="-30" dirty="0"/>
              <a:t> </a:t>
            </a:r>
            <a:r>
              <a:rPr sz="2800" dirty="0"/>
              <a:t>OG</a:t>
            </a:r>
            <a:r>
              <a:rPr sz="2800" spc="-75" dirty="0"/>
              <a:t> </a:t>
            </a:r>
            <a:r>
              <a:rPr sz="2800" spc="-10" dirty="0"/>
              <a:t>OPPLYSNINGSPLIKT</a:t>
            </a:r>
            <a:endParaRPr sz="2800"/>
          </a:p>
        </p:txBody>
      </p:sp>
      <p:sp>
        <p:nvSpPr>
          <p:cNvPr id="3" name="object 3"/>
          <p:cNvSpPr txBox="1"/>
          <p:nvPr/>
        </p:nvSpPr>
        <p:spPr>
          <a:xfrm>
            <a:off x="836167" y="1388109"/>
            <a:ext cx="9827895" cy="2282190"/>
          </a:xfrm>
          <a:prstGeom prst="rect">
            <a:avLst/>
          </a:prstGeom>
        </p:spPr>
        <p:txBody>
          <a:bodyPr vert="horz" wrap="square" lIns="0" tIns="13335" rIns="0" bIns="0" rtlCol="0">
            <a:spAutoFit/>
          </a:bodyPr>
          <a:lstStyle/>
          <a:p>
            <a:pPr marL="12700" marR="572135">
              <a:lnSpc>
                <a:spcPct val="100000"/>
              </a:lnSpc>
              <a:spcBef>
                <a:spcPts val="105"/>
              </a:spcBef>
            </a:pPr>
            <a:r>
              <a:rPr sz="2000" b="1" spc="-10" dirty="0">
                <a:latin typeface="Calibri"/>
                <a:cs typeface="Calibri"/>
              </a:rPr>
              <a:t>Taushetsplikt</a:t>
            </a:r>
            <a:r>
              <a:rPr sz="2000" b="1" spc="-70" dirty="0">
                <a:latin typeface="Calibri"/>
                <a:cs typeface="Calibri"/>
              </a:rPr>
              <a:t> </a:t>
            </a:r>
            <a:r>
              <a:rPr sz="2000" dirty="0">
                <a:latin typeface="Calibri"/>
                <a:cs typeface="Calibri"/>
              </a:rPr>
              <a:t>innebærer</a:t>
            </a:r>
            <a:r>
              <a:rPr sz="2000" spc="-30" dirty="0">
                <a:latin typeface="Calibri"/>
                <a:cs typeface="Calibri"/>
              </a:rPr>
              <a:t> </a:t>
            </a:r>
            <a:r>
              <a:rPr sz="2000" dirty="0">
                <a:latin typeface="Calibri"/>
                <a:cs typeface="Calibri"/>
              </a:rPr>
              <a:t>en</a:t>
            </a:r>
            <a:r>
              <a:rPr sz="2000" spc="-40" dirty="0">
                <a:latin typeface="Calibri"/>
                <a:cs typeface="Calibri"/>
              </a:rPr>
              <a:t> </a:t>
            </a:r>
            <a:r>
              <a:rPr sz="2000" b="1" dirty="0">
                <a:latin typeface="Calibri"/>
                <a:cs typeface="Calibri"/>
              </a:rPr>
              <a:t>plikt</a:t>
            </a:r>
            <a:r>
              <a:rPr sz="2000" b="1" spc="-45" dirty="0">
                <a:latin typeface="Calibri"/>
                <a:cs typeface="Calibri"/>
              </a:rPr>
              <a:t> </a:t>
            </a:r>
            <a:r>
              <a:rPr sz="2000" b="1" dirty="0">
                <a:latin typeface="Calibri"/>
                <a:cs typeface="Calibri"/>
              </a:rPr>
              <a:t>til</a:t>
            </a:r>
            <a:r>
              <a:rPr sz="2000" b="1" spc="-55" dirty="0">
                <a:latin typeface="Calibri"/>
                <a:cs typeface="Calibri"/>
              </a:rPr>
              <a:t> </a:t>
            </a:r>
            <a:r>
              <a:rPr sz="2000" b="1" dirty="0">
                <a:latin typeface="Calibri"/>
                <a:cs typeface="Calibri"/>
              </a:rPr>
              <a:t>å</a:t>
            </a:r>
            <a:r>
              <a:rPr sz="2000" b="1" spc="-30" dirty="0">
                <a:latin typeface="Calibri"/>
                <a:cs typeface="Calibri"/>
              </a:rPr>
              <a:t> </a:t>
            </a:r>
            <a:r>
              <a:rPr sz="2000" b="1" dirty="0">
                <a:latin typeface="Calibri"/>
                <a:cs typeface="Calibri"/>
              </a:rPr>
              <a:t>hindre</a:t>
            </a:r>
            <a:r>
              <a:rPr sz="2000" b="1" spc="-35" dirty="0">
                <a:latin typeface="Calibri"/>
                <a:cs typeface="Calibri"/>
              </a:rPr>
              <a:t> </a:t>
            </a:r>
            <a:r>
              <a:rPr sz="2000" dirty="0">
                <a:latin typeface="Calibri"/>
                <a:cs typeface="Calibri"/>
              </a:rPr>
              <a:t>at</a:t>
            </a:r>
            <a:r>
              <a:rPr sz="2000" spc="-30" dirty="0">
                <a:latin typeface="Calibri"/>
                <a:cs typeface="Calibri"/>
              </a:rPr>
              <a:t> </a:t>
            </a:r>
            <a:r>
              <a:rPr sz="2000" spc="-10" dirty="0">
                <a:latin typeface="Calibri"/>
                <a:cs typeface="Calibri"/>
              </a:rPr>
              <a:t>uvedkommende</a:t>
            </a:r>
            <a:r>
              <a:rPr sz="2000" spc="-25" dirty="0">
                <a:latin typeface="Calibri"/>
                <a:cs typeface="Calibri"/>
              </a:rPr>
              <a:t> </a:t>
            </a:r>
            <a:r>
              <a:rPr sz="2000" dirty="0">
                <a:latin typeface="Calibri"/>
                <a:cs typeface="Calibri"/>
              </a:rPr>
              <a:t>får</a:t>
            </a:r>
            <a:r>
              <a:rPr sz="2000" spc="-40" dirty="0">
                <a:latin typeface="Calibri"/>
                <a:cs typeface="Calibri"/>
              </a:rPr>
              <a:t> </a:t>
            </a:r>
            <a:r>
              <a:rPr sz="2000" dirty="0">
                <a:latin typeface="Calibri"/>
                <a:cs typeface="Calibri"/>
              </a:rPr>
              <a:t>tilgang</a:t>
            </a:r>
            <a:r>
              <a:rPr sz="2000" spc="-35" dirty="0">
                <a:latin typeface="Calibri"/>
                <a:cs typeface="Calibri"/>
              </a:rPr>
              <a:t> </a:t>
            </a:r>
            <a:r>
              <a:rPr sz="2000" spc="-25" dirty="0">
                <a:latin typeface="Calibri"/>
                <a:cs typeface="Calibri"/>
              </a:rPr>
              <a:t>til </a:t>
            </a:r>
            <a:r>
              <a:rPr sz="2000" spc="-10" dirty="0">
                <a:latin typeface="Calibri"/>
                <a:cs typeface="Calibri"/>
              </a:rPr>
              <a:t>personopplysninger</a:t>
            </a:r>
            <a:r>
              <a:rPr sz="2000" spc="-50" dirty="0">
                <a:latin typeface="Calibri"/>
                <a:cs typeface="Calibri"/>
              </a:rPr>
              <a:t> </a:t>
            </a:r>
            <a:r>
              <a:rPr sz="2000" dirty="0">
                <a:latin typeface="Calibri"/>
                <a:cs typeface="Calibri"/>
              </a:rPr>
              <a:t>som</a:t>
            </a:r>
            <a:r>
              <a:rPr sz="2000" spc="-30" dirty="0">
                <a:latin typeface="Calibri"/>
                <a:cs typeface="Calibri"/>
              </a:rPr>
              <a:t> </a:t>
            </a:r>
            <a:r>
              <a:rPr sz="2000" dirty="0">
                <a:latin typeface="Calibri"/>
                <a:cs typeface="Calibri"/>
              </a:rPr>
              <a:t>er</a:t>
            </a:r>
            <a:r>
              <a:rPr sz="2000" spc="-20" dirty="0">
                <a:latin typeface="Calibri"/>
                <a:cs typeface="Calibri"/>
              </a:rPr>
              <a:t> </a:t>
            </a:r>
            <a:r>
              <a:rPr sz="2000" spc="-10" dirty="0">
                <a:latin typeface="Calibri"/>
                <a:cs typeface="Calibri"/>
              </a:rPr>
              <a:t>taushetsbelagte.</a:t>
            </a:r>
            <a:r>
              <a:rPr sz="2000" spc="-15" dirty="0">
                <a:latin typeface="Calibri"/>
                <a:cs typeface="Calibri"/>
              </a:rPr>
              <a:t> </a:t>
            </a:r>
            <a:r>
              <a:rPr sz="2000" dirty="0">
                <a:latin typeface="Calibri"/>
                <a:cs typeface="Calibri"/>
              </a:rPr>
              <a:t>(unnlate</a:t>
            </a:r>
            <a:r>
              <a:rPr sz="2000" spc="-15" dirty="0">
                <a:latin typeface="Calibri"/>
                <a:cs typeface="Calibri"/>
              </a:rPr>
              <a:t> </a:t>
            </a:r>
            <a:r>
              <a:rPr sz="2000" dirty="0">
                <a:latin typeface="Calibri"/>
                <a:cs typeface="Calibri"/>
              </a:rPr>
              <a:t>å</a:t>
            </a:r>
            <a:r>
              <a:rPr sz="2000" spc="-20" dirty="0">
                <a:latin typeface="Calibri"/>
                <a:cs typeface="Calibri"/>
              </a:rPr>
              <a:t> </a:t>
            </a:r>
            <a:r>
              <a:rPr sz="2000" spc="-10" dirty="0">
                <a:latin typeface="Calibri"/>
                <a:cs typeface="Calibri"/>
              </a:rPr>
              <a:t>videreformidle</a:t>
            </a:r>
            <a:r>
              <a:rPr sz="2000" spc="-15" dirty="0">
                <a:latin typeface="Calibri"/>
                <a:cs typeface="Calibri"/>
              </a:rPr>
              <a:t> </a:t>
            </a:r>
            <a:r>
              <a:rPr sz="2000" dirty="0">
                <a:latin typeface="Calibri"/>
                <a:cs typeface="Calibri"/>
              </a:rPr>
              <a:t>og</a:t>
            </a:r>
            <a:r>
              <a:rPr sz="2000" spc="-30" dirty="0">
                <a:latin typeface="Calibri"/>
                <a:cs typeface="Calibri"/>
              </a:rPr>
              <a:t> </a:t>
            </a:r>
            <a:r>
              <a:rPr sz="2000" dirty="0">
                <a:latin typeface="Calibri"/>
                <a:cs typeface="Calibri"/>
              </a:rPr>
              <a:t>aktivt</a:t>
            </a:r>
            <a:r>
              <a:rPr sz="2000" spc="-20" dirty="0">
                <a:latin typeface="Calibri"/>
                <a:cs typeface="Calibri"/>
              </a:rPr>
              <a:t> </a:t>
            </a:r>
            <a:r>
              <a:rPr sz="2000" spc="-10" dirty="0">
                <a:latin typeface="Calibri"/>
                <a:cs typeface="Calibri"/>
              </a:rPr>
              <a:t>forhindre </a:t>
            </a:r>
            <a:r>
              <a:rPr sz="2000" dirty="0">
                <a:latin typeface="Calibri"/>
                <a:cs typeface="Calibri"/>
              </a:rPr>
              <a:t>tilgang</a:t>
            </a:r>
            <a:r>
              <a:rPr sz="2000" spc="-45" dirty="0">
                <a:latin typeface="Calibri"/>
                <a:cs typeface="Calibri"/>
              </a:rPr>
              <a:t> </a:t>
            </a:r>
            <a:r>
              <a:rPr sz="2000" dirty="0">
                <a:latin typeface="Calibri"/>
                <a:cs typeface="Calibri"/>
              </a:rPr>
              <a:t>til</a:t>
            </a:r>
            <a:r>
              <a:rPr sz="2000" spc="-35" dirty="0">
                <a:latin typeface="Calibri"/>
                <a:cs typeface="Calibri"/>
              </a:rPr>
              <a:t> </a:t>
            </a:r>
            <a:r>
              <a:rPr sz="2000" spc="-25" dirty="0">
                <a:latin typeface="Calibri"/>
                <a:cs typeface="Calibri"/>
              </a:rPr>
              <a:t>.)</a:t>
            </a:r>
            <a:endParaRPr sz="2000">
              <a:latin typeface="Calibri"/>
              <a:cs typeface="Calibri"/>
            </a:endParaRPr>
          </a:p>
          <a:p>
            <a:pPr>
              <a:lnSpc>
                <a:spcPct val="100000"/>
              </a:lnSpc>
              <a:spcBef>
                <a:spcPts val="919"/>
              </a:spcBef>
            </a:pPr>
            <a:endParaRPr sz="2000">
              <a:latin typeface="Calibri"/>
              <a:cs typeface="Calibri"/>
            </a:endParaRPr>
          </a:p>
          <a:p>
            <a:pPr marL="12700" marR="5080">
              <a:lnSpc>
                <a:spcPct val="100000"/>
              </a:lnSpc>
            </a:pPr>
            <a:r>
              <a:rPr sz="2000" b="1" spc="-10" dirty="0">
                <a:latin typeface="Calibri"/>
                <a:cs typeface="Calibri"/>
              </a:rPr>
              <a:t>Opplysningsrett</a:t>
            </a:r>
            <a:r>
              <a:rPr sz="2000" b="1" spc="-45" dirty="0">
                <a:latin typeface="Calibri"/>
                <a:cs typeface="Calibri"/>
              </a:rPr>
              <a:t> </a:t>
            </a:r>
            <a:r>
              <a:rPr sz="2000" dirty="0">
                <a:latin typeface="Calibri"/>
                <a:cs typeface="Calibri"/>
              </a:rPr>
              <a:t>innebærer</a:t>
            </a:r>
            <a:r>
              <a:rPr sz="2000" spc="-20" dirty="0">
                <a:latin typeface="Calibri"/>
                <a:cs typeface="Calibri"/>
              </a:rPr>
              <a:t> </a:t>
            </a:r>
            <a:r>
              <a:rPr sz="2000" dirty="0">
                <a:latin typeface="Calibri"/>
                <a:cs typeface="Calibri"/>
              </a:rPr>
              <a:t>at den</a:t>
            </a:r>
            <a:r>
              <a:rPr sz="2000" spc="-15" dirty="0">
                <a:latin typeface="Calibri"/>
                <a:cs typeface="Calibri"/>
              </a:rPr>
              <a:t> </a:t>
            </a:r>
            <a:r>
              <a:rPr sz="2000" dirty="0">
                <a:latin typeface="Calibri"/>
                <a:cs typeface="Calibri"/>
              </a:rPr>
              <a:t>som</a:t>
            </a:r>
            <a:r>
              <a:rPr sz="2000" spc="-10" dirty="0">
                <a:latin typeface="Calibri"/>
                <a:cs typeface="Calibri"/>
              </a:rPr>
              <a:t> </a:t>
            </a:r>
            <a:r>
              <a:rPr sz="2000" dirty="0">
                <a:latin typeface="Calibri"/>
                <a:cs typeface="Calibri"/>
              </a:rPr>
              <a:t>sitter med</a:t>
            </a:r>
            <a:r>
              <a:rPr sz="2000" spc="-10" dirty="0">
                <a:latin typeface="Calibri"/>
                <a:cs typeface="Calibri"/>
              </a:rPr>
              <a:t> personopplysninger</a:t>
            </a:r>
            <a:r>
              <a:rPr sz="2000" spc="-35" dirty="0">
                <a:latin typeface="Calibri"/>
                <a:cs typeface="Calibri"/>
              </a:rPr>
              <a:t> </a:t>
            </a:r>
            <a:r>
              <a:rPr sz="2000" dirty="0">
                <a:latin typeface="Calibri"/>
                <a:cs typeface="Calibri"/>
              </a:rPr>
              <a:t>som</a:t>
            </a:r>
            <a:r>
              <a:rPr sz="2000" spc="-20" dirty="0">
                <a:latin typeface="Calibri"/>
                <a:cs typeface="Calibri"/>
              </a:rPr>
              <a:t> </a:t>
            </a:r>
            <a:r>
              <a:rPr sz="2000" dirty="0">
                <a:latin typeface="Calibri"/>
                <a:cs typeface="Calibri"/>
              </a:rPr>
              <a:t>i</a:t>
            </a:r>
            <a:r>
              <a:rPr sz="2000" spc="-5" dirty="0">
                <a:latin typeface="Calibri"/>
                <a:cs typeface="Calibri"/>
              </a:rPr>
              <a:t> </a:t>
            </a:r>
            <a:r>
              <a:rPr sz="2000" spc="-10" dirty="0">
                <a:latin typeface="Calibri"/>
                <a:cs typeface="Calibri"/>
              </a:rPr>
              <a:t>utgangspunktet</a:t>
            </a:r>
            <a:r>
              <a:rPr sz="2000" spc="-30" dirty="0">
                <a:latin typeface="Calibri"/>
                <a:cs typeface="Calibri"/>
              </a:rPr>
              <a:t> </a:t>
            </a:r>
            <a:r>
              <a:rPr sz="2000" spc="-25" dirty="0">
                <a:latin typeface="Calibri"/>
                <a:cs typeface="Calibri"/>
              </a:rPr>
              <a:t>er </a:t>
            </a:r>
            <a:r>
              <a:rPr sz="2000" spc="-20" dirty="0">
                <a:latin typeface="Calibri"/>
                <a:cs typeface="Calibri"/>
              </a:rPr>
              <a:t>omfattet</a:t>
            </a:r>
            <a:r>
              <a:rPr sz="2000" spc="-40" dirty="0">
                <a:latin typeface="Calibri"/>
                <a:cs typeface="Calibri"/>
              </a:rPr>
              <a:t> </a:t>
            </a:r>
            <a:r>
              <a:rPr sz="2000" dirty="0">
                <a:latin typeface="Calibri"/>
                <a:cs typeface="Calibri"/>
              </a:rPr>
              <a:t>av</a:t>
            </a:r>
            <a:r>
              <a:rPr sz="2000" spc="-50" dirty="0">
                <a:latin typeface="Calibri"/>
                <a:cs typeface="Calibri"/>
              </a:rPr>
              <a:t> </a:t>
            </a:r>
            <a:r>
              <a:rPr sz="2000" dirty="0">
                <a:latin typeface="Calibri"/>
                <a:cs typeface="Calibri"/>
              </a:rPr>
              <a:t>taushetsplikt</a:t>
            </a:r>
            <a:r>
              <a:rPr sz="2000" spc="-25" dirty="0">
                <a:latin typeface="Calibri"/>
                <a:cs typeface="Calibri"/>
              </a:rPr>
              <a:t> </a:t>
            </a:r>
            <a:r>
              <a:rPr sz="2000" spc="-10" dirty="0">
                <a:latin typeface="Calibri"/>
                <a:cs typeface="Calibri"/>
              </a:rPr>
              <a:t>likevel</a:t>
            </a:r>
            <a:r>
              <a:rPr sz="2000" spc="-35" dirty="0">
                <a:latin typeface="Calibri"/>
                <a:cs typeface="Calibri"/>
              </a:rPr>
              <a:t> </a:t>
            </a:r>
            <a:r>
              <a:rPr sz="2000" dirty="0">
                <a:latin typeface="Calibri"/>
                <a:cs typeface="Calibri"/>
              </a:rPr>
              <a:t>har</a:t>
            </a:r>
            <a:r>
              <a:rPr sz="2000" spc="-65" dirty="0">
                <a:latin typeface="Calibri"/>
                <a:cs typeface="Calibri"/>
              </a:rPr>
              <a:t> </a:t>
            </a:r>
            <a:r>
              <a:rPr sz="2000" b="1" dirty="0">
                <a:latin typeface="Calibri"/>
                <a:cs typeface="Calibri"/>
              </a:rPr>
              <a:t>rett</a:t>
            </a:r>
            <a:r>
              <a:rPr sz="2000" b="1" spc="-55" dirty="0">
                <a:latin typeface="Calibri"/>
                <a:cs typeface="Calibri"/>
              </a:rPr>
              <a:t> </a:t>
            </a:r>
            <a:r>
              <a:rPr sz="2000" dirty="0">
                <a:latin typeface="Calibri"/>
                <a:cs typeface="Calibri"/>
              </a:rPr>
              <a:t>til</a:t>
            </a:r>
            <a:r>
              <a:rPr sz="2000" spc="-45" dirty="0">
                <a:latin typeface="Calibri"/>
                <a:cs typeface="Calibri"/>
              </a:rPr>
              <a:t> </a:t>
            </a:r>
            <a:r>
              <a:rPr sz="2000" dirty="0">
                <a:latin typeface="Calibri"/>
                <a:cs typeface="Calibri"/>
              </a:rPr>
              <a:t>å</a:t>
            </a:r>
            <a:r>
              <a:rPr sz="2000" spc="-50" dirty="0">
                <a:latin typeface="Calibri"/>
                <a:cs typeface="Calibri"/>
              </a:rPr>
              <a:t> </a:t>
            </a:r>
            <a:r>
              <a:rPr sz="2000" dirty="0">
                <a:latin typeface="Calibri"/>
                <a:cs typeface="Calibri"/>
              </a:rPr>
              <a:t>gi</a:t>
            </a:r>
            <a:r>
              <a:rPr sz="2000" spc="-55" dirty="0">
                <a:latin typeface="Calibri"/>
                <a:cs typeface="Calibri"/>
              </a:rPr>
              <a:t> </a:t>
            </a:r>
            <a:r>
              <a:rPr sz="2000" dirty="0">
                <a:latin typeface="Calibri"/>
                <a:cs typeface="Calibri"/>
              </a:rPr>
              <a:t>opplysningene</a:t>
            </a:r>
            <a:r>
              <a:rPr sz="2000" spc="-85" dirty="0">
                <a:latin typeface="Calibri"/>
                <a:cs typeface="Calibri"/>
              </a:rPr>
              <a:t> </a:t>
            </a:r>
            <a:r>
              <a:rPr sz="2000" dirty="0">
                <a:latin typeface="Calibri"/>
                <a:cs typeface="Calibri"/>
              </a:rPr>
              <a:t>videre.</a:t>
            </a:r>
            <a:r>
              <a:rPr sz="2000" spc="-45" dirty="0">
                <a:latin typeface="Calibri"/>
                <a:cs typeface="Calibri"/>
              </a:rPr>
              <a:t> </a:t>
            </a:r>
            <a:r>
              <a:rPr sz="2000" dirty="0">
                <a:latin typeface="Calibri"/>
                <a:cs typeface="Calibri"/>
              </a:rPr>
              <a:t>Den</a:t>
            </a:r>
            <a:r>
              <a:rPr sz="2000" spc="-70" dirty="0">
                <a:latin typeface="Calibri"/>
                <a:cs typeface="Calibri"/>
              </a:rPr>
              <a:t> </a:t>
            </a:r>
            <a:r>
              <a:rPr sz="2000" dirty="0">
                <a:latin typeface="Calibri"/>
                <a:cs typeface="Calibri"/>
              </a:rPr>
              <a:t>som</a:t>
            </a:r>
            <a:r>
              <a:rPr sz="2000" spc="-60" dirty="0">
                <a:latin typeface="Calibri"/>
                <a:cs typeface="Calibri"/>
              </a:rPr>
              <a:t> </a:t>
            </a:r>
            <a:r>
              <a:rPr sz="2000" dirty="0">
                <a:latin typeface="Calibri"/>
                <a:cs typeface="Calibri"/>
              </a:rPr>
              <a:t>sitter</a:t>
            </a:r>
            <a:r>
              <a:rPr sz="2000" spc="-35" dirty="0">
                <a:latin typeface="Calibri"/>
                <a:cs typeface="Calibri"/>
              </a:rPr>
              <a:t> </a:t>
            </a:r>
            <a:r>
              <a:rPr sz="2000" spc="-25" dirty="0">
                <a:latin typeface="Calibri"/>
                <a:cs typeface="Calibri"/>
              </a:rPr>
              <a:t>med </a:t>
            </a:r>
            <a:r>
              <a:rPr sz="2000" dirty="0">
                <a:latin typeface="Calibri"/>
                <a:cs typeface="Calibri"/>
              </a:rPr>
              <a:t>opplysningene</a:t>
            </a:r>
            <a:r>
              <a:rPr sz="2000" spc="-80" dirty="0">
                <a:latin typeface="Calibri"/>
                <a:cs typeface="Calibri"/>
              </a:rPr>
              <a:t> </a:t>
            </a:r>
            <a:r>
              <a:rPr sz="2000" dirty="0">
                <a:latin typeface="Calibri"/>
                <a:cs typeface="Calibri"/>
              </a:rPr>
              <a:t>kan</a:t>
            </a:r>
            <a:r>
              <a:rPr sz="2000" spc="-45" dirty="0">
                <a:latin typeface="Calibri"/>
                <a:cs typeface="Calibri"/>
              </a:rPr>
              <a:t> </a:t>
            </a:r>
            <a:r>
              <a:rPr sz="2000" dirty="0">
                <a:latin typeface="Calibri"/>
                <a:cs typeface="Calibri"/>
              </a:rPr>
              <a:t>velge</a:t>
            </a:r>
            <a:r>
              <a:rPr sz="2000" spc="-55" dirty="0">
                <a:latin typeface="Calibri"/>
                <a:cs typeface="Calibri"/>
              </a:rPr>
              <a:t> </a:t>
            </a:r>
            <a:r>
              <a:rPr sz="2000" dirty="0">
                <a:latin typeface="Calibri"/>
                <a:cs typeface="Calibri"/>
              </a:rPr>
              <a:t>mellom</a:t>
            </a:r>
            <a:r>
              <a:rPr sz="2000" spc="-45" dirty="0">
                <a:latin typeface="Calibri"/>
                <a:cs typeface="Calibri"/>
              </a:rPr>
              <a:t> </a:t>
            </a:r>
            <a:r>
              <a:rPr sz="2000" dirty="0">
                <a:latin typeface="Calibri"/>
                <a:cs typeface="Calibri"/>
              </a:rPr>
              <a:t>å</a:t>
            </a:r>
            <a:r>
              <a:rPr sz="2000" spc="-50" dirty="0">
                <a:latin typeface="Calibri"/>
                <a:cs typeface="Calibri"/>
              </a:rPr>
              <a:t> </a:t>
            </a:r>
            <a:r>
              <a:rPr sz="2000" dirty="0">
                <a:latin typeface="Calibri"/>
                <a:cs typeface="Calibri"/>
              </a:rPr>
              <a:t>gi</a:t>
            </a:r>
            <a:r>
              <a:rPr sz="2000" spc="-60" dirty="0">
                <a:latin typeface="Calibri"/>
                <a:cs typeface="Calibri"/>
              </a:rPr>
              <a:t> </a:t>
            </a:r>
            <a:r>
              <a:rPr sz="2000" dirty="0">
                <a:latin typeface="Calibri"/>
                <a:cs typeface="Calibri"/>
              </a:rPr>
              <a:t>opplysningene</a:t>
            </a:r>
            <a:r>
              <a:rPr sz="2000" spc="-80" dirty="0">
                <a:latin typeface="Calibri"/>
                <a:cs typeface="Calibri"/>
              </a:rPr>
              <a:t> </a:t>
            </a:r>
            <a:r>
              <a:rPr sz="2000" dirty="0">
                <a:latin typeface="Calibri"/>
                <a:cs typeface="Calibri"/>
              </a:rPr>
              <a:t>videre</a:t>
            </a:r>
            <a:r>
              <a:rPr sz="2000" spc="-35" dirty="0">
                <a:latin typeface="Calibri"/>
                <a:cs typeface="Calibri"/>
              </a:rPr>
              <a:t> </a:t>
            </a:r>
            <a:r>
              <a:rPr sz="2000" dirty="0">
                <a:latin typeface="Calibri"/>
                <a:cs typeface="Calibri"/>
              </a:rPr>
              <a:t>eller</a:t>
            </a:r>
            <a:r>
              <a:rPr sz="2000" spc="-40" dirty="0">
                <a:latin typeface="Calibri"/>
                <a:cs typeface="Calibri"/>
              </a:rPr>
              <a:t> </a:t>
            </a:r>
            <a:r>
              <a:rPr sz="2000" dirty="0">
                <a:latin typeface="Calibri"/>
                <a:cs typeface="Calibri"/>
              </a:rPr>
              <a:t>la</a:t>
            </a:r>
            <a:r>
              <a:rPr sz="2000" spc="-45" dirty="0">
                <a:latin typeface="Calibri"/>
                <a:cs typeface="Calibri"/>
              </a:rPr>
              <a:t> </a:t>
            </a:r>
            <a:r>
              <a:rPr sz="2000" spc="-10" dirty="0">
                <a:latin typeface="Calibri"/>
                <a:cs typeface="Calibri"/>
              </a:rPr>
              <a:t>være.</a:t>
            </a:r>
            <a:endParaRPr sz="2000">
              <a:latin typeface="Calibri"/>
              <a:cs typeface="Calibri"/>
            </a:endParaRPr>
          </a:p>
        </p:txBody>
      </p:sp>
      <p:sp>
        <p:nvSpPr>
          <p:cNvPr id="4" name="object 4"/>
          <p:cNvSpPr txBox="1"/>
          <p:nvPr/>
        </p:nvSpPr>
        <p:spPr>
          <a:xfrm>
            <a:off x="836167" y="4437126"/>
            <a:ext cx="9836150" cy="635635"/>
          </a:xfrm>
          <a:prstGeom prst="rect">
            <a:avLst/>
          </a:prstGeom>
        </p:spPr>
        <p:txBody>
          <a:bodyPr vert="horz" wrap="square" lIns="0" tIns="12700" rIns="0" bIns="0" rtlCol="0">
            <a:spAutoFit/>
          </a:bodyPr>
          <a:lstStyle/>
          <a:p>
            <a:pPr marL="12700" marR="5080">
              <a:lnSpc>
                <a:spcPct val="100000"/>
              </a:lnSpc>
              <a:spcBef>
                <a:spcPts val="100"/>
              </a:spcBef>
            </a:pPr>
            <a:r>
              <a:rPr sz="2000" b="1" dirty="0">
                <a:latin typeface="Calibri"/>
                <a:cs typeface="Calibri"/>
              </a:rPr>
              <a:t>Opplysningsplikt</a:t>
            </a:r>
            <a:r>
              <a:rPr sz="2000" b="1" spc="-60" dirty="0">
                <a:latin typeface="Calibri"/>
                <a:cs typeface="Calibri"/>
              </a:rPr>
              <a:t> </a:t>
            </a:r>
            <a:r>
              <a:rPr sz="2000" dirty="0">
                <a:latin typeface="Calibri"/>
                <a:cs typeface="Calibri"/>
              </a:rPr>
              <a:t>kan</a:t>
            </a:r>
            <a:r>
              <a:rPr sz="2000" spc="-30" dirty="0">
                <a:latin typeface="Calibri"/>
                <a:cs typeface="Calibri"/>
              </a:rPr>
              <a:t> </a:t>
            </a:r>
            <a:r>
              <a:rPr sz="2000" dirty="0">
                <a:latin typeface="Calibri"/>
                <a:cs typeface="Calibri"/>
              </a:rPr>
              <a:t>både</a:t>
            </a:r>
            <a:r>
              <a:rPr sz="2000" spc="-30" dirty="0">
                <a:latin typeface="Calibri"/>
                <a:cs typeface="Calibri"/>
              </a:rPr>
              <a:t> </a:t>
            </a:r>
            <a:r>
              <a:rPr sz="2000" dirty="0">
                <a:latin typeface="Calibri"/>
                <a:cs typeface="Calibri"/>
              </a:rPr>
              <a:t>innebære</a:t>
            </a:r>
            <a:r>
              <a:rPr sz="2000" spc="-35" dirty="0">
                <a:latin typeface="Calibri"/>
                <a:cs typeface="Calibri"/>
              </a:rPr>
              <a:t> </a:t>
            </a:r>
            <a:r>
              <a:rPr sz="2000" b="1" dirty="0">
                <a:latin typeface="Calibri"/>
                <a:cs typeface="Calibri"/>
              </a:rPr>
              <a:t>en</a:t>
            </a:r>
            <a:r>
              <a:rPr sz="2000" b="1" spc="-25" dirty="0">
                <a:latin typeface="Calibri"/>
                <a:cs typeface="Calibri"/>
              </a:rPr>
              <a:t> </a:t>
            </a:r>
            <a:r>
              <a:rPr sz="2000" b="1" dirty="0">
                <a:latin typeface="Calibri"/>
                <a:cs typeface="Calibri"/>
              </a:rPr>
              <a:t>plikt</a:t>
            </a:r>
            <a:r>
              <a:rPr sz="2000" b="1" spc="-35" dirty="0">
                <a:latin typeface="Calibri"/>
                <a:cs typeface="Calibri"/>
              </a:rPr>
              <a:t> </a:t>
            </a:r>
            <a:r>
              <a:rPr sz="2000" dirty="0">
                <a:latin typeface="Calibri"/>
                <a:cs typeface="Calibri"/>
              </a:rPr>
              <a:t>til</a:t>
            </a:r>
            <a:r>
              <a:rPr sz="2000" spc="-15" dirty="0">
                <a:latin typeface="Calibri"/>
                <a:cs typeface="Calibri"/>
              </a:rPr>
              <a:t> </a:t>
            </a:r>
            <a:r>
              <a:rPr sz="2000" dirty="0">
                <a:latin typeface="Calibri"/>
                <a:cs typeface="Calibri"/>
              </a:rPr>
              <a:t>å</a:t>
            </a:r>
            <a:r>
              <a:rPr sz="2000" spc="-20" dirty="0">
                <a:latin typeface="Calibri"/>
                <a:cs typeface="Calibri"/>
              </a:rPr>
              <a:t> </a:t>
            </a:r>
            <a:r>
              <a:rPr sz="2000" dirty="0">
                <a:latin typeface="Calibri"/>
                <a:cs typeface="Calibri"/>
              </a:rPr>
              <a:t>gi</a:t>
            </a:r>
            <a:r>
              <a:rPr sz="2000" spc="-40" dirty="0">
                <a:latin typeface="Calibri"/>
                <a:cs typeface="Calibri"/>
              </a:rPr>
              <a:t> </a:t>
            </a:r>
            <a:r>
              <a:rPr sz="2000" spc="-10" dirty="0">
                <a:latin typeface="Calibri"/>
                <a:cs typeface="Calibri"/>
              </a:rPr>
              <a:t>personopplysninger</a:t>
            </a:r>
            <a:r>
              <a:rPr sz="2000" spc="-55" dirty="0">
                <a:latin typeface="Calibri"/>
                <a:cs typeface="Calibri"/>
              </a:rPr>
              <a:t> </a:t>
            </a:r>
            <a:r>
              <a:rPr sz="2000" b="1" dirty="0">
                <a:latin typeface="Calibri"/>
                <a:cs typeface="Calibri"/>
              </a:rPr>
              <a:t>på</a:t>
            </a:r>
            <a:r>
              <a:rPr sz="2000" b="1" spc="-20" dirty="0">
                <a:latin typeface="Calibri"/>
                <a:cs typeface="Calibri"/>
              </a:rPr>
              <a:t> </a:t>
            </a:r>
            <a:r>
              <a:rPr sz="2000" b="1" dirty="0">
                <a:latin typeface="Calibri"/>
                <a:cs typeface="Calibri"/>
              </a:rPr>
              <a:t>eget</a:t>
            </a:r>
            <a:r>
              <a:rPr sz="2000" b="1" spc="-20" dirty="0">
                <a:latin typeface="Calibri"/>
                <a:cs typeface="Calibri"/>
              </a:rPr>
              <a:t> </a:t>
            </a:r>
            <a:r>
              <a:rPr sz="2000" b="1" dirty="0">
                <a:latin typeface="Calibri"/>
                <a:cs typeface="Calibri"/>
              </a:rPr>
              <a:t>initiativ</a:t>
            </a:r>
            <a:r>
              <a:rPr sz="2000" dirty="0">
                <a:latin typeface="Calibri"/>
                <a:cs typeface="Calibri"/>
              </a:rPr>
              <a:t>,</a:t>
            </a:r>
            <a:r>
              <a:rPr sz="2000" spc="-65" dirty="0">
                <a:latin typeface="Calibri"/>
                <a:cs typeface="Calibri"/>
              </a:rPr>
              <a:t> </a:t>
            </a:r>
            <a:r>
              <a:rPr sz="2000" dirty="0">
                <a:latin typeface="Calibri"/>
                <a:cs typeface="Calibri"/>
              </a:rPr>
              <a:t>og</a:t>
            </a:r>
            <a:r>
              <a:rPr sz="2000" spc="-40" dirty="0">
                <a:latin typeface="Calibri"/>
                <a:cs typeface="Calibri"/>
              </a:rPr>
              <a:t> </a:t>
            </a:r>
            <a:r>
              <a:rPr sz="2000" spc="-25" dirty="0">
                <a:latin typeface="Calibri"/>
                <a:cs typeface="Calibri"/>
              </a:rPr>
              <a:t>en </a:t>
            </a:r>
            <a:r>
              <a:rPr sz="2000" dirty="0">
                <a:latin typeface="Calibri"/>
                <a:cs typeface="Calibri"/>
              </a:rPr>
              <a:t>plikt</a:t>
            </a:r>
            <a:r>
              <a:rPr sz="2000" spc="-30" dirty="0">
                <a:latin typeface="Calibri"/>
                <a:cs typeface="Calibri"/>
              </a:rPr>
              <a:t> </a:t>
            </a:r>
            <a:r>
              <a:rPr sz="2000" dirty="0">
                <a:latin typeface="Calibri"/>
                <a:cs typeface="Calibri"/>
              </a:rPr>
              <a:t>til</a:t>
            </a:r>
            <a:r>
              <a:rPr sz="2000" spc="-50" dirty="0">
                <a:latin typeface="Calibri"/>
                <a:cs typeface="Calibri"/>
              </a:rPr>
              <a:t> </a:t>
            </a:r>
            <a:r>
              <a:rPr sz="2000" dirty="0">
                <a:latin typeface="Calibri"/>
                <a:cs typeface="Calibri"/>
              </a:rPr>
              <a:t>å</a:t>
            </a:r>
            <a:r>
              <a:rPr sz="2000" spc="-35" dirty="0">
                <a:latin typeface="Calibri"/>
                <a:cs typeface="Calibri"/>
              </a:rPr>
              <a:t> </a:t>
            </a:r>
            <a:r>
              <a:rPr sz="2000" dirty="0">
                <a:latin typeface="Calibri"/>
                <a:cs typeface="Calibri"/>
              </a:rPr>
              <a:t>gi</a:t>
            </a:r>
            <a:r>
              <a:rPr sz="2000" spc="-45" dirty="0">
                <a:latin typeface="Calibri"/>
                <a:cs typeface="Calibri"/>
              </a:rPr>
              <a:t> </a:t>
            </a:r>
            <a:r>
              <a:rPr sz="2000" dirty="0">
                <a:latin typeface="Calibri"/>
                <a:cs typeface="Calibri"/>
              </a:rPr>
              <a:t>opplysninger</a:t>
            </a:r>
            <a:r>
              <a:rPr sz="2000" spc="-65" dirty="0">
                <a:latin typeface="Calibri"/>
                <a:cs typeface="Calibri"/>
              </a:rPr>
              <a:t> </a:t>
            </a:r>
            <a:r>
              <a:rPr sz="2000" b="1" dirty="0">
                <a:latin typeface="Calibri"/>
                <a:cs typeface="Calibri"/>
              </a:rPr>
              <a:t>etter</a:t>
            </a:r>
            <a:r>
              <a:rPr sz="2000" b="1" spc="-50" dirty="0">
                <a:latin typeface="Calibri"/>
                <a:cs typeface="Calibri"/>
              </a:rPr>
              <a:t> </a:t>
            </a:r>
            <a:r>
              <a:rPr sz="2000" b="1" spc="-10" dirty="0" err="1">
                <a:latin typeface="Calibri"/>
                <a:cs typeface="Calibri"/>
              </a:rPr>
              <a:t>pålegg</a:t>
            </a:r>
            <a:r>
              <a:rPr sz="2000" b="1" spc="-10" dirty="0">
                <a:latin typeface="Calibri"/>
                <a:cs typeface="Calibri"/>
              </a:rPr>
              <a:t>.</a:t>
            </a:r>
            <a:endParaRPr sz="2000" dirty="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51801" y="833627"/>
            <a:ext cx="5781040" cy="5062220"/>
            <a:chOff x="851801" y="833627"/>
            <a:chExt cx="5781040" cy="5062220"/>
          </a:xfrm>
        </p:grpSpPr>
        <p:sp>
          <p:nvSpPr>
            <p:cNvPr id="3" name="object 3"/>
            <p:cNvSpPr/>
            <p:nvPr/>
          </p:nvSpPr>
          <p:spPr>
            <a:xfrm>
              <a:off x="3862704" y="3125977"/>
              <a:ext cx="2769870" cy="2769870"/>
            </a:xfrm>
            <a:custGeom>
              <a:avLst/>
              <a:gdLst/>
              <a:ahLst/>
              <a:cxnLst/>
              <a:rect l="l" t="t" r="r" b="b"/>
              <a:pathLst>
                <a:path w="2769870" h="2769870">
                  <a:moveTo>
                    <a:pt x="1384808" y="0"/>
                  </a:moveTo>
                  <a:lnTo>
                    <a:pt x="1336192" y="837"/>
                  </a:lnTo>
                  <a:lnTo>
                    <a:pt x="1287997" y="3331"/>
                  </a:lnTo>
                  <a:lnTo>
                    <a:pt x="1240251" y="7454"/>
                  </a:lnTo>
                  <a:lnTo>
                    <a:pt x="1192980" y="13179"/>
                  </a:lnTo>
                  <a:lnTo>
                    <a:pt x="1146212" y="20478"/>
                  </a:lnTo>
                  <a:lnTo>
                    <a:pt x="1099975" y="29324"/>
                  </a:lnTo>
                  <a:lnTo>
                    <a:pt x="1054296" y="39689"/>
                  </a:lnTo>
                  <a:lnTo>
                    <a:pt x="1009202" y="51546"/>
                  </a:lnTo>
                  <a:lnTo>
                    <a:pt x="964721" y="64867"/>
                  </a:lnTo>
                  <a:lnTo>
                    <a:pt x="920881" y="79625"/>
                  </a:lnTo>
                  <a:lnTo>
                    <a:pt x="877708" y="95793"/>
                  </a:lnTo>
                  <a:lnTo>
                    <a:pt x="835231" y="113342"/>
                  </a:lnTo>
                  <a:lnTo>
                    <a:pt x="793477" y="132246"/>
                  </a:lnTo>
                  <a:lnTo>
                    <a:pt x="752473" y="152477"/>
                  </a:lnTo>
                  <a:lnTo>
                    <a:pt x="712247" y="174007"/>
                  </a:lnTo>
                  <a:lnTo>
                    <a:pt x="672826" y="196810"/>
                  </a:lnTo>
                  <a:lnTo>
                    <a:pt x="634237" y="220857"/>
                  </a:lnTo>
                  <a:lnTo>
                    <a:pt x="596509" y="246122"/>
                  </a:lnTo>
                  <a:lnTo>
                    <a:pt x="559668" y="272576"/>
                  </a:lnTo>
                  <a:lnTo>
                    <a:pt x="523743" y="300192"/>
                  </a:lnTo>
                  <a:lnTo>
                    <a:pt x="488760" y="328943"/>
                  </a:lnTo>
                  <a:lnTo>
                    <a:pt x="454747" y="358802"/>
                  </a:lnTo>
                  <a:lnTo>
                    <a:pt x="421731" y="389740"/>
                  </a:lnTo>
                  <a:lnTo>
                    <a:pt x="389740" y="421731"/>
                  </a:lnTo>
                  <a:lnTo>
                    <a:pt x="358802" y="454747"/>
                  </a:lnTo>
                  <a:lnTo>
                    <a:pt x="328943" y="488760"/>
                  </a:lnTo>
                  <a:lnTo>
                    <a:pt x="300192" y="523743"/>
                  </a:lnTo>
                  <a:lnTo>
                    <a:pt x="272576" y="559668"/>
                  </a:lnTo>
                  <a:lnTo>
                    <a:pt x="246122" y="596509"/>
                  </a:lnTo>
                  <a:lnTo>
                    <a:pt x="220857" y="634237"/>
                  </a:lnTo>
                  <a:lnTo>
                    <a:pt x="196810" y="672826"/>
                  </a:lnTo>
                  <a:lnTo>
                    <a:pt x="174007" y="712247"/>
                  </a:lnTo>
                  <a:lnTo>
                    <a:pt x="152477" y="752473"/>
                  </a:lnTo>
                  <a:lnTo>
                    <a:pt x="132246" y="793477"/>
                  </a:lnTo>
                  <a:lnTo>
                    <a:pt x="113342" y="835231"/>
                  </a:lnTo>
                  <a:lnTo>
                    <a:pt x="95793" y="877708"/>
                  </a:lnTo>
                  <a:lnTo>
                    <a:pt x="79625" y="920881"/>
                  </a:lnTo>
                  <a:lnTo>
                    <a:pt x="64867" y="964721"/>
                  </a:lnTo>
                  <a:lnTo>
                    <a:pt x="51546" y="1009202"/>
                  </a:lnTo>
                  <a:lnTo>
                    <a:pt x="39689" y="1054296"/>
                  </a:lnTo>
                  <a:lnTo>
                    <a:pt x="29324" y="1099975"/>
                  </a:lnTo>
                  <a:lnTo>
                    <a:pt x="20478" y="1146212"/>
                  </a:lnTo>
                  <a:lnTo>
                    <a:pt x="13179" y="1192980"/>
                  </a:lnTo>
                  <a:lnTo>
                    <a:pt x="7454" y="1240251"/>
                  </a:lnTo>
                  <a:lnTo>
                    <a:pt x="3331" y="1287997"/>
                  </a:lnTo>
                  <a:lnTo>
                    <a:pt x="837" y="1336192"/>
                  </a:lnTo>
                  <a:lnTo>
                    <a:pt x="0" y="1384808"/>
                  </a:lnTo>
                  <a:lnTo>
                    <a:pt x="837" y="1433431"/>
                  </a:lnTo>
                  <a:lnTo>
                    <a:pt x="3331" y="1481633"/>
                  </a:lnTo>
                  <a:lnTo>
                    <a:pt x="7454" y="1529387"/>
                  </a:lnTo>
                  <a:lnTo>
                    <a:pt x="13179" y="1576665"/>
                  </a:lnTo>
                  <a:lnTo>
                    <a:pt x="20478" y="1623439"/>
                  </a:lnTo>
                  <a:lnTo>
                    <a:pt x="29324" y="1669683"/>
                  </a:lnTo>
                  <a:lnTo>
                    <a:pt x="39689" y="1715368"/>
                  </a:lnTo>
                  <a:lnTo>
                    <a:pt x="51546" y="1760468"/>
                  </a:lnTo>
                  <a:lnTo>
                    <a:pt x="64867" y="1804954"/>
                  </a:lnTo>
                  <a:lnTo>
                    <a:pt x="79625" y="1848799"/>
                  </a:lnTo>
                  <a:lnTo>
                    <a:pt x="95793" y="1891977"/>
                  </a:lnTo>
                  <a:lnTo>
                    <a:pt x="113342" y="1934458"/>
                  </a:lnTo>
                  <a:lnTo>
                    <a:pt x="132246" y="1976217"/>
                  </a:lnTo>
                  <a:lnTo>
                    <a:pt x="152477" y="2017225"/>
                  </a:lnTo>
                  <a:lnTo>
                    <a:pt x="174007" y="2057455"/>
                  </a:lnTo>
                  <a:lnTo>
                    <a:pt x="196810" y="2096880"/>
                  </a:lnTo>
                  <a:lnTo>
                    <a:pt x="220857" y="2135472"/>
                  </a:lnTo>
                  <a:lnTo>
                    <a:pt x="246122" y="2173203"/>
                  </a:lnTo>
                  <a:lnTo>
                    <a:pt x="272576" y="2210047"/>
                  </a:lnTo>
                  <a:lnTo>
                    <a:pt x="300192" y="2245975"/>
                  </a:lnTo>
                  <a:lnTo>
                    <a:pt x="328943" y="2280961"/>
                  </a:lnTo>
                  <a:lnTo>
                    <a:pt x="358802" y="2314976"/>
                  </a:lnTo>
                  <a:lnTo>
                    <a:pt x="389740" y="2347994"/>
                  </a:lnTo>
                  <a:lnTo>
                    <a:pt x="421731" y="2379987"/>
                  </a:lnTo>
                  <a:lnTo>
                    <a:pt x="454747" y="2410927"/>
                  </a:lnTo>
                  <a:lnTo>
                    <a:pt x="488760" y="2440787"/>
                  </a:lnTo>
                  <a:lnTo>
                    <a:pt x="523743" y="2469540"/>
                  </a:lnTo>
                  <a:lnTo>
                    <a:pt x="559668" y="2497158"/>
                  </a:lnTo>
                  <a:lnTo>
                    <a:pt x="596509" y="2523613"/>
                  </a:lnTo>
                  <a:lnTo>
                    <a:pt x="634237" y="2548879"/>
                  </a:lnTo>
                  <a:lnTo>
                    <a:pt x="672826" y="2572927"/>
                  </a:lnTo>
                  <a:lnTo>
                    <a:pt x="712247" y="2595730"/>
                  </a:lnTo>
                  <a:lnTo>
                    <a:pt x="752473" y="2617262"/>
                  </a:lnTo>
                  <a:lnTo>
                    <a:pt x="793477" y="2637493"/>
                  </a:lnTo>
                  <a:lnTo>
                    <a:pt x="835231" y="2656398"/>
                  </a:lnTo>
                  <a:lnTo>
                    <a:pt x="877708" y="2673948"/>
                  </a:lnTo>
                  <a:lnTo>
                    <a:pt x="920881" y="2690116"/>
                  </a:lnTo>
                  <a:lnTo>
                    <a:pt x="964721" y="2704874"/>
                  </a:lnTo>
                  <a:lnTo>
                    <a:pt x="1009202" y="2718196"/>
                  </a:lnTo>
                  <a:lnTo>
                    <a:pt x="1054296" y="2730053"/>
                  </a:lnTo>
                  <a:lnTo>
                    <a:pt x="1099975" y="2740418"/>
                  </a:lnTo>
                  <a:lnTo>
                    <a:pt x="1146212" y="2749264"/>
                  </a:lnTo>
                  <a:lnTo>
                    <a:pt x="1192980" y="2756563"/>
                  </a:lnTo>
                  <a:lnTo>
                    <a:pt x="1240251" y="2762288"/>
                  </a:lnTo>
                  <a:lnTo>
                    <a:pt x="1287997" y="2766411"/>
                  </a:lnTo>
                  <a:lnTo>
                    <a:pt x="1336192" y="2768905"/>
                  </a:lnTo>
                  <a:lnTo>
                    <a:pt x="1384808" y="2769743"/>
                  </a:lnTo>
                  <a:lnTo>
                    <a:pt x="1433431" y="2768905"/>
                  </a:lnTo>
                  <a:lnTo>
                    <a:pt x="1481633" y="2766411"/>
                  </a:lnTo>
                  <a:lnTo>
                    <a:pt x="1529387" y="2762288"/>
                  </a:lnTo>
                  <a:lnTo>
                    <a:pt x="1576665" y="2756563"/>
                  </a:lnTo>
                  <a:lnTo>
                    <a:pt x="1623439" y="2749264"/>
                  </a:lnTo>
                  <a:lnTo>
                    <a:pt x="1669683" y="2740418"/>
                  </a:lnTo>
                  <a:lnTo>
                    <a:pt x="1715368" y="2730053"/>
                  </a:lnTo>
                  <a:lnTo>
                    <a:pt x="1760468" y="2718196"/>
                  </a:lnTo>
                  <a:lnTo>
                    <a:pt x="1804954" y="2704874"/>
                  </a:lnTo>
                  <a:lnTo>
                    <a:pt x="1848799" y="2690116"/>
                  </a:lnTo>
                  <a:lnTo>
                    <a:pt x="1891977" y="2673948"/>
                  </a:lnTo>
                  <a:lnTo>
                    <a:pt x="1934458" y="2656398"/>
                  </a:lnTo>
                  <a:lnTo>
                    <a:pt x="1976217" y="2637493"/>
                  </a:lnTo>
                  <a:lnTo>
                    <a:pt x="2017225" y="2617262"/>
                  </a:lnTo>
                  <a:lnTo>
                    <a:pt x="2057455" y="2595730"/>
                  </a:lnTo>
                  <a:lnTo>
                    <a:pt x="2096880" y="2572927"/>
                  </a:lnTo>
                  <a:lnTo>
                    <a:pt x="2135472" y="2548879"/>
                  </a:lnTo>
                  <a:lnTo>
                    <a:pt x="2173203" y="2523613"/>
                  </a:lnTo>
                  <a:lnTo>
                    <a:pt x="2210047" y="2497158"/>
                  </a:lnTo>
                  <a:lnTo>
                    <a:pt x="2245975" y="2469540"/>
                  </a:lnTo>
                  <a:lnTo>
                    <a:pt x="2280961" y="2440787"/>
                  </a:lnTo>
                  <a:lnTo>
                    <a:pt x="2314976" y="2410927"/>
                  </a:lnTo>
                  <a:lnTo>
                    <a:pt x="2347994" y="2379987"/>
                  </a:lnTo>
                  <a:lnTo>
                    <a:pt x="2379987" y="2347994"/>
                  </a:lnTo>
                  <a:lnTo>
                    <a:pt x="2410927" y="2314976"/>
                  </a:lnTo>
                  <a:lnTo>
                    <a:pt x="2440787" y="2280961"/>
                  </a:lnTo>
                  <a:lnTo>
                    <a:pt x="2469540" y="2245975"/>
                  </a:lnTo>
                  <a:lnTo>
                    <a:pt x="2497158" y="2210047"/>
                  </a:lnTo>
                  <a:lnTo>
                    <a:pt x="2523613" y="2173203"/>
                  </a:lnTo>
                  <a:lnTo>
                    <a:pt x="2548879" y="2135472"/>
                  </a:lnTo>
                  <a:lnTo>
                    <a:pt x="2572927" y="2096880"/>
                  </a:lnTo>
                  <a:lnTo>
                    <a:pt x="2595730" y="2057455"/>
                  </a:lnTo>
                  <a:lnTo>
                    <a:pt x="2617262" y="2017225"/>
                  </a:lnTo>
                  <a:lnTo>
                    <a:pt x="2637493" y="1976217"/>
                  </a:lnTo>
                  <a:lnTo>
                    <a:pt x="2656398" y="1934458"/>
                  </a:lnTo>
                  <a:lnTo>
                    <a:pt x="2673948" y="1891977"/>
                  </a:lnTo>
                  <a:lnTo>
                    <a:pt x="2690116" y="1848799"/>
                  </a:lnTo>
                  <a:lnTo>
                    <a:pt x="2704874" y="1804954"/>
                  </a:lnTo>
                  <a:lnTo>
                    <a:pt x="2718196" y="1760468"/>
                  </a:lnTo>
                  <a:lnTo>
                    <a:pt x="2730053" y="1715368"/>
                  </a:lnTo>
                  <a:lnTo>
                    <a:pt x="2740418" y="1669683"/>
                  </a:lnTo>
                  <a:lnTo>
                    <a:pt x="2749264" y="1623439"/>
                  </a:lnTo>
                  <a:lnTo>
                    <a:pt x="2756563" y="1576665"/>
                  </a:lnTo>
                  <a:lnTo>
                    <a:pt x="2762288" y="1529387"/>
                  </a:lnTo>
                  <a:lnTo>
                    <a:pt x="2766411" y="1481633"/>
                  </a:lnTo>
                  <a:lnTo>
                    <a:pt x="2768905" y="1433431"/>
                  </a:lnTo>
                  <a:lnTo>
                    <a:pt x="2769743" y="1384808"/>
                  </a:lnTo>
                  <a:lnTo>
                    <a:pt x="2768905" y="1336192"/>
                  </a:lnTo>
                  <a:lnTo>
                    <a:pt x="2766411" y="1287997"/>
                  </a:lnTo>
                  <a:lnTo>
                    <a:pt x="2762288" y="1240251"/>
                  </a:lnTo>
                  <a:lnTo>
                    <a:pt x="2756563" y="1192980"/>
                  </a:lnTo>
                  <a:lnTo>
                    <a:pt x="2749264" y="1146212"/>
                  </a:lnTo>
                  <a:lnTo>
                    <a:pt x="2740418" y="1099975"/>
                  </a:lnTo>
                  <a:lnTo>
                    <a:pt x="2730053" y="1054296"/>
                  </a:lnTo>
                  <a:lnTo>
                    <a:pt x="2718196" y="1009202"/>
                  </a:lnTo>
                  <a:lnTo>
                    <a:pt x="2704874" y="964721"/>
                  </a:lnTo>
                  <a:lnTo>
                    <a:pt x="2690116" y="920881"/>
                  </a:lnTo>
                  <a:lnTo>
                    <a:pt x="2673948" y="877708"/>
                  </a:lnTo>
                  <a:lnTo>
                    <a:pt x="2656398" y="835231"/>
                  </a:lnTo>
                  <a:lnTo>
                    <a:pt x="2637493" y="793477"/>
                  </a:lnTo>
                  <a:lnTo>
                    <a:pt x="2617262" y="752473"/>
                  </a:lnTo>
                  <a:lnTo>
                    <a:pt x="2595730" y="712247"/>
                  </a:lnTo>
                  <a:lnTo>
                    <a:pt x="2572927" y="672826"/>
                  </a:lnTo>
                  <a:lnTo>
                    <a:pt x="2548879" y="634237"/>
                  </a:lnTo>
                  <a:lnTo>
                    <a:pt x="2523613" y="596509"/>
                  </a:lnTo>
                  <a:lnTo>
                    <a:pt x="2497158" y="559668"/>
                  </a:lnTo>
                  <a:lnTo>
                    <a:pt x="2469540" y="523743"/>
                  </a:lnTo>
                  <a:lnTo>
                    <a:pt x="2440787" y="488760"/>
                  </a:lnTo>
                  <a:lnTo>
                    <a:pt x="2410927" y="454747"/>
                  </a:lnTo>
                  <a:lnTo>
                    <a:pt x="2379987" y="421731"/>
                  </a:lnTo>
                  <a:lnTo>
                    <a:pt x="2347994" y="389740"/>
                  </a:lnTo>
                  <a:lnTo>
                    <a:pt x="2314976" y="358802"/>
                  </a:lnTo>
                  <a:lnTo>
                    <a:pt x="2280961" y="328943"/>
                  </a:lnTo>
                  <a:lnTo>
                    <a:pt x="2245975" y="300192"/>
                  </a:lnTo>
                  <a:lnTo>
                    <a:pt x="2210047" y="272576"/>
                  </a:lnTo>
                  <a:lnTo>
                    <a:pt x="2173203" y="246122"/>
                  </a:lnTo>
                  <a:lnTo>
                    <a:pt x="2135472" y="220857"/>
                  </a:lnTo>
                  <a:lnTo>
                    <a:pt x="2096880" y="196810"/>
                  </a:lnTo>
                  <a:lnTo>
                    <a:pt x="2057455" y="174007"/>
                  </a:lnTo>
                  <a:lnTo>
                    <a:pt x="2017225" y="152477"/>
                  </a:lnTo>
                  <a:lnTo>
                    <a:pt x="1976217" y="132246"/>
                  </a:lnTo>
                  <a:lnTo>
                    <a:pt x="1934458" y="113342"/>
                  </a:lnTo>
                  <a:lnTo>
                    <a:pt x="1891977" y="95793"/>
                  </a:lnTo>
                  <a:lnTo>
                    <a:pt x="1848799" y="79625"/>
                  </a:lnTo>
                  <a:lnTo>
                    <a:pt x="1804954" y="64867"/>
                  </a:lnTo>
                  <a:lnTo>
                    <a:pt x="1760468" y="51546"/>
                  </a:lnTo>
                  <a:lnTo>
                    <a:pt x="1715368" y="39689"/>
                  </a:lnTo>
                  <a:lnTo>
                    <a:pt x="1669683" y="29324"/>
                  </a:lnTo>
                  <a:lnTo>
                    <a:pt x="1623439" y="20478"/>
                  </a:lnTo>
                  <a:lnTo>
                    <a:pt x="1576665" y="13179"/>
                  </a:lnTo>
                  <a:lnTo>
                    <a:pt x="1529387" y="7454"/>
                  </a:lnTo>
                  <a:lnTo>
                    <a:pt x="1481633" y="3331"/>
                  </a:lnTo>
                  <a:lnTo>
                    <a:pt x="1433431" y="837"/>
                  </a:lnTo>
                  <a:lnTo>
                    <a:pt x="1384808" y="0"/>
                  </a:lnTo>
                  <a:close/>
                </a:path>
              </a:pathLst>
            </a:custGeom>
            <a:solidFill>
              <a:srgbClr val="4F81BC"/>
            </a:solidFill>
          </p:spPr>
          <p:txBody>
            <a:bodyPr wrap="square" lIns="0" tIns="0" rIns="0" bIns="0" rtlCol="0"/>
            <a:lstStyle/>
            <a:p>
              <a:endParaRPr/>
            </a:p>
          </p:txBody>
        </p:sp>
        <p:sp>
          <p:nvSpPr>
            <p:cNvPr id="4" name="object 4"/>
            <p:cNvSpPr/>
            <p:nvPr/>
          </p:nvSpPr>
          <p:spPr>
            <a:xfrm>
              <a:off x="2044319" y="2169033"/>
              <a:ext cx="1962785" cy="1570355"/>
            </a:xfrm>
            <a:custGeom>
              <a:avLst/>
              <a:gdLst/>
              <a:ahLst/>
              <a:cxnLst/>
              <a:rect l="l" t="t" r="r" b="b"/>
              <a:pathLst>
                <a:path w="1962785" h="1570354">
                  <a:moveTo>
                    <a:pt x="271653" y="0"/>
                  </a:moveTo>
                  <a:lnTo>
                    <a:pt x="0" y="387984"/>
                  </a:lnTo>
                  <a:lnTo>
                    <a:pt x="1503298" y="1440687"/>
                  </a:lnTo>
                  <a:lnTo>
                    <a:pt x="1412747" y="1569973"/>
                  </a:lnTo>
                  <a:lnTo>
                    <a:pt x="1962531" y="1473072"/>
                  </a:lnTo>
                  <a:lnTo>
                    <a:pt x="1865630" y="923289"/>
                  </a:lnTo>
                  <a:lnTo>
                    <a:pt x="1775079" y="1052702"/>
                  </a:lnTo>
                  <a:lnTo>
                    <a:pt x="271653" y="0"/>
                  </a:lnTo>
                  <a:close/>
                </a:path>
              </a:pathLst>
            </a:custGeom>
            <a:solidFill>
              <a:srgbClr val="B1C1DB"/>
            </a:solidFill>
          </p:spPr>
          <p:txBody>
            <a:bodyPr wrap="square" lIns="0" tIns="0" rIns="0" bIns="0" rtlCol="0"/>
            <a:lstStyle/>
            <a:p>
              <a:endParaRPr/>
            </a:p>
          </p:txBody>
        </p:sp>
        <p:sp>
          <p:nvSpPr>
            <p:cNvPr id="5" name="object 5"/>
            <p:cNvSpPr/>
            <p:nvPr/>
          </p:nvSpPr>
          <p:spPr>
            <a:xfrm>
              <a:off x="864501" y="846327"/>
              <a:ext cx="2631440" cy="3033395"/>
            </a:xfrm>
            <a:custGeom>
              <a:avLst/>
              <a:gdLst/>
              <a:ahLst/>
              <a:cxnLst/>
              <a:rect l="l" t="t" r="r" b="b"/>
              <a:pathLst>
                <a:path w="2631440" h="3033395">
                  <a:moveTo>
                    <a:pt x="2368156" y="0"/>
                  </a:moveTo>
                  <a:lnTo>
                    <a:pt x="263131" y="0"/>
                  </a:lnTo>
                  <a:lnTo>
                    <a:pt x="215832" y="4236"/>
                  </a:lnTo>
                  <a:lnTo>
                    <a:pt x="171315" y="16451"/>
                  </a:lnTo>
                  <a:lnTo>
                    <a:pt x="130322" y="35903"/>
                  </a:lnTo>
                  <a:lnTo>
                    <a:pt x="93598" y="61849"/>
                  </a:lnTo>
                  <a:lnTo>
                    <a:pt x="61884" y="93547"/>
                  </a:lnTo>
                  <a:lnTo>
                    <a:pt x="35924" y="130254"/>
                  </a:lnTo>
                  <a:lnTo>
                    <a:pt x="16461" y="171230"/>
                  </a:lnTo>
                  <a:lnTo>
                    <a:pt x="4239" y="215732"/>
                  </a:lnTo>
                  <a:lnTo>
                    <a:pt x="0" y="263017"/>
                  </a:lnTo>
                  <a:lnTo>
                    <a:pt x="0" y="2770251"/>
                  </a:lnTo>
                  <a:lnTo>
                    <a:pt x="4239" y="2817573"/>
                  </a:lnTo>
                  <a:lnTo>
                    <a:pt x="16461" y="2862104"/>
                  </a:lnTo>
                  <a:lnTo>
                    <a:pt x="35924" y="2903102"/>
                  </a:lnTo>
                  <a:lnTo>
                    <a:pt x="61884" y="2939826"/>
                  </a:lnTo>
                  <a:lnTo>
                    <a:pt x="93598" y="2971534"/>
                  </a:lnTo>
                  <a:lnTo>
                    <a:pt x="130322" y="2997486"/>
                  </a:lnTo>
                  <a:lnTo>
                    <a:pt x="171315" y="3016941"/>
                  </a:lnTo>
                  <a:lnTo>
                    <a:pt x="215832" y="3029158"/>
                  </a:lnTo>
                  <a:lnTo>
                    <a:pt x="263131" y="3033395"/>
                  </a:lnTo>
                  <a:lnTo>
                    <a:pt x="2368156" y="3033395"/>
                  </a:lnTo>
                  <a:lnTo>
                    <a:pt x="2415445" y="3029158"/>
                  </a:lnTo>
                  <a:lnTo>
                    <a:pt x="2459958" y="3016941"/>
                  </a:lnTo>
                  <a:lnTo>
                    <a:pt x="2500951" y="2997486"/>
                  </a:lnTo>
                  <a:lnTo>
                    <a:pt x="2537679" y="2971534"/>
                  </a:lnTo>
                  <a:lnTo>
                    <a:pt x="2569398" y="2939826"/>
                  </a:lnTo>
                  <a:lnTo>
                    <a:pt x="2595364" y="2903102"/>
                  </a:lnTo>
                  <a:lnTo>
                    <a:pt x="2614832" y="2862104"/>
                  </a:lnTo>
                  <a:lnTo>
                    <a:pt x="2627059" y="2817573"/>
                  </a:lnTo>
                  <a:lnTo>
                    <a:pt x="2631300" y="2770251"/>
                  </a:lnTo>
                  <a:lnTo>
                    <a:pt x="2631300" y="263017"/>
                  </a:lnTo>
                  <a:lnTo>
                    <a:pt x="2627059" y="215732"/>
                  </a:lnTo>
                  <a:lnTo>
                    <a:pt x="2614832" y="171230"/>
                  </a:lnTo>
                  <a:lnTo>
                    <a:pt x="2595364" y="130254"/>
                  </a:lnTo>
                  <a:lnTo>
                    <a:pt x="2569398" y="93547"/>
                  </a:lnTo>
                  <a:lnTo>
                    <a:pt x="2537679" y="61849"/>
                  </a:lnTo>
                  <a:lnTo>
                    <a:pt x="2500951" y="35903"/>
                  </a:lnTo>
                  <a:lnTo>
                    <a:pt x="2459958" y="16451"/>
                  </a:lnTo>
                  <a:lnTo>
                    <a:pt x="2415445" y="4236"/>
                  </a:lnTo>
                  <a:lnTo>
                    <a:pt x="2368156" y="0"/>
                  </a:lnTo>
                  <a:close/>
                </a:path>
              </a:pathLst>
            </a:custGeom>
            <a:solidFill>
              <a:srgbClr val="4F81BC"/>
            </a:solidFill>
          </p:spPr>
          <p:txBody>
            <a:bodyPr wrap="square" lIns="0" tIns="0" rIns="0" bIns="0" rtlCol="0"/>
            <a:lstStyle/>
            <a:p>
              <a:endParaRPr/>
            </a:p>
          </p:txBody>
        </p:sp>
        <p:sp>
          <p:nvSpPr>
            <p:cNvPr id="6" name="object 6"/>
            <p:cNvSpPr/>
            <p:nvPr/>
          </p:nvSpPr>
          <p:spPr>
            <a:xfrm>
              <a:off x="864501" y="846327"/>
              <a:ext cx="2631440" cy="3033395"/>
            </a:xfrm>
            <a:custGeom>
              <a:avLst/>
              <a:gdLst/>
              <a:ahLst/>
              <a:cxnLst/>
              <a:rect l="l" t="t" r="r" b="b"/>
              <a:pathLst>
                <a:path w="2631440" h="3033395">
                  <a:moveTo>
                    <a:pt x="0" y="263017"/>
                  </a:moveTo>
                  <a:lnTo>
                    <a:pt x="4239" y="215732"/>
                  </a:lnTo>
                  <a:lnTo>
                    <a:pt x="16461" y="171230"/>
                  </a:lnTo>
                  <a:lnTo>
                    <a:pt x="35924" y="130254"/>
                  </a:lnTo>
                  <a:lnTo>
                    <a:pt x="61884" y="93547"/>
                  </a:lnTo>
                  <a:lnTo>
                    <a:pt x="93598" y="61849"/>
                  </a:lnTo>
                  <a:lnTo>
                    <a:pt x="130322" y="35903"/>
                  </a:lnTo>
                  <a:lnTo>
                    <a:pt x="171315" y="16451"/>
                  </a:lnTo>
                  <a:lnTo>
                    <a:pt x="215832" y="4236"/>
                  </a:lnTo>
                  <a:lnTo>
                    <a:pt x="263131" y="0"/>
                  </a:lnTo>
                  <a:lnTo>
                    <a:pt x="2368156" y="0"/>
                  </a:lnTo>
                  <a:lnTo>
                    <a:pt x="2415445" y="4236"/>
                  </a:lnTo>
                  <a:lnTo>
                    <a:pt x="2459958" y="16451"/>
                  </a:lnTo>
                  <a:lnTo>
                    <a:pt x="2500951" y="35903"/>
                  </a:lnTo>
                  <a:lnTo>
                    <a:pt x="2537679" y="61849"/>
                  </a:lnTo>
                  <a:lnTo>
                    <a:pt x="2569398" y="93547"/>
                  </a:lnTo>
                  <a:lnTo>
                    <a:pt x="2595364" y="130254"/>
                  </a:lnTo>
                  <a:lnTo>
                    <a:pt x="2614832" y="171230"/>
                  </a:lnTo>
                  <a:lnTo>
                    <a:pt x="2627059" y="215732"/>
                  </a:lnTo>
                  <a:lnTo>
                    <a:pt x="2631300" y="263017"/>
                  </a:lnTo>
                  <a:lnTo>
                    <a:pt x="2631300" y="2770251"/>
                  </a:lnTo>
                  <a:lnTo>
                    <a:pt x="2627059" y="2817573"/>
                  </a:lnTo>
                  <a:lnTo>
                    <a:pt x="2614832" y="2862104"/>
                  </a:lnTo>
                  <a:lnTo>
                    <a:pt x="2595364" y="2903102"/>
                  </a:lnTo>
                  <a:lnTo>
                    <a:pt x="2569398" y="2939826"/>
                  </a:lnTo>
                  <a:lnTo>
                    <a:pt x="2537679" y="2971534"/>
                  </a:lnTo>
                  <a:lnTo>
                    <a:pt x="2500951" y="2997486"/>
                  </a:lnTo>
                  <a:lnTo>
                    <a:pt x="2459958" y="3016941"/>
                  </a:lnTo>
                  <a:lnTo>
                    <a:pt x="2415445" y="3029158"/>
                  </a:lnTo>
                  <a:lnTo>
                    <a:pt x="2368156" y="3033395"/>
                  </a:lnTo>
                  <a:lnTo>
                    <a:pt x="263131" y="3033395"/>
                  </a:lnTo>
                  <a:lnTo>
                    <a:pt x="215832" y="3029158"/>
                  </a:lnTo>
                  <a:lnTo>
                    <a:pt x="171315" y="3016941"/>
                  </a:lnTo>
                  <a:lnTo>
                    <a:pt x="130322" y="2997486"/>
                  </a:lnTo>
                  <a:lnTo>
                    <a:pt x="93598" y="2971534"/>
                  </a:lnTo>
                  <a:lnTo>
                    <a:pt x="61884" y="2939826"/>
                  </a:lnTo>
                  <a:lnTo>
                    <a:pt x="35924" y="2903102"/>
                  </a:lnTo>
                  <a:lnTo>
                    <a:pt x="16461" y="2862104"/>
                  </a:lnTo>
                  <a:lnTo>
                    <a:pt x="4239" y="2817573"/>
                  </a:lnTo>
                  <a:lnTo>
                    <a:pt x="0" y="2770251"/>
                  </a:lnTo>
                  <a:lnTo>
                    <a:pt x="0" y="263017"/>
                  </a:lnTo>
                  <a:close/>
                </a:path>
              </a:pathLst>
            </a:custGeom>
            <a:ln w="25399">
              <a:solidFill>
                <a:srgbClr val="FFFFFF"/>
              </a:solidFill>
            </a:ln>
          </p:spPr>
          <p:txBody>
            <a:bodyPr wrap="square" lIns="0" tIns="0" rIns="0" bIns="0" rtlCol="0"/>
            <a:lstStyle/>
            <a:p>
              <a:endParaRPr/>
            </a:p>
          </p:txBody>
        </p:sp>
      </p:grpSp>
      <p:sp>
        <p:nvSpPr>
          <p:cNvPr id="7" name="object 7"/>
          <p:cNvSpPr txBox="1"/>
          <p:nvPr/>
        </p:nvSpPr>
        <p:spPr>
          <a:xfrm>
            <a:off x="1137919" y="1061720"/>
            <a:ext cx="2083435" cy="2531745"/>
          </a:xfrm>
          <a:prstGeom prst="rect">
            <a:avLst/>
          </a:prstGeom>
        </p:spPr>
        <p:txBody>
          <a:bodyPr vert="horz" wrap="square" lIns="0" tIns="43180" rIns="0" bIns="0" rtlCol="0">
            <a:spAutoFit/>
          </a:bodyPr>
          <a:lstStyle/>
          <a:p>
            <a:pPr marL="12700" marR="5080" algn="ctr">
              <a:lnSpc>
                <a:spcPct val="91600"/>
              </a:lnSpc>
              <a:spcBef>
                <a:spcPts val="340"/>
              </a:spcBef>
            </a:pPr>
            <a:r>
              <a:rPr sz="2400" spc="-10" dirty="0">
                <a:solidFill>
                  <a:srgbClr val="FFFFFF"/>
                </a:solidFill>
                <a:latin typeface="Calibri"/>
                <a:cs typeface="Calibri"/>
              </a:rPr>
              <a:t>Kommuner, </a:t>
            </a:r>
            <a:r>
              <a:rPr sz="2400" spc="-20" dirty="0">
                <a:solidFill>
                  <a:srgbClr val="FFFFFF"/>
                </a:solidFill>
                <a:latin typeface="Calibri"/>
                <a:cs typeface="Calibri"/>
              </a:rPr>
              <a:t>fylkeskommuner </a:t>
            </a:r>
            <a:r>
              <a:rPr sz="2400" dirty="0">
                <a:solidFill>
                  <a:srgbClr val="FFFFFF"/>
                </a:solidFill>
                <a:latin typeface="Calibri"/>
                <a:cs typeface="Calibri"/>
              </a:rPr>
              <a:t>og </a:t>
            </a:r>
            <a:r>
              <a:rPr sz="2400" spc="-10" dirty="0">
                <a:solidFill>
                  <a:srgbClr val="FFFFFF"/>
                </a:solidFill>
                <a:latin typeface="Calibri"/>
                <a:cs typeface="Calibri"/>
              </a:rPr>
              <a:t>helseforetaks plikter.</a:t>
            </a:r>
            <a:endParaRPr sz="2400">
              <a:latin typeface="Calibri"/>
              <a:cs typeface="Calibri"/>
            </a:endParaRPr>
          </a:p>
          <a:p>
            <a:pPr marL="157480" marR="147955" indent="-1270" algn="ctr">
              <a:lnSpc>
                <a:spcPct val="91700"/>
              </a:lnSpc>
              <a:spcBef>
                <a:spcPts val="1019"/>
              </a:spcBef>
            </a:pPr>
            <a:r>
              <a:rPr sz="2400" spc="-10" dirty="0">
                <a:solidFill>
                  <a:srgbClr val="FFFFFF"/>
                </a:solidFill>
                <a:latin typeface="Calibri"/>
                <a:cs typeface="Calibri"/>
              </a:rPr>
              <a:t>Private tjenesteyteres </a:t>
            </a:r>
            <a:r>
              <a:rPr sz="2400" b="1" spc="-10" dirty="0">
                <a:solidFill>
                  <a:srgbClr val="FFFFFF"/>
                </a:solidFill>
                <a:latin typeface="Calibri"/>
                <a:cs typeface="Calibri"/>
              </a:rPr>
              <a:t>plikter.</a:t>
            </a:r>
            <a:endParaRPr sz="2400">
              <a:latin typeface="Calibri"/>
              <a:cs typeface="Calibri"/>
            </a:endParaRPr>
          </a:p>
        </p:txBody>
      </p:sp>
      <p:grpSp>
        <p:nvGrpSpPr>
          <p:cNvPr id="8" name="object 8"/>
          <p:cNvGrpSpPr/>
          <p:nvPr/>
        </p:nvGrpSpPr>
        <p:grpSpPr>
          <a:xfrm>
            <a:off x="6488303" y="1297813"/>
            <a:ext cx="3155315" cy="2441575"/>
            <a:chOff x="6488303" y="1297813"/>
            <a:chExt cx="3155315" cy="2441575"/>
          </a:xfrm>
        </p:grpSpPr>
        <p:sp>
          <p:nvSpPr>
            <p:cNvPr id="9" name="object 9"/>
            <p:cNvSpPr/>
            <p:nvPr/>
          </p:nvSpPr>
          <p:spPr>
            <a:xfrm>
              <a:off x="6488303" y="2169033"/>
              <a:ext cx="1962785" cy="1570355"/>
            </a:xfrm>
            <a:custGeom>
              <a:avLst/>
              <a:gdLst/>
              <a:ahLst/>
              <a:cxnLst/>
              <a:rect l="l" t="t" r="r" b="b"/>
              <a:pathLst>
                <a:path w="1962784" h="1570354">
                  <a:moveTo>
                    <a:pt x="1690877" y="0"/>
                  </a:moveTo>
                  <a:lnTo>
                    <a:pt x="187451" y="1052702"/>
                  </a:lnTo>
                  <a:lnTo>
                    <a:pt x="96900" y="923289"/>
                  </a:lnTo>
                  <a:lnTo>
                    <a:pt x="0" y="1473072"/>
                  </a:lnTo>
                  <a:lnTo>
                    <a:pt x="549655" y="1569973"/>
                  </a:lnTo>
                  <a:lnTo>
                    <a:pt x="459104" y="1440687"/>
                  </a:lnTo>
                  <a:lnTo>
                    <a:pt x="1962530" y="387984"/>
                  </a:lnTo>
                  <a:lnTo>
                    <a:pt x="1690877" y="0"/>
                  </a:lnTo>
                  <a:close/>
                </a:path>
              </a:pathLst>
            </a:custGeom>
            <a:solidFill>
              <a:srgbClr val="B1C1DB"/>
            </a:solidFill>
          </p:spPr>
          <p:txBody>
            <a:bodyPr wrap="square" lIns="0" tIns="0" rIns="0" bIns="0" rtlCol="0"/>
            <a:lstStyle/>
            <a:p>
              <a:endParaRPr/>
            </a:p>
          </p:txBody>
        </p:sp>
        <p:sp>
          <p:nvSpPr>
            <p:cNvPr id="10" name="object 10"/>
            <p:cNvSpPr/>
            <p:nvPr/>
          </p:nvSpPr>
          <p:spPr>
            <a:xfrm>
              <a:off x="6999351" y="1310513"/>
              <a:ext cx="2631440" cy="2105025"/>
            </a:xfrm>
            <a:custGeom>
              <a:avLst/>
              <a:gdLst/>
              <a:ahLst/>
              <a:cxnLst/>
              <a:rect l="l" t="t" r="r" b="b"/>
              <a:pathLst>
                <a:path w="2631440" h="2105025">
                  <a:moveTo>
                    <a:pt x="2420747" y="0"/>
                  </a:moveTo>
                  <a:lnTo>
                    <a:pt x="210439" y="0"/>
                  </a:lnTo>
                  <a:lnTo>
                    <a:pt x="162192" y="5558"/>
                  </a:lnTo>
                  <a:lnTo>
                    <a:pt x="117900" y="21392"/>
                  </a:lnTo>
                  <a:lnTo>
                    <a:pt x="78827" y="46236"/>
                  </a:lnTo>
                  <a:lnTo>
                    <a:pt x="46236" y="78827"/>
                  </a:lnTo>
                  <a:lnTo>
                    <a:pt x="21392" y="117900"/>
                  </a:lnTo>
                  <a:lnTo>
                    <a:pt x="5558" y="162192"/>
                  </a:lnTo>
                  <a:lnTo>
                    <a:pt x="0" y="210438"/>
                  </a:lnTo>
                  <a:lnTo>
                    <a:pt x="0" y="1894459"/>
                  </a:lnTo>
                  <a:lnTo>
                    <a:pt x="5558" y="1942752"/>
                  </a:lnTo>
                  <a:lnTo>
                    <a:pt x="21392" y="1987077"/>
                  </a:lnTo>
                  <a:lnTo>
                    <a:pt x="46236" y="2026173"/>
                  </a:lnTo>
                  <a:lnTo>
                    <a:pt x="78827" y="2058778"/>
                  </a:lnTo>
                  <a:lnTo>
                    <a:pt x="117900" y="2083629"/>
                  </a:lnTo>
                  <a:lnTo>
                    <a:pt x="162192" y="2099465"/>
                  </a:lnTo>
                  <a:lnTo>
                    <a:pt x="210439" y="2105025"/>
                  </a:lnTo>
                  <a:lnTo>
                    <a:pt x="2420747" y="2105025"/>
                  </a:lnTo>
                  <a:lnTo>
                    <a:pt x="2469040" y="2099465"/>
                  </a:lnTo>
                  <a:lnTo>
                    <a:pt x="2513365" y="2083629"/>
                  </a:lnTo>
                  <a:lnTo>
                    <a:pt x="2552461" y="2058778"/>
                  </a:lnTo>
                  <a:lnTo>
                    <a:pt x="2585066" y="2026173"/>
                  </a:lnTo>
                  <a:lnTo>
                    <a:pt x="2609917" y="1987077"/>
                  </a:lnTo>
                  <a:lnTo>
                    <a:pt x="2625753" y="1942752"/>
                  </a:lnTo>
                  <a:lnTo>
                    <a:pt x="2631313" y="1894459"/>
                  </a:lnTo>
                  <a:lnTo>
                    <a:pt x="2631313" y="210438"/>
                  </a:lnTo>
                  <a:lnTo>
                    <a:pt x="2625753" y="162192"/>
                  </a:lnTo>
                  <a:lnTo>
                    <a:pt x="2609917" y="117900"/>
                  </a:lnTo>
                  <a:lnTo>
                    <a:pt x="2585066" y="78827"/>
                  </a:lnTo>
                  <a:lnTo>
                    <a:pt x="2552461" y="46236"/>
                  </a:lnTo>
                  <a:lnTo>
                    <a:pt x="2513365" y="21392"/>
                  </a:lnTo>
                  <a:lnTo>
                    <a:pt x="2469040" y="5558"/>
                  </a:lnTo>
                  <a:lnTo>
                    <a:pt x="2420747" y="0"/>
                  </a:lnTo>
                  <a:close/>
                </a:path>
              </a:pathLst>
            </a:custGeom>
            <a:solidFill>
              <a:srgbClr val="4F81BC"/>
            </a:solidFill>
          </p:spPr>
          <p:txBody>
            <a:bodyPr wrap="square" lIns="0" tIns="0" rIns="0" bIns="0" rtlCol="0"/>
            <a:lstStyle/>
            <a:p>
              <a:endParaRPr/>
            </a:p>
          </p:txBody>
        </p:sp>
        <p:sp>
          <p:nvSpPr>
            <p:cNvPr id="11" name="object 11"/>
            <p:cNvSpPr/>
            <p:nvPr/>
          </p:nvSpPr>
          <p:spPr>
            <a:xfrm>
              <a:off x="6999351" y="1310513"/>
              <a:ext cx="2631440" cy="2105025"/>
            </a:xfrm>
            <a:custGeom>
              <a:avLst/>
              <a:gdLst/>
              <a:ahLst/>
              <a:cxnLst/>
              <a:rect l="l" t="t" r="r" b="b"/>
              <a:pathLst>
                <a:path w="2631440" h="2105025">
                  <a:moveTo>
                    <a:pt x="0" y="210438"/>
                  </a:moveTo>
                  <a:lnTo>
                    <a:pt x="5558" y="162192"/>
                  </a:lnTo>
                  <a:lnTo>
                    <a:pt x="21392" y="117900"/>
                  </a:lnTo>
                  <a:lnTo>
                    <a:pt x="46236" y="78827"/>
                  </a:lnTo>
                  <a:lnTo>
                    <a:pt x="78827" y="46236"/>
                  </a:lnTo>
                  <a:lnTo>
                    <a:pt x="117900" y="21392"/>
                  </a:lnTo>
                  <a:lnTo>
                    <a:pt x="162192" y="5558"/>
                  </a:lnTo>
                  <a:lnTo>
                    <a:pt x="210439" y="0"/>
                  </a:lnTo>
                  <a:lnTo>
                    <a:pt x="2420747" y="0"/>
                  </a:lnTo>
                  <a:lnTo>
                    <a:pt x="2469040" y="5558"/>
                  </a:lnTo>
                  <a:lnTo>
                    <a:pt x="2513365" y="21392"/>
                  </a:lnTo>
                  <a:lnTo>
                    <a:pt x="2552461" y="46236"/>
                  </a:lnTo>
                  <a:lnTo>
                    <a:pt x="2585066" y="78827"/>
                  </a:lnTo>
                  <a:lnTo>
                    <a:pt x="2609917" y="117900"/>
                  </a:lnTo>
                  <a:lnTo>
                    <a:pt x="2625753" y="162192"/>
                  </a:lnTo>
                  <a:lnTo>
                    <a:pt x="2631313" y="210438"/>
                  </a:lnTo>
                  <a:lnTo>
                    <a:pt x="2631313" y="1894459"/>
                  </a:lnTo>
                  <a:lnTo>
                    <a:pt x="2625753" y="1942752"/>
                  </a:lnTo>
                  <a:lnTo>
                    <a:pt x="2609917" y="1987077"/>
                  </a:lnTo>
                  <a:lnTo>
                    <a:pt x="2585066" y="2026173"/>
                  </a:lnTo>
                  <a:lnTo>
                    <a:pt x="2552461" y="2058778"/>
                  </a:lnTo>
                  <a:lnTo>
                    <a:pt x="2513365" y="2083629"/>
                  </a:lnTo>
                  <a:lnTo>
                    <a:pt x="2469040" y="2099465"/>
                  </a:lnTo>
                  <a:lnTo>
                    <a:pt x="2420747" y="2105025"/>
                  </a:lnTo>
                  <a:lnTo>
                    <a:pt x="210439" y="2105025"/>
                  </a:lnTo>
                  <a:lnTo>
                    <a:pt x="162192" y="2099465"/>
                  </a:lnTo>
                  <a:lnTo>
                    <a:pt x="117900" y="2083629"/>
                  </a:lnTo>
                  <a:lnTo>
                    <a:pt x="78827" y="2058778"/>
                  </a:lnTo>
                  <a:lnTo>
                    <a:pt x="46236" y="2026173"/>
                  </a:lnTo>
                  <a:lnTo>
                    <a:pt x="21392" y="1987077"/>
                  </a:lnTo>
                  <a:lnTo>
                    <a:pt x="5558" y="1942752"/>
                  </a:lnTo>
                  <a:lnTo>
                    <a:pt x="0" y="1894459"/>
                  </a:lnTo>
                  <a:lnTo>
                    <a:pt x="0" y="210438"/>
                  </a:lnTo>
                  <a:close/>
                </a:path>
              </a:pathLst>
            </a:custGeom>
            <a:ln w="25400">
              <a:solidFill>
                <a:srgbClr val="FFFFFF"/>
              </a:solidFill>
            </a:ln>
          </p:spPr>
          <p:txBody>
            <a:bodyPr wrap="square" lIns="0" tIns="0" rIns="0" bIns="0" rtlCol="0"/>
            <a:lstStyle/>
            <a:p>
              <a:endParaRPr/>
            </a:p>
          </p:txBody>
        </p:sp>
      </p:grpSp>
      <p:sp>
        <p:nvSpPr>
          <p:cNvPr id="12" name="object 12"/>
          <p:cNvSpPr txBox="1">
            <a:spLocks noGrp="1"/>
          </p:cNvSpPr>
          <p:nvPr>
            <p:ph type="title"/>
          </p:nvPr>
        </p:nvSpPr>
        <p:spPr>
          <a:xfrm>
            <a:off x="7124192" y="1805177"/>
            <a:ext cx="2380615" cy="467995"/>
          </a:xfrm>
          <a:prstGeom prst="rect">
            <a:avLst/>
          </a:prstGeom>
        </p:spPr>
        <p:txBody>
          <a:bodyPr vert="horz" wrap="square" lIns="0" tIns="13335" rIns="0" bIns="0" rtlCol="0">
            <a:spAutoFit/>
          </a:bodyPr>
          <a:lstStyle/>
          <a:p>
            <a:pPr marL="12700">
              <a:lnSpc>
                <a:spcPct val="100000"/>
              </a:lnSpc>
              <a:spcBef>
                <a:spcPts val="105"/>
              </a:spcBef>
            </a:pPr>
            <a:r>
              <a:rPr sz="2900" b="0" spc="-10" dirty="0">
                <a:solidFill>
                  <a:srgbClr val="FFFFFF"/>
                </a:solidFill>
                <a:latin typeface="Calibri"/>
                <a:cs typeface="Calibri"/>
              </a:rPr>
              <a:t>Helsepersonells</a:t>
            </a:r>
            <a:endParaRPr sz="2900">
              <a:latin typeface="Calibri"/>
              <a:cs typeface="Calibri"/>
            </a:endParaRPr>
          </a:p>
        </p:txBody>
      </p:sp>
      <p:sp>
        <p:nvSpPr>
          <p:cNvPr id="13" name="object 13"/>
          <p:cNvSpPr txBox="1"/>
          <p:nvPr/>
        </p:nvSpPr>
        <p:spPr>
          <a:xfrm>
            <a:off x="4288663" y="2366010"/>
            <a:ext cx="4536440" cy="3023870"/>
          </a:xfrm>
          <a:prstGeom prst="rect">
            <a:avLst/>
          </a:prstGeom>
        </p:spPr>
        <p:txBody>
          <a:bodyPr vert="horz" wrap="square" lIns="0" tIns="13335" rIns="0" bIns="0" rtlCol="0">
            <a:spAutoFit/>
          </a:bodyPr>
          <a:lstStyle/>
          <a:p>
            <a:pPr marR="5080" algn="r">
              <a:lnSpc>
                <a:spcPct val="100000"/>
              </a:lnSpc>
              <a:spcBef>
                <a:spcPts val="105"/>
              </a:spcBef>
            </a:pPr>
            <a:r>
              <a:rPr sz="2900" b="1" spc="-10" dirty="0">
                <a:solidFill>
                  <a:srgbClr val="FFFFFF"/>
                </a:solidFill>
                <a:latin typeface="Calibri"/>
                <a:cs typeface="Calibri"/>
              </a:rPr>
              <a:t>plikter</a:t>
            </a:r>
            <a:endParaRPr sz="2900">
              <a:latin typeface="Calibri"/>
              <a:cs typeface="Calibri"/>
            </a:endParaRPr>
          </a:p>
          <a:p>
            <a:pPr>
              <a:lnSpc>
                <a:spcPct val="100000"/>
              </a:lnSpc>
              <a:spcBef>
                <a:spcPts val="2510"/>
              </a:spcBef>
            </a:pPr>
            <a:endParaRPr sz="2900">
              <a:latin typeface="Calibri"/>
              <a:cs typeface="Calibri"/>
            </a:endParaRPr>
          </a:p>
          <a:p>
            <a:pPr marL="12065" marR="2624455" algn="ctr">
              <a:lnSpc>
                <a:spcPct val="91600"/>
              </a:lnSpc>
            </a:pPr>
            <a:r>
              <a:rPr sz="3200" spc="-15" dirty="0">
                <a:solidFill>
                  <a:srgbClr val="FFFFFF"/>
                </a:solidFill>
                <a:latin typeface="Calibri"/>
                <a:cs typeface="Calibri"/>
              </a:rPr>
              <a:t>Pasientens- </a:t>
            </a:r>
            <a:r>
              <a:rPr sz="3200" spc="-25" dirty="0">
                <a:solidFill>
                  <a:srgbClr val="FFFFFF"/>
                </a:solidFill>
                <a:latin typeface="Calibri"/>
                <a:cs typeface="Calibri"/>
              </a:rPr>
              <a:t>og </a:t>
            </a:r>
            <a:r>
              <a:rPr sz="3200" spc="-10" dirty="0">
                <a:solidFill>
                  <a:srgbClr val="FFFFFF"/>
                </a:solidFill>
                <a:latin typeface="Calibri"/>
                <a:cs typeface="Calibri"/>
              </a:rPr>
              <a:t>brukerens </a:t>
            </a:r>
            <a:r>
              <a:rPr sz="3200" b="1" spc="-10" dirty="0">
                <a:solidFill>
                  <a:srgbClr val="FFFFFF"/>
                </a:solidFill>
                <a:latin typeface="Calibri"/>
                <a:cs typeface="Calibri"/>
              </a:rPr>
              <a:t>rettigheter</a:t>
            </a:r>
            <a:endParaRPr sz="3200">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1304" y="791083"/>
            <a:ext cx="6076696" cy="504625"/>
          </a:xfrm>
          <a:prstGeom prst="rect">
            <a:avLst/>
          </a:prstGeom>
        </p:spPr>
        <p:txBody>
          <a:bodyPr vert="horz" wrap="square" lIns="0" tIns="12065" rIns="0" bIns="0" rtlCol="0">
            <a:spAutoFit/>
          </a:bodyPr>
          <a:lstStyle/>
          <a:p>
            <a:pPr marL="12700">
              <a:lnSpc>
                <a:spcPct val="100000"/>
              </a:lnSpc>
              <a:spcBef>
                <a:spcPts val="95"/>
              </a:spcBef>
            </a:pPr>
            <a:r>
              <a:rPr sz="3200" spc="100" dirty="0"/>
              <a:t>Retten</a:t>
            </a:r>
            <a:r>
              <a:rPr sz="3200" spc="-45" dirty="0"/>
              <a:t> </a:t>
            </a:r>
            <a:r>
              <a:rPr sz="3200" spc="70" dirty="0"/>
              <a:t>til</a:t>
            </a:r>
            <a:r>
              <a:rPr sz="3200" spc="-45" dirty="0"/>
              <a:t> </a:t>
            </a:r>
            <a:r>
              <a:rPr sz="3200" spc="150" dirty="0"/>
              <a:t>å</a:t>
            </a:r>
            <a:r>
              <a:rPr sz="3200" spc="-50" dirty="0"/>
              <a:t> </a:t>
            </a:r>
            <a:r>
              <a:rPr sz="3200" spc="70" dirty="0"/>
              <a:t>få</a:t>
            </a:r>
            <a:r>
              <a:rPr sz="3200" spc="-50" dirty="0"/>
              <a:t> </a:t>
            </a:r>
            <a:r>
              <a:rPr sz="3200" spc="75" dirty="0"/>
              <a:t>bevart</a:t>
            </a:r>
            <a:r>
              <a:rPr sz="3200" spc="-40" dirty="0"/>
              <a:t> </a:t>
            </a:r>
            <a:r>
              <a:rPr sz="3200" spc="110" dirty="0"/>
              <a:t>taushet</a:t>
            </a:r>
            <a:endParaRPr sz="3200" dirty="0"/>
          </a:p>
        </p:txBody>
      </p:sp>
      <p:sp>
        <p:nvSpPr>
          <p:cNvPr id="3" name="object 3"/>
          <p:cNvSpPr txBox="1"/>
          <p:nvPr/>
        </p:nvSpPr>
        <p:spPr>
          <a:xfrm>
            <a:off x="346049" y="1644776"/>
            <a:ext cx="11047095" cy="4862228"/>
          </a:xfrm>
          <a:prstGeom prst="rect">
            <a:avLst/>
          </a:prstGeom>
        </p:spPr>
        <p:txBody>
          <a:bodyPr vert="horz" wrap="square" lIns="0" tIns="12065" rIns="0" bIns="0" rtlCol="0">
            <a:spAutoFit/>
          </a:bodyPr>
          <a:lstStyle/>
          <a:p>
            <a:pPr marL="447675">
              <a:lnSpc>
                <a:spcPct val="100000"/>
              </a:lnSpc>
              <a:spcBef>
                <a:spcPts val="95"/>
              </a:spcBef>
              <a:tabLst>
                <a:tab pos="5841365" algn="l"/>
              </a:tabLst>
            </a:pPr>
            <a:r>
              <a:rPr sz="2800" b="1" spc="114" dirty="0">
                <a:latin typeface="Calibri"/>
                <a:cs typeface="Calibri"/>
              </a:rPr>
              <a:t>Pasient-</a:t>
            </a:r>
            <a:r>
              <a:rPr sz="2800" b="1" spc="-15" dirty="0">
                <a:latin typeface="Calibri"/>
                <a:cs typeface="Calibri"/>
              </a:rPr>
              <a:t> </a:t>
            </a:r>
            <a:r>
              <a:rPr sz="2800" b="1" spc="95" dirty="0">
                <a:latin typeface="Calibri"/>
                <a:cs typeface="Calibri"/>
              </a:rPr>
              <a:t>og</a:t>
            </a:r>
            <a:r>
              <a:rPr sz="2800" b="1" spc="-40" dirty="0">
                <a:latin typeface="Calibri"/>
                <a:cs typeface="Calibri"/>
              </a:rPr>
              <a:t> </a:t>
            </a:r>
            <a:r>
              <a:rPr sz="2800" b="1" spc="80" dirty="0">
                <a:latin typeface="Calibri"/>
                <a:cs typeface="Calibri"/>
              </a:rPr>
              <a:t>brukerettighetlovens</a:t>
            </a:r>
            <a:r>
              <a:rPr sz="2800" b="1" dirty="0">
                <a:latin typeface="Calibri"/>
                <a:cs typeface="Calibri"/>
              </a:rPr>
              <a:t>	§</a:t>
            </a:r>
            <a:r>
              <a:rPr sz="2800" b="1" spc="-60" dirty="0">
                <a:latin typeface="Calibri"/>
                <a:cs typeface="Calibri"/>
              </a:rPr>
              <a:t> </a:t>
            </a:r>
            <a:r>
              <a:rPr sz="2800" b="1" spc="60" dirty="0">
                <a:latin typeface="Calibri"/>
                <a:cs typeface="Calibri"/>
              </a:rPr>
              <a:t>3-</a:t>
            </a:r>
            <a:r>
              <a:rPr sz="2800" b="1" spc="45" dirty="0">
                <a:latin typeface="Calibri"/>
                <a:cs typeface="Calibri"/>
              </a:rPr>
              <a:t>6.</a:t>
            </a:r>
            <a:endParaRPr sz="2800" dirty="0">
              <a:latin typeface="Calibri"/>
              <a:cs typeface="Calibri"/>
            </a:endParaRPr>
          </a:p>
          <a:p>
            <a:pPr marL="447675">
              <a:lnSpc>
                <a:spcPct val="100000"/>
              </a:lnSpc>
            </a:pPr>
            <a:r>
              <a:rPr sz="2800" b="1" i="1" spc="75" dirty="0">
                <a:latin typeface="Calibri"/>
                <a:cs typeface="Calibri"/>
              </a:rPr>
              <a:t>Rett</a:t>
            </a:r>
            <a:r>
              <a:rPr sz="2800" b="1" i="1" spc="-65" dirty="0">
                <a:latin typeface="Calibri"/>
                <a:cs typeface="Calibri"/>
              </a:rPr>
              <a:t> </a:t>
            </a:r>
            <a:r>
              <a:rPr sz="2800" b="1" i="1" spc="50" dirty="0">
                <a:latin typeface="Calibri"/>
                <a:cs typeface="Calibri"/>
              </a:rPr>
              <a:t>til</a:t>
            </a:r>
            <a:r>
              <a:rPr sz="2800" b="1" i="1" spc="-40" dirty="0">
                <a:latin typeface="Calibri"/>
                <a:cs typeface="Calibri"/>
              </a:rPr>
              <a:t> </a:t>
            </a:r>
            <a:r>
              <a:rPr sz="2800" b="1" i="1" spc="95" dirty="0">
                <a:latin typeface="Calibri"/>
                <a:cs typeface="Calibri"/>
              </a:rPr>
              <a:t>vern</a:t>
            </a:r>
            <a:r>
              <a:rPr sz="2800" b="1" i="1" spc="-40" dirty="0">
                <a:latin typeface="Calibri"/>
                <a:cs typeface="Calibri"/>
              </a:rPr>
              <a:t> </a:t>
            </a:r>
            <a:r>
              <a:rPr sz="2800" b="1" i="1" spc="105" dirty="0">
                <a:latin typeface="Calibri"/>
                <a:cs typeface="Calibri"/>
              </a:rPr>
              <a:t>mot</a:t>
            </a:r>
            <a:r>
              <a:rPr sz="2800" b="1" i="1" spc="-60" dirty="0">
                <a:latin typeface="Calibri"/>
                <a:cs typeface="Calibri"/>
              </a:rPr>
              <a:t> </a:t>
            </a:r>
            <a:r>
              <a:rPr sz="2800" b="1" i="1" spc="120" dirty="0">
                <a:latin typeface="Calibri"/>
                <a:cs typeface="Calibri"/>
              </a:rPr>
              <a:t>spredning</a:t>
            </a:r>
            <a:r>
              <a:rPr sz="2800" b="1" i="1" spc="-15" dirty="0">
                <a:latin typeface="Calibri"/>
                <a:cs typeface="Calibri"/>
              </a:rPr>
              <a:t> </a:t>
            </a:r>
            <a:r>
              <a:rPr sz="2800" b="1" i="1" spc="55" dirty="0">
                <a:latin typeface="Calibri"/>
                <a:cs typeface="Calibri"/>
              </a:rPr>
              <a:t>av</a:t>
            </a:r>
            <a:r>
              <a:rPr sz="2800" b="1" i="1" spc="-55" dirty="0">
                <a:latin typeface="Calibri"/>
                <a:cs typeface="Calibri"/>
              </a:rPr>
              <a:t> </a:t>
            </a:r>
            <a:r>
              <a:rPr sz="2800" b="1" i="1" spc="105" dirty="0">
                <a:latin typeface="Calibri"/>
                <a:cs typeface="Calibri"/>
              </a:rPr>
              <a:t>opplysninger</a:t>
            </a:r>
            <a:endParaRPr sz="2800" dirty="0">
              <a:latin typeface="Calibri"/>
              <a:cs typeface="Calibri"/>
            </a:endParaRPr>
          </a:p>
          <a:p>
            <a:pPr marL="354965" marR="366395" indent="-342900">
              <a:lnSpc>
                <a:spcPct val="100000"/>
              </a:lnSpc>
              <a:spcBef>
                <a:spcPts val="489"/>
              </a:spcBef>
            </a:pPr>
            <a:r>
              <a:rPr lang="nb-NO" sz="2400" spc="-210" dirty="0">
                <a:latin typeface="DejaVu Sans"/>
                <a:cs typeface="DejaVu Sans"/>
              </a:rPr>
              <a:t>	</a:t>
            </a:r>
            <a:r>
              <a:rPr sz="2400" i="1" spc="-210" dirty="0" err="1">
                <a:latin typeface="DejaVu Sans"/>
                <a:cs typeface="DejaVu Sans"/>
              </a:rPr>
              <a:t>Opplysninger</a:t>
            </a:r>
            <a:r>
              <a:rPr sz="2400" i="1" spc="-195" dirty="0">
                <a:latin typeface="DejaVu Sans"/>
                <a:cs typeface="DejaVu Sans"/>
              </a:rPr>
              <a:t> </a:t>
            </a:r>
            <a:r>
              <a:rPr sz="2400" i="1" spc="-240" dirty="0">
                <a:latin typeface="DejaVu Sans"/>
                <a:cs typeface="DejaVu Sans"/>
              </a:rPr>
              <a:t>om</a:t>
            </a:r>
            <a:r>
              <a:rPr sz="2400" i="1" spc="-225" dirty="0">
                <a:latin typeface="DejaVu Sans"/>
                <a:cs typeface="DejaVu Sans"/>
              </a:rPr>
              <a:t> </a:t>
            </a:r>
            <a:r>
              <a:rPr sz="2400" i="1" spc="-195" dirty="0">
                <a:latin typeface="DejaVu Sans"/>
                <a:cs typeface="DejaVu Sans"/>
              </a:rPr>
              <a:t>legems-</a:t>
            </a:r>
            <a:r>
              <a:rPr sz="2400" i="1" spc="-225" dirty="0">
                <a:latin typeface="DejaVu Sans"/>
                <a:cs typeface="DejaVu Sans"/>
              </a:rPr>
              <a:t> </a:t>
            </a:r>
            <a:r>
              <a:rPr sz="2400" i="1" spc="-260" dirty="0">
                <a:latin typeface="DejaVu Sans"/>
                <a:cs typeface="DejaVu Sans"/>
              </a:rPr>
              <a:t>og</a:t>
            </a:r>
            <a:r>
              <a:rPr sz="2400" i="1" spc="-220" dirty="0">
                <a:latin typeface="DejaVu Sans"/>
                <a:cs typeface="DejaVu Sans"/>
              </a:rPr>
              <a:t> </a:t>
            </a:r>
            <a:r>
              <a:rPr sz="2400" i="1" spc="-195" dirty="0">
                <a:latin typeface="DejaVu Sans"/>
                <a:cs typeface="DejaVu Sans"/>
              </a:rPr>
              <a:t>sykdomsforhold</a:t>
            </a:r>
            <a:r>
              <a:rPr sz="2400" i="1" spc="-185" dirty="0">
                <a:latin typeface="DejaVu Sans"/>
                <a:cs typeface="DejaVu Sans"/>
              </a:rPr>
              <a:t> </a:t>
            </a:r>
            <a:r>
              <a:rPr sz="2400" i="1" spc="-204" dirty="0">
                <a:latin typeface="DejaVu Sans"/>
                <a:cs typeface="DejaVu Sans"/>
              </a:rPr>
              <a:t>samt</a:t>
            </a:r>
            <a:r>
              <a:rPr sz="2400" i="1" spc="-215" dirty="0">
                <a:latin typeface="DejaVu Sans"/>
                <a:cs typeface="DejaVu Sans"/>
              </a:rPr>
              <a:t> andre</a:t>
            </a:r>
            <a:r>
              <a:rPr sz="2400" i="1" spc="-204" dirty="0">
                <a:latin typeface="DejaVu Sans"/>
                <a:cs typeface="DejaVu Sans"/>
              </a:rPr>
              <a:t> </a:t>
            </a:r>
            <a:r>
              <a:rPr sz="2400" i="1" spc="-190" dirty="0">
                <a:latin typeface="DejaVu Sans"/>
                <a:cs typeface="DejaVu Sans"/>
              </a:rPr>
              <a:t>personlige</a:t>
            </a:r>
            <a:r>
              <a:rPr sz="2400" i="1" spc="-225" dirty="0">
                <a:latin typeface="DejaVu Sans"/>
                <a:cs typeface="DejaVu Sans"/>
              </a:rPr>
              <a:t> </a:t>
            </a:r>
            <a:r>
              <a:rPr sz="2400" i="1" spc="-145" dirty="0">
                <a:latin typeface="DejaVu Sans"/>
                <a:cs typeface="DejaVu Sans"/>
              </a:rPr>
              <a:t>opplysninger </a:t>
            </a:r>
            <a:r>
              <a:rPr sz="2400" i="1" spc="-160" dirty="0">
                <a:latin typeface="DejaVu Sans"/>
                <a:cs typeface="DejaVu Sans"/>
              </a:rPr>
              <a:t>skal</a:t>
            </a:r>
            <a:r>
              <a:rPr sz="2400" i="1" spc="-250" dirty="0">
                <a:latin typeface="DejaVu Sans"/>
                <a:cs typeface="DejaVu Sans"/>
              </a:rPr>
              <a:t> </a:t>
            </a:r>
            <a:r>
              <a:rPr sz="2400" i="1" spc="-185" dirty="0">
                <a:latin typeface="DejaVu Sans"/>
                <a:cs typeface="DejaVu Sans"/>
              </a:rPr>
              <a:t>behandles</a:t>
            </a:r>
            <a:r>
              <a:rPr sz="2400" i="1" spc="-190" dirty="0">
                <a:latin typeface="DejaVu Sans"/>
                <a:cs typeface="DejaVu Sans"/>
              </a:rPr>
              <a:t> </a:t>
            </a:r>
            <a:r>
              <a:rPr sz="2400" i="1" spc="-100" dirty="0">
                <a:latin typeface="DejaVu Sans"/>
                <a:cs typeface="DejaVu Sans"/>
              </a:rPr>
              <a:t>i</a:t>
            </a:r>
            <a:r>
              <a:rPr sz="2400" i="1" spc="-235" dirty="0">
                <a:latin typeface="DejaVu Sans"/>
                <a:cs typeface="DejaVu Sans"/>
              </a:rPr>
              <a:t> </a:t>
            </a:r>
            <a:r>
              <a:rPr sz="2400" i="1" spc="-220" dirty="0">
                <a:latin typeface="DejaVu Sans"/>
                <a:cs typeface="DejaVu Sans"/>
              </a:rPr>
              <a:t>samsvar</a:t>
            </a:r>
            <a:r>
              <a:rPr sz="2400" i="1" spc="-235" dirty="0">
                <a:latin typeface="DejaVu Sans"/>
                <a:cs typeface="DejaVu Sans"/>
              </a:rPr>
              <a:t> </a:t>
            </a:r>
            <a:r>
              <a:rPr sz="2400" i="1" spc="-245" dirty="0">
                <a:latin typeface="DejaVu Sans"/>
                <a:cs typeface="DejaVu Sans"/>
              </a:rPr>
              <a:t>med</a:t>
            </a:r>
            <a:r>
              <a:rPr sz="2400" i="1" spc="-240" dirty="0">
                <a:latin typeface="DejaVu Sans"/>
                <a:cs typeface="DejaVu Sans"/>
              </a:rPr>
              <a:t> </a:t>
            </a:r>
            <a:r>
              <a:rPr sz="2400" i="1" spc="-195" dirty="0">
                <a:latin typeface="DejaVu Sans"/>
                <a:cs typeface="DejaVu Sans"/>
              </a:rPr>
              <a:t>gjeldende</a:t>
            </a:r>
            <a:r>
              <a:rPr sz="2400" i="1" spc="-215" dirty="0">
                <a:latin typeface="DejaVu Sans"/>
                <a:cs typeface="DejaVu Sans"/>
              </a:rPr>
              <a:t> </a:t>
            </a:r>
            <a:r>
              <a:rPr sz="2400" i="1" spc="-200" dirty="0">
                <a:latin typeface="DejaVu Sans"/>
                <a:cs typeface="DejaVu Sans"/>
              </a:rPr>
              <a:t>bestemmelser</a:t>
            </a:r>
            <a:r>
              <a:rPr sz="2400" i="1" spc="-245" dirty="0">
                <a:latin typeface="DejaVu Sans"/>
                <a:cs typeface="DejaVu Sans"/>
              </a:rPr>
              <a:t> </a:t>
            </a:r>
            <a:r>
              <a:rPr sz="2400" i="1" spc="-240" dirty="0">
                <a:latin typeface="DejaVu Sans"/>
                <a:cs typeface="DejaVu Sans"/>
              </a:rPr>
              <a:t>om</a:t>
            </a:r>
            <a:r>
              <a:rPr sz="2400" i="1" spc="-235" dirty="0">
                <a:latin typeface="DejaVu Sans"/>
                <a:cs typeface="DejaVu Sans"/>
              </a:rPr>
              <a:t> </a:t>
            </a:r>
            <a:r>
              <a:rPr sz="2400" i="1" spc="-65" dirty="0">
                <a:latin typeface="DejaVu Sans"/>
                <a:cs typeface="DejaVu Sans"/>
              </a:rPr>
              <a:t>taushetsplikt.</a:t>
            </a:r>
            <a:endParaRPr sz="2400" i="1" dirty="0">
              <a:latin typeface="DejaVu Sans"/>
              <a:cs typeface="DejaVu Sans"/>
            </a:endParaRPr>
          </a:p>
          <a:p>
            <a:pPr marL="12700">
              <a:lnSpc>
                <a:spcPct val="100000"/>
              </a:lnSpc>
              <a:spcBef>
                <a:spcPts val="575"/>
              </a:spcBef>
            </a:pPr>
            <a:r>
              <a:rPr lang="nb-NO" sz="2400" i="1" spc="-210" dirty="0">
                <a:latin typeface="DejaVu Sans"/>
                <a:cs typeface="DejaVu Sans"/>
              </a:rPr>
              <a:t>     </a:t>
            </a:r>
            <a:r>
              <a:rPr sz="2400" i="1" spc="-210" dirty="0" err="1">
                <a:latin typeface="DejaVu Sans"/>
                <a:cs typeface="DejaVu Sans"/>
              </a:rPr>
              <a:t>Opplysningene</a:t>
            </a:r>
            <a:r>
              <a:rPr sz="2400" i="1" spc="-190" dirty="0">
                <a:latin typeface="DejaVu Sans"/>
                <a:cs typeface="DejaVu Sans"/>
              </a:rPr>
              <a:t> </a:t>
            </a:r>
            <a:r>
              <a:rPr sz="2400" i="1" spc="-160" dirty="0">
                <a:latin typeface="DejaVu Sans"/>
                <a:cs typeface="DejaVu Sans"/>
              </a:rPr>
              <a:t>skal</a:t>
            </a:r>
            <a:r>
              <a:rPr sz="2400" i="1" spc="-235" dirty="0">
                <a:latin typeface="DejaVu Sans"/>
                <a:cs typeface="DejaVu Sans"/>
              </a:rPr>
              <a:t> </a:t>
            </a:r>
            <a:r>
              <a:rPr sz="2400" i="1" spc="-185" dirty="0">
                <a:latin typeface="DejaVu Sans"/>
                <a:cs typeface="DejaVu Sans"/>
              </a:rPr>
              <a:t>behandles</a:t>
            </a:r>
            <a:r>
              <a:rPr sz="2400" i="1" spc="-204" dirty="0">
                <a:latin typeface="DejaVu Sans"/>
                <a:cs typeface="DejaVu Sans"/>
              </a:rPr>
              <a:t> </a:t>
            </a:r>
            <a:r>
              <a:rPr sz="2400" i="1" spc="-240" dirty="0">
                <a:latin typeface="DejaVu Sans"/>
                <a:cs typeface="DejaVu Sans"/>
              </a:rPr>
              <a:t>med</a:t>
            </a:r>
            <a:r>
              <a:rPr sz="2400" i="1" spc="-215" dirty="0">
                <a:latin typeface="DejaVu Sans"/>
                <a:cs typeface="DejaVu Sans"/>
              </a:rPr>
              <a:t> </a:t>
            </a:r>
            <a:r>
              <a:rPr sz="2400" i="1" spc="-225" dirty="0">
                <a:latin typeface="DejaVu Sans"/>
                <a:cs typeface="DejaVu Sans"/>
              </a:rPr>
              <a:t>varsomhet</a:t>
            </a:r>
            <a:r>
              <a:rPr sz="2400" i="1" spc="-204" dirty="0">
                <a:latin typeface="DejaVu Sans"/>
                <a:cs typeface="DejaVu Sans"/>
              </a:rPr>
              <a:t> </a:t>
            </a:r>
            <a:r>
              <a:rPr sz="2400" i="1" spc="-260" dirty="0">
                <a:latin typeface="DejaVu Sans"/>
                <a:cs typeface="DejaVu Sans"/>
              </a:rPr>
              <a:t>og</a:t>
            </a:r>
            <a:r>
              <a:rPr sz="2400" i="1" spc="-240" dirty="0">
                <a:latin typeface="DejaVu Sans"/>
                <a:cs typeface="DejaVu Sans"/>
              </a:rPr>
              <a:t> </a:t>
            </a:r>
            <a:r>
              <a:rPr sz="2400" i="1" spc="-200" dirty="0">
                <a:latin typeface="DejaVu Sans"/>
                <a:cs typeface="DejaVu Sans"/>
              </a:rPr>
              <a:t>respekt</a:t>
            </a:r>
            <a:r>
              <a:rPr sz="2400" i="1" spc="-220" dirty="0">
                <a:latin typeface="DejaVu Sans"/>
                <a:cs typeface="DejaVu Sans"/>
              </a:rPr>
              <a:t> </a:t>
            </a:r>
            <a:r>
              <a:rPr sz="2400" i="1" spc="-180" dirty="0">
                <a:latin typeface="DejaVu Sans"/>
                <a:cs typeface="DejaVu Sans"/>
              </a:rPr>
              <a:t>for</a:t>
            </a:r>
            <a:r>
              <a:rPr sz="2400" i="1" spc="-210" dirty="0">
                <a:latin typeface="DejaVu Sans"/>
                <a:cs typeface="DejaVu Sans"/>
              </a:rPr>
              <a:t> </a:t>
            </a:r>
            <a:r>
              <a:rPr sz="2400" i="1" spc="-204" dirty="0">
                <a:latin typeface="DejaVu Sans"/>
                <a:cs typeface="DejaVu Sans"/>
              </a:rPr>
              <a:t>integriteten</a:t>
            </a:r>
            <a:r>
              <a:rPr sz="2400" i="1" spc="-245" dirty="0">
                <a:latin typeface="DejaVu Sans"/>
                <a:cs typeface="DejaVu Sans"/>
              </a:rPr>
              <a:t> </a:t>
            </a:r>
            <a:r>
              <a:rPr sz="2400" i="1" spc="-110" dirty="0">
                <a:latin typeface="DejaVu Sans"/>
                <a:cs typeface="DejaVu Sans"/>
              </a:rPr>
              <a:t>til</a:t>
            </a:r>
            <a:r>
              <a:rPr sz="2400" i="1" spc="-225" dirty="0">
                <a:latin typeface="DejaVu Sans"/>
                <a:cs typeface="DejaVu Sans"/>
              </a:rPr>
              <a:t> </a:t>
            </a:r>
            <a:r>
              <a:rPr sz="2400" i="1" spc="-25" dirty="0">
                <a:latin typeface="DejaVu Sans"/>
                <a:cs typeface="DejaVu Sans"/>
              </a:rPr>
              <a:t>den</a:t>
            </a:r>
            <a:endParaRPr sz="2400" i="1" dirty="0">
              <a:latin typeface="DejaVu Sans"/>
              <a:cs typeface="DejaVu Sans"/>
            </a:endParaRPr>
          </a:p>
          <a:p>
            <a:pPr marL="354965">
              <a:lnSpc>
                <a:spcPct val="100000"/>
              </a:lnSpc>
            </a:pPr>
            <a:r>
              <a:rPr sz="2400" i="1" spc="-210" dirty="0">
                <a:latin typeface="DejaVu Sans"/>
                <a:cs typeface="DejaVu Sans"/>
              </a:rPr>
              <a:t>opplysningene</a:t>
            </a:r>
            <a:r>
              <a:rPr sz="2400" i="1" spc="-135" dirty="0">
                <a:latin typeface="DejaVu Sans"/>
                <a:cs typeface="DejaVu Sans"/>
              </a:rPr>
              <a:t> </a:t>
            </a:r>
            <a:r>
              <a:rPr sz="2400" i="1" spc="-70" dirty="0">
                <a:latin typeface="DejaVu Sans"/>
                <a:cs typeface="DejaVu Sans"/>
              </a:rPr>
              <a:t>gjelder.</a:t>
            </a:r>
            <a:endParaRPr sz="2400" i="1" dirty="0">
              <a:latin typeface="DejaVu Sans"/>
              <a:cs typeface="DejaVu Sans"/>
            </a:endParaRPr>
          </a:p>
          <a:p>
            <a:pPr marL="74930">
              <a:lnSpc>
                <a:spcPct val="100000"/>
              </a:lnSpc>
              <a:spcBef>
                <a:spcPts val="580"/>
              </a:spcBef>
            </a:pPr>
            <a:r>
              <a:rPr lang="nb-NO" sz="2400" i="1" spc="-200" dirty="0">
                <a:latin typeface="DejaVu Sans"/>
                <a:cs typeface="DejaVu Sans"/>
              </a:rPr>
              <a:t>   </a:t>
            </a:r>
            <a:r>
              <a:rPr sz="2400" i="1" spc="-200" dirty="0">
                <a:latin typeface="DejaVu Sans"/>
                <a:cs typeface="DejaVu Sans"/>
              </a:rPr>
              <a:t>Taushetsplikten</a:t>
            </a:r>
            <a:r>
              <a:rPr sz="2400" i="1" spc="-254" dirty="0">
                <a:latin typeface="DejaVu Sans"/>
                <a:cs typeface="DejaVu Sans"/>
              </a:rPr>
              <a:t> </a:t>
            </a:r>
            <a:r>
              <a:rPr sz="2400" i="1" spc="-155" dirty="0">
                <a:latin typeface="DejaVu Sans"/>
                <a:cs typeface="DejaVu Sans"/>
              </a:rPr>
              <a:t>faller</a:t>
            </a:r>
            <a:r>
              <a:rPr sz="2400" i="1" spc="-225" dirty="0">
                <a:latin typeface="DejaVu Sans"/>
                <a:cs typeface="DejaVu Sans"/>
              </a:rPr>
              <a:t> </a:t>
            </a:r>
            <a:r>
              <a:rPr sz="2400" i="1" spc="-185" dirty="0">
                <a:latin typeface="DejaVu Sans"/>
                <a:cs typeface="DejaVu Sans"/>
              </a:rPr>
              <a:t>bort</a:t>
            </a:r>
            <a:r>
              <a:rPr sz="2400" i="1" spc="-240" dirty="0">
                <a:latin typeface="DejaVu Sans"/>
                <a:cs typeface="DejaVu Sans"/>
              </a:rPr>
              <a:t> </a:t>
            </a:r>
            <a:r>
              <a:rPr sz="2400" i="1" spc="-100" dirty="0">
                <a:latin typeface="DejaVu Sans"/>
                <a:cs typeface="DejaVu Sans"/>
              </a:rPr>
              <a:t>i</a:t>
            </a:r>
            <a:r>
              <a:rPr sz="2400" i="1" spc="-240" dirty="0">
                <a:latin typeface="DejaVu Sans"/>
                <a:cs typeface="DejaVu Sans"/>
              </a:rPr>
              <a:t> </a:t>
            </a:r>
            <a:r>
              <a:rPr sz="2400" i="1" spc="-215" dirty="0">
                <a:latin typeface="DejaVu Sans"/>
                <a:cs typeface="DejaVu Sans"/>
              </a:rPr>
              <a:t>den</a:t>
            </a:r>
            <a:r>
              <a:rPr sz="2400" i="1" spc="-229" dirty="0">
                <a:latin typeface="DejaVu Sans"/>
                <a:cs typeface="DejaVu Sans"/>
              </a:rPr>
              <a:t> </a:t>
            </a:r>
            <a:r>
              <a:rPr sz="2400" i="1" spc="-210" dirty="0">
                <a:latin typeface="DejaVu Sans"/>
                <a:cs typeface="DejaVu Sans"/>
              </a:rPr>
              <a:t>utstrekning</a:t>
            </a:r>
            <a:r>
              <a:rPr sz="2400" i="1" spc="-245" dirty="0">
                <a:latin typeface="DejaVu Sans"/>
                <a:cs typeface="DejaVu Sans"/>
              </a:rPr>
              <a:t> </a:t>
            </a:r>
            <a:r>
              <a:rPr sz="2400" i="1" spc="-215" dirty="0">
                <a:latin typeface="DejaVu Sans"/>
                <a:cs typeface="DejaVu Sans"/>
              </a:rPr>
              <a:t>den</a:t>
            </a:r>
            <a:r>
              <a:rPr sz="2400" i="1" spc="-245" dirty="0">
                <a:latin typeface="DejaVu Sans"/>
                <a:cs typeface="DejaVu Sans"/>
              </a:rPr>
              <a:t> </a:t>
            </a:r>
            <a:r>
              <a:rPr sz="2400" i="1" spc="-195" dirty="0">
                <a:latin typeface="DejaVu Sans"/>
                <a:cs typeface="DejaVu Sans"/>
              </a:rPr>
              <a:t>som</a:t>
            </a:r>
            <a:r>
              <a:rPr sz="2400" i="1" spc="-240" dirty="0">
                <a:latin typeface="DejaVu Sans"/>
                <a:cs typeface="DejaVu Sans"/>
              </a:rPr>
              <a:t> </a:t>
            </a:r>
            <a:r>
              <a:rPr sz="2400" i="1" spc="-210" dirty="0">
                <a:latin typeface="DejaVu Sans"/>
                <a:cs typeface="DejaVu Sans"/>
              </a:rPr>
              <a:t>har</a:t>
            </a:r>
            <a:r>
              <a:rPr sz="2400" i="1" spc="-240" dirty="0">
                <a:latin typeface="DejaVu Sans"/>
                <a:cs typeface="DejaVu Sans"/>
              </a:rPr>
              <a:t> </a:t>
            </a:r>
            <a:r>
              <a:rPr sz="2400" i="1" spc="-270" dirty="0">
                <a:latin typeface="DejaVu Sans"/>
                <a:cs typeface="DejaVu Sans"/>
              </a:rPr>
              <a:t>krav</a:t>
            </a:r>
            <a:r>
              <a:rPr sz="2400" i="1" spc="-250" dirty="0">
                <a:latin typeface="DejaVu Sans"/>
                <a:cs typeface="DejaVu Sans"/>
              </a:rPr>
              <a:t> </a:t>
            </a:r>
            <a:r>
              <a:rPr sz="2400" i="1" spc="-204" dirty="0">
                <a:latin typeface="DejaVu Sans"/>
                <a:cs typeface="DejaVu Sans"/>
              </a:rPr>
              <a:t>på</a:t>
            </a:r>
            <a:r>
              <a:rPr sz="2400" i="1" spc="-245" dirty="0">
                <a:latin typeface="DejaVu Sans"/>
                <a:cs typeface="DejaVu Sans"/>
              </a:rPr>
              <a:t> </a:t>
            </a:r>
            <a:r>
              <a:rPr sz="2400" i="1" spc="-180" dirty="0">
                <a:latin typeface="DejaVu Sans"/>
                <a:cs typeface="DejaVu Sans"/>
              </a:rPr>
              <a:t>taushet,</a:t>
            </a:r>
            <a:r>
              <a:rPr sz="2400" i="1" spc="-235" dirty="0">
                <a:latin typeface="DejaVu Sans"/>
                <a:cs typeface="DejaVu Sans"/>
              </a:rPr>
              <a:t> </a:t>
            </a:r>
            <a:r>
              <a:rPr lang="nb-NO" sz="2400" i="1" spc="-235" dirty="0">
                <a:latin typeface="DejaVu Sans"/>
                <a:cs typeface="DejaVu Sans"/>
              </a:rPr>
              <a:t>             </a:t>
            </a:r>
            <a:r>
              <a:rPr sz="2400" i="1" spc="-165" dirty="0" err="1">
                <a:latin typeface="DejaVu Sans"/>
                <a:cs typeface="DejaVu Sans"/>
              </a:rPr>
              <a:t>samtykker</a:t>
            </a:r>
            <a:r>
              <a:rPr sz="2400" i="1" spc="-165" dirty="0">
                <a:latin typeface="DejaVu Sans"/>
                <a:cs typeface="DejaVu Sans"/>
              </a:rPr>
              <a:t>.</a:t>
            </a:r>
            <a:endParaRPr sz="2400" i="1" dirty="0">
              <a:latin typeface="DejaVu Sans"/>
              <a:cs typeface="DejaVu Sans"/>
            </a:endParaRPr>
          </a:p>
          <a:p>
            <a:pPr marL="354965" marR="303530" indent="-280670">
              <a:lnSpc>
                <a:spcPct val="100000"/>
              </a:lnSpc>
              <a:spcBef>
                <a:spcPts val="575"/>
              </a:spcBef>
            </a:pPr>
            <a:r>
              <a:rPr lang="nb-NO" sz="2400" i="1" spc="-210" dirty="0">
                <a:latin typeface="DejaVu Sans"/>
                <a:cs typeface="DejaVu Sans"/>
              </a:rPr>
              <a:t>    </a:t>
            </a:r>
            <a:r>
              <a:rPr sz="2400" i="1" spc="-210" dirty="0">
                <a:latin typeface="DejaVu Sans"/>
                <a:cs typeface="DejaVu Sans"/>
              </a:rPr>
              <a:t>Dersom</a:t>
            </a:r>
            <a:r>
              <a:rPr sz="2400" i="1" spc="-225" dirty="0">
                <a:latin typeface="DejaVu Sans"/>
                <a:cs typeface="DejaVu Sans"/>
              </a:rPr>
              <a:t> </a:t>
            </a:r>
            <a:r>
              <a:rPr sz="2400" i="1" spc="-160" dirty="0">
                <a:latin typeface="DejaVu Sans"/>
                <a:cs typeface="DejaVu Sans"/>
              </a:rPr>
              <a:t>helsepersonell</a:t>
            </a:r>
            <a:r>
              <a:rPr sz="2400" i="1" spc="-200" dirty="0">
                <a:latin typeface="DejaVu Sans"/>
                <a:cs typeface="DejaVu Sans"/>
              </a:rPr>
              <a:t> </a:t>
            </a:r>
            <a:r>
              <a:rPr sz="2400" i="1" spc="-215" dirty="0">
                <a:latin typeface="DejaVu Sans"/>
                <a:cs typeface="DejaVu Sans"/>
              </a:rPr>
              <a:t>utleverer</a:t>
            </a:r>
            <a:r>
              <a:rPr sz="2400" i="1" spc="-235" dirty="0">
                <a:latin typeface="DejaVu Sans"/>
                <a:cs typeface="DejaVu Sans"/>
              </a:rPr>
              <a:t> </a:t>
            </a:r>
            <a:r>
              <a:rPr sz="2400" i="1" spc="-204" dirty="0">
                <a:latin typeface="DejaVu Sans"/>
                <a:cs typeface="DejaVu Sans"/>
              </a:rPr>
              <a:t>opplysninger</a:t>
            </a:r>
            <a:r>
              <a:rPr sz="2400" i="1" spc="-200" dirty="0">
                <a:latin typeface="DejaVu Sans"/>
                <a:cs typeface="DejaVu Sans"/>
              </a:rPr>
              <a:t> </a:t>
            </a:r>
            <a:r>
              <a:rPr sz="2400" i="1" spc="-195" dirty="0">
                <a:latin typeface="DejaVu Sans"/>
                <a:cs typeface="DejaVu Sans"/>
              </a:rPr>
              <a:t>som</a:t>
            </a:r>
            <a:r>
              <a:rPr sz="2400" i="1" spc="-225" dirty="0">
                <a:latin typeface="DejaVu Sans"/>
                <a:cs typeface="DejaVu Sans"/>
              </a:rPr>
              <a:t> </a:t>
            </a:r>
            <a:r>
              <a:rPr sz="2400" i="1" spc="-220" dirty="0">
                <a:latin typeface="DejaVu Sans"/>
                <a:cs typeface="DejaVu Sans"/>
              </a:rPr>
              <a:t>er</a:t>
            </a:r>
            <a:r>
              <a:rPr sz="2400" i="1" spc="-225" dirty="0">
                <a:latin typeface="DejaVu Sans"/>
                <a:cs typeface="DejaVu Sans"/>
              </a:rPr>
              <a:t> </a:t>
            </a:r>
            <a:r>
              <a:rPr sz="2400" i="1" spc="-215" dirty="0">
                <a:latin typeface="DejaVu Sans"/>
                <a:cs typeface="DejaVu Sans"/>
              </a:rPr>
              <a:t>undergitt</a:t>
            </a:r>
            <a:r>
              <a:rPr sz="2400" i="1" spc="-235" dirty="0">
                <a:latin typeface="DejaVu Sans"/>
                <a:cs typeface="DejaVu Sans"/>
              </a:rPr>
              <a:t> </a:t>
            </a:r>
            <a:r>
              <a:rPr sz="2400" i="1" spc="-65" dirty="0">
                <a:latin typeface="DejaVu Sans"/>
                <a:cs typeface="DejaVu Sans"/>
              </a:rPr>
              <a:t>lovbestemt </a:t>
            </a:r>
            <a:r>
              <a:rPr sz="2400" i="1" spc="-165" dirty="0">
                <a:latin typeface="DejaVu Sans"/>
                <a:cs typeface="DejaVu Sans"/>
              </a:rPr>
              <a:t>opplysningsplikt,</a:t>
            </a:r>
            <a:r>
              <a:rPr sz="2400" i="1" spc="-210" dirty="0">
                <a:latin typeface="DejaVu Sans"/>
                <a:cs typeface="DejaVu Sans"/>
              </a:rPr>
              <a:t> </a:t>
            </a:r>
            <a:r>
              <a:rPr sz="2400" i="1" spc="-160" dirty="0">
                <a:latin typeface="DejaVu Sans"/>
                <a:cs typeface="DejaVu Sans"/>
              </a:rPr>
              <a:t>skal</a:t>
            </a:r>
            <a:r>
              <a:rPr sz="2400" i="1" spc="-245" dirty="0">
                <a:latin typeface="DejaVu Sans"/>
                <a:cs typeface="DejaVu Sans"/>
              </a:rPr>
              <a:t> </a:t>
            </a:r>
            <a:r>
              <a:rPr sz="2400" i="1" spc="-220" dirty="0">
                <a:latin typeface="DejaVu Sans"/>
                <a:cs typeface="DejaVu Sans"/>
              </a:rPr>
              <a:t>den</a:t>
            </a:r>
            <a:r>
              <a:rPr sz="2400" i="1" spc="-225" dirty="0">
                <a:latin typeface="DejaVu Sans"/>
                <a:cs typeface="DejaVu Sans"/>
              </a:rPr>
              <a:t> </a:t>
            </a:r>
            <a:r>
              <a:rPr sz="2400" i="1" spc="-210" dirty="0">
                <a:latin typeface="DejaVu Sans"/>
                <a:cs typeface="DejaVu Sans"/>
              </a:rPr>
              <a:t>opplysningene</a:t>
            </a:r>
            <a:r>
              <a:rPr sz="2400" i="1" spc="-200" dirty="0">
                <a:latin typeface="DejaVu Sans"/>
                <a:cs typeface="DejaVu Sans"/>
              </a:rPr>
              <a:t> gjelder,</a:t>
            </a:r>
            <a:r>
              <a:rPr sz="2400" i="1" spc="-229" dirty="0">
                <a:latin typeface="DejaVu Sans"/>
                <a:cs typeface="DejaVu Sans"/>
              </a:rPr>
              <a:t> </a:t>
            </a:r>
            <a:r>
              <a:rPr sz="2400" i="1" spc="-160" dirty="0">
                <a:latin typeface="DejaVu Sans"/>
                <a:cs typeface="DejaVu Sans"/>
              </a:rPr>
              <a:t>så</a:t>
            </a:r>
            <a:r>
              <a:rPr sz="2400" i="1" spc="-240" dirty="0">
                <a:latin typeface="DejaVu Sans"/>
                <a:cs typeface="DejaVu Sans"/>
              </a:rPr>
              <a:t> </a:t>
            </a:r>
            <a:r>
              <a:rPr sz="2400" i="1" spc="-200" dirty="0">
                <a:latin typeface="DejaVu Sans"/>
                <a:cs typeface="DejaVu Sans"/>
              </a:rPr>
              <a:t>langt</a:t>
            </a:r>
            <a:r>
              <a:rPr sz="2400" i="1" spc="-225" dirty="0">
                <a:latin typeface="DejaVu Sans"/>
                <a:cs typeface="DejaVu Sans"/>
              </a:rPr>
              <a:t> </a:t>
            </a:r>
            <a:r>
              <a:rPr sz="2400" i="1" spc="-185" dirty="0">
                <a:latin typeface="DejaVu Sans"/>
                <a:cs typeface="DejaVu Sans"/>
              </a:rPr>
              <a:t>forholdene</a:t>
            </a:r>
            <a:r>
              <a:rPr sz="2400" i="1" spc="-215" dirty="0">
                <a:latin typeface="DejaVu Sans"/>
                <a:cs typeface="DejaVu Sans"/>
              </a:rPr>
              <a:t> </a:t>
            </a:r>
            <a:r>
              <a:rPr sz="2400" i="1" spc="-135" dirty="0">
                <a:latin typeface="DejaVu Sans"/>
                <a:cs typeface="DejaVu Sans"/>
              </a:rPr>
              <a:t>tilsier</a:t>
            </a:r>
            <a:r>
              <a:rPr sz="2400" i="1" spc="-240" dirty="0">
                <a:latin typeface="DejaVu Sans"/>
                <a:cs typeface="DejaVu Sans"/>
              </a:rPr>
              <a:t> </a:t>
            </a:r>
            <a:r>
              <a:rPr sz="2400" i="1" spc="-25" dirty="0">
                <a:latin typeface="DejaVu Sans"/>
                <a:cs typeface="DejaVu Sans"/>
              </a:rPr>
              <a:t>det </a:t>
            </a:r>
            <a:r>
              <a:rPr sz="2400" i="1" spc="-185" dirty="0">
                <a:latin typeface="DejaVu Sans"/>
                <a:cs typeface="DejaVu Sans"/>
              </a:rPr>
              <a:t>informeres</a:t>
            </a:r>
            <a:r>
              <a:rPr sz="2400" i="1" spc="-240" dirty="0">
                <a:latin typeface="DejaVu Sans"/>
                <a:cs typeface="DejaVu Sans"/>
              </a:rPr>
              <a:t> om</a:t>
            </a:r>
            <a:r>
              <a:rPr sz="2400" i="1" spc="-245" dirty="0">
                <a:latin typeface="DejaVu Sans"/>
                <a:cs typeface="DejaVu Sans"/>
              </a:rPr>
              <a:t> </a:t>
            </a:r>
            <a:r>
              <a:rPr sz="2400" i="1" spc="-210" dirty="0">
                <a:latin typeface="DejaVu Sans"/>
                <a:cs typeface="DejaVu Sans"/>
              </a:rPr>
              <a:t>at</a:t>
            </a:r>
            <a:r>
              <a:rPr sz="2400" i="1" spc="-235" dirty="0">
                <a:latin typeface="DejaVu Sans"/>
                <a:cs typeface="DejaVu Sans"/>
              </a:rPr>
              <a:t> </a:t>
            </a:r>
            <a:r>
              <a:rPr sz="2400" i="1" spc="-210" dirty="0">
                <a:latin typeface="DejaVu Sans"/>
                <a:cs typeface="DejaVu Sans"/>
              </a:rPr>
              <a:t>opplysningene</a:t>
            </a:r>
            <a:r>
              <a:rPr sz="2400" i="1" spc="-220" dirty="0">
                <a:latin typeface="DejaVu Sans"/>
                <a:cs typeface="DejaVu Sans"/>
              </a:rPr>
              <a:t> er</a:t>
            </a:r>
            <a:r>
              <a:rPr sz="2400" i="1" spc="-245" dirty="0">
                <a:latin typeface="DejaVu Sans"/>
                <a:cs typeface="DejaVu Sans"/>
              </a:rPr>
              <a:t> </a:t>
            </a:r>
            <a:r>
              <a:rPr sz="2400" i="1" spc="-204" dirty="0">
                <a:latin typeface="DejaVu Sans"/>
                <a:cs typeface="DejaVu Sans"/>
              </a:rPr>
              <a:t>gitt</a:t>
            </a:r>
            <a:r>
              <a:rPr sz="2400" i="1" spc="-260" dirty="0">
                <a:latin typeface="DejaVu Sans"/>
                <a:cs typeface="DejaVu Sans"/>
              </a:rPr>
              <a:t> og</a:t>
            </a:r>
            <a:r>
              <a:rPr sz="2400" i="1" spc="-245" dirty="0">
                <a:latin typeface="DejaVu Sans"/>
                <a:cs typeface="DejaVu Sans"/>
              </a:rPr>
              <a:t> </a:t>
            </a:r>
            <a:r>
              <a:rPr sz="2400" i="1" spc="-204" dirty="0">
                <a:latin typeface="DejaVu Sans"/>
                <a:cs typeface="DejaVu Sans"/>
              </a:rPr>
              <a:t>hvilke</a:t>
            </a:r>
            <a:r>
              <a:rPr sz="2400" i="1" spc="-235" dirty="0">
                <a:latin typeface="DejaVu Sans"/>
                <a:cs typeface="DejaVu Sans"/>
              </a:rPr>
              <a:t> </a:t>
            </a:r>
            <a:r>
              <a:rPr sz="2400" i="1" spc="-204" dirty="0">
                <a:latin typeface="DejaVu Sans"/>
                <a:cs typeface="DejaVu Sans"/>
              </a:rPr>
              <a:t>opplysninger</a:t>
            </a:r>
            <a:r>
              <a:rPr sz="2400" i="1" spc="-229" dirty="0">
                <a:latin typeface="DejaVu Sans"/>
                <a:cs typeface="DejaVu Sans"/>
              </a:rPr>
              <a:t> </a:t>
            </a:r>
            <a:r>
              <a:rPr sz="2400" i="1" spc="-204" dirty="0">
                <a:latin typeface="DejaVu Sans"/>
                <a:cs typeface="DejaVu Sans"/>
              </a:rPr>
              <a:t>det</a:t>
            </a:r>
            <a:r>
              <a:rPr sz="2400" i="1" spc="-235" dirty="0">
                <a:latin typeface="DejaVu Sans"/>
                <a:cs typeface="DejaVu Sans"/>
              </a:rPr>
              <a:t> </a:t>
            </a:r>
            <a:r>
              <a:rPr sz="2400" i="1" spc="-200" dirty="0">
                <a:latin typeface="DejaVu Sans"/>
                <a:cs typeface="DejaVu Sans"/>
              </a:rPr>
              <a:t>dreier</a:t>
            </a:r>
            <a:r>
              <a:rPr sz="2400" i="1" spc="-240" dirty="0">
                <a:latin typeface="DejaVu Sans"/>
                <a:cs typeface="DejaVu Sans"/>
              </a:rPr>
              <a:t> </a:t>
            </a:r>
            <a:r>
              <a:rPr sz="2400" i="1" spc="-235" dirty="0">
                <a:latin typeface="DejaVu Sans"/>
                <a:cs typeface="DejaVu Sans"/>
              </a:rPr>
              <a:t>seg</a:t>
            </a:r>
            <a:r>
              <a:rPr sz="2400" i="1" spc="-240" dirty="0">
                <a:latin typeface="DejaVu Sans"/>
                <a:cs typeface="DejaVu Sans"/>
              </a:rPr>
              <a:t> </a:t>
            </a:r>
            <a:r>
              <a:rPr sz="2400" i="1" spc="-25" dirty="0">
                <a:latin typeface="DejaVu Sans"/>
                <a:cs typeface="DejaVu Sans"/>
              </a:rPr>
              <a:t>om.</a:t>
            </a:r>
            <a:endParaRPr sz="2400" i="1" dirty="0">
              <a:latin typeface="DejaVu Sans"/>
              <a:cs typeface="DejaVu Sans"/>
            </a:endParaRPr>
          </a:p>
        </p:txBody>
      </p:sp>
      <p:pic>
        <p:nvPicPr>
          <p:cNvPr id="4" name="object 4"/>
          <p:cNvPicPr/>
          <p:nvPr/>
        </p:nvPicPr>
        <p:blipFill>
          <a:blip r:embed="rId3" cstate="print"/>
          <a:stretch>
            <a:fillRect/>
          </a:stretch>
        </p:blipFill>
        <p:spPr>
          <a:xfrm>
            <a:off x="8001000" y="203200"/>
            <a:ext cx="2953004" cy="14351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6200" y="-76200"/>
            <a:ext cx="12192000" cy="6858000"/>
            <a:chOff x="0" y="0"/>
            <a:chExt cx="12192000" cy="6858000"/>
          </a:xfrm>
        </p:grpSpPr>
        <p:pic>
          <p:nvPicPr>
            <p:cNvPr id="3" name="object 3"/>
            <p:cNvPicPr/>
            <p:nvPr/>
          </p:nvPicPr>
          <p:blipFill>
            <a:blip r:embed="rId3" cstate="print"/>
            <a:stretch>
              <a:fillRect/>
            </a:stretch>
          </p:blipFill>
          <p:spPr>
            <a:xfrm>
              <a:off x="2593593" y="47"/>
              <a:ext cx="9598406" cy="6857873"/>
            </a:xfrm>
            <a:prstGeom prst="rect">
              <a:avLst/>
            </a:prstGeom>
          </p:spPr>
        </p:pic>
        <p:pic>
          <p:nvPicPr>
            <p:cNvPr id="4" name="object 4"/>
            <p:cNvPicPr/>
            <p:nvPr/>
          </p:nvPicPr>
          <p:blipFill>
            <a:blip r:embed="rId4" cstate="print"/>
            <a:stretch>
              <a:fillRect/>
            </a:stretch>
          </p:blipFill>
          <p:spPr>
            <a:xfrm>
              <a:off x="0" y="0"/>
              <a:ext cx="7390257" cy="6858000"/>
            </a:xfrm>
            <a:prstGeom prst="rect">
              <a:avLst/>
            </a:prstGeom>
          </p:spPr>
        </p:pic>
      </p:grpSp>
      <p:sp>
        <p:nvSpPr>
          <p:cNvPr id="5" name="object 5"/>
          <p:cNvSpPr txBox="1">
            <a:spLocks noGrp="1"/>
          </p:cNvSpPr>
          <p:nvPr>
            <p:ph type="title"/>
          </p:nvPr>
        </p:nvSpPr>
        <p:spPr>
          <a:xfrm>
            <a:off x="228600" y="497840"/>
            <a:ext cx="6096000" cy="973985"/>
          </a:xfrm>
          <a:prstGeom prst="rect">
            <a:avLst/>
          </a:prstGeom>
        </p:spPr>
        <p:txBody>
          <a:bodyPr vert="horz" wrap="square" lIns="0" tIns="12065" rIns="0" bIns="0" rtlCol="0">
            <a:spAutoFit/>
          </a:bodyPr>
          <a:lstStyle/>
          <a:p>
            <a:pPr marL="12700">
              <a:lnSpc>
                <a:spcPts val="2510"/>
              </a:lnSpc>
              <a:spcBef>
                <a:spcPts val="95"/>
              </a:spcBef>
            </a:pPr>
            <a:r>
              <a:rPr sz="2200" dirty="0"/>
              <a:t>Plikter</a:t>
            </a:r>
            <a:r>
              <a:rPr sz="2200" spc="-45" dirty="0"/>
              <a:t> </a:t>
            </a:r>
            <a:r>
              <a:rPr sz="2200" dirty="0"/>
              <a:t>for</a:t>
            </a:r>
            <a:r>
              <a:rPr sz="2200" spc="-45" dirty="0"/>
              <a:t> </a:t>
            </a:r>
            <a:r>
              <a:rPr sz="2200" dirty="0"/>
              <a:t>dem</a:t>
            </a:r>
            <a:r>
              <a:rPr sz="2200" spc="-60" dirty="0"/>
              <a:t> </a:t>
            </a:r>
            <a:r>
              <a:rPr sz="2200" dirty="0"/>
              <a:t>som</a:t>
            </a:r>
            <a:r>
              <a:rPr sz="2200" spc="-45" dirty="0"/>
              <a:t> </a:t>
            </a:r>
            <a:r>
              <a:rPr sz="2200" dirty="0" err="1"/>
              <a:t>eier</a:t>
            </a:r>
            <a:r>
              <a:rPr sz="2200" spc="-45" dirty="0"/>
              <a:t> </a:t>
            </a:r>
            <a:r>
              <a:rPr sz="2200" spc="-25" dirty="0"/>
              <a:t>og</a:t>
            </a:r>
            <a:r>
              <a:rPr lang="nb-NO" sz="2200" spc="-25" dirty="0"/>
              <a:t> </a:t>
            </a:r>
            <a:r>
              <a:rPr sz="2200" dirty="0"/>
              <a:t>driver</a:t>
            </a:r>
            <a:r>
              <a:rPr sz="2200" spc="-60" dirty="0"/>
              <a:t> </a:t>
            </a:r>
            <a:r>
              <a:rPr sz="2200" spc="-10" dirty="0" err="1"/>
              <a:t>tjenestene</a:t>
            </a:r>
            <a:r>
              <a:rPr lang="nb-NO" sz="2200" spc="-10" dirty="0"/>
              <a:t> – </a:t>
            </a:r>
            <a:br>
              <a:rPr lang="nb-NO" sz="2200" spc="-10" dirty="0"/>
            </a:br>
            <a:r>
              <a:rPr lang="nb-NO" sz="2200" spc="-10" dirty="0"/>
              <a:t>kommuner</a:t>
            </a:r>
            <a:r>
              <a:rPr lang="nb-NO" sz="2200" spc="-30" dirty="0"/>
              <a:t>,</a:t>
            </a:r>
            <a:r>
              <a:rPr lang="nb-NO" sz="2200" spc="-65" dirty="0"/>
              <a:t> </a:t>
            </a:r>
            <a:r>
              <a:rPr lang="nb-NO" sz="2200" spc="-20" dirty="0"/>
              <a:t>fylkeskommuner, </a:t>
            </a:r>
            <a:r>
              <a:rPr lang="nb-NO" sz="2200" spc="-10" dirty="0"/>
              <a:t>helseforetak,</a:t>
            </a:r>
            <a:r>
              <a:rPr lang="nb-NO" sz="2200" spc="-90" dirty="0"/>
              <a:t> </a:t>
            </a:r>
            <a:br>
              <a:rPr lang="nb-NO" sz="2200" spc="-90" dirty="0"/>
            </a:br>
            <a:r>
              <a:rPr lang="nb-NO" sz="2200" dirty="0"/>
              <a:t>private</a:t>
            </a:r>
            <a:r>
              <a:rPr lang="nb-NO" sz="2200" spc="-110" dirty="0"/>
              <a:t> </a:t>
            </a:r>
            <a:r>
              <a:rPr lang="nb-NO" sz="2200" spc="-10" dirty="0"/>
              <a:t>aktører</a:t>
            </a:r>
            <a:endParaRPr sz="2200" dirty="0"/>
          </a:p>
        </p:txBody>
      </p:sp>
      <p:sp>
        <p:nvSpPr>
          <p:cNvPr id="6" name="object 6"/>
          <p:cNvSpPr txBox="1"/>
          <p:nvPr/>
        </p:nvSpPr>
        <p:spPr>
          <a:xfrm>
            <a:off x="304800" y="1752600"/>
            <a:ext cx="6172200" cy="4253921"/>
          </a:xfrm>
          <a:prstGeom prst="rect">
            <a:avLst/>
          </a:prstGeom>
        </p:spPr>
        <p:txBody>
          <a:bodyPr vert="horz" wrap="square" lIns="0" tIns="49530" rIns="0" bIns="0" rtlCol="0">
            <a:spAutoFit/>
          </a:bodyPr>
          <a:lstStyle/>
          <a:p>
            <a:pPr marL="12700" marR="426084" algn="just">
              <a:lnSpc>
                <a:spcPct val="70000"/>
              </a:lnSpc>
              <a:spcBef>
                <a:spcPts val="2670"/>
              </a:spcBef>
            </a:pPr>
            <a:r>
              <a:rPr sz="2400" dirty="0" err="1">
                <a:latin typeface="Calibri"/>
                <a:cs typeface="Calibri"/>
              </a:rPr>
              <a:t>Plikten</a:t>
            </a:r>
            <a:r>
              <a:rPr sz="2400" spc="-20" dirty="0">
                <a:latin typeface="Calibri"/>
                <a:cs typeface="Calibri"/>
              </a:rPr>
              <a:t> </a:t>
            </a:r>
            <a:r>
              <a:rPr sz="2400" dirty="0">
                <a:latin typeface="Calibri"/>
                <a:cs typeface="Calibri"/>
              </a:rPr>
              <a:t>til</a:t>
            </a:r>
            <a:r>
              <a:rPr sz="2400" spc="-35" dirty="0">
                <a:latin typeface="Calibri"/>
                <a:cs typeface="Calibri"/>
              </a:rPr>
              <a:t> </a:t>
            </a:r>
            <a:r>
              <a:rPr sz="2400" spc="-10" dirty="0">
                <a:latin typeface="Calibri"/>
                <a:cs typeface="Calibri"/>
              </a:rPr>
              <a:t>forsvarlig</a:t>
            </a:r>
            <a:r>
              <a:rPr sz="2400" spc="-40" dirty="0">
                <a:latin typeface="Calibri"/>
                <a:cs typeface="Calibri"/>
              </a:rPr>
              <a:t> </a:t>
            </a:r>
            <a:r>
              <a:rPr sz="2400" spc="-10" dirty="0">
                <a:latin typeface="Calibri"/>
                <a:cs typeface="Calibri"/>
              </a:rPr>
              <a:t>organisering</a:t>
            </a:r>
            <a:r>
              <a:rPr sz="2400" spc="-25" dirty="0">
                <a:latin typeface="Calibri"/>
                <a:cs typeface="Calibri"/>
              </a:rPr>
              <a:t> av </a:t>
            </a:r>
            <a:r>
              <a:rPr sz="2400" dirty="0">
                <a:latin typeface="Calibri"/>
                <a:cs typeface="Calibri"/>
              </a:rPr>
              <a:t>tjenester</a:t>
            </a:r>
            <a:r>
              <a:rPr sz="2400" spc="-40" dirty="0">
                <a:latin typeface="Calibri"/>
                <a:cs typeface="Calibri"/>
              </a:rPr>
              <a:t> </a:t>
            </a:r>
            <a:r>
              <a:rPr sz="2400" dirty="0">
                <a:latin typeface="Calibri"/>
                <a:cs typeface="Calibri"/>
              </a:rPr>
              <a:t>slik</a:t>
            </a:r>
            <a:r>
              <a:rPr sz="2400" spc="-35" dirty="0">
                <a:latin typeface="Calibri"/>
                <a:cs typeface="Calibri"/>
              </a:rPr>
              <a:t> </a:t>
            </a:r>
            <a:r>
              <a:rPr sz="2400" dirty="0">
                <a:latin typeface="Calibri"/>
                <a:cs typeface="Calibri"/>
              </a:rPr>
              <a:t>at</a:t>
            </a:r>
            <a:r>
              <a:rPr sz="2400" spc="-40" dirty="0">
                <a:latin typeface="Calibri"/>
                <a:cs typeface="Calibri"/>
              </a:rPr>
              <a:t> </a:t>
            </a:r>
            <a:r>
              <a:rPr sz="2400" spc="-10" dirty="0">
                <a:latin typeface="Calibri"/>
                <a:cs typeface="Calibri"/>
              </a:rPr>
              <a:t>taushetsplikten</a:t>
            </a:r>
            <a:r>
              <a:rPr sz="2400" spc="-20" dirty="0">
                <a:latin typeface="Calibri"/>
                <a:cs typeface="Calibri"/>
              </a:rPr>
              <a:t> </a:t>
            </a:r>
            <a:r>
              <a:rPr sz="2400" spc="-25" dirty="0" err="1">
                <a:latin typeface="Calibri"/>
                <a:cs typeface="Calibri"/>
              </a:rPr>
              <a:t>kan</a:t>
            </a:r>
            <a:r>
              <a:rPr sz="2400" spc="-25" dirty="0">
                <a:latin typeface="Calibri"/>
                <a:cs typeface="Calibri"/>
              </a:rPr>
              <a:t> </a:t>
            </a:r>
            <a:r>
              <a:rPr sz="2400" spc="-10" dirty="0" err="1">
                <a:latin typeface="Calibri"/>
                <a:cs typeface="Calibri"/>
              </a:rPr>
              <a:t>ivaretas</a:t>
            </a:r>
            <a:r>
              <a:rPr lang="nb-NO" sz="2400" spc="-10" dirty="0">
                <a:latin typeface="Calibri"/>
                <a:cs typeface="Calibri"/>
              </a:rPr>
              <a:t> :</a:t>
            </a:r>
          </a:p>
          <a:p>
            <a:pPr marL="697865" lvl="1" indent="-227965" algn="just">
              <a:lnSpc>
                <a:spcPts val="1695"/>
              </a:lnSpc>
              <a:buFont typeface="Arial"/>
              <a:buChar char="•"/>
              <a:tabLst>
                <a:tab pos="697865" algn="l"/>
              </a:tabLst>
            </a:pPr>
            <a:endParaRPr lang="nb-NO" sz="2400" dirty="0">
              <a:latin typeface="Calibri"/>
              <a:cs typeface="Calibri"/>
            </a:endParaRPr>
          </a:p>
          <a:p>
            <a:pPr marL="697865" lvl="1" indent="-227965" algn="just">
              <a:lnSpc>
                <a:spcPts val="1695"/>
              </a:lnSpc>
              <a:buFont typeface="Arial"/>
              <a:buChar char="•"/>
              <a:tabLst>
                <a:tab pos="697865" algn="l"/>
              </a:tabLst>
            </a:pPr>
            <a:r>
              <a:rPr sz="2400" dirty="0">
                <a:latin typeface="Calibri"/>
                <a:cs typeface="Calibri"/>
              </a:rPr>
              <a:t>Helse-</a:t>
            </a:r>
            <a:r>
              <a:rPr sz="2400" spc="-25" dirty="0">
                <a:latin typeface="Calibri"/>
                <a:cs typeface="Calibri"/>
              </a:rPr>
              <a:t> </a:t>
            </a:r>
            <a:r>
              <a:rPr sz="2400" dirty="0">
                <a:latin typeface="Calibri"/>
                <a:cs typeface="Calibri"/>
              </a:rPr>
              <a:t>og</a:t>
            </a:r>
            <a:r>
              <a:rPr sz="2400" spc="-35" dirty="0">
                <a:latin typeface="Calibri"/>
                <a:cs typeface="Calibri"/>
              </a:rPr>
              <a:t> </a:t>
            </a:r>
            <a:r>
              <a:rPr sz="2400" spc="-10" dirty="0">
                <a:latin typeface="Calibri"/>
                <a:cs typeface="Calibri"/>
              </a:rPr>
              <a:t>omsorgstjenesteloven</a:t>
            </a:r>
            <a:endParaRPr sz="2400" dirty="0">
              <a:latin typeface="Calibri"/>
              <a:cs typeface="Calibri"/>
            </a:endParaRPr>
          </a:p>
          <a:p>
            <a:pPr marL="698500" algn="just">
              <a:lnSpc>
                <a:spcPts val="1760"/>
              </a:lnSpc>
            </a:pPr>
            <a:r>
              <a:rPr sz="2400" dirty="0">
                <a:latin typeface="Calibri"/>
                <a:cs typeface="Calibri"/>
              </a:rPr>
              <a:t>§</a:t>
            </a:r>
            <a:r>
              <a:rPr sz="2400" spc="-10" dirty="0">
                <a:latin typeface="Calibri"/>
                <a:cs typeface="Calibri"/>
              </a:rPr>
              <a:t> 4-</a:t>
            </a:r>
            <a:r>
              <a:rPr sz="2400" dirty="0">
                <a:latin typeface="Calibri"/>
                <a:cs typeface="Calibri"/>
              </a:rPr>
              <a:t>1</a:t>
            </a:r>
            <a:r>
              <a:rPr sz="2400" spc="5" dirty="0">
                <a:latin typeface="Calibri"/>
                <a:cs typeface="Calibri"/>
              </a:rPr>
              <a:t> </a:t>
            </a:r>
            <a:r>
              <a:rPr sz="2400" spc="-10" dirty="0">
                <a:latin typeface="Calibri"/>
                <a:cs typeface="Calibri"/>
              </a:rPr>
              <a:t>Forsvarlighet</a:t>
            </a:r>
            <a:endParaRPr sz="2400" dirty="0">
              <a:latin typeface="Calibri"/>
              <a:cs typeface="Calibri"/>
            </a:endParaRPr>
          </a:p>
          <a:p>
            <a:pPr marL="698500" marR="5080" lvl="1" indent="-228600" algn="just">
              <a:lnSpc>
                <a:spcPct val="70000"/>
              </a:lnSpc>
              <a:spcBef>
                <a:spcPts val="570"/>
              </a:spcBef>
              <a:buFont typeface="Arial"/>
              <a:buChar char="•"/>
              <a:tabLst>
                <a:tab pos="698500" algn="l"/>
              </a:tabLst>
            </a:pPr>
            <a:r>
              <a:rPr sz="2400" spc="-10" dirty="0">
                <a:latin typeface="Calibri"/>
                <a:cs typeface="Calibri"/>
              </a:rPr>
              <a:t>Spesialisthelsetjenesteloven</a:t>
            </a:r>
            <a:r>
              <a:rPr sz="2400" dirty="0">
                <a:latin typeface="Calibri"/>
                <a:cs typeface="Calibri"/>
              </a:rPr>
              <a:t> §</a:t>
            </a:r>
            <a:r>
              <a:rPr sz="2400" spc="15" dirty="0">
                <a:latin typeface="Calibri"/>
                <a:cs typeface="Calibri"/>
              </a:rPr>
              <a:t> </a:t>
            </a:r>
            <a:r>
              <a:rPr sz="2400" spc="-25" dirty="0">
                <a:latin typeface="Calibri"/>
                <a:cs typeface="Calibri"/>
              </a:rPr>
              <a:t>2- </a:t>
            </a:r>
            <a:r>
              <a:rPr sz="2400" spc="-50" dirty="0">
                <a:latin typeface="Calibri"/>
                <a:cs typeface="Calibri"/>
              </a:rPr>
              <a:t>2</a:t>
            </a:r>
            <a:endParaRPr sz="2400" dirty="0">
              <a:latin typeface="Calibri"/>
              <a:cs typeface="Calibri"/>
            </a:endParaRPr>
          </a:p>
          <a:p>
            <a:pPr marL="697865" lvl="1" indent="-227965" algn="just">
              <a:lnSpc>
                <a:spcPts val="2014"/>
              </a:lnSpc>
              <a:buFont typeface="Arial"/>
              <a:buChar char="•"/>
              <a:tabLst>
                <a:tab pos="697865" algn="l"/>
              </a:tabLst>
            </a:pPr>
            <a:r>
              <a:rPr sz="2400" spc="-10" dirty="0">
                <a:latin typeface="Calibri"/>
                <a:cs typeface="Calibri"/>
              </a:rPr>
              <a:t>Pasientjournalloven</a:t>
            </a:r>
            <a:r>
              <a:rPr sz="2400" spc="15" dirty="0">
                <a:latin typeface="Calibri"/>
                <a:cs typeface="Calibri"/>
              </a:rPr>
              <a:t> </a:t>
            </a:r>
            <a:r>
              <a:rPr sz="2400" dirty="0">
                <a:latin typeface="Calibri"/>
                <a:cs typeface="Calibri"/>
              </a:rPr>
              <a:t>§</a:t>
            </a:r>
            <a:r>
              <a:rPr sz="2400" spc="25" dirty="0">
                <a:latin typeface="Calibri"/>
                <a:cs typeface="Calibri"/>
              </a:rPr>
              <a:t> </a:t>
            </a:r>
            <a:r>
              <a:rPr sz="2400" spc="-25" dirty="0">
                <a:latin typeface="Calibri"/>
                <a:cs typeface="Calibri"/>
              </a:rPr>
              <a:t>22</a:t>
            </a:r>
            <a:endParaRPr sz="2400" dirty="0">
              <a:latin typeface="Calibri"/>
              <a:cs typeface="Calibri"/>
            </a:endParaRPr>
          </a:p>
          <a:p>
            <a:pPr>
              <a:lnSpc>
                <a:spcPct val="100000"/>
              </a:lnSpc>
              <a:spcBef>
                <a:spcPts val="675"/>
              </a:spcBef>
            </a:pPr>
            <a:endParaRPr sz="2400" dirty="0">
              <a:latin typeface="Calibri"/>
              <a:cs typeface="Calibri"/>
            </a:endParaRPr>
          </a:p>
          <a:p>
            <a:pPr marL="240665" indent="-227965">
              <a:lnSpc>
                <a:spcPct val="100000"/>
              </a:lnSpc>
              <a:buFont typeface="Arial"/>
              <a:buChar char="•"/>
              <a:tabLst>
                <a:tab pos="240665" algn="l"/>
              </a:tabLst>
            </a:pPr>
            <a:r>
              <a:rPr sz="2400" spc="-10" dirty="0">
                <a:latin typeface="Calibri"/>
                <a:cs typeface="Calibri"/>
              </a:rPr>
              <a:t>Forvaltningslovens</a:t>
            </a:r>
            <a:r>
              <a:rPr sz="2400" spc="-5" dirty="0">
                <a:latin typeface="Calibri"/>
                <a:cs typeface="Calibri"/>
              </a:rPr>
              <a:t> </a:t>
            </a:r>
            <a:r>
              <a:rPr sz="2400" dirty="0">
                <a:latin typeface="Calibri"/>
                <a:cs typeface="Calibri"/>
              </a:rPr>
              <a:t>§</a:t>
            </a:r>
            <a:r>
              <a:rPr sz="2400" spc="-5" dirty="0">
                <a:latin typeface="Calibri"/>
                <a:cs typeface="Calibri"/>
              </a:rPr>
              <a:t> </a:t>
            </a:r>
            <a:r>
              <a:rPr sz="2400" dirty="0">
                <a:latin typeface="Calibri"/>
                <a:cs typeface="Calibri"/>
              </a:rPr>
              <a:t>13</a:t>
            </a:r>
            <a:r>
              <a:rPr sz="2400" spc="5" dirty="0">
                <a:latin typeface="Calibri"/>
                <a:cs typeface="Calibri"/>
              </a:rPr>
              <a:t> </a:t>
            </a:r>
            <a:r>
              <a:rPr sz="2400" spc="-50" dirty="0">
                <a:latin typeface="Calibri"/>
                <a:cs typeface="Calibri"/>
              </a:rPr>
              <a:t>c</a:t>
            </a:r>
            <a:endParaRPr sz="2400" dirty="0">
              <a:latin typeface="Calibri"/>
              <a:cs typeface="Calibri"/>
            </a:endParaRPr>
          </a:p>
          <a:p>
            <a:pPr marL="12700">
              <a:lnSpc>
                <a:spcPct val="100000"/>
              </a:lnSpc>
              <a:spcBef>
                <a:spcPts val="350"/>
              </a:spcBef>
            </a:pPr>
            <a:r>
              <a:rPr sz="2400" spc="-25" dirty="0">
                <a:latin typeface="Calibri"/>
                <a:cs typeface="Calibri"/>
              </a:rPr>
              <a:t>…..</a:t>
            </a:r>
            <a:endParaRPr sz="2400" dirty="0">
              <a:latin typeface="Calibri"/>
              <a:cs typeface="Calibri"/>
            </a:endParaRPr>
          </a:p>
          <a:p>
            <a:pPr marL="12700" marR="164465">
              <a:lnSpc>
                <a:spcPct val="70000"/>
              </a:lnSpc>
              <a:spcBef>
                <a:spcPts val="994"/>
              </a:spcBef>
            </a:pPr>
            <a:r>
              <a:rPr sz="2400" i="1" spc="-10" dirty="0">
                <a:latin typeface="Calibri"/>
                <a:cs typeface="Calibri"/>
              </a:rPr>
              <a:t>Dokumenter</a:t>
            </a:r>
            <a:r>
              <a:rPr sz="2400" i="1" spc="-45" dirty="0">
                <a:latin typeface="Calibri"/>
                <a:cs typeface="Calibri"/>
              </a:rPr>
              <a:t> </a:t>
            </a:r>
            <a:r>
              <a:rPr sz="2400" i="1" dirty="0">
                <a:latin typeface="Calibri"/>
                <a:cs typeface="Calibri"/>
              </a:rPr>
              <a:t>og</a:t>
            </a:r>
            <a:r>
              <a:rPr sz="2400" i="1" spc="-35" dirty="0">
                <a:latin typeface="Calibri"/>
                <a:cs typeface="Calibri"/>
              </a:rPr>
              <a:t> </a:t>
            </a:r>
            <a:r>
              <a:rPr sz="2400" i="1" dirty="0">
                <a:latin typeface="Calibri"/>
                <a:cs typeface="Calibri"/>
              </a:rPr>
              <a:t>annet</a:t>
            </a:r>
            <a:r>
              <a:rPr sz="2400" i="1" spc="-50" dirty="0">
                <a:latin typeface="Calibri"/>
                <a:cs typeface="Calibri"/>
              </a:rPr>
              <a:t> </a:t>
            </a:r>
            <a:r>
              <a:rPr sz="2400" i="1" dirty="0">
                <a:latin typeface="Calibri"/>
                <a:cs typeface="Calibri"/>
              </a:rPr>
              <a:t>materiale</a:t>
            </a:r>
            <a:r>
              <a:rPr sz="2400" i="1" spc="-20" dirty="0">
                <a:latin typeface="Calibri"/>
                <a:cs typeface="Calibri"/>
              </a:rPr>
              <a:t> </a:t>
            </a:r>
            <a:r>
              <a:rPr sz="2400" i="1" spc="-25" dirty="0">
                <a:latin typeface="Calibri"/>
                <a:cs typeface="Calibri"/>
              </a:rPr>
              <a:t>som </a:t>
            </a:r>
            <a:r>
              <a:rPr sz="2400" i="1" dirty="0">
                <a:latin typeface="Calibri"/>
                <a:cs typeface="Calibri"/>
              </a:rPr>
              <a:t>inneholder</a:t>
            </a:r>
            <a:r>
              <a:rPr sz="2400" i="1" spc="-45" dirty="0">
                <a:latin typeface="Calibri"/>
                <a:cs typeface="Calibri"/>
              </a:rPr>
              <a:t> </a:t>
            </a:r>
            <a:r>
              <a:rPr sz="2400" i="1" dirty="0">
                <a:latin typeface="Calibri"/>
                <a:cs typeface="Calibri"/>
              </a:rPr>
              <a:t>opplysninger</a:t>
            </a:r>
            <a:r>
              <a:rPr sz="2400" i="1" spc="-25" dirty="0">
                <a:latin typeface="Calibri"/>
                <a:cs typeface="Calibri"/>
              </a:rPr>
              <a:t> </a:t>
            </a:r>
            <a:r>
              <a:rPr sz="2400" i="1" spc="-10" dirty="0">
                <a:latin typeface="Calibri"/>
                <a:cs typeface="Calibri"/>
              </a:rPr>
              <a:t>undergitt taushetsplikt,</a:t>
            </a:r>
            <a:r>
              <a:rPr sz="2400" i="1" spc="-20" dirty="0">
                <a:latin typeface="Calibri"/>
                <a:cs typeface="Calibri"/>
              </a:rPr>
              <a:t> </a:t>
            </a:r>
            <a:r>
              <a:rPr sz="2400" i="1" dirty="0">
                <a:latin typeface="Calibri"/>
                <a:cs typeface="Calibri"/>
              </a:rPr>
              <a:t>skal</a:t>
            </a:r>
            <a:r>
              <a:rPr sz="2400" i="1" spc="-35" dirty="0">
                <a:latin typeface="Calibri"/>
                <a:cs typeface="Calibri"/>
              </a:rPr>
              <a:t> </a:t>
            </a:r>
            <a:r>
              <a:rPr sz="2400" i="1" spc="-10" dirty="0">
                <a:latin typeface="Calibri"/>
                <a:cs typeface="Calibri"/>
              </a:rPr>
              <a:t>forvaltningsorganet </a:t>
            </a:r>
            <a:r>
              <a:rPr sz="2400" b="1" i="1" dirty="0">
                <a:latin typeface="Calibri"/>
                <a:cs typeface="Calibri"/>
              </a:rPr>
              <a:t>oppbevare</a:t>
            </a:r>
            <a:r>
              <a:rPr sz="2400" b="1" i="1" spc="-20" dirty="0">
                <a:latin typeface="Calibri"/>
                <a:cs typeface="Calibri"/>
              </a:rPr>
              <a:t> </a:t>
            </a:r>
            <a:r>
              <a:rPr sz="2400" b="1" i="1" dirty="0">
                <a:latin typeface="Calibri"/>
                <a:cs typeface="Calibri"/>
              </a:rPr>
              <a:t>på</a:t>
            </a:r>
            <a:r>
              <a:rPr sz="2400" b="1" i="1" spc="-35" dirty="0">
                <a:latin typeface="Calibri"/>
                <a:cs typeface="Calibri"/>
              </a:rPr>
              <a:t> </a:t>
            </a:r>
            <a:r>
              <a:rPr sz="2400" b="1" i="1" spc="-10" dirty="0">
                <a:latin typeface="Calibri"/>
                <a:cs typeface="Calibri"/>
              </a:rPr>
              <a:t>betryggende</a:t>
            </a:r>
            <a:r>
              <a:rPr sz="2400" b="1" i="1" spc="-35" dirty="0">
                <a:latin typeface="Calibri"/>
                <a:cs typeface="Calibri"/>
              </a:rPr>
              <a:t> </a:t>
            </a:r>
            <a:r>
              <a:rPr sz="2400" b="1" i="1" spc="-20" dirty="0">
                <a:latin typeface="Calibri"/>
                <a:cs typeface="Calibri"/>
              </a:rPr>
              <a:t>måte.</a:t>
            </a:r>
            <a:endParaRPr sz="2400" dirty="0">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74215" y="0"/>
            <a:ext cx="4167504" cy="6858000"/>
          </a:xfrm>
          <a:custGeom>
            <a:avLst/>
            <a:gdLst/>
            <a:ahLst/>
            <a:cxnLst/>
            <a:rect l="l" t="t" r="r" b="b"/>
            <a:pathLst>
              <a:path w="4167504" h="6858000">
                <a:moveTo>
                  <a:pt x="2259583" y="0"/>
                </a:moveTo>
                <a:lnTo>
                  <a:pt x="0" y="0"/>
                </a:lnTo>
                <a:lnTo>
                  <a:pt x="0" y="6857999"/>
                </a:lnTo>
                <a:lnTo>
                  <a:pt x="2259583" y="6857999"/>
                </a:lnTo>
                <a:lnTo>
                  <a:pt x="2387853" y="6775778"/>
                </a:lnTo>
                <a:lnTo>
                  <a:pt x="2427444" y="6748686"/>
                </a:lnTo>
                <a:lnTo>
                  <a:pt x="2466696" y="6721137"/>
                </a:lnTo>
                <a:lnTo>
                  <a:pt x="2505604" y="6693136"/>
                </a:lnTo>
                <a:lnTo>
                  <a:pt x="2544164" y="6664686"/>
                </a:lnTo>
                <a:lnTo>
                  <a:pt x="2582372" y="6635792"/>
                </a:lnTo>
                <a:lnTo>
                  <a:pt x="2620225" y="6606457"/>
                </a:lnTo>
                <a:lnTo>
                  <a:pt x="2657719" y="6576685"/>
                </a:lnTo>
                <a:lnTo>
                  <a:pt x="2694851" y="6546479"/>
                </a:lnTo>
                <a:lnTo>
                  <a:pt x="2731615" y="6515844"/>
                </a:lnTo>
                <a:lnTo>
                  <a:pt x="2768009" y="6484784"/>
                </a:lnTo>
                <a:lnTo>
                  <a:pt x="2804028" y="6453301"/>
                </a:lnTo>
                <a:lnTo>
                  <a:pt x="2839669" y="6421401"/>
                </a:lnTo>
                <a:lnTo>
                  <a:pt x="2874928" y="6389086"/>
                </a:lnTo>
                <a:lnTo>
                  <a:pt x="2909802" y="6356362"/>
                </a:lnTo>
                <a:lnTo>
                  <a:pt x="2944285" y="6323230"/>
                </a:lnTo>
                <a:lnTo>
                  <a:pt x="2978375" y="6289696"/>
                </a:lnTo>
                <a:lnTo>
                  <a:pt x="3012068" y="6255763"/>
                </a:lnTo>
                <a:lnTo>
                  <a:pt x="3045360" y="6221435"/>
                </a:lnTo>
                <a:lnTo>
                  <a:pt x="3078246" y="6186716"/>
                </a:lnTo>
                <a:lnTo>
                  <a:pt x="3110724" y="6151609"/>
                </a:lnTo>
                <a:lnTo>
                  <a:pt x="3142789" y="6116118"/>
                </a:lnTo>
                <a:lnTo>
                  <a:pt x="3174438" y="6080248"/>
                </a:lnTo>
                <a:lnTo>
                  <a:pt x="3205667" y="6044002"/>
                </a:lnTo>
                <a:lnTo>
                  <a:pt x="3236471" y="6007384"/>
                </a:lnTo>
                <a:lnTo>
                  <a:pt x="3266848" y="5970397"/>
                </a:lnTo>
                <a:lnTo>
                  <a:pt x="3296793" y="5933046"/>
                </a:lnTo>
                <a:lnTo>
                  <a:pt x="3326303" y="5895333"/>
                </a:lnTo>
                <a:lnTo>
                  <a:pt x="3355373" y="5857265"/>
                </a:lnTo>
                <a:lnTo>
                  <a:pt x="3384000" y="5818842"/>
                </a:lnTo>
                <a:lnTo>
                  <a:pt x="3412180" y="5780071"/>
                </a:lnTo>
                <a:lnTo>
                  <a:pt x="3439909" y="5740954"/>
                </a:lnTo>
                <a:lnTo>
                  <a:pt x="3467184" y="5701496"/>
                </a:lnTo>
                <a:lnTo>
                  <a:pt x="3494000" y="5661700"/>
                </a:lnTo>
                <a:lnTo>
                  <a:pt x="3520354" y="5621569"/>
                </a:lnTo>
                <a:lnTo>
                  <a:pt x="3546242" y="5581109"/>
                </a:lnTo>
                <a:lnTo>
                  <a:pt x="3571660" y="5540322"/>
                </a:lnTo>
                <a:lnTo>
                  <a:pt x="3596605" y="5499213"/>
                </a:lnTo>
                <a:lnTo>
                  <a:pt x="3621072" y="5457784"/>
                </a:lnTo>
                <a:lnTo>
                  <a:pt x="3645058" y="5416041"/>
                </a:lnTo>
                <a:lnTo>
                  <a:pt x="3668558" y="5373987"/>
                </a:lnTo>
                <a:lnTo>
                  <a:pt x="3691570" y="5331626"/>
                </a:lnTo>
                <a:lnTo>
                  <a:pt x="3714088" y="5288961"/>
                </a:lnTo>
                <a:lnTo>
                  <a:pt x="3736110" y="5245996"/>
                </a:lnTo>
                <a:lnTo>
                  <a:pt x="3757632" y="5202736"/>
                </a:lnTo>
                <a:lnTo>
                  <a:pt x="3778650" y="5159183"/>
                </a:lnTo>
                <a:lnTo>
                  <a:pt x="3799159" y="5115342"/>
                </a:lnTo>
                <a:lnTo>
                  <a:pt x="3819157" y="5071217"/>
                </a:lnTo>
                <a:lnTo>
                  <a:pt x="3838639" y="5026811"/>
                </a:lnTo>
                <a:lnTo>
                  <a:pt x="3857601" y="4982129"/>
                </a:lnTo>
                <a:lnTo>
                  <a:pt x="3876040" y="4937174"/>
                </a:lnTo>
                <a:lnTo>
                  <a:pt x="3893952" y="4891949"/>
                </a:lnTo>
                <a:lnTo>
                  <a:pt x="3911333" y="4846459"/>
                </a:lnTo>
                <a:lnTo>
                  <a:pt x="3928179" y="4800708"/>
                </a:lnTo>
                <a:lnTo>
                  <a:pt x="3944487" y="4754699"/>
                </a:lnTo>
                <a:lnTo>
                  <a:pt x="3960252" y="4708436"/>
                </a:lnTo>
                <a:lnTo>
                  <a:pt x="3975471" y="4661923"/>
                </a:lnTo>
                <a:lnTo>
                  <a:pt x="3990140" y="4615164"/>
                </a:lnTo>
                <a:lnTo>
                  <a:pt x="4004255" y="4568162"/>
                </a:lnTo>
                <a:lnTo>
                  <a:pt x="4017812" y="4520922"/>
                </a:lnTo>
                <a:lnTo>
                  <a:pt x="4030808" y="4473447"/>
                </a:lnTo>
                <a:lnTo>
                  <a:pt x="4043238" y="4425741"/>
                </a:lnTo>
                <a:lnTo>
                  <a:pt x="4055100" y="4377808"/>
                </a:lnTo>
                <a:lnTo>
                  <a:pt x="4066388" y="4329652"/>
                </a:lnTo>
                <a:lnTo>
                  <a:pt x="4077100" y="4281276"/>
                </a:lnTo>
                <a:lnTo>
                  <a:pt x="4087231" y="4232684"/>
                </a:lnTo>
                <a:lnTo>
                  <a:pt x="4096777" y="4183881"/>
                </a:lnTo>
                <a:lnTo>
                  <a:pt x="4105736" y="4134870"/>
                </a:lnTo>
                <a:lnTo>
                  <a:pt x="4114102" y="4085654"/>
                </a:lnTo>
                <a:lnTo>
                  <a:pt x="4121872" y="4036238"/>
                </a:lnTo>
                <a:lnTo>
                  <a:pt x="4129043" y="3986625"/>
                </a:lnTo>
                <a:lnTo>
                  <a:pt x="4135610" y="3936819"/>
                </a:lnTo>
                <a:lnTo>
                  <a:pt x="4141570" y="3886825"/>
                </a:lnTo>
                <a:lnTo>
                  <a:pt x="4146919" y="3836645"/>
                </a:lnTo>
                <a:lnTo>
                  <a:pt x="4151653" y="3786284"/>
                </a:lnTo>
                <a:lnTo>
                  <a:pt x="4155768" y="3735745"/>
                </a:lnTo>
                <a:lnTo>
                  <a:pt x="4159260" y="3685033"/>
                </a:lnTo>
                <a:lnTo>
                  <a:pt x="4162126" y="3634151"/>
                </a:lnTo>
                <a:lnTo>
                  <a:pt x="4164362" y="3583103"/>
                </a:lnTo>
                <a:lnTo>
                  <a:pt x="4165964" y="3531892"/>
                </a:lnTo>
                <a:lnTo>
                  <a:pt x="4166927" y="3480523"/>
                </a:lnTo>
                <a:lnTo>
                  <a:pt x="4167250" y="3429000"/>
                </a:lnTo>
                <a:lnTo>
                  <a:pt x="4166927" y="3377476"/>
                </a:lnTo>
                <a:lnTo>
                  <a:pt x="4165964" y="3326107"/>
                </a:lnTo>
                <a:lnTo>
                  <a:pt x="4164362" y="3274897"/>
                </a:lnTo>
                <a:lnTo>
                  <a:pt x="4162126" y="3223849"/>
                </a:lnTo>
                <a:lnTo>
                  <a:pt x="4159260" y="3172967"/>
                </a:lnTo>
                <a:lnTo>
                  <a:pt x="4155768" y="3122255"/>
                </a:lnTo>
                <a:lnTo>
                  <a:pt x="4151653" y="3071716"/>
                </a:lnTo>
                <a:lnTo>
                  <a:pt x="4146919" y="3021356"/>
                </a:lnTo>
                <a:lnTo>
                  <a:pt x="4141570" y="2971176"/>
                </a:lnTo>
                <a:lnTo>
                  <a:pt x="4135610" y="2921182"/>
                </a:lnTo>
                <a:lnTo>
                  <a:pt x="4129043" y="2871377"/>
                </a:lnTo>
                <a:lnTo>
                  <a:pt x="4121872" y="2821765"/>
                </a:lnTo>
                <a:lnTo>
                  <a:pt x="4114102" y="2772349"/>
                </a:lnTo>
                <a:lnTo>
                  <a:pt x="4105736" y="2723134"/>
                </a:lnTo>
                <a:lnTo>
                  <a:pt x="4096777" y="2674123"/>
                </a:lnTo>
                <a:lnTo>
                  <a:pt x="4087231" y="2625320"/>
                </a:lnTo>
                <a:lnTo>
                  <a:pt x="4077100" y="2576729"/>
                </a:lnTo>
                <a:lnTo>
                  <a:pt x="4066388" y="2528354"/>
                </a:lnTo>
                <a:lnTo>
                  <a:pt x="4055100" y="2480198"/>
                </a:lnTo>
                <a:lnTo>
                  <a:pt x="4043238" y="2432266"/>
                </a:lnTo>
                <a:lnTo>
                  <a:pt x="4030808" y="2384560"/>
                </a:lnTo>
                <a:lnTo>
                  <a:pt x="4017812" y="2337086"/>
                </a:lnTo>
                <a:lnTo>
                  <a:pt x="4004255" y="2289846"/>
                </a:lnTo>
                <a:lnTo>
                  <a:pt x="3990140" y="2242846"/>
                </a:lnTo>
                <a:lnTo>
                  <a:pt x="3975471" y="2196087"/>
                </a:lnTo>
                <a:lnTo>
                  <a:pt x="3960252" y="2149575"/>
                </a:lnTo>
                <a:lnTo>
                  <a:pt x="3944487" y="2103312"/>
                </a:lnTo>
                <a:lnTo>
                  <a:pt x="3928179" y="2057304"/>
                </a:lnTo>
                <a:lnTo>
                  <a:pt x="3911333" y="2011553"/>
                </a:lnTo>
                <a:lnTo>
                  <a:pt x="3893952" y="1966064"/>
                </a:lnTo>
                <a:lnTo>
                  <a:pt x="3876040" y="1920840"/>
                </a:lnTo>
                <a:lnTo>
                  <a:pt x="3857601" y="1875885"/>
                </a:lnTo>
                <a:lnTo>
                  <a:pt x="3838639" y="1831203"/>
                </a:lnTo>
                <a:lnTo>
                  <a:pt x="3819157" y="1786797"/>
                </a:lnTo>
                <a:lnTo>
                  <a:pt x="3799159" y="1742673"/>
                </a:lnTo>
                <a:lnTo>
                  <a:pt x="3778650" y="1698832"/>
                </a:lnTo>
                <a:lnTo>
                  <a:pt x="3757632" y="1655280"/>
                </a:lnTo>
                <a:lnTo>
                  <a:pt x="3736110" y="1612020"/>
                </a:lnTo>
                <a:lnTo>
                  <a:pt x="3714088" y="1569055"/>
                </a:lnTo>
                <a:lnTo>
                  <a:pt x="3691570" y="1526391"/>
                </a:lnTo>
                <a:lnTo>
                  <a:pt x="3668558" y="1484029"/>
                </a:lnTo>
                <a:lnTo>
                  <a:pt x="3645058" y="1441975"/>
                </a:lnTo>
                <a:lnTo>
                  <a:pt x="3621072" y="1400232"/>
                </a:lnTo>
                <a:lnTo>
                  <a:pt x="3596605" y="1358804"/>
                </a:lnTo>
                <a:lnTo>
                  <a:pt x="3571660" y="1317694"/>
                </a:lnTo>
                <a:lnTo>
                  <a:pt x="3546242" y="1276907"/>
                </a:lnTo>
                <a:lnTo>
                  <a:pt x="3520354" y="1236446"/>
                </a:lnTo>
                <a:lnTo>
                  <a:pt x="3494000" y="1196316"/>
                </a:lnTo>
                <a:lnTo>
                  <a:pt x="3467184" y="1156519"/>
                </a:lnTo>
                <a:lnTo>
                  <a:pt x="3439909" y="1117060"/>
                </a:lnTo>
                <a:lnTo>
                  <a:pt x="3412180" y="1077943"/>
                </a:lnTo>
                <a:lnTo>
                  <a:pt x="3384000" y="1039171"/>
                </a:lnTo>
                <a:lnTo>
                  <a:pt x="3355373" y="1000748"/>
                </a:lnTo>
                <a:lnTo>
                  <a:pt x="3326303" y="962678"/>
                </a:lnTo>
                <a:lnTo>
                  <a:pt x="3296793" y="924965"/>
                </a:lnTo>
                <a:lnTo>
                  <a:pt x="3266848" y="887613"/>
                </a:lnTo>
                <a:lnTo>
                  <a:pt x="3236471" y="850625"/>
                </a:lnTo>
                <a:lnTo>
                  <a:pt x="3205667" y="814006"/>
                </a:lnTo>
                <a:lnTo>
                  <a:pt x="3174438" y="777758"/>
                </a:lnTo>
                <a:lnTo>
                  <a:pt x="3142789" y="741886"/>
                </a:lnTo>
                <a:lnTo>
                  <a:pt x="3110724" y="706395"/>
                </a:lnTo>
                <a:lnTo>
                  <a:pt x="3078246" y="671286"/>
                </a:lnTo>
                <a:lnTo>
                  <a:pt x="3045360" y="636565"/>
                </a:lnTo>
                <a:lnTo>
                  <a:pt x="3012068" y="602235"/>
                </a:lnTo>
                <a:lnTo>
                  <a:pt x="2978375" y="568300"/>
                </a:lnTo>
                <a:lnTo>
                  <a:pt x="2944285" y="534764"/>
                </a:lnTo>
                <a:lnTo>
                  <a:pt x="2909802" y="501631"/>
                </a:lnTo>
                <a:lnTo>
                  <a:pt x="2874928" y="468903"/>
                </a:lnTo>
                <a:lnTo>
                  <a:pt x="2839669" y="436586"/>
                </a:lnTo>
                <a:lnTo>
                  <a:pt x="2804028" y="404684"/>
                </a:lnTo>
                <a:lnTo>
                  <a:pt x="2768009" y="373198"/>
                </a:lnTo>
                <a:lnTo>
                  <a:pt x="2731615" y="342135"/>
                </a:lnTo>
                <a:lnTo>
                  <a:pt x="2694851" y="311497"/>
                </a:lnTo>
                <a:lnTo>
                  <a:pt x="2657719" y="281288"/>
                </a:lnTo>
                <a:lnTo>
                  <a:pt x="2620225" y="251513"/>
                </a:lnTo>
                <a:lnTo>
                  <a:pt x="2582372" y="222174"/>
                </a:lnTo>
                <a:lnTo>
                  <a:pt x="2544164" y="193276"/>
                </a:lnTo>
                <a:lnTo>
                  <a:pt x="2505604" y="164823"/>
                </a:lnTo>
                <a:lnTo>
                  <a:pt x="2466696" y="136818"/>
                </a:lnTo>
                <a:lnTo>
                  <a:pt x="2427444" y="109265"/>
                </a:lnTo>
                <a:lnTo>
                  <a:pt x="2387853" y="82169"/>
                </a:lnTo>
                <a:lnTo>
                  <a:pt x="2259583" y="0"/>
                </a:lnTo>
                <a:close/>
              </a:path>
            </a:pathLst>
          </a:custGeom>
          <a:solidFill>
            <a:srgbClr val="EC7C30"/>
          </a:solidFill>
        </p:spPr>
        <p:txBody>
          <a:bodyPr wrap="square" lIns="0" tIns="0" rIns="0" bIns="0" rtlCol="0"/>
          <a:lstStyle/>
          <a:p>
            <a:endParaRPr/>
          </a:p>
        </p:txBody>
      </p:sp>
      <p:sp>
        <p:nvSpPr>
          <p:cNvPr id="3" name="object 3"/>
          <p:cNvSpPr txBox="1"/>
          <p:nvPr/>
        </p:nvSpPr>
        <p:spPr>
          <a:xfrm>
            <a:off x="765759" y="2357119"/>
            <a:ext cx="2923540" cy="2094932"/>
          </a:xfrm>
          <a:prstGeom prst="rect">
            <a:avLst/>
          </a:prstGeom>
        </p:spPr>
        <p:txBody>
          <a:bodyPr vert="horz" wrap="square" lIns="0" tIns="63500" rIns="0" bIns="0" rtlCol="0">
            <a:spAutoFit/>
          </a:bodyPr>
          <a:lstStyle/>
          <a:p>
            <a:pPr marL="12700" marR="5080">
              <a:lnSpc>
                <a:spcPct val="90000"/>
              </a:lnSpc>
              <a:spcBef>
                <a:spcPts val="500"/>
              </a:spcBef>
            </a:pPr>
            <a:r>
              <a:rPr lang="nb-NO" sz="3600" b="1" spc="105" dirty="0">
                <a:latin typeface="Calibri"/>
                <a:cs typeface="Calibri"/>
              </a:rPr>
              <a:t>Forvaltnings-</a:t>
            </a:r>
            <a:r>
              <a:rPr lang="nb-NO" sz="3600" b="1" spc="105" dirty="0" err="1">
                <a:latin typeface="Calibri"/>
                <a:cs typeface="Calibri"/>
              </a:rPr>
              <a:t>messig</a:t>
            </a:r>
            <a:r>
              <a:rPr lang="nb-NO" sz="3600" b="1" spc="40" dirty="0">
                <a:latin typeface="Calibri"/>
                <a:cs typeface="Calibri"/>
              </a:rPr>
              <a:t> </a:t>
            </a:r>
            <a:r>
              <a:rPr lang="nb-NO" sz="3600" b="1" spc="85" dirty="0">
                <a:latin typeface="Calibri"/>
                <a:cs typeface="Calibri"/>
              </a:rPr>
              <a:t>taushetsplikt.</a:t>
            </a:r>
            <a:endParaRPr lang="nb-NO" sz="3600" dirty="0">
              <a:latin typeface="Calibri"/>
              <a:cs typeface="Calibri"/>
            </a:endParaRPr>
          </a:p>
          <a:p>
            <a:pPr marL="12700" marR="5080">
              <a:lnSpc>
                <a:spcPct val="90000"/>
              </a:lnSpc>
              <a:spcBef>
                <a:spcPts val="500"/>
              </a:spcBef>
            </a:pPr>
            <a:endParaRPr sz="3400" dirty="0">
              <a:latin typeface="Calibri"/>
              <a:cs typeface="Calibri"/>
            </a:endParaRPr>
          </a:p>
        </p:txBody>
      </p:sp>
      <p:sp>
        <p:nvSpPr>
          <p:cNvPr id="4" name="object 4"/>
          <p:cNvSpPr/>
          <p:nvPr/>
        </p:nvSpPr>
        <p:spPr>
          <a:xfrm>
            <a:off x="9592056" y="4497196"/>
            <a:ext cx="2042160" cy="2042160"/>
          </a:xfrm>
          <a:custGeom>
            <a:avLst/>
            <a:gdLst/>
            <a:ahLst/>
            <a:cxnLst/>
            <a:rect l="l" t="t" r="r" b="b"/>
            <a:pathLst>
              <a:path w="2042159" h="2042159">
                <a:moveTo>
                  <a:pt x="0" y="2041715"/>
                </a:moveTo>
                <a:lnTo>
                  <a:pt x="48194" y="2041157"/>
                </a:lnTo>
                <a:lnTo>
                  <a:pt x="96115" y="2039493"/>
                </a:lnTo>
                <a:lnTo>
                  <a:pt x="143749" y="2036733"/>
                </a:lnTo>
                <a:lnTo>
                  <a:pt x="191086" y="2032891"/>
                </a:lnTo>
                <a:lnTo>
                  <a:pt x="238112" y="2027979"/>
                </a:lnTo>
                <a:lnTo>
                  <a:pt x="284816" y="2022009"/>
                </a:lnTo>
                <a:lnTo>
                  <a:pt x="331184" y="2014992"/>
                </a:lnTo>
                <a:lnTo>
                  <a:pt x="377205" y="2006943"/>
                </a:lnTo>
                <a:lnTo>
                  <a:pt x="422867" y="1997872"/>
                </a:lnTo>
                <a:lnTo>
                  <a:pt x="468157" y="1987792"/>
                </a:lnTo>
                <a:lnTo>
                  <a:pt x="513064" y="1976715"/>
                </a:lnTo>
                <a:lnTo>
                  <a:pt x="557573" y="1964654"/>
                </a:lnTo>
                <a:lnTo>
                  <a:pt x="601675" y="1951620"/>
                </a:lnTo>
                <a:lnTo>
                  <a:pt x="645356" y="1937627"/>
                </a:lnTo>
                <a:lnTo>
                  <a:pt x="688603" y="1922686"/>
                </a:lnTo>
                <a:lnTo>
                  <a:pt x="731406" y="1906809"/>
                </a:lnTo>
                <a:lnTo>
                  <a:pt x="773751" y="1890009"/>
                </a:lnTo>
                <a:lnTo>
                  <a:pt x="815626" y="1872298"/>
                </a:lnTo>
                <a:lnTo>
                  <a:pt x="857019" y="1853689"/>
                </a:lnTo>
                <a:lnTo>
                  <a:pt x="897918" y="1834193"/>
                </a:lnTo>
                <a:lnTo>
                  <a:pt x="938310" y="1813822"/>
                </a:lnTo>
                <a:lnTo>
                  <a:pt x="978183" y="1792590"/>
                </a:lnTo>
                <a:lnTo>
                  <a:pt x="1017526" y="1770508"/>
                </a:lnTo>
                <a:lnTo>
                  <a:pt x="1056325" y="1747589"/>
                </a:lnTo>
                <a:lnTo>
                  <a:pt x="1094568" y="1723844"/>
                </a:lnTo>
                <a:lnTo>
                  <a:pt x="1132244" y="1699287"/>
                </a:lnTo>
                <a:lnTo>
                  <a:pt x="1169340" y="1673929"/>
                </a:lnTo>
                <a:lnTo>
                  <a:pt x="1205843" y="1647782"/>
                </a:lnTo>
                <a:lnTo>
                  <a:pt x="1241742" y="1620859"/>
                </a:lnTo>
                <a:lnTo>
                  <a:pt x="1277024" y="1593173"/>
                </a:lnTo>
                <a:lnTo>
                  <a:pt x="1311677" y="1564735"/>
                </a:lnTo>
                <a:lnTo>
                  <a:pt x="1345688" y="1535557"/>
                </a:lnTo>
                <a:lnTo>
                  <a:pt x="1379046" y="1505652"/>
                </a:lnTo>
                <a:lnTo>
                  <a:pt x="1411738" y="1475032"/>
                </a:lnTo>
                <a:lnTo>
                  <a:pt x="1443751" y="1443710"/>
                </a:lnTo>
                <a:lnTo>
                  <a:pt x="1475075" y="1411697"/>
                </a:lnTo>
                <a:lnTo>
                  <a:pt x="1505696" y="1379007"/>
                </a:lnTo>
                <a:lnTo>
                  <a:pt x="1535601" y="1345650"/>
                </a:lnTo>
                <a:lnTo>
                  <a:pt x="1564780" y="1311640"/>
                </a:lnTo>
                <a:lnTo>
                  <a:pt x="1593219" y="1276988"/>
                </a:lnTo>
                <a:lnTo>
                  <a:pt x="1620907" y="1241707"/>
                </a:lnTo>
                <a:lnTo>
                  <a:pt x="1647831" y="1205810"/>
                </a:lnTo>
                <a:lnTo>
                  <a:pt x="1673978" y="1169308"/>
                </a:lnTo>
                <a:lnTo>
                  <a:pt x="1699337" y="1132213"/>
                </a:lnTo>
                <a:lnTo>
                  <a:pt x="1723896" y="1094539"/>
                </a:lnTo>
                <a:lnTo>
                  <a:pt x="1747641" y="1056296"/>
                </a:lnTo>
                <a:lnTo>
                  <a:pt x="1770561" y="1017498"/>
                </a:lnTo>
                <a:lnTo>
                  <a:pt x="1792644" y="978157"/>
                </a:lnTo>
                <a:lnTo>
                  <a:pt x="1813877" y="938285"/>
                </a:lnTo>
                <a:lnTo>
                  <a:pt x="1834248" y="897894"/>
                </a:lnTo>
                <a:lnTo>
                  <a:pt x="1853745" y="856996"/>
                </a:lnTo>
                <a:lnTo>
                  <a:pt x="1872355" y="815604"/>
                </a:lnTo>
                <a:lnTo>
                  <a:pt x="1890067" y="773731"/>
                </a:lnTo>
                <a:lnTo>
                  <a:pt x="1906867" y="731387"/>
                </a:lnTo>
                <a:lnTo>
                  <a:pt x="1922744" y="688586"/>
                </a:lnTo>
                <a:lnTo>
                  <a:pt x="1937686" y="645339"/>
                </a:lnTo>
                <a:lnTo>
                  <a:pt x="1951680" y="601660"/>
                </a:lnTo>
                <a:lnTo>
                  <a:pt x="1964714" y="557560"/>
                </a:lnTo>
                <a:lnTo>
                  <a:pt x="1976776" y="513051"/>
                </a:lnTo>
                <a:lnTo>
                  <a:pt x="1987853" y="468146"/>
                </a:lnTo>
                <a:lnTo>
                  <a:pt x="1997933" y="422857"/>
                </a:lnTo>
                <a:lnTo>
                  <a:pt x="2007005" y="377196"/>
                </a:lnTo>
                <a:lnTo>
                  <a:pt x="2015055" y="331176"/>
                </a:lnTo>
                <a:lnTo>
                  <a:pt x="2022071" y="284809"/>
                </a:lnTo>
                <a:lnTo>
                  <a:pt x="2028042" y="238107"/>
                </a:lnTo>
                <a:lnTo>
                  <a:pt x="2032954" y="191082"/>
                </a:lnTo>
                <a:lnTo>
                  <a:pt x="2036797" y="143746"/>
                </a:lnTo>
                <a:lnTo>
                  <a:pt x="2039556" y="96112"/>
                </a:lnTo>
                <a:lnTo>
                  <a:pt x="2041221" y="48193"/>
                </a:lnTo>
                <a:lnTo>
                  <a:pt x="2041778" y="0"/>
                </a:lnTo>
              </a:path>
            </a:pathLst>
          </a:custGeom>
          <a:ln w="127000">
            <a:solidFill>
              <a:srgbClr val="FFC000"/>
            </a:solidFill>
            <a:prstDash val="dash"/>
          </a:ln>
        </p:spPr>
        <p:txBody>
          <a:bodyPr wrap="square" lIns="0" tIns="0" rIns="0" bIns="0" rtlCol="0"/>
          <a:lstStyle/>
          <a:p>
            <a:endParaRPr/>
          </a:p>
        </p:txBody>
      </p:sp>
      <p:sp>
        <p:nvSpPr>
          <p:cNvPr id="5" name="object 5"/>
          <p:cNvSpPr txBox="1"/>
          <p:nvPr/>
        </p:nvSpPr>
        <p:spPr>
          <a:xfrm>
            <a:off x="4495800" y="1582808"/>
            <a:ext cx="6610984" cy="2880532"/>
          </a:xfrm>
          <a:prstGeom prst="rect">
            <a:avLst/>
          </a:prstGeom>
        </p:spPr>
        <p:txBody>
          <a:bodyPr vert="horz" wrap="square" lIns="0" tIns="105410" rIns="0" bIns="0" rtlCol="0">
            <a:spAutoFit/>
          </a:bodyPr>
          <a:lstStyle/>
          <a:p>
            <a:pPr marL="12700" marR="5080">
              <a:lnSpc>
                <a:spcPct val="90000"/>
              </a:lnSpc>
              <a:spcBef>
                <a:spcPts val="994"/>
              </a:spcBef>
            </a:pPr>
            <a:endParaRPr lang="nb-NO" sz="2200" spc="-130" dirty="0">
              <a:latin typeface="DejaVu Sans"/>
              <a:cs typeface="DejaVu Sans"/>
            </a:endParaRPr>
          </a:p>
          <a:p>
            <a:pPr marL="12700" marR="5080">
              <a:lnSpc>
                <a:spcPct val="90000"/>
              </a:lnSpc>
              <a:spcBef>
                <a:spcPts val="994"/>
              </a:spcBef>
            </a:pPr>
            <a:r>
              <a:rPr lang="nb-NO" sz="2200" spc="-130" dirty="0">
                <a:latin typeface="DejaVu Sans"/>
                <a:cs typeface="DejaVu Sans"/>
              </a:rPr>
              <a:t>A</a:t>
            </a:r>
            <a:r>
              <a:rPr sz="2200" spc="-130" dirty="0" err="1">
                <a:latin typeface="DejaVu Sans"/>
                <a:cs typeface="DejaVu Sans"/>
              </a:rPr>
              <a:t>lle</a:t>
            </a:r>
            <a:r>
              <a:rPr sz="2200" spc="-204" dirty="0">
                <a:latin typeface="DejaVu Sans"/>
                <a:cs typeface="DejaVu Sans"/>
              </a:rPr>
              <a:t> </a:t>
            </a:r>
            <a:r>
              <a:rPr sz="2200" spc="-25" dirty="0">
                <a:latin typeface="DejaVu Sans"/>
                <a:cs typeface="DejaVu Sans"/>
              </a:rPr>
              <a:t>som </a:t>
            </a:r>
            <a:r>
              <a:rPr sz="2200" spc="-180" dirty="0">
                <a:latin typeface="DejaVu Sans"/>
                <a:cs typeface="DejaVu Sans"/>
              </a:rPr>
              <a:t>utfører</a:t>
            </a:r>
            <a:r>
              <a:rPr sz="2200" spc="-210" dirty="0">
                <a:latin typeface="DejaVu Sans"/>
                <a:cs typeface="DejaVu Sans"/>
              </a:rPr>
              <a:t> </a:t>
            </a:r>
            <a:r>
              <a:rPr sz="2200" spc="-175" dirty="0">
                <a:latin typeface="DejaVu Sans"/>
                <a:cs typeface="DejaVu Sans"/>
              </a:rPr>
              <a:t>tjeneste</a:t>
            </a:r>
            <a:r>
              <a:rPr sz="2200" spc="-170" dirty="0">
                <a:latin typeface="DejaVu Sans"/>
                <a:cs typeface="DejaVu Sans"/>
              </a:rPr>
              <a:t> </a:t>
            </a:r>
            <a:r>
              <a:rPr sz="2200" spc="-145" dirty="0">
                <a:latin typeface="DejaVu Sans"/>
                <a:cs typeface="DejaVu Sans"/>
              </a:rPr>
              <a:t>eller</a:t>
            </a:r>
            <a:r>
              <a:rPr sz="2200" spc="-185" dirty="0">
                <a:latin typeface="DejaVu Sans"/>
                <a:cs typeface="DejaVu Sans"/>
              </a:rPr>
              <a:t> </a:t>
            </a:r>
            <a:r>
              <a:rPr sz="2200" spc="-170" dirty="0">
                <a:latin typeface="DejaVu Sans"/>
                <a:cs typeface="DejaVu Sans"/>
              </a:rPr>
              <a:t>arbeid</a:t>
            </a:r>
            <a:r>
              <a:rPr sz="2200" spc="-175" dirty="0">
                <a:latin typeface="DejaVu Sans"/>
                <a:cs typeface="DejaVu Sans"/>
              </a:rPr>
              <a:t> </a:t>
            </a:r>
            <a:r>
              <a:rPr sz="2200" spc="-160" dirty="0">
                <a:latin typeface="DejaVu Sans"/>
                <a:cs typeface="DejaVu Sans"/>
              </a:rPr>
              <a:t>for</a:t>
            </a:r>
            <a:r>
              <a:rPr sz="2200" spc="-215" dirty="0">
                <a:latin typeface="DejaVu Sans"/>
                <a:cs typeface="DejaVu Sans"/>
              </a:rPr>
              <a:t> </a:t>
            </a:r>
            <a:r>
              <a:rPr sz="2200" spc="-60" dirty="0">
                <a:latin typeface="DejaVu Sans"/>
                <a:cs typeface="DejaVu Sans"/>
              </a:rPr>
              <a:t>offentlige </a:t>
            </a:r>
            <a:r>
              <a:rPr sz="2200" spc="-145" dirty="0" err="1">
                <a:latin typeface="DejaVu Sans"/>
                <a:cs typeface="DejaVu Sans"/>
              </a:rPr>
              <a:t>forvaltningsorganer</a:t>
            </a:r>
            <a:r>
              <a:rPr sz="2200" spc="-145" dirty="0">
                <a:latin typeface="DejaVu Sans"/>
                <a:cs typeface="DejaVu Sans"/>
              </a:rPr>
              <a:t>.</a:t>
            </a:r>
            <a:endParaRPr lang="nb-NO" sz="2200" spc="-145" dirty="0">
              <a:latin typeface="DejaVu Sans"/>
              <a:cs typeface="DejaVu Sans"/>
            </a:endParaRPr>
          </a:p>
          <a:p>
            <a:pPr marL="12700" marR="5080">
              <a:lnSpc>
                <a:spcPct val="90000"/>
              </a:lnSpc>
              <a:spcBef>
                <a:spcPts val="994"/>
              </a:spcBef>
            </a:pPr>
            <a:endParaRPr lang="nb-NO" sz="2200" spc="-145" dirty="0">
              <a:latin typeface="DejaVu Sans"/>
              <a:cs typeface="DejaVu Sans"/>
            </a:endParaRPr>
          </a:p>
          <a:p>
            <a:pPr marL="355600" marR="5080" indent="-342900">
              <a:lnSpc>
                <a:spcPct val="90000"/>
              </a:lnSpc>
              <a:spcBef>
                <a:spcPts val="994"/>
              </a:spcBef>
              <a:buFont typeface="Arial" panose="020B0604020202020204" pitchFamily="34" charset="0"/>
              <a:buChar char="•"/>
            </a:pPr>
            <a:r>
              <a:rPr lang="nb-NO" sz="2200" spc="-145" dirty="0">
                <a:latin typeface="DejaVu Sans"/>
                <a:cs typeface="DejaVu Sans"/>
              </a:rPr>
              <a:t>Ansatte i barnehager – barnehageloven § 44.</a:t>
            </a:r>
          </a:p>
          <a:p>
            <a:pPr marL="355600" marR="5080" indent="-342900">
              <a:lnSpc>
                <a:spcPct val="90000"/>
              </a:lnSpc>
              <a:spcBef>
                <a:spcPts val="994"/>
              </a:spcBef>
              <a:buFont typeface="Arial" panose="020B0604020202020204" pitchFamily="34" charset="0"/>
              <a:buChar char="•"/>
            </a:pPr>
            <a:r>
              <a:rPr lang="nb-NO" sz="2200" spc="-145" dirty="0">
                <a:latin typeface="DejaVu Sans"/>
                <a:cs typeface="DejaVu Sans"/>
              </a:rPr>
              <a:t>Ansatte i skoler.</a:t>
            </a:r>
          </a:p>
          <a:p>
            <a:pPr marL="355600" marR="5080" indent="-342900">
              <a:lnSpc>
                <a:spcPct val="90000"/>
              </a:lnSpc>
              <a:spcBef>
                <a:spcPts val="994"/>
              </a:spcBef>
              <a:buFont typeface="Arial" panose="020B0604020202020204" pitchFamily="34" charset="0"/>
              <a:buChar char="•"/>
            </a:pPr>
            <a:endParaRPr lang="nb-NO" sz="2200" spc="-145" dirty="0">
              <a:latin typeface="DejaVu Sans"/>
              <a:cs typeface="DejaVu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70051-FA62-B665-2372-6FEE0897F0E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5E9BE1B-38EF-C824-88DA-5F6248C22048}"/>
              </a:ext>
            </a:extLst>
          </p:cNvPr>
          <p:cNvSpPr/>
          <p:nvPr/>
        </p:nvSpPr>
        <p:spPr>
          <a:xfrm>
            <a:off x="0" y="0"/>
            <a:ext cx="4167504" cy="6858000"/>
          </a:xfrm>
          <a:custGeom>
            <a:avLst/>
            <a:gdLst/>
            <a:ahLst/>
            <a:cxnLst/>
            <a:rect l="l" t="t" r="r" b="b"/>
            <a:pathLst>
              <a:path w="4167504" h="6858000">
                <a:moveTo>
                  <a:pt x="2259583" y="0"/>
                </a:moveTo>
                <a:lnTo>
                  <a:pt x="0" y="0"/>
                </a:lnTo>
                <a:lnTo>
                  <a:pt x="0" y="6857999"/>
                </a:lnTo>
                <a:lnTo>
                  <a:pt x="2259583" y="6857999"/>
                </a:lnTo>
                <a:lnTo>
                  <a:pt x="2387853" y="6775778"/>
                </a:lnTo>
                <a:lnTo>
                  <a:pt x="2427444" y="6748686"/>
                </a:lnTo>
                <a:lnTo>
                  <a:pt x="2466696" y="6721137"/>
                </a:lnTo>
                <a:lnTo>
                  <a:pt x="2505604" y="6693136"/>
                </a:lnTo>
                <a:lnTo>
                  <a:pt x="2544164" y="6664686"/>
                </a:lnTo>
                <a:lnTo>
                  <a:pt x="2582372" y="6635792"/>
                </a:lnTo>
                <a:lnTo>
                  <a:pt x="2620225" y="6606457"/>
                </a:lnTo>
                <a:lnTo>
                  <a:pt x="2657719" y="6576685"/>
                </a:lnTo>
                <a:lnTo>
                  <a:pt x="2694851" y="6546479"/>
                </a:lnTo>
                <a:lnTo>
                  <a:pt x="2731615" y="6515844"/>
                </a:lnTo>
                <a:lnTo>
                  <a:pt x="2768009" y="6484784"/>
                </a:lnTo>
                <a:lnTo>
                  <a:pt x="2804028" y="6453301"/>
                </a:lnTo>
                <a:lnTo>
                  <a:pt x="2839669" y="6421401"/>
                </a:lnTo>
                <a:lnTo>
                  <a:pt x="2874928" y="6389086"/>
                </a:lnTo>
                <a:lnTo>
                  <a:pt x="2909802" y="6356362"/>
                </a:lnTo>
                <a:lnTo>
                  <a:pt x="2944285" y="6323230"/>
                </a:lnTo>
                <a:lnTo>
                  <a:pt x="2978375" y="6289696"/>
                </a:lnTo>
                <a:lnTo>
                  <a:pt x="3012068" y="6255763"/>
                </a:lnTo>
                <a:lnTo>
                  <a:pt x="3045360" y="6221435"/>
                </a:lnTo>
                <a:lnTo>
                  <a:pt x="3078246" y="6186716"/>
                </a:lnTo>
                <a:lnTo>
                  <a:pt x="3110724" y="6151609"/>
                </a:lnTo>
                <a:lnTo>
                  <a:pt x="3142789" y="6116118"/>
                </a:lnTo>
                <a:lnTo>
                  <a:pt x="3174438" y="6080248"/>
                </a:lnTo>
                <a:lnTo>
                  <a:pt x="3205667" y="6044002"/>
                </a:lnTo>
                <a:lnTo>
                  <a:pt x="3236471" y="6007384"/>
                </a:lnTo>
                <a:lnTo>
                  <a:pt x="3266848" y="5970397"/>
                </a:lnTo>
                <a:lnTo>
                  <a:pt x="3296793" y="5933046"/>
                </a:lnTo>
                <a:lnTo>
                  <a:pt x="3326303" y="5895333"/>
                </a:lnTo>
                <a:lnTo>
                  <a:pt x="3355373" y="5857265"/>
                </a:lnTo>
                <a:lnTo>
                  <a:pt x="3384000" y="5818842"/>
                </a:lnTo>
                <a:lnTo>
                  <a:pt x="3412180" y="5780071"/>
                </a:lnTo>
                <a:lnTo>
                  <a:pt x="3439909" y="5740954"/>
                </a:lnTo>
                <a:lnTo>
                  <a:pt x="3467184" y="5701496"/>
                </a:lnTo>
                <a:lnTo>
                  <a:pt x="3494000" y="5661700"/>
                </a:lnTo>
                <a:lnTo>
                  <a:pt x="3520354" y="5621569"/>
                </a:lnTo>
                <a:lnTo>
                  <a:pt x="3546242" y="5581109"/>
                </a:lnTo>
                <a:lnTo>
                  <a:pt x="3571660" y="5540322"/>
                </a:lnTo>
                <a:lnTo>
                  <a:pt x="3596605" y="5499213"/>
                </a:lnTo>
                <a:lnTo>
                  <a:pt x="3621072" y="5457784"/>
                </a:lnTo>
                <a:lnTo>
                  <a:pt x="3645058" y="5416041"/>
                </a:lnTo>
                <a:lnTo>
                  <a:pt x="3668558" y="5373987"/>
                </a:lnTo>
                <a:lnTo>
                  <a:pt x="3691570" y="5331626"/>
                </a:lnTo>
                <a:lnTo>
                  <a:pt x="3714088" y="5288961"/>
                </a:lnTo>
                <a:lnTo>
                  <a:pt x="3736110" y="5245996"/>
                </a:lnTo>
                <a:lnTo>
                  <a:pt x="3757632" y="5202736"/>
                </a:lnTo>
                <a:lnTo>
                  <a:pt x="3778650" y="5159183"/>
                </a:lnTo>
                <a:lnTo>
                  <a:pt x="3799159" y="5115342"/>
                </a:lnTo>
                <a:lnTo>
                  <a:pt x="3819157" y="5071217"/>
                </a:lnTo>
                <a:lnTo>
                  <a:pt x="3838639" y="5026811"/>
                </a:lnTo>
                <a:lnTo>
                  <a:pt x="3857601" y="4982129"/>
                </a:lnTo>
                <a:lnTo>
                  <a:pt x="3876040" y="4937174"/>
                </a:lnTo>
                <a:lnTo>
                  <a:pt x="3893952" y="4891949"/>
                </a:lnTo>
                <a:lnTo>
                  <a:pt x="3911333" y="4846459"/>
                </a:lnTo>
                <a:lnTo>
                  <a:pt x="3928179" y="4800708"/>
                </a:lnTo>
                <a:lnTo>
                  <a:pt x="3944487" y="4754699"/>
                </a:lnTo>
                <a:lnTo>
                  <a:pt x="3960252" y="4708436"/>
                </a:lnTo>
                <a:lnTo>
                  <a:pt x="3975471" y="4661923"/>
                </a:lnTo>
                <a:lnTo>
                  <a:pt x="3990140" y="4615164"/>
                </a:lnTo>
                <a:lnTo>
                  <a:pt x="4004255" y="4568162"/>
                </a:lnTo>
                <a:lnTo>
                  <a:pt x="4017812" y="4520922"/>
                </a:lnTo>
                <a:lnTo>
                  <a:pt x="4030808" y="4473447"/>
                </a:lnTo>
                <a:lnTo>
                  <a:pt x="4043238" y="4425741"/>
                </a:lnTo>
                <a:lnTo>
                  <a:pt x="4055100" y="4377808"/>
                </a:lnTo>
                <a:lnTo>
                  <a:pt x="4066388" y="4329652"/>
                </a:lnTo>
                <a:lnTo>
                  <a:pt x="4077100" y="4281276"/>
                </a:lnTo>
                <a:lnTo>
                  <a:pt x="4087231" y="4232684"/>
                </a:lnTo>
                <a:lnTo>
                  <a:pt x="4096777" y="4183881"/>
                </a:lnTo>
                <a:lnTo>
                  <a:pt x="4105736" y="4134870"/>
                </a:lnTo>
                <a:lnTo>
                  <a:pt x="4114102" y="4085654"/>
                </a:lnTo>
                <a:lnTo>
                  <a:pt x="4121872" y="4036238"/>
                </a:lnTo>
                <a:lnTo>
                  <a:pt x="4129043" y="3986625"/>
                </a:lnTo>
                <a:lnTo>
                  <a:pt x="4135610" y="3936819"/>
                </a:lnTo>
                <a:lnTo>
                  <a:pt x="4141570" y="3886825"/>
                </a:lnTo>
                <a:lnTo>
                  <a:pt x="4146919" y="3836645"/>
                </a:lnTo>
                <a:lnTo>
                  <a:pt x="4151653" y="3786284"/>
                </a:lnTo>
                <a:lnTo>
                  <a:pt x="4155768" y="3735745"/>
                </a:lnTo>
                <a:lnTo>
                  <a:pt x="4159260" y="3685033"/>
                </a:lnTo>
                <a:lnTo>
                  <a:pt x="4162126" y="3634151"/>
                </a:lnTo>
                <a:lnTo>
                  <a:pt x="4164362" y="3583103"/>
                </a:lnTo>
                <a:lnTo>
                  <a:pt x="4165964" y="3531892"/>
                </a:lnTo>
                <a:lnTo>
                  <a:pt x="4166927" y="3480523"/>
                </a:lnTo>
                <a:lnTo>
                  <a:pt x="4167250" y="3429000"/>
                </a:lnTo>
                <a:lnTo>
                  <a:pt x="4166927" y="3377476"/>
                </a:lnTo>
                <a:lnTo>
                  <a:pt x="4165964" y="3326107"/>
                </a:lnTo>
                <a:lnTo>
                  <a:pt x="4164362" y="3274897"/>
                </a:lnTo>
                <a:lnTo>
                  <a:pt x="4162126" y="3223849"/>
                </a:lnTo>
                <a:lnTo>
                  <a:pt x="4159260" y="3172967"/>
                </a:lnTo>
                <a:lnTo>
                  <a:pt x="4155768" y="3122255"/>
                </a:lnTo>
                <a:lnTo>
                  <a:pt x="4151653" y="3071716"/>
                </a:lnTo>
                <a:lnTo>
                  <a:pt x="4146919" y="3021356"/>
                </a:lnTo>
                <a:lnTo>
                  <a:pt x="4141570" y="2971176"/>
                </a:lnTo>
                <a:lnTo>
                  <a:pt x="4135610" y="2921182"/>
                </a:lnTo>
                <a:lnTo>
                  <a:pt x="4129043" y="2871377"/>
                </a:lnTo>
                <a:lnTo>
                  <a:pt x="4121872" y="2821765"/>
                </a:lnTo>
                <a:lnTo>
                  <a:pt x="4114102" y="2772349"/>
                </a:lnTo>
                <a:lnTo>
                  <a:pt x="4105736" y="2723134"/>
                </a:lnTo>
                <a:lnTo>
                  <a:pt x="4096777" y="2674123"/>
                </a:lnTo>
                <a:lnTo>
                  <a:pt x="4087231" y="2625320"/>
                </a:lnTo>
                <a:lnTo>
                  <a:pt x="4077100" y="2576729"/>
                </a:lnTo>
                <a:lnTo>
                  <a:pt x="4066388" y="2528354"/>
                </a:lnTo>
                <a:lnTo>
                  <a:pt x="4055100" y="2480198"/>
                </a:lnTo>
                <a:lnTo>
                  <a:pt x="4043238" y="2432266"/>
                </a:lnTo>
                <a:lnTo>
                  <a:pt x="4030808" y="2384560"/>
                </a:lnTo>
                <a:lnTo>
                  <a:pt x="4017812" y="2337086"/>
                </a:lnTo>
                <a:lnTo>
                  <a:pt x="4004255" y="2289846"/>
                </a:lnTo>
                <a:lnTo>
                  <a:pt x="3990140" y="2242846"/>
                </a:lnTo>
                <a:lnTo>
                  <a:pt x="3975471" y="2196087"/>
                </a:lnTo>
                <a:lnTo>
                  <a:pt x="3960252" y="2149575"/>
                </a:lnTo>
                <a:lnTo>
                  <a:pt x="3944487" y="2103312"/>
                </a:lnTo>
                <a:lnTo>
                  <a:pt x="3928179" y="2057304"/>
                </a:lnTo>
                <a:lnTo>
                  <a:pt x="3911333" y="2011553"/>
                </a:lnTo>
                <a:lnTo>
                  <a:pt x="3893952" y="1966064"/>
                </a:lnTo>
                <a:lnTo>
                  <a:pt x="3876040" y="1920840"/>
                </a:lnTo>
                <a:lnTo>
                  <a:pt x="3857601" y="1875885"/>
                </a:lnTo>
                <a:lnTo>
                  <a:pt x="3838639" y="1831203"/>
                </a:lnTo>
                <a:lnTo>
                  <a:pt x="3819157" y="1786797"/>
                </a:lnTo>
                <a:lnTo>
                  <a:pt x="3799159" y="1742673"/>
                </a:lnTo>
                <a:lnTo>
                  <a:pt x="3778650" y="1698832"/>
                </a:lnTo>
                <a:lnTo>
                  <a:pt x="3757632" y="1655280"/>
                </a:lnTo>
                <a:lnTo>
                  <a:pt x="3736110" y="1612020"/>
                </a:lnTo>
                <a:lnTo>
                  <a:pt x="3714088" y="1569055"/>
                </a:lnTo>
                <a:lnTo>
                  <a:pt x="3691570" y="1526391"/>
                </a:lnTo>
                <a:lnTo>
                  <a:pt x="3668558" y="1484029"/>
                </a:lnTo>
                <a:lnTo>
                  <a:pt x="3645058" y="1441975"/>
                </a:lnTo>
                <a:lnTo>
                  <a:pt x="3621072" y="1400232"/>
                </a:lnTo>
                <a:lnTo>
                  <a:pt x="3596605" y="1358804"/>
                </a:lnTo>
                <a:lnTo>
                  <a:pt x="3571660" y="1317694"/>
                </a:lnTo>
                <a:lnTo>
                  <a:pt x="3546242" y="1276907"/>
                </a:lnTo>
                <a:lnTo>
                  <a:pt x="3520354" y="1236446"/>
                </a:lnTo>
                <a:lnTo>
                  <a:pt x="3494000" y="1196316"/>
                </a:lnTo>
                <a:lnTo>
                  <a:pt x="3467184" y="1156519"/>
                </a:lnTo>
                <a:lnTo>
                  <a:pt x="3439909" y="1117060"/>
                </a:lnTo>
                <a:lnTo>
                  <a:pt x="3412180" y="1077943"/>
                </a:lnTo>
                <a:lnTo>
                  <a:pt x="3384000" y="1039171"/>
                </a:lnTo>
                <a:lnTo>
                  <a:pt x="3355373" y="1000748"/>
                </a:lnTo>
                <a:lnTo>
                  <a:pt x="3326303" y="962678"/>
                </a:lnTo>
                <a:lnTo>
                  <a:pt x="3296793" y="924965"/>
                </a:lnTo>
                <a:lnTo>
                  <a:pt x="3266848" y="887613"/>
                </a:lnTo>
                <a:lnTo>
                  <a:pt x="3236471" y="850625"/>
                </a:lnTo>
                <a:lnTo>
                  <a:pt x="3205667" y="814006"/>
                </a:lnTo>
                <a:lnTo>
                  <a:pt x="3174438" y="777758"/>
                </a:lnTo>
                <a:lnTo>
                  <a:pt x="3142789" y="741886"/>
                </a:lnTo>
                <a:lnTo>
                  <a:pt x="3110724" y="706395"/>
                </a:lnTo>
                <a:lnTo>
                  <a:pt x="3078246" y="671286"/>
                </a:lnTo>
                <a:lnTo>
                  <a:pt x="3045360" y="636565"/>
                </a:lnTo>
                <a:lnTo>
                  <a:pt x="3012068" y="602235"/>
                </a:lnTo>
                <a:lnTo>
                  <a:pt x="2978375" y="568300"/>
                </a:lnTo>
                <a:lnTo>
                  <a:pt x="2944285" y="534764"/>
                </a:lnTo>
                <a:lnTo>
                  <a:pt x="2909802" y="501631"/>
                </a:lnTo>
                <a:lnTo>
                  <a:pt x="2874928" y="468903"/>
                </a:lnTo>
                <a:lnTo>
                  <a:pt x="2839669" y="436586"/>
                </a:lnTo>
                <a:lnTo>
                  <a:pt x="2804028" y="404684"/>
                </a:lnTo>
                <a:lnTo>
                  <a:pt x="2768009" y="373198"/>
                </a:lnTo>
                <a:lnTo>
                  <a:pt x="2731615" y="342135"/>
                </a:lnTo>
                <a:lnTo>
                  <a:pt x="2694851" y="311497"/>
                </a:lnTo>
                <a:lnTo>
                  <a:pt x="2657719" y="281288"/>
                </a:lnTo>
                <a:lnTo>
                  <a:pt x="2620225" y="251513"/>
                </a:lnTo>
                <a:lnTo>
                  <a:pt x="2582372" y="222174"/>
                </a:lnTo>
                <a:lnTo>
                  <a:pt x="2544164" y="193276"/>
                </a:lnTo>
                <a:lnTo>
                  <a:pt x="2505604" y="164823"/>
                </a:lnTo>
                <a:lnTo>
                  <a:pt x="2466696" y="136818"/>
                </a:lnTo>
                <a:lnTo>
                  <a:pt x="2427444" y="109265"/>
                </a:lnTo>
                <a:lnTo>
                  <a:pt x="2387853" y="82169"/>
                </a:lnTo>
                <a:lnTo>
                  <a:pt x="2259583" y="0"/>
                </a:lnTo>
                <a:close/>
              </a:path>
            </a:pathLst>
          </a:custGeom>
          <a:solidFill>
            <a:srgbClr val="EC7C30"/>
          </a:solidFill>
        </p:spPr>
        <p:txBody>
          <a:bodyPr wrap="square" lIns="0" tIns="0" rIns="0" bIns="0" rtlCol="0"/>
          <a:lstStyle/>
          <a:p>
            <a:endParaRPr/>
          </a:p>
        </p:txBody>
      </p:sp>
      <p:sp>
        <p:nvSpPr>
          <p:cNvPr id="3" name="object 3">
            <a:extLst>
              <a:ext uri="{FF2B5EF4-FFF2-40B4-BE49-F238E27FC236}">
                <a16:creationId xmlns:a16="http://schemas.microsoft.com/office/drawing/2014/main" id="{BF78A784-D569-CAC3-329A-3A2ED9F937A4}"/>
              </a:ext>
            </a:extLst>
          </p:cNvPr>
          <p:cNvSpPr txBox="1"/>
          <p:nvPr/>
        </p:nvSpPr>
        <p:spPr>
          <a:xfrm>
            <a:off x="304800" y="1600200"/>
            <a:ext cx="3384499" cy="1658596"/>
          </a:xfrm>
          <a:prstGeom prst="rect">
            <a:avLst/>
          </a:prstGeom>
        </p:spPr>
        <p:txBody>
          <a:bodyPr vert="horz" wrap="square" lIns="0" tIns="63500" rIns="0" bIns="0" rtlCol="0">
            <a:spAutoFit/>
          </a:bodyPr>
          <a:lstStyle/>
          <a:p>
            <a:pPr marL="12700" marR="5080">
              <a:lnSpc>
                <a:spcPts val="2380"/>
              </a:lnSpc>
              <a:spcBef>
                <a:spcPts val="390"/>
              </a:spcBef>
            </a:pPr>
            <a:r>
              <a:rPr lang="nb-NO" sz="2400" b="1" spc="90" dirty="0">
                <a:latin typeface="Calibri"/>
                <a:cs typeface="Calibri"/>
              </a:rPr>
              <a:t>Taushetspliktsregler</a:t>
            </a:r>
            <a:r>
              <a:rPr lang="nb-NO" sz="2400" b="1" spc="35" dirty="0">
                <a:latin typeface="Calibri"/>
                <a:cs typeface="Calibri"/>
              </a:rPr>
              <a:t> </a:t>
            </a:r>
          </a:p>
          <a:p>
            <a:pPr marL="12700" marR="5080">
              <a:lnSpc>
                <a:spcPts val="2380"/>
              </a:lnSpc>
              <a:spcBef>
                <a:spcPts val="390"/>
              </a:spcBef>
            </a:pPr>
            <a:r>
              <a:rPr lang="nb-NO" sz="2400" b="1" dirty="0">
                <a:latin typeface="Calibri"/>
                <a:cs typeface="Calibri"/>
              </a:rPr>
              <a:t>i</a:t>
            </a:r>
            <a:r>
              <a:rPr lang="nb-NO" sz="2400" b="1" spc="-20" dirty="0">
                <a:latin typeface="Calibri"/>
                <a:cs typeface="Calibri"/>
              </a:rPr>
              <a:t> </a:t>
            </a:r>
            <a:r>
              <a:rPr lang="nb-NO" sz="2400" b="1" spc="100" dirty="0">
                <a:latin typeface="Calibri"/>
                <a:cs typeface="Calibri"/>
              </a:rPr>
              <a:t>særlovene</a:t>
            </a:r>
            <a:r>
              <a:rPr lang="nb-NO" sz="2400" b="1" spc="15" dirty="0">
                <a:latin typeface="Calibri"/>
                <a:cs typeface="Calibri"/>
              </a:rPr>
              <a:t> </a:t>
            </a:r>
            <a:r>
              <a:rPr lang="nb-NO" sz="2400" b="1" spc="150" dirty="0">
                <a:latin typeface="Calibri"/>
                <a:cs typeface="Calibri"/>
              </a:rPr>
              <a:t>som</a:t>
            </a:r>
            <a:r>
              <a:rPr lang="nb-NO" sz="2400" b="1" spc="-15" dirty="0">
                <a:latin typeface="Calibri"/>
                <a:cs typeface="Calibri"/>
              </a:rPr>
              <a:t> </a:t>
            </a:r>
            <a:r>
              <a:rPr lang="nb-NO" sz="2400" b="1" spc="50" dirty="0">
                <a:latin typeface="Calibri"/>
                <a:cs typeface="Calibri"/>
              </a:rPr>
              <a:t>er</a:t>
            </a:r>
            <a:r>
              <a:rPr lang="nb-NO" sz="2400" b="1" spc="-20" dirty="0">
                <a:latin typeface="Calibri"/>
                <a:cs typeface="Calibri"/>
              </a:rPr>
              <a:t> </a:t>
            </a:r>
            <a:r>
              <a:rPr lang="nb-NO" sz="2400" b="1" spc="60" dirty="0">
                <a:latin typeface="Calibri"/>
                <a:cs typeface="Calibri"/>
              </a:rPr>
              <a:t>strengere </a:t>
            </a:r>
            <a:r>
              <a:rPr lang="nb-NO" sz="2400" b="1" spc="85" dirty="0">
                <a:latin typeface="Calibri"/>
                <a:cs typeface="Calibri"/>
              </a:rPr>
              <a:t>enn</a:t>
            </a:r>
            <a:r>
              <a:rPr lang="nb-NO" sz="2400" b="1" spc="-15" dirty="0">
                <a:latin typeface="Calibri"/>
                <a:cs typeface="Calibri"/>
              </a:rPr>
              <a:t> </a:t>
            </a:r>
            <a:r>
              <a:rPr lang="nb-NO" sz="2400" b="1" spc="100" dirty="0">
                <a:latin typeface="Calibri"/>
                <a:cs typeface="Calibri"/>
              </a:rPr>
              <a:t>den</a:t>
            </a:r>
            <a:r>
              <a:rPr lang="nb-NO" sz="2400" b="1" spc="-10" dirty="0">
                <a:latin typeface="Calibri"/>
                <a:cs typeface="Calibri"/>
              </a:rPr>
              <a:t> </a:t>
            </a:r>
            <a:r>
              <a:rPr lang="nb-NO" sz="2400" b="1" spc="95" dirty="0">
                <a:latin typeface="Calibri"/>
                <a:cs typeface="Calibri"/>
              </a:rPr>
              <a:t>forvaltningsmessige</a:t>
            </a:r>
            <a:r>
              <a:rPr lang="nb-NO" sz="2400" b="1" spc="25" dirty="0">
                <a:latin typeface="Calibri"/>
                <a:cs typeface="Calibri"/>
              </a:rPr>
              <a:t> </a:t>
            </a:r>
            <a:r>
              <a:rPr lang="nb-NO" sz="2400" b="1" spc="85" dirty="0">
                <a:latin typeface="Calibri"/>
                <a:cs typeface="Calibri"/>
              </a:rPr>
              <a:t>taushetsplikten.</a:t>
            </a:r>
            <a:endParaRPr lang="nb-NO" sz="2400" dirty="0">
              <a:latin typeface="Calibri"/>
              <a:cs typeface="Calibri"/>
            </a:endParaRPr>
          </a:p>
        </p:txBody>
      </p:sp>
      <p:sp>
        <p:nvSpPr>
          <p:cNvPr id="4" name="object 4">
            <a:extLst>
              <a:ext uri="{FF2B5EF4-FFF2-40B4-BE49-F238E27FC236}">
                <a16:creationId xmlns:a16="http://schemas.microsoft.com/office/drawing/2014/main" id="{8C6E9ADE-FA30-5018-4C28-581ABC085CD2}"/>
              </a:ext>
            </a:extLst>
          </p:cNvPr>
          <p:cNvSpPr/>
          <p:nvPr/>
        </p:nvSpPr>
        <p:spPr>
          <a:xfrm>
            <a:off x="9592056" y="4497196"/>
            <a:ext cx="2042160" cy="2042160"/>
          </a:xfrm>
          <a:custGeom>
            <a:avLst/>
            <a:gdLst/>
            <a:ahLst/>
            <a:cxnLst/>
            <a:rect l="l" t="t" r="r" b="b"/>
            <a:pathLst>
              <a:path w="2042159" h="2042159">
                <a:moveTo>
                  <a:pt x="0" y="2041715"/>
                </a:moveTo>
                <a:lnTo>
                  <a:pt x="48194" y="2041157"/>
                </a:lnTo>
                <a:lnTo>
                  <a:pt x="96115" y="2039493"/>
                </a:lnTo>
                <a:lnTo>
                  <a:pt x="143749" y="2036733"/>
                </a:lnTo>
                <a:lnTo>
                  <a:pt x="191086" y="2032891"/>
                </a:lnTo>
                <a:lnTo>
                  <a:pt x="238112" y="2027979"/>
                </a:lnTo>
                <a:lnTo>
                  <a:pt x="284816" y="2022009"/>
                </a:lnTo>
                <a:lnTo>
                  <a:pt x="331184" y="2014992"/>
                </a:lnTo>
                <a:lnTo>
                  <a:pt x="377205" y="2006943"/>
                </a:lnTo>
                <a:lnTo>
                  <a:pt x="422867" y="1997872"/>
                </a:lnTo>
                <a:lnTo>
                  <a:pt x="468157" y="1987792"/>
                </a:lnTo>
                <a:lnTo>
                  <a:pt x="513064" y="1976715"/>
                </a:lnTo>
                <a:lnTo>
                  <a:pt x="557573" y="1964654"/>
                </a:lnTo>
                <a:lnTo>
                  <a:pt x="601675" y="1951620"/>
                </a:lnTo>
                <a:lnTo>
                  <a:pt x="645356" y="1937627"/>
                </a:lnTo>
                <a:lnTo>
                  <a:pt x="688603" y="1922686"/>
                </a:lnTo>
                <a:lnTo>
                  <a:pt x="731406" y="1906809"/>
                </a:lnTo>
                <a:lnTo>
                  <a:pt x="773751" y="1890009"/>
                </a:lnTo>
                <a:lnTo>
                  <a:pt x="815626" y="1872298"/>
                </a:lnTo>
                <a:lnTo>
                  <a:pt x="857019" y="1853689"/>
                </a:lnTo>
                <a:lnTo>
                  <a:pt x="897918" y="1834193"/>
                </a:lnTo>
                <a:lnTo>
                  <a:pt x="938310" y="1813822"/>
                </a:lnTo>
                <a:lnTo>
                  <a:pt x="978183" y="1792590"/>
                </a:lnTo>
                <a:lnTo>
                  <a:pt x="1017526" y="1770508"/>
                </a:lnTo>
                <a:lnTo>
                  <a:pt x="1056325" y="1747589"/>
                </a:lnTo>
                <a:lnTo>
                  <a:pt x="1094568" y="1723844"/>
                </a:lnTo>
                <a:lnTo>
                  <a:pt x="1132244" y="1699287"/>
                </a:lnTo>
                <a:lnTo>
                  <a:pt x="1169340" y="1673929"/>
                </a:lnTo>
                <a:lnTo>
                  <a:pt x="1205843" y="1647782"/>
                </a:lnTo>
                <a:lnTo>
                  <a:pt x="1241742" y="1620859"/>
                </a:lnTo>
                <a:lnTo>
                  <a:pt x="1277024" y="1593173"/>
                </a:lnTo>
                <a:lnTo>
                  <a:pt x="1311677" y="1564735"/>
                </a:lnTo>
                <a:lnTo>
                  <a:pt x="1345688" y="1535557"/>
                </a:lnTo>
                <a:lnTo>
                  <a:pt x="1379046" y="1505652"/>
                </a:lnTo>
                <a:lnTo>
                  <a:pt x="1411738" y="1475032"/>
                </a:lnTo>
                <a:lnTo>
                  <a:pt x="1443751" y="1443710"/>
                </a:lnTo>
                <a:lnTo>
                  <a:pt x="1475075" y="1411697"/>
                </a:lnTo>
                <a:lnTo>
                  <a:pt x="1505696" y="1379007"/>
                </a:lnTo>
                <a:lnTo>
                  <a:pt x="1535601" y="1345650"/>
                </a:lnTo>
                <a:lnTo>
                  <a:pt x="1564780" y="1311640"/>
                </a:lnTo>
                <a:lnTo>
                  <a:pt x="1593219" y="1276988"/>
                </a:lnTo>
                <a:lnTo>
                  <a:pt x="1620907" y="1241707"/>
                </a:lnTo>
                <a:lnTo>
                  <a:pt x="1647831" y="1205810"/>
                </a:lnTo>
                <a:lnTo>
                  <a:pt x="1673978" y="1169308"/>
                </a:lnTo>
                <a:lnTo>
                  <a:pt x="1699337" y="1132213"/>
                </a:lnTo>
                <a:lnTo>
                  <a:pt x="1723896" y="1094539"/>
                </a:lnTo>
                <a:lnTo>
                  <a:pt x="1747641" y="1056296"/>
                </a:lnTo>
                <a:lnTo>
                  <a:pt x="1770561" y="1017498"/>
                </a:lnTo>
                <a:lnTo>
                  <a:pt x="1792644" y="978157"/>
                </a:lnTo>
                <a:lnTo>
                  <a:pt x="1813877" y="938285"/>
                </a:lnTo>
                <a:lnTo>
                  <a:pt x="1834248" y="897894"/>
                </a:lnTo>
                <a:lnTo>
                  <a:pt x="1853745" y="856996"/>
                </a:lnTo>
                <a:lnTo>
                  <a:pt x="1872355" y="815604"/>
                </a:lnTo>
                <a:lnTo>
                  <a:pt x="1890067" y="773731"/>
                </a:lnTo>
                <a:lnTo>
                  <a:pt x="1906867" y="731387"/>
                </a:lnTo>
                <a:lnTo>
                  <a:pt x="1922744" y="688586"/>
                </a:lnTo>
                <a:lnTo>
                  <a:pt x="1937686" y="645339"/>
                </a:lnTo>
                <a:lnTo>
                  <a:pt x="1951680" y="601660"/>
                </a:lnTo>
                <a:lnTo>
                  <a:pt x="1964714" y="557560"/>
                </a:lnTo>
                <a:lnTo>
                  <a:pt x="1976776" y="513051"/>
                </a:lnTo>
                <a:lnTo>
                  <a:pt x="1987853" y="468146"/>
                </a:lnTo>
                <a:lnTo>
                  <a:pt x="1997933" y="422857"/>
                </a:lnTo>
                <a:lnTo>
                  <a:pt x="2007005" y="377196"/>
                </a:lnTo>
                <a:lnTo>
                  <a:pt x="2015055" y="331176"/>
                </a:lnTo>
                <a:lnTo>
                  <a:pt x="2022071" y="284809"/>
                </a:lnTo>
                <a:lnTo>
                  <a:pt x="2028042" y="238107"/>
                </a:lnTo>
                <a:lnTo>
                  <a:pt x="2032954" y="191082"/>
                </a:lnTo>
                <a:lnTo>
                  <a:pt x="2036797" y="143746"/>
                </a:lnTo>
                <a:lnTo>
                  <a:pt x="2039556" y="96112"/>
                </a:lnTo>
                <a:lnTo>
                  <a:pt x="2041221" y="48193"/>
                </a:lnTo>
                <a:lnTo>
                  <a:pt x="2041778" y="0"/>
                </a:lnTo>
              </a:path>
            </a:pathLst>
          </a:custGeom>
          <a:ln w="127000">
            <a:solidFill>
              <a:srgbClr val="FFC000"/>
            </a:solidFill>
            <a:prstDash val="dash"/>
          </a:ln>
        </p:spPr>
        <p:txBody>
          <a:bodyPr wrap="square" lIns="0" tIns="0" rIns="0" bIns="0" rtlCol="0"/>
          <a:lstStyle/>
          <a:p>
            <a:endParaRPr/>
          </a:p>
        </p:txBody>
      </p:sp>
      <p:sp>
        <p:nvSpPr>
          <p:cNvPr id="7" name="object 7">
            <a:extLst>
              <a:ext uri="{FF2B5EF4-FFF2-40B4-BE49-F238E27FC236}">
                <a16:creationId xmlns:a16="http://schemas.microsoft.com/office/drawing/2014/main" id="{EDA6D712-A449-ADD7-1882-7C226BD963A6}"/>
              </a:ext>
            </a:extLst>
          </p:cNvPr>
          <p:cNvSpPr txBox="1"/>
          <p:nvPr/>
        </p:nvSpPr>
        <p:spPr>
          <a:xfrm>
            <a:off x="4267200" y="1295400"/>
            <a:ext cx="6599935" cy="3999300"/>
          </a:xfrm>
          <a:prstGeom prst="rect">
            <a:avLst/>
          </a:prstGeom>
        </p:spPr>
        <p:txBody>
          <a:bodyPr vert="horz" wrap="square" lIns="0" tIns="49530" rIns="0" bIns="0" rtlCol="0">
            <a:spAutoFit/>
          </a:bodyPr>
          <a:lstStyle/>
          <a:p>
            <a:pPr marL="355600" marR="5080" indent="-342900">
              <a:lnSpc>
                <a:spcPts val="2380"/>
              </a:lnSpc>
              <a:spcBef>
                <a:spcPts val="390"/>
              </a:spcBef>
              <a:buFont typeface="Arial" panose="020B0604020202020204" pitchFamily="34" charset="0"/>
              <a:buChar char="•"/>
            </a:pPr>
            <a:r>
              <a:rPr lang="nb-NO" sz="2200" spc="-130" dirty="0">
                <a:latin typeface="DejaVu Sans"/>
                <a:cs typeface="DejaVu Sans"/>
              </a:rPr>
              <a:t>Ansatte i barnevernet – barnevernsloven § 13-1.</a:t>
            </a:r>
          </a:p>
          <a:p>
            <a:pPr marL="12700" marR="5080">
              <a:lnSpc>
                <a:spcPts val="2380"/>
              </a:lnSpc>
              <a:spcBef>
                <a:spcPts val="390"/>
              </a:spcBef>
            </a:pPr>
            <a:endParaRPr lang="nb-NO" sz="2200" spc="-130" dirty="0">
              <a:latin typeface="DejaVu Sans"/>
              <a:cs typeface="DejaVu Sans"/>
            </a:endParaRPr>
          </a:p>
          <a:p>
            <a:pPr marL="355600" marR="5080" indent="-342900">
              <a:lnSpc>
                <a:spcPts val="2380"/>
              </a:lnSpc>
              <a:spcBef>
                <a:spcPts val="390"/>
              </a:spcBef>
              <a:buFont typeface="Arial" panose="020B0604020202020204" pitchFamily="34" charset="0"/>
              <a:buChar char="•"/>
            </a:pPr>
            <a:r>
              <a:rPr lang="nb-NO" sz="2200" spc="-130" dirty="0">
                <a:latin typeface="DejaVu Sans"/>
                <a:cs typeface="DejaVu Sans"/>
              </a:rPr>
              <a:t>Ansatte i sosialtjenesten – </a:t>
            </a:r>
          </a:p>
          <a:p>
            <a:pPr marL="12700" marR="5080">
              <a:lnSpc>
                <a:spcPts val="2380"/>
              </a:lnSpc>
              <a:spcBef>
                <a:spcPts val="390"/>
              </a:spcBef>
            </a:pPr>
            <a:r>
              <a:rPr lang="nb-NO" sz="2200" spc="-130" dirty="0">
                <a:latin typeface="DejaVu Sans"/>
                <a:cs typeface="DejaVu Sans"/>
              </a:rPr>
              <a:t>     sosialtjenesteloven § 44</a:t>
            </a:r>
          </a:p>
          <a:p>
            <a:pPr marL="12700" marR="5080">
              <a:lnSpc>
                <a:spcPts val="2380"/>
              </a:lnSpc>
              <a:spcBef>
                <a:spcPts val="390"/>
              </a:spcBef>
            </a:pPr>
            <a:endParaRPr lang="nb-NO" sz="2200" spc="-130" dirty="0">
              <a:latin typeface="DejaVu Sans"/>
              <a:cs typeface="DejaVu Sans"/>
            </a:endParaRPr>
          </a:p>
          <a:p>
            <a:pPr marL="355600" marR="5080" indent="-342900">
              <a:lnSpc>
                <a:spcPts val="3350"/>
              </a:lnSpc>
              <a:spcBef>
                <a:spcPts val="515"/>
              </a:spcBef>
              <a:buFont typeface="Arial" panose="020B0604020202020204" pitchFamily="34" charset="0"/>
              <a:buChar char="•"/>
            </a:pPr>
            <a:r>
              <a:rPr lang="nb-NO" sz="2400" dirty="0"/>
              <a:t>Ansatte i kommunale helse-</a:t>
            </a:r>
            <a:r>
              <a:rPr lang="nb-NO" sz="2400" spc="-95" dirty="0"/>
              <a:t> </a:t>
            </a:r>
            <a:r>
              <a:rPr lang="nb-NO" sz="2400" spc="-25" dirty="0"/>
              <a:t>og </a:t>
            </a:r>
            <a:r>
              <a:rPr lang="nb-NO" sz="2400" spc="-20" dirty="0"/>
              <a:t>omsorgstjenester og spesialisthelsetjenesten – helse- og omsorgstjenesteloven § 12-1 og spesialisthelsetjenesteloven § 6 som ikke yter helse- og omsorgstjenester..</a:t>
            </a:r>
            <a:endParaRPr lang="nb-NO" sz="2400" dirty="0"/>
          </a:p>
        </p:txBody>
      </p:sp>
    </p:spTree>
    <p:extLst>
      <p:ext uri="{BB962C8B-B14F-4D97-AF65-F5344CB8AC3E}">
        <p14:creationId xmlns:p14="http://schemas.microsoft.com/office/powerpoint/2010/main" val="2121589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3AF0F-5210-4714-0399-931A0B91E8E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FEA8ECB-2FDC-F755-401F-D51706298BF1}"/>
              </a:ext>
            </a:extLst>
          </p:cNvPr>
          <p:cNvSpPr/>
          <p:nvPr/>
        </p:nvSpPr>
        <p:spPr>
          <a:xfrm>
            <a:off x="0" y="0"/>
            <a:ext cx="4167504" cy="6858000"/>
          </a:xfrm>
          <a:custGeom>
            <a:avLst/>
            <a:gdLst/>
            <a:ahLst/>
            <a:cxnLst/>
            <a:rect l="l" t="t" r="r" b="b"/>
            <a:pathLst>
              <a:path w="4167504" h="6858000">
                <a:moveTo>
                  <a:pt x="2259583" y="0"/>
                </a:moveTo>
                <a:lnTo>
                  <a:pt x="0" y="0"/>
                </a:lnTo>
                <a:lnTo>
                  <a:pt x="0" y="6857999"/>
                </a:lnTo>
                <a:lnTo>
                  <a:pt x="2259583" y="6857999"/>
                </a:lnTo>
                <a:lnTo>
                  <a:pt x="2387853" y="6775778"/>
                </a:lnTo>
                <a:lnTo>
                  <a:pt x="2427444" y="6748686"/>
                </a:lnTo>
                <a:lnTo>
                  <a:pt x="2466696" y="6721137"/>
                </a:lnTo>
                <a:lnTo>
                  <a:pt x="2505604" y="6693136"/>
                </a:lnTo>
                <a:lnTo>
                  <a:pt x="2544164" y="6664686"/>
                </a:lnTo>
                <a:lnTo>
                  <a:pt x="2582372" y="6635792"/>
                </a:lnTo>
                <a:lnTo>
                  <a:pt x="2620225" y="6606457"/>
                </a:lnTo>
                <a:lnTo>
                  <a:pt x="2657719" y="6576685"/>
                </a:lnTo>
                <a:lnTo>
                  <a:pt x="2694851" y="6546479"/>
                </a:lnTo>
                <a:lnTo>
                  <a:pt x="2731615" y="6515844"/>
                </a:lnTo>
                <a:lnTo>
                  <a:pt x="2768009" y="6484784"/>
                </a:lnTo>
                <a:lnTo>
                  <a:pt x="2804028" y="6453301"/>
                </a:lnTo>
                <a:lnTo>
                  <a:pt x="2839669" y="6421401"/>
                </a:lnTo>
                <a:lnTo>
                  <a:pt x="2874928" y="6389086"/>
                </a:lnTo>
                <a:lnTo>
                  <a:pt x="2909802" y="6356362"/>
                </a:lnTo>
                <a:lnTo>
                  <a:pt x="2944285" y="6323230"/>
                </a:lnTo>
                <a:lnTo>
                  <a:pt x="2978375" y="6289696"/>
                </a:lnTo>
                <a:lnTo>
                  <a:pt x="3012068" y="6255763"/>
                </a:lnTo>
                <a:lnTo>
                  <a:pt x="3045360" y="6221435"/>
                </a:lnTo>
                <a:lnTo>
                  <a:pt x="3078246" y="6186716"/>
                </a:lnTo>
                <a:lnTo>
                  <a:pt x="3110724" y="6151609"/>
                </a:lnTo>
                <a:lnTo>
                  <a:pt x="3142789" y="6116118"/>
                </a:lnTo>
                <a:lnTo>
                  <a:pt x="3174438" y="6080248"/>
                </a:lnTo>
                <a:lnTo>
                  <a:pt x="3205667" y="6044002"/>
                </a:lnTo>
                <a:lnTo>
                  <a:pt x="3236471" y="6007384"/>
                </a:lnTo>
                <a:lnTo>
                  <a:pt x="3266848" y="5970397"/>
                </a:lnTo>
                <a:lnTo>
                  <a:pt x="3296793" y="5933046"/>
                </a:lnTo>
                <a:lnTo>
                  <a:pt x="3326303" y="5895333"/>
                </a:lnTo>
                <a:lnTo>
                  <a:pt x="3355373" y="5857265"/>
                </a:lnTo>
                <a:lnTo>
                  <a:pt x="3384000" y="5818842"/>
                </a:lnTo>
                <a:lnTo>
                  <a:pt x="3412180" y="5780071"/>
                </a:lnTo>
                <a:lnTo>
                  <a:pt x="3439909" y="5740954"/>
                </a:lnTo>
                <a:lnTo>
                  <a:pt x="3467184" y="5701496"/>
                </a:lnTo>
                <a:lnTo>
                  <a:pt x="3494000" y="5661700"/>
                </a:lnTo>
                <a:lnTo>
                  <a:pt x="3520354" y="5621569"/>
                </a:lnTo>
                <a:lnTo>
                  <a:pt x="3546242" y="5581109"/>
                </a:lnTo>
                <a:lnTo>
                  <a:pt x="3571660" y="5540322"/>
                </a:lnTo>
                <a:lnTo>
                  <a:pt x="3596605" y="5499213"/>
                </a:lnTo>
                <a:lnTo>
                  <a:pt x="3621072" y="5457784"/>
                </a:lnTo>
                <a:lnTo>
                  <a:pt x="3645058" y="5416041"/>
                </a:lnTo>
                <a:lnTo>
                  <a:pt x="3668558" y="5373987"/>
                </a:lnTo>
                <a:lnTo>
                  <a:pt x="3691570" y="5331626"/>
                </a:lnTo>
                <a:lnTo>
                  <a:pt x="3714088" y="5288961"/>
                </a:lnTo>
                <a:lnTo>
                  <a:pt x="3736110" y="5245996"/>
                </a:lnTo>
                <a:lnTo>
                  <a:pt x="3757632" y="5202736"/>
                </a:lnTo>
                <a:lnTo>
                  <a:pt x="3778650" y="5159183"/>
                </a:lnTo>
                <a:lnTo>
                  <a:pt x="3799159" y="5115342"/>
                </a:lnTo>
                <a:lnTo>
                  <a:pt x="3819157" y="5071217"/>
                </a:lnTo>
                <a:lnTo>
                  <a:pt x="3838639" y="5026811"/>
                </a:lnTo>
                <a:lnTo>
                  <a:pt x="3857601" y="4982129"/>
                </a:lnTo>
                <a:lnTo>
                  <a:pt x="3876040" y="4937174"/>
                </a:lnTo>
                <a:lnTo>
                  <a:pt x="3893952" y="4891949"/>
                </a:lnTo>
                <a:lnTo>
                  <a:pt x="3911333" y="4846459"/>
                </a:lnTo>
                <a:lnTo>
                  <a:pt x="3928179" y="4800708"/>
                </a:lnTo>
                <a:lnTo>
                  <a:pt x="3944487" y="4754699"/>
                </a:lnTo>
                <a:lnTo>
                  <a:pt x="3960252" y="4708436"/>
                </a:lnTo>
                <a:lnTo>
                  <a:pt x="3975471" y="4661923"/>
                </a:lnTo>
                <a:lnTo>
                  <a:pt x="3990140" y="4615164"/>
                </a:lnTo>
                <a:lnTo>
                  <a:pt x="4004255" y="4568162"/>
                </a:lnTo>
                <a:lnTo>
                  <a:pt x="4017812" y="4520922"/>
                </a:lnTo>
                <a:lnTo>
                  <a:pt x="4030808" y="4473447"/>
                </a:lnTo>
                <a:lnTo>
                  <a:pt x="4043238" y="4425741"/>
                </a:lnTo>
                <a:lnTo>
                  <a:pt x="4055100" y="4377808"/>
                </a:lnTo>
                <a:lnTo>
                  <a:pt x="4066388" y="4329652"/>
                </a:lnTo>
                <a:lnTo>
                  <a:pt x="4077100" y="4281276"/>
                </a:lnTo>
                <a:lnTo>
                  <a:pt x="4087231" y="4232684"/>
                </a:lnTo>
                <a:lnTo>
                  <a:pt x="4096777" y="4183881"/>
                </a:lnTo>
                <a:lnTo>
                  <a:pt x="4105736" y="4134870"/>
                </a:lnTo>
                <a:lnTo>
                  <a:pt x="4114102" y="4085654"/>
                </a:lnTo>
                <a:lnTo>
                  <a:pt x="4121872" y="4036238"/>
                </a:lnTo>
                <a:lnTo>
                  <a:pt x="4129043" y="3986625"/>
                </a:lnTo>
                <a:lnTo>
                  <a:pt x="4135610" y="3936819"/>
                </a:lnTo>
                <a:lnTo>
                  <a:pt x="4141570" y="3886825"/>
                </a:lnTo>
                <a:lnTo>
                  <a:pt x="4146919" y="3836645"/>
                </a:lnTo>
                <a:lnTo>
                  <a:pt x="4151653" y="3786284"/>
                </a:lnTo>
                <a:lnTo>
                  <a:pt x="4155768" y="3735745"/>
                </a:lnTo>
                <a:lnTo>
                  <a:pt x="4159260" y="3685033"/>
                </a:lnTo>
                <a:lnTo>
                  <a:pt x="4162126" y="3634151"/>
                </a:lnTo>
                <a:lnTo>
                  <a:pt x="4164362" y="3583103"/>
                </a:lnTo>
                <a:lnTo>
                  <a:pt x="4165964" y="3531892"/>
                </a:lnTo>
                <a:lnTo>
                  <a:pt x="4166927" y="3480523"/>
                </a:lnTo>
                <a:lnTo>
                  <a:pt x="4167250" y="3429000"/>
                </a:lnTo>
                <a:lnTo>
                  <a:pt x="4166927" y="3377476"/>
                </a:lnTo>
                <a:lnTo>
                  <a:pt x="4165964" y="3326107"/>
                </a:lnTo>
                <a:lnTo>
                  <a:pt x="4164362" y="3274897"/>
                </a:lnTo>
                <a:lnTo>
                  <a:pt x="4162126" y="3223849"/>
                </a:lnTo>
                <a:lnTo>
                  <a:pt x="4159260" y="3172967"/>
                </a:lnTo>
                <a:lnTo>
                  <a:pt x="4155768" y="3122255"/>
                </a:lnTo>
                <a:lnTo>
                  <a:pt x="4151653" y="3071716"/>
                </a:lnTo>
                <a:lnTo>
                  <a:pt x="4146919" y="3021356"/>
                </a:lnTo>
                <a:lnTo>
                  <a:pt x="4141570" y="2971176"/>
                </a:lnTo>
                <a:lnTo>
                  <a:pt x="4135610" y="2921182"/>
                </a:lnTo>
                <a:lnTo>
                  <a:pt x="4129043" y="2871377"/>
                </a:lnTo>
                <a:lnTo>
                  <a:pt x="4121872" y="2821765"/>
                </a:lnTo>
                <a:lnTo>
                  <a:pt x="4114102" y="2772349"/>
                </a:lnTo>
                <a:lnTo>
                  <a:pt x="4105736" y="2723134"/>
                </a:lnTo>
                <a:lnTo>
                  <a:pt x="4096777" y="2674123"/>
                </a:lnTo>
                <a:lnTo>
                  <a:pt x="4087231" y="2625320"/>
                </a:lnTo>
                <a:lnTo>
                  <a:pt x="4077100" y="2576729"/>
                </a:lnTo>
                <a:lnTo>
                  <a:pt x="4066388" y="2528354"/>
                </a:lnTo>
                <a:lnTo>
                  <a:pt x="4055100" y="2480198"/>
                </a:lnTo>
                <a:lnTo>
                  <a:pt x="4043238" y="2432266"/>
                </a:lnTo>
                <a:lnTo>
                  <a:pt x="4030808" y="2384560"/>
                </a:lnTo>
                <a:lnTo>
                  <a:pt x="4017812" y="2337086"/>
                </a:lnTo>
                <a:lnTo>
                  <a:pt x="4004255" y="2289846"/>
                </a:lnTo>
                <a:lnTo>
                  <a:pt x="3990140" y="2242846"/>
                </a:lnTo>
                <a:lnTo>
                  <a:pt x="3975471" y="2196087"/>
                </a:lnTo>
                <a:lnTo>
                  <a:pt x="3960252" y="2149575"/>
                </a:lnTo>
                <a:lnTo>
                  <a:pt x="3944487" y="2103312"/>
                </a:lnTo>
                <a:lnTo>
                  <a:pt x="3928179" y="2057304"/>
                </a:lnTo>
                <a:lnTo>
                  <a:pt x="3911333" y="2011553"/>
                </a:lnTo>
                <a:lnTo>
                  <a:pt x="3893952" y="1966064"/>
                </a:lnTo>
                <a:lnTo>
                  <a:pt x="3876040" y="1920840"/>
                </a:lnTo>
                <a:lnTo>
                  <a:pt x="3857601" y="1875885"/>
                </a:lnTo>
                <a:lnTo>
                  <a:pt x="3838639" y="1831203"/>
                </a:lnTo>
                <a:lnTo>
                  <a:pt x="3819157" y="1786797"/>
                </a:lnTo>
                <a:lnTo>
                  <a:pt x="3799159" y="1742673"/>
                </a:lnTo>
                <a:lnTo>
                  <a:pt x="3778650" y="1698832"/>
                </a:lnTo>
                <a:lnTo>
                  <a:pt x="3757632" y="1655280"/>
                </a:lnTo>
                <a:lnTo>
                  <a:pt x="3736110" y="1612020"/>
                </a:lnTo>
                <a:lnTo>
                  <a:pt x="3714088" y="1569055"/>
                </a:lnTo>
                <a:lnTo>
                  <a:pt x="3691570" y="1526391"/>
                </a:lnTo>
                <a:lnTo>
                  <a:pt x="3668558" y="1484029"/>
                </a:lnTo>
                <a:lnTo>
                  <a:pt x="3645058" y="1441975"/>
                </a:lnTo>
                <a:lnTo>
                  <a:pt x="3621072" y="1400232"/>
                </a:lnTo>
                <a:lnTo>
                  <a:pt x="3596605" y="1358804"/>
                </a:lnTo>
                <a:lnTo>
                  <a:pt x="3571660" y="1317694"/>
                </a:lnTo>
                <a:lnTo>
                  <a:pt x="3546242" y="1276907"/>
                </a:lnTo>
                <a:lnTo>
                  <a:pt x="3520354" y="1236446"/>
                </a:lnTo>
                <a:lnTo>
                  <a:pt x="3494000" y="1196316"/>
                </a:lnTo>
                <a:lnTo>
                  <a:pt x="3467184" y="1156519"/>
                </a:lnTo>
                <a:lnTo>
                  <a:pt x="3439909" y="1117060"/>
                </a:lnTo>
                <a:lnTo>
                  <a:pt x="3412180" y="1077943"/>
                </a:lnTo>
                <a:lnTo>
                  <a:pt x="3384000" y="1039171"/>
                </a:lnTo>
                <a:lnTo>
                  <a:pt x="3355373" y="1000748"/>
                </a:lnTo>
                <a:lnTo>
                  <a:pt x="3326303" y="962678"/>
                </a:lnTo>
                <a:lnTo>
                  <a:pt x="3296793" y="924965"/>
                </a:lnTo>
                <a:lnTo>
                  <a:pt x="3266848" y="887613"/>
                </a:lnTo>
                <a:lnTo>
                  <a:pt x="3236471" y="850625"/>
                </a:lnTo>
                <a:lnTo>
                  <a:pt x="3205667" y="814006"/>
                </a:lnTo>
                <a:lnTo>
                  <a:pt x="3174438" y="777758"/>
                </a:lnTo>
                <a:lnTo>
                  <a:pt x="3142789" y="741886"/>
                </a:lnTo>
                <a:lnTo>
                  <a:pt x="3110724" y="706395"/>
                </a:lnTo>
                <a:lnTo>
                  <a:pt x="3078246" y="671286"/>
                </a:lnTo>
                <a:lnTo>
                  <a:pt x="3045360" y="636565"/>
                </a:lnTo>
                <a:lnTo>
                  <a:pt x="3012068" y="602235"/>
                </a:lnTo>
                <a:lnTo>
                  <a:pt x="2978375" y="568300"/>
                </a:lnTo>
                <a:lnTo>
                  <a:pt x="2944285" y="534764"/>
                </a:lnTo>
                <a:lnTo>
                  <a:pt x="2909802" y="501631"/>
                </a:lnTo>
                <a:lnTo>
                  <a:pt x="2874928" y="468903"/>
                </a:lnTo>
                <a:lnTo>
                  <a:pt x="2839669" y="436586"/>
                </a:lnTo>
                <a:lnTo>
                  <a:pt x="2804028" y="404684"/>
                </a:lnTo>
                <a:lnTo>
                  <a:pt x="2768009" y="373198"/>
                </a:lnTo>
                <a:lnTo>
                  <a:pt x="2731615" y="342135"/>
                </a:lnTo>
                <a:lnTo>
                  <a:pt x="2694851" y="311497"/>
                </a:lnTo>
                <a:lnTo>
                  <a:pt x="2657719" y="281288"/>
                </a:lnTo>
                <a:lnTo>
                  <a:pt x="2620225" y="251513"/>
                </a:lnTo>
                <a:lnTo>
                  <a:pt x="2582372" y="222174"/>
                </a:lnTo>
                <a:lnTo>
                  <a:pt x="2544164" y="193276"/>
                </a:lnTo>
                <a:lnTo>
                  <a:pt x="2505604" y="164823"/>
                </a:lnTo>
                <a:lnTo>
                  <a:pt x="2466696" y="136818"/>
                </a:lnTo>
                <a:lnTo>
                  <a:pt x="2427444" y="109265"/>
                </a:lnTo>
                <a:lnTo>
                  <a:pt x="2387853" y="82169"/>
                </a:lnTo>
                <a:lnTo>
                  <a:pt x="2259583" y="0"/>
                </a:lnTo>
                <a:close/>
              </a:path>
            </a:pathLst>
          </a:custGeom>
          <a:solidFill>
            <a:srgbClr val="EC7C30"/>
          </a:solidFill>
        </p:spPr>
        <p:txBody>
          <a:bodyPr wrap="square" lIns="0" tIns="0" rIns="0" bIns="0" rtlCol="0"/>
          <a:lstStyle/>
          <a:p>
            <a:endParaRPr/>
          </a:p>
        </p:txBody>
      </p:sp>
      <p:sp>
        <p:nvSpPr>
          <p:cNvPr id="3" name="object 3">
            <a:extLst>
              <a:ext uri="{FF2B5EF4-FFF2-40B4-BE49-F238E27FC236}">
                <a16:creationId xmlns:a16="http://schemas.microsoft.com/office/drawing/2014/main" id="{FB59F1E0-5FF3-1857-E254-48B3008FC60C}"/>
              </a:ext>
            </a:extLst>
          </p:cNvPr>
          <p:cNvSpPr txBox="1"/>
          <p:nvPr/>
        </p:nvSpPr>
        <p:spPr>
          <a:xfrm>
            <a:off x="228600" y="1676400"/>
            <a:ext cx="3460699" cy="1274708"/>
          </a:xfrm>
          <a:prstGeom prst="rect">
            <a:avLst/>
          </a:prstGeom>
        </p:spPr>
        <p:txBody>
          <a:bodyPr vert="horz" wrap="square" lIns="0" tIns="63500" rIns="0" bIns="0" rtlCol="0">
            <a:spAutoFit/>
          </a:bodyPr>
          <a:lstStyle/>
          <a:p>
            <a:pPr marL="12700">
              <a:lnSpc>
                <a:spcPct val="100000"/>
              </a:lnSpc>
              <a:spcBef>
                <a:spcPts val="835"/>
              </a:spcBef>
            </a:pPr>
            <a:r>
              <a:rPr lang="nb-NO" sz="2400" b="1" spc="100" dirty="0">
                <a:latin typeface="Calibri"/>
                <a:cs typeface="Calibri"/>
              </a:rPr>
              <a:t>Profesjonsbestemt/</a:t>
            </a:r>
          </a:p>
          <a:p>
            <a:pPr marL="12700">
              <a:lnSpc>
                <a:spcPct val="100000"/>
              </a:lnSpc>
              <a:spcBef>
                <a:spcPts val="835"/>
              </a:spcBef>
            </a:pPr>
            <a:r>
              <a:rPr lang="nb-NO" sz="2400" b="1" spc="100" dirty="0">
                <a:latin typeface="Calibri"/>
                <a:cs typeface="Calibri"/>
              </a:rPr>
              <a:t>yrkesmessig</a:t>
            </a:r>
            <a:r>
              <a:rPr lang="nb-NO" sz="2400" b="1" spc="455" dirty="0">
                <a:latin typeface="Calibri"/>
                <a:cs typeface="Calibri"/>
              </a:rPr>
              <a:t> </a:t>
            </a:r>
            <a:r>
              <a:rPr lang="nb-NO" sz="2400" b="1" spc="85" dirty="0">
                <a:latin typeface="Calibri"/>
                <a:cs typeface="Calibri"/>
              </a:rPr>
              <a:t>taushetsplikt.</a:t>
            </a:r>
            <a:endParaRPr lang="nb-NO" sz="2400" dirty="0">
              <a:latin typeface="Calibri"/>
              <a:cs typeface="Calibri"/>
            </a:endParaRPr>
          </a:p>
        </p:txBody>
      </p:sp>
      <p:sp>
        <p:nvSpPr>
          <p:cNvPr id="4" name="object 4">
            <a:extLst>
              <a:ext uri="{FF2B5EF4-FFF2-40B4-BE49-F238E27FC236}">
                <a16:creationId xmlns:a16="http://schemas.microsoft.com/office/drawing/2014/main" id="{246186AA-5651-C7D2-ED60-6E409597DB7E}"/>
              </a:ext>
            </a:extLst>
          </p:cNvPr>
          <p:cNvSpPr/>
          <p:nvPr/>
        </p:nvSpPr>
        <p:spPr>
          <a:xfrm>
            <a:off x="9592056" y="4497196"/>
            <a:ext cx="2042160" cy="2042160"/>
          </a:xfrm>
          <a:custGeom>
            <a:avLst/>
            <a:gdLst/>
            <a:ahLst/>
            <a:cxnLst/>
            <a:rect l="l" t="t" r="r" b="b"/>
            <a:pathLst>
              <a:path w="2042159" h="2042159">
                <a:moveTo>
                  <a:pt x="0" y="2041715"/>
                </a:moveTo>
                <a:lnTo>
                  <a:pt x="48194" y="2041157"/>
                </a:lnTo>
                <a:lnTo>
                  <a:pt x="96115" y="2039493"/>
                </a:lnTo>
                <a:lnTo>
                  <a:pt x="143749" y="2036733"/>
                </a:lnTo>
                <a:lnTo>
                  <a:pt x="191086" y="2032891"/>
                </a:lnTo>
                <a:lnTo>
                  <a:pt x="238112" y="2027979"/>
                </a:lnTo>
                <a:lnTo>
                  <a:pt x="284816" y="2022009"/>
                </a:lnTo>
                <a:lnTo>
                  <a:pt x="331184" y="2014992"/>
                </a:lnTo>
                <a:lnTo>
                  <a:pt x="377205" y="2006943"/>
                </a:lnTo>
                <a:lnTo>
                  <a:pt x="422867" y="1997872"/>
                </a:lnTo>
                <a:lnTo>
                  <a:pt x="468157" y="1987792"/>
                </a:lnTo>
                <a:lnTo>
                  <a:pt x="513064" y="1976715"/>
                </a:lnTo>
                <a:lnTo>
                  <a:pt x="557573" y="1964654"/>
                </a:lnTo>
                <a:lnTo>
                  <a:pt x="601675" y="1951620"/>
                </a:lnTo>
                <a:lnTo>
                  <a:pt x="645356" y="1937627"/>
                </a:lnTo>
                <a:lnTo>
                  <a:pt x="688603" y="1922686"/>
                </a:lnTo>
                <a:lnTo>
                  <a:pt x="731406" y="1906809"/>
                </a:lnTo>
                <a:lnTo>
                  <a:pt x="773751" y="1890009"/>
                </a:lnTo>
                <a:lnTo>
                  <a:pt x="815626" y="1872298"/>
                </a:lnTo>
                <a:lnTo>
                  <a:pt x="857019" y="1853689"/>
                </a:lnTo>
                <a:lnTo>
                  <a:pt x="897918" y="1834193"/>
                </a:lnTo>
                <a:lnTo>
                  <a:pt x="938310" y="1813822"/>
                </a:lnTo>
                <a:lnTo>
                  <a:pt x="978183" y="1792590"/>
                </a:lnTo>
                <a:lnTo>
                  <a:pt x="1017526" y="1770508"/>
                </a:lnTo>
                <a:lnTo>
                  <a:pt x="1056325" y="1747589"/>
                </a:lnTo>
                <a:lnTo>
                  <a:pt x="1094568" y="1723844"/>
                </a:lnTo>
                <a:lnTo>
                  <a:pt x="1132244" y="1699287"/>
                </a:lnTo>
                <a:lnTo>
                  <a:pt x="1169340" y="1673929"/>
                </a:lnTo>
                <a:lnTo>
                  <a:pt x="1205843" y="1647782"/>
                </a:lnTo>
                <a:lnTo>
                  <a:pt x="1241742" y="1620859"/>
                </a:lnTo>
                <a:lnTo>
                  <a:pt x="1277024" y="1593173"/>
                </a:lnTo>
                <a:lnTo>
                  <a:pt x="1311677" y="1564735"/>
                </a:lnTo>
                <a:lnTo>
                  <a:pt x="1345688" y="1535557"/>
                </a:lnTo>
                <a:lnTo>
                  <a:pt x="1379046" y="1505652"/>
                </a:lnTo>
                <a:lnTo>
                  <a:pt x="1411738" y="1475032"/>
                </a:lnTo>
                <a:lnTo>
                  <a:pt x="1443751" y="1443710"/>
                </a:lnTo>
                <a:lnTo>
                  <a:pt x="1475075" y="1411697"/>
                </a:lnTo>
                <a:lnTo>
                  <a:pt x="1505696" y="1379007"/>
                </a:lnTo>
                <a:lnTo>
                  <a:pt x="1535601" y="1345650"/>
                </a:lnTo>
                <a:lnTo>
                  <a:pt x="1564780" y="1311640"/>
                </a:lnTo>
                <a:lnTo>
                  <a:pt x="1593219" y="1276988"/>
                </a:lnTo>
                <a:lnTo>
                  <a:pt x="1620907" y="1241707"/>
                </a:lnTo>
                <a:lnTo>
                  <a:pt x="1647831" y="1205810"/>
                </a:lnTo>
                <a:lnTo>
                  <a:pt x="1673978" y="1169308"/>
                </a:lnTo>
                <a:lnTo>
                  <a:pt x="1699337" y="1132213"/>
                </a:lnTo>
                <a:lnTo>
                  <a:pt x="1723896" y="1094539"/>
                </a:lnTo>
                <a:lnTo>
                  <a:pt x="1747641" y="1056296"/>
                </a:lnTo>
                <a:lnTo>
                  <a:pt x="1770561" y="1017498"/>
                </a:lnTo>
                <a:lnTo>
                  <a:pt x="1792644" y="978157"/>
                </a:lnTo>
                <a:lnTo>
                  <a:pt x="1813877" y="938285"/>
                </a:lnTo>
                <a:lnTo>
                  <a:pt x="1834248" y="897894"/>
                </a:lnTo>
                <a:lnTo>
                  <a:pt x="1853745" y="856996"/>
                </a:lnTo>
                <a:lnTo>
                  <a:pt x="1872355" y="815604"/>
                </a:lnTo>
                <a:lnTo>
                  <a:pt x="1890067" y="773731"/>
                </a:lnTo>
                <a:lnTo>
                  <a:pt x="1906867" y="731387"/>
                </a:lnTo>
                <a:lnTo>
                  <a:pt x="1922744" y="688586"/>
                </a:lnTo>
                <a:lnTo>
                  <a:pt x="1937686" y="645339"/>
                </a:lnTo>
                <a:lnTo>
                  <a:pt x="1951680" y="601660"/>
                </a:lnTo>
                <a:lnTo>
                  <a:pt x="1964714" y="557560"/>
                </a:lnTo>
                <a:lnTo>
                  <a:pt x="1976776" y="513051"/>
                </a:lnTo>
                <a:lnTo>
                  <a:pt x="1987853" y="468146"/>
                </a:lnTo>
                <a:lnTo>
                  <a:pt x="1997933" y="422857"/>
                </a:lnTo>
                <a:lnTo>
                  <a:pt x="2007005" y="377196"/>
                </a:lnTo>
                <a:lnTo>
                  <a:pt x="2015055" y="331176"/>
                </a:lnTo>
                <a:lnTo>
                  <a:pt x="2022071" y="284809"/>
                </a:lnTo>
                <a:lnTo>
                  <a:pt x="2028042" y="238107"/>
                </a:lnTo>
                <a:lnTo>
                  <a:pt x="2032954" y="191082"/>
                </a:lnTo>
                <a:lnTo>
                  <a:pt x="2036797" y="143746"/>
                </a:lnTo>
                <a:lnTo>
                  <a:pt x="2039556" y="96112"/>
                </a:lnTo>
                <a:lnTo>
                  <a:pt x="2041221" y="48193"/>
                </a:lnTo>
                <a:lnTo>
                  <a:pt x="2041778" y="0"/>
                </a:lnTo>
              </a:path>
            </a:pathLst>
          </a:custGeom>
          <a:ln w="127000">
            <a:solidFill>
              <a:srgbClr val="FFC000"/>
            </a:solidFill>
            <a:prstDash val="dash"/>
          </a:ln>
        </p:spPr>
        <p:txBody>
          <a:bodyPr wrap="square" lIns="0" tIns="0" rIns="0" bIns="0" rtlCol="0"/>
          <a:lstStyle/>
          <a:p>
            <a:endParaRPr/>
          </a:p>
        </p:txBody>
      </p:sp>
      <p:sp>
        <p:nvSpPr>
          <p:cNvPr id="6" name="object 6">
            <a:extLst>
              <a:ext uri="{FF2B5EF4-FFF2-40B4-BE49-F238E27FC236}">
                <a16:creationId xmlns:a16="http://schemas.microsoft.com/office/drawing/2014/main" id="{302D426C-D30C-A303-081B-67366FDA1482}"/>
              </a:ext>
            </a:extLst>
          </p:cNvPr>
          <p:cNvSpPr txBox="1"/>
          <p:nvPr/>
        </p:nvSpPr>
        <p:spPr>
          <a:xfrm>
            <a:off x="4572000" y="1219200"/>
            <a:ext cx="6597396" cy="2030684"/>
          </a:xfrm>
          <a:prstGeom prst="rect">
            <a:avLst/>
          </a:prstGeom>
        </p:spPr>
        <p:txBody>
          <a:bodyPr vert="horz" wrap="square" lIns="0" tIns="106045" rIns="0" bIns="0" rtlCol="0">
            <a:spAutoFit/>
          </a:bodyPr>
          <a:lstStyle/>
          <a:p>
            <a:pPr marL="355600" marR="5080" indent="-342900">
              <a:lnSpc>
                <a:spcPts val="2380"/>
              </a:lnSpc>
              <a:spcBef>
                <a:spcPts val="1035"/>
              </a:spcBef>
              <a:buFont typeface="Arial" panose="020B0604020202020204" pitchFamily="34" charset="0"/>
              <a:buChar char="•"/>
            </a:pPr>
            <a:r>
              <a:rPr lang="nb-NO" sz="2200" spc="-185" dirty="0">
                <a:latin typeface="DejaVu Sans"/>
                <a:cs typeface="DejaVu Sans"/>
              </a:rPr>
              <a:t>Helsepersonell – helsepersonelloven § 21.</a:t>
            </a:r>
          </a:p>
          <a:p>
            <a:pPr marL="355600" marR="5080" indent="-342900">
              <a:lnSpc>
                <a:spcPts val="2380"/>
              </a:lnSpc>
              <a:spcBef>
                <a:spcPts val="1035"/>
              </a:spcBef>
              <a:buFont typeface="Arial" panose="020B0604020202020204" pitchFamily="34" charset="0"/>
              <a:buChar char="•"/>
            </a:pPr>
            <a:r>
              <a:rPr lang="nb-NO" sz="2200" spc="-185" dirty="0">
                <a:latin typeface="DejaVu Sans"/>
                <a:cs typeface="DejaVu Sans"/>
              </a:rPr>
              <a:t>Personell som yter kommunale omsorgstjenester – helse- og omsorgstjenesteloven § 2-1.</a:t>
            </a:r>
          </a:p>
          <a:p>
            <a:pPr marL="355600" marR="5080" indent="-342900">
              <a:lnSpc>
                <a:spcPts val="2380"/>
              </a:lnSpc>
              <a:spcBef>
                <a:spcPts val="1035"/>
              </a:spcBef>
              <a:buFont typeface="Arial" panose="020B0604020202020204" pitchFamily="34" charset="0"/>
              <a:buChar char="•"/>
            </a:pPr>
            <a:r>
              <a:rPr lang="nb-NO" sz="2200" spc="-185" dirty="0">
                <a:latin typeface="DejaVu Sans"/>
                <a:cs typeface="DejaVu Sans"/>
              </a:rPr>
              <a:t>Ansatte i familievernet – familievernkontorloven § 5.</a:t>
            </a:r>
          </a:p>
          <a:p>
            <a:pPr marL="12700" marR="5080">
              <a:lnSpc>
                <a:spcPts val="2380"/>
              </a:lnSpc>
              <a:spcBef>
                <a:spcPts val="1035"/>
              </a:spcBef>
            </a:pPr>
            <a:endParaRPr sz="2200" dirty="0">
              <a:latin typeface="DejaVu Sans"/>
              <a:cs typeface="DejaVu Sans"/>
            </a:endParaRPr>
          </a:p>
        </p:txBody>
      </p:sp>
    </p:spTree>
    <p:extLst>
      <p:ext uri="{BB962C8B-B14F-4D97-AF65-F5344CB8AC3E}">
        <p14:creationId xmlns:p14="http://schemas.microsoft.com/office/powerpoint/2010/main" val="731566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object 2"/>
          <p:cNvSpPr txBox="1">
            <a:spLocks noGrp="1"/>
          </p:cNvSpPr>
          <p:nvPr>
            <p:ph type="title"/>
          </p:nvPr>
        </p:nvSpPr>
        <p:spPr>
          <a:xfrm>
            <a:off x="838200" y="401221"/>
            <a:ext cx="10515600" cy="1348065"/>
          </a:xfrm>
          <a:prstGeom prst="rect">
            <a:avLst/>
          </a:prstGeom>
        </p:spPr>
        <p:txBody>
          <a:bodyPr vert="horz" lIns="91440" tIns="45720" rIns="91440" bIns="45720" rtlCol="0" anchor="ctr">
            <a:normAutofit/>
          </a:bodyPr>
          <a:lstStyle/>
          <a:p>
            <a:pPr marL="12700" marR="5080" algn="l" rtl="0">
              <a:lnSpc>
                <a:spcPct val="90000"/>
              </a:lnSpc>
              <a:spcBef>
                <a:spcPct val="0"/>
              </a:spcBef>
              <a:tabLst>
                <a:tab pos="7642225" algn="l"/>
              </a:tabLst>
            </a:pPr>
            <a:r>
              <a:rPr lang="en-US" sz="3400" kern="1200" spc="-40">
                <a:solidFill>
                  <a:srgbClr val="FFFFFF"/>
                </a:solidFill>
                <a:latin typeface="+mj-lt"/>
                <a:ea typeface="+mj-ea"/>
                <a:cs typeface="+mj-cs"/>
              </a:rPr>
              <a:t>Hovedregel</a:t>
            </a:r>
            <a:r>
              <a:rPr lang="en-US" sz="3400" kern="1200" spc="-120">
                <a:solidFill>
                  <a:srgbClr val="FFFFFF"/>
                </a:solidFill>
                <a:latin typeface="+mj-lt"/>
                <a:ea typeface="+mj-ea"/>
                <a:cs typeface="+mj-cs"/>
              </a:rPr>
              <a:t> </a:t>
            </a:r>
            <a:r>
              <a:rPr lang="en-US" sz="3400" kern="1200">
                <a:solidFill>
                  <a:srgbClr val="FFFFFF"/>
                </a:solidFill>
                <a:latin typeface="+mj-lt"/>
                <a:ea typeface="+mj-ea"/>
                <a:cs typeface="+mj-cs"/>
              </a:rPr>
              <a:t>om</a:t>
            </a:r>
            <a:r>
              <a:rPr lang="en-US" sz="3400" kern="1200" spc="-145">
                <a:solidFill>
                  <a:srgbClr val="FFFFFF"/>
                </a:solidFill>
                <a:latin typeface="+mj-lt"/>
                <a:ea typeface="+mj-ea"/>
                <a:cs typeface="+mj-cs"/>
              </a:rPr>
              <a:t> </a:t>
            </a:r>
            <a:r>
              <a:rPr lang="en-US" sz="3400" kern="1200" spc="-30">
                <a:solidFill>
                  <a:srgbClr val="FFFFFF"/>
                </a:solidFill>
                <a:latin typeface="+mj-lt"/>
                <a:ea typeface="+mj-ea"/>
                <a:cs typeface="+mj-cs"/>
              </a:rPr>
              <a:t>taushetsplikt</a:t>
            </a:r>
            <a:r>
              <a:rPr lang="en-US" sz="3400" kern="1200" spc="-130">
                <a:solidFill>
                  <a:srgbClr val="FFFFFF"/>
                </a:solidFill>
                <a:latin typeface="+mj-lt"/>
                <a:ea typeface="+mj-ea"/>
                <a:cs typeface="+mj-cs"/>
              </a:rPr>
              <a:t> </a:t>
            </a:r>
            <a:r>
              <a:rPr lang="en-US" sz="3400" kern="1200" spc="-10">
                <a:solidFill>
                  <a:srgbClr val="FFFFFF"/>
                </a:solidFill>
                <a:latin typeface="+mj-lt"/>
                <a:ea typeface="+mj-ea"/>
                <a:cs typeface="+mj-cs"/>
              </a:rPr>
              <a:t>for</a:t>
            </a:r>
            <a:r>
              <a:rPr lang="en-US" sz="3400" kern="1200" spc="-135">
                <a:solidFill>
                  <a:srgbClr val="FFFFFF"/>
                </a:solidFill>
                <a:latin typeface="+mj-lt"/>
                <a:ea typeface="+mj-ea"/>
                <a:cs typeface="+mj-cs"/>
              </a:rPr>
              <a:t> </a:t>
            </a:r>
            <a:r>
              <a:rPr lang="en-US" sz="3400" kern="1200">
                <a:solidFill>
                  <a:srgbClr val="FFFFFF"/>
                </a:solidFill>
                <a:latin typeface="+mj-lt"/>
                <a:ea typeface="+mj-ea"/>
                <a:cs typeface="+mj-cs"/>
              </a:rPr>
              <a:t>dem</a:t>
            </a:r>
            <a:r>
              <a:rPr lang="en-US" sz="3400" kern="1200" spc="-130">
                <a:solidFill>
                  <a:srgbClr val="FFFFFF"/>
                </a:solidFill>
                <a:latin typeface="+mj-lt"/>
                <a:ea typeface="+mj-ea"/>
                <a:cs typeface="+mj-cs"/>
              </a:rPr>
              <a:t> </a:t>
            </a:r>
            <a:r>
              <a:rPr lang="en-US" sz="3400" kern="1200">
                <a:solidFill>
                  <a:srgbClr val="FFFFFF"/>
                </a:solidFill>
                <a:latin typeface="+mj-lt"/>
                <a:ea typeface="+mj-ea"/>
                <a:cs typeface="+mj-cs"/>
              </a:rPr>
              <a:t>som</a:t>
            </a:r>
            <a:r>
              <a:rPr lang="en-US" sz="3400" kern="1200" spc="-155">
                <a:solidFill>
                  <a:srgbClr val="FFFFFF"/>
                </a:solidFill>
                <a:latin typeface="+mj-lt"/>
                <a:ea typeface="+mj-ea"/>
                <a:cs typeface="+mj-cs"/>
              </a:rPr>
              <a:t> </a:t>
            </a:r>
            <a:r>
              <a:rPr lang="en-US" sz="3400" kern="1200" spc="-20">
                <a:solidFill>
                  <a:srgbClr val="FFFFFF"/>
                </a:solidFill>
                <a:latin typeface="+mj-lt"/>
                <a:ea typeface="+mj-ea"/>
                <a:cs typeface="+mj-cs"/>
              </a:rPr>
              <a:t>yter</a:t>
            </a:r>
            <a:r>
              <a:rPr lang="en-US" sz="3400" kern="1200">
                <a:solidFill>
                  <a:srgbClr val="FFFFFF"/>
                </a:solidFill>
                <a:latin typeface="+mj-lt"/>
                <a:ea typeface="+mj-ea"/>
                <a:cs typeface="+mj-cs"/>
              </a:rPr>
              <a:t>	</a:t>
            </a:r>
            <a:br>
              <a:rPr lang="en-US" sz="3400" kern="1200">
                <a:solidFill>
                  <a:srgbClr val="FFFFFF"/>
                </a:solidFill>
                <a:latin typeface="+mj-lt"/>
                <a:ea typeface="+mj-ea"/>
                <a:cs typeface="+mj-cs"/>
              </a:rPr>
            </a:br>
            <a:r>
              <a:rPr lang="en-US" sz="3400" kern="1200" spc="-10">
                <a:solidFill>
                  <a:srgbClr val="FFFFFF"/>
                </a:solidFill>
                <a:latin typeface="+mj-lt"/>
                <a:ea typeface="+mj-ea"/>
                <a:cs typeface="+mj-cs"/>
              </a:rPr>
              <a:t>helse-</a:t>
            </a:r>
            <a:r>
              <a:rPr lang="en-US" sz="3400" kern="1200" spc="-170">
                <a:solidFill>
                  <a:srgbClr val="FFFFFF"/>
                </a:solidFill>
                <a:latin typeface="+mj-lt"/>
                <a:ea typeface="+mj-ea"/>
                <a:cs typeface="+mj-cs"/>
              </a:rPr>
              <a:t> </a:t>
            </a:r>
            <a:r>
              <a:rPr lang="en-US" sz="3400" kern="1200" spc="-25">
                <a:solidFill>
                  <a:srgbClr val="FFFFFF"/>
                </a:solidFill>
                <a:latin typeface="+mj-lt"/>
                <a:ea typeface="+mj-ea"/>
                <a:cs typeface="+mj-cs"/>
              </a:rPr>
              <a:t>og </a:t>
            </a:r>
            <a:r>
              <a:rPr lang="en-US" sz="3400" kern="1200" spc="-45">
                <a:solidFill>
                  <a:srgbClr val="FFFFFF"/>
                </a:solidFill>
                <a:latin typeface="+mj-lt"/>
                <a:ea typeface="+mj-ea"/>
                <a:cs typeface="+mj-cs"/>
              </a:rPr>
              <a:t>omsorgstjenester</a:t>
            </a:r>
            <a:r>
              <a:rPr lang="en-US" sz="3400" kern="1200" spc="-65">
                <a:solidFill>
                  <a:srgbClr val="FFFFFF"/>
                </a:solidFill>
                <a:latin typeface="+mj-lt"/>
                <a:ea typeface="+mj-ea"/>
                <a:cs typeface="+mj-cs"/>
              </a:rPr>
              <a:t> </a:t>
            </a:r>
            <a:r>
              <a:rPr lang="en-US" sz="3400" kern="1200">
                <a:solidFill>
                  <a:srgbClr val="FFFFFF"/>
                </a:solidFill>
                <a:latin typeface="+mj-lt"/>
                <a:ea typeface="+mj-ea"/>
                <a:cs typeface="+mj-cs"/>
              </a:rPr>
              <a:t>–</a:t>
            </a:r>
            <a:r>
              <a:rPr lang="en-US" sz="3400" kern="1200" spc="-45">
                <a:solidFill>
                  <a:srgbClr val="FFFFFF"/>
                </a:solidFill>
                <a:latin typeface="+mj-lt"/>
                <a:ea typeface="+mj-ea"/>
                <a:cs typeface="+mj-cs"/>
              </a:rPr>
              <a:t> </a:t>
            </a:r>
            <a:r>
              <a:rPr lang="en-US" sz="3400" kern="1200" spc="-40">
                <a:solidFill>
                  <a:srgbClr val="FFFFFF"/>
                </a:solidFill>
                <a:latin typeface="+mj-lt"/>
                <a:ea typeface="+mj-ea"/>
                <a:cs typeface="+mj-cs"/>
              </a:rPr>
              <a:t>helsepersonellovens</a:t>
            </a:r>
            <a:r>
              <a:rPr lang="en-US" sz="3400" kern="1200" spc="-85">
                <a:solidFill>
                  <a:srgbClr val="FFFFFF"/>
                </a:solidFill>
                <a:latin typeface="+mj-lt"/>
                <a:ea typeface="+mj-ea"/>
                <a:cs typeface="+mj-cs"/>
              </a:rPr>
              <a:t> </a:t>
            </a:r>
            <a:r>
              <a:rPr lang="en-US" sz="3400" kern="1200">
                <a:solidFill>
                  <a:srgbClr val="FFFFFF"/>
                </a:solidFill>
                <a:latin typeface="+mj-lt"/>
                <a:ea typeface="+mj-ea"/>
                <a:cs typeface="+mj-cs"/>
              </a:rPr>
              <a:t>§</a:t>
            </a:r>
            <a:r>
              <a:rPr lang="en-US" sz="3400" kern="1200" spc="-45">
                <a:solidFill>
                  <a:srgbClr val="FFFFFF"/>
                </a:solidFill>
                <a:latin typeface="+mj-lt"/>
                <a:ea typeface="+mj-ea"/>
                <a:cs typeface="+mj-cs"/>
              </a:rPr>
              <a:t> </a:t>
            </a:r>
            <a:r>
              <a:rPr lang="en-US" sz="3400" kern="1200" spc="-25">
                <a:solidFill>
                  <a:srgbClr val="FFFFFF"/>
                </a:solidFill>
                <a:latin typeface="+mj-lt"/>
                <a:ea typeface="+mj-ea"/>
                <a:cs typeface="+mj-cs"/>
              </a:rPr>
              <a:t>21</a:t>
            </a:r>
            <a:endParaRPr lang="en-US" sz="3400" kern="1200">
              <a:solidFill>
                <a:srgbClr val="FFFFFF"/>
              </a:solidFill>
              <a:latin typeface="+mj-lt"/>
              <a:ea typeface="+mj-ea"/>
              <a:cs typeface="+mj-cs"/>
            </a:endParaRPr>
          </a:p>
        </p:txBody>
      </p:sp>
      <p:sp>
        <p:nvSpPr>
          <p:cNvPr id="3" name="object 3"/>
          <p:cNvSpPr txBox="1"/>
          <p:nvPr/>
        </p:nvSpPr>
        <p:spPr>
          <a:xfrm>
            <a:off x="838200" y="2586789"/>
            <a:ext cx="10515600" cy="3590174"/>
          </a:xfrm>
          <a:prstGeom prst="rect">
            <a:avLst/>
          </a:prstGeom>
        </p:spPr>
        <p:txBody>
          <a:bodyPr vert="horz" lIns="91440" tIns="45720" rIns="91440" bIns="45720" rtlCol="0">
            <a:normAutofit/>
          </a:bodyPr>
          <a:lstStyle/>
          <a:p>
            <a:pPr algn="l" rtl="0">
              <a:lnSpc>
                <a:spcPct val="90000"/>
              </a:lnSpc>
              <a:spcBef>
                <a:spcPts val="770"/>
              </a:spcBef>
              <a:tabLst>
                <a:tab pos="240029" algn="l"/>
              </a:tabLst>
            </a:pPr>
            <a:r>
              <a:rPr lang="en-US" sz="2200" i="1" kern="1200" spc="-10" dirty="0" err="1">
                <a:solidFill>
                  <a:schemeClr val="tx1"/>
                </a:solidFill>
                <a:latin typeface="+mn-lt"/>
                <a:ea typeface="+mn-ea"/>
                <a:cs typeface="+mn-cs"/>
              </a:rPr>
              <a:t>Helsepersonell</a:t>
            </a:r>
            <a:r>
              <a:rPr lang="en-US" sz="2200" i="1" kern="1200" spc="-45" dirty="0">
                <a:solidFill>
                  <a:schemeClr val="tx1"/>
                </a:solidFill>
                <a:latin typeface="+mn-lt"/>
                <a:ea typeface="+mn-ea"/>
                <a:cs typeface="+mn-cs"/>
              </a:rPr>
              <a:t> </a:t>
            </a:r>
            <a:r>
              <a:rPr lang="en-US" sz="2200" i="1" kern="1200" dirty="0" err="1">
                <a:solidFill>
                  <a:schemeClr val="tx1"/>
                </a:solidFill>
                <a:latin typeface="+mn-lt"/>
                <a:ea typeface="+mn-ea"/>
                <a:cs typeface="+mn-cs"/>
              </a:rPr>
              <a:t>skal</a:t>
            </a:r>
            <a:r>
              <a:rPr lang="en-US" sz="2200" i="1" kern="1200" spc="-65" dirty="0">
                <a:solidFill>
                  <a:schemeClr val="tx1"/>
                </a:solidFill>
                <a:latin typeface="+mn-lt"/>
                <a:ea typeface="+mn-ea"/>
                <a:cs typeface="+mn-cs"/>
              </a:rPr>
              <a:t> </a:t>
            </a:r>
            <a:r>
              <a:rPr lang="en-US" sz="2200" i="1" kern="1200" dirty="0" err="1">
                <a:solidFill>
                  <a:schemeClr val="tx1"/>
                </a:solidFill>
                <a:latin typeface="+mn-lt"/>
                <a:ea typeface="+mn-ea"/>
                <a:cs typeface="+mn-cs"/>
              </a:rPr>
              <a:t>hindre</a:t>
            </a:r>
            <a:r>
              <a:rPr lang="en-US" sz="2200" i="1" kern="1200" spc="-35" dirty="0">
                <a:solidFill>
                  <a:schemeClr val="tx1"/>
                </a:solidFill>
                <a:latin typeface="+mn-lt"/>
                <a:ea typeface="+mn-ea"/>
                <a:cs typeface="+mn-cs"/>
              </a:rPr>
              <a:t> </a:t>
            </a:r>
            <a:r>
              <a:rPr lang="en-US" sz="2200" i="1" kern="1200" dirty="0">
                <a:solidFill>
                  <a:schemeClr val="tx1"/>
                </a:solidFill>
                <a:latin typeface="+mn-lt"/>
                <a:ea typeface="+mn-ea"/>
                <a:cs typeface="+mn-cs"/>
              </a:rPr>
              <a:t>at</a:t>
            </a:r>
            <a:r>
              <a:rPr lang="en-US" sz="2200" i="1" kern="1200" spc="-90" dirty="0">
                <a:solidFill>
                  <a:schemeClr val="tx1"/>
                </a:solidFill>
                <a:latin typeface="+mn-lt"/>
                <a:ea typeface="+mn-ea"/>
                <a:cs typeface="+mn-cs"/>
              </a:rPr>
              <a:t> </a:t>
            </a:r>
            <a:r>
              <a:rPr lang="en-US" sz="2200" b="1" i="1" kern="1200" spc="-10" dirty="0" err="1">
                <a:solidFill>
                  <a:schemeClr val="tx1"/>
                </a:solidFill>
                <a:latin typeface="+mn-lt"/>
                <a:ea typeface="+mn-ea"/>
                <a:cs typeface="+mn-cs"/>
              </a:rPr>
              <a:t>andre</a:t>
            </a:r>
            <a:endParaRPr lang="en-US" sz="2200" i="1" kern="1200" dirty="0">
              <a:solidFill>
                <a:schemeClr val="tx1"/>
              </a:solidFill>
              <a:latin typeface="+mn-lt"/>
              <a:ea typeface="+mn-ea"/>
              <a:cs typeface="+mn-cs"/>
            </a:endParaRPr>
          </a:p>
          <a:p>
            <a:pPr algn="l" rtl="0">
              <a:lnSpc>
                <a:spcPct val="90000"/>
              </a:lnSpc>
              <a:spcBef>
                <a:spcPts val="675"/>
              </a:spcBef>
            </a:pPr>
            <a:r>
              <a:rPr lang="en-US" sz="2200" i="1" kern="1200" dirty="0" err="1">
                <a:solidFill>
                  <a:schemeClr val="tx1"/>
                </a:solidFill>
                <a:latin typeface="+mn-lt"/>
                <a:ea typeface="+mn-ea"/>
                <a:cs typeface="+mn-cs"/>
              </a:rPr>
              <a:t>får</a:t>
            </a:r>
            <a:r>
              <a:rPr lang="en-US" sz="2200" i="1" kern="1200" spc="-90" dirty="0">
                <a:solidFill>
                  <a:schemeClr val="tx1"/>
                </a:solidFill>
                <a:latin typeface="+mn-lt"/>
                <a:ea typeface="+mn-ea"/>
                <a:cs typeface="+mn-cs"/>
              </a:rPr>
              <a:t> </a:t>
            </a:r>
            <a:r>
              <a:rPr lang="en-US" sz="2200" i="1" kern="1200" dirty="0" err="1">
                <a:solidFill>
                  <a:schemeClr val="tx1"/>
                </a:solidFill>
                <a:latin typeface="+mn-lt"/>
                <a:ea typeface="+mn-ea"/>
                <a:cs typeface="+mn-cs"/>
              </a:rPr>
              <a:t>adgang</a:t>
            </a:r>
            <a:r>
              <a:rPr lang="en-US" sz="2200" i="1" kern="1200" spc="-90" dirty="0">
                <a:solidFill>
                  <a:schemeClr val="tx1"/>
                </a:solidFill>
                <a:latin typeface="+mn-lt"/>
                <a:ea typeface="+mn-ea"/>
                <a:cs typeface="+mn-cs"/>
              </a:rPr>
              <a:t> </a:t>
            </a:r>
            <a:r>
              <a:rPr lang="en-US" sz="2200" i="1" kern="1200" dirty="0" err="1">
                <a:solidFill>
                  <a:schemeClr val="tx1"/>
                </a:solidFill>
                <a:latin typeface="+mn-lt"/>
                <a:ea typeface="+mn-ea"/>
                <a:cs typeface="+mn-cs"/>
              </a:rPr>
              <a:t>eller</a:t>
            </a:r>
            <a:r>
              <a:rPr lang="en-US" sz="2200" i="1" kern="1200" spc="-95" dirty="0">
                <a:solidFill>
                  <a:schemeClr val="tx1"/>
                </a:solidFill>
                <a:latin typeface="+mn-lt"/>
                <a:ea typeface="+mn-ea"/>
                <a:cs typeface="+mn-cs"/>
              </a:rPr>
              <a:t> </a:t>
            </a:r>
            <a:r>
              <a:rPr lang="en-US" sz="2200" i="1" kern="1200" dirty="0" err="1">
                <a:solidFill>
                  <a:schemeClr val="tx1"/>
                </a:solidFill>
                <a:latin typeface="+mn-lt"/>
                <a:ea typeface="+mn-ea"/>
                <a:cs typeface="+mn-cs"/>
              </a:rPr>
              <a:t>kjennskap</a:t>
            </a:r>
            <a:r>
              <a:rPr lang="en-US" sz="2200" i="1" kern="1200" spc="-45" dirty="0">
                <a:solidFill>
                  <a:schemeClr val="tx1"/>
                </a:solidFill>
                <a:latin typeface="+mn-lt"/>
                <a:ea typeface="+mn-ea"/>
                <a:cs typeface="+mn-cs"/>
              </a:rPr>
              <a:t> </a:t>
            </a:r>
            <a:r>
              <a:rPr lang="en-US" sz="2200" i="1" kern="1200" dirty="0" err="1">
                <a:solidFill>
                  <a:schemeClr val="tx1"/>
                </a:solidFill>
                <a:latin typeface="+mn-lt"/>
                <a:ea typeface="+mn-ea"/>
                <a:cs typeface="+mn-cs"/>
              </a:rPr>
              <a:t>til</a:t>
            </a:r>
            <a:r>
              <a:rPr lang="en-US" sz="2200" i="1" kern="1200" spc="-95" dirty="0">
                <a:solidFill>
                  <a:schemeClr val="tx1"/>
                </a:solidFill>
                <a:latin typeface="+mn-lt"/>
                <a:ea typeface="+mn-ea"/>
                <a:cs typeface="+mn-cs"/>
              </a:rPr>
              <a:t> </a:t>
            </a:r>
            <a:r>
              <a:rPr lang="en-US" sz="2200" i="1" kern="1200" dirty="0" err="1">
                <a:solidFill>
                  <a:schemeClr val="tx1"/>
                </a:solidFill>
                <a:latin typeface="+mn-lt"/>
                <a:ea typeface="+mn-ea"/>
                <a:cs typeface="+mn-cs"/>
              </a:rPr>
              <a:t>opplysninger</a:t>
            </a:r>
            <a:r>
              <a:rPr lang="en-US" sz="2200" i="1" kern="1200" spc="-50" dirty="0">
                <a:solidFill>
                  <a:schemeClr val="tx1"/>
                </a:solidFill>
                <a:latin typeface="+mn-lt"/>
                <a:ea typeface="+mn-ea"/>
                <a:cs typeface="+mn-cs"/>
              </a:rPr>
              <a:t> </a:t>
            </a:r>
            <a:r>
              <a:rPr lang="en-US" sz="2200" i="1" kern="1200" dirty="0">
                <a:solidFill>
                  <a:schemeClr val="tx1"/>
                </a:solidFill>
                <a:latin typeface="+mn-lt"/>
                <a:ea typeface="+mn-ea"/>
                <a:cs typeface="+mn-cs"/>
              </a:rPr>
              <a:t>om</a:t>
            </a:r>
            <a:r>
              <a:rPr lang="en-US" sz="2200" i="1" kern="1200" spc="-75" dirty="0">
                <a:solidFill>
                  <a:schemeClr val="tx1"/>
                </a:solidFill>
                <a:latin typeface="+mn-lt"/>
                <a:ea typeface="+mn-ea"/>
                <a:cs typeface="+mn-cs"/>
              </a:rPr>
              <a:t> </a:t>
            </a:r>
            <a:r>
              <a:rPr lang="en-US" sz="2200" i="1" kern="1200" spc="-10" dirty="0">
                <a:solidFill>
                  <a:schemeClr val="tx1"/>
                </a:solidFill>
                <a:latin typeface="+mn-lt"/>
                <a:ea typeface="+mn-ea"/>
                <a:cs typeface="+mn-cs"/>
              </a:rPr>
              <a:t>folks</a:t>
            </a:r>
            <a:endParaRPr lang="en-US" sz="2200" i="1" kern="1200" dirty="0">
              <a:solidFill>
                <a:schemeClr val="tx1"/>
              </a:solidFill>
              <a:latin typeface="+mn-lt"/>
              <a:ea typeface="+mn-ea"/>
              <a:cs typeface="+mn-cs"/>
            </a:endParaRPr>
          </a:p>
          <a:p>
            <a:pPr algn="l" rtl="0">
              <a:lnSpc>
                <a:spcPct val="90000"/>
              </a:lnSpc>
            </a:pPr>
            <a:r>
              <a:rPr lang="en-US" sz="2200" b="1" i="1" kern="1200" dirty="0" err="1">
                <a:solidFill>
                  <a:schemeClr val="tx1"/>
                </a:solidFill>
                <a:latin typeface="+mn-lt"/>
                <a:ea typeface="+mn-ea"/>
                <a:cs typeface="+mn-cs"/>
              </a:rPr>
              <a:t>legems</a:t>
            </a:r>
            <a:r>
              <a:rPr lang="en-US" sz="2200" b="1" i="1" kern="1200" dirty="0">
                <a:solidFill>
                  <a:schemeClr val="tx1"/>
                </a:solidFill>
                <a:latin typeface="+mn-lt"/>
                <a:ea typeface="+mn-ea"/>
                <a:cs typeface="+mn-cs"/>
              </a:rPr>
              <a:t>-</a:t>
            </a:r>
            <a:r>
              <a:rPr lang="en-US" sz="2200" b="1" i="1" kern="1200" spc="-65" dirty="0">
                <a:solidFill>
                  <a:schemeClr val="tx1"/>
                </a:solidFill>
                <a:latin typeface="+mn-lt"/>
                <a:ea typeface="+mn-ea"/>
                <a:cs typeface="+mn-cs"/>
              </a:rPr>
              <a:t> </a:t>
            </a:r>
            <a:r>
              <a:rPr lang="en-US" sz="2200" b="1" i="1" kern="1200" dirty="0" err="1">
                <a:solidFill>
                  <a:schemeClr val="tx1"/>
                </a:solidFill>
                <a:latin typeface="+mn-lt"/>
                <a:ea typeface="+mn-ea"/>
                <a:cs typeface="+mn-cs"/>
              </a:rPr>
              <a:t>eller</a:t>
            </a:r>
            <a:r>
              <a:rPr lang="en-US" sz="2200" b="1" i="1" kern="1200" spc="-65" dirty="0">
                <a:solidFill>
                  <a:schemeClr val="tx1"/>
                </a:solidFill>
                <a:latin typeface="+mn-lt"/>
                <a:ea typeface="+mn-ea"/>
                <a:cs typeface="+mn-cs"/>
              </a:rPr>
              <a:t> </a:t>
            </a:r>
            <a:r>
              <a:rPr lang="en-US" sz="2200" b="1" i="1" kern="1200" spc="-10" dirty="0" err="1">
                <a:solidFill>
                  <a:schemeClr val="tx1"/>
                </a:solidFill>
                <a:latin typeface="+mn-lt"/>
                <a:ea typeface="+mn-ea"/>
                <a:cs typeface="+mn-cs"/>
              </a:rPr>
              <a:t>sykdomsforhold</a:t>
            </a:r>
            <a:endParaRPr lang="en-US" sz="2200" i="1" kern="1200" dirty="0">
              <a:solidFill>
                <a:schemeClr val="tx1"/>
              </a:solidFill>
              <a:latin typeface="+mn-lt"/>
              <a:ea typeface="+mn-ea"/>
              <a:cs typeface="+mn-cs"/>
            </a:endParaRPr>
          </a:p>
          <a:p>
            <a:pPr algn="l" rtl="0">
              <a:lnSpc>
                <a:spcPct val="90000"/>
              </a:lnSpc>
              <a:spcBef>
                <a:spcPts val="660"/>
              </a:spcBef>
            </a:pPr>
            <a:r>
              <a:rPr lang="en-US" sz="2200" i="1" kern="1200" dirty="0" err="1">
                <a:solidFill>
                  <a:schemeClr val="tx1"/>
                </a:solidFill>
                <a:latin typeface="+mn-lt"/>
                <a:ea typeface="+mn-ea"/>
                <a:cs typeface="+mn-cs"/>
              </a:rPr>
              <a:t>eller</a:t>
            </a:r>
            <a:r>
              <a:rPr lang="en-US" sz="2200" i="1" kern="1200" spc="-110" dirty="0">
                <a:solidFill>
                  <a:schemeClr val="tx1"/>
                </a:solidFill>
                <a:latin typeface="+mn-lt"/>
                <a:ea typeface="+mn-ea"/>
                <a:cs typeface="+mn-cs"/>
              </a:rPr>
              <a:t> </a:t>
            </a:r>
            <a:r>
              <a:rPr lang="en-US" sz="2200" b="1" i="1" kern="1200" dirty="0" err="1">
                <a:solidFill>
                  <a:schemeClr val="tx1"/>
                </a:solidFill>
                <a:latin typeface="+mn-lt"/>
                <a:ea typeface="+mn-ea"/>
                <a:cs typeface="+mn-cs"/>
              </a:rPr>
              <a:t>andre</a:t>
            </a:r>
            <a:r>
              <a:rPr lang="en-US" sz="2200" b="1" i="1" kern="1200" spc="-85" dirty="0">
                <a:solidFill>
                  <a:schemeClr val="tx1"/>
                </a:solidFill>
                <a:latin typeface="+mn-lt"/>
                <a:ea typeface="+mn-ea"/>
                <a:cs typeface="+mn-cs"/>
              </a:rPr>
              <a:t> </a:t>
            </a:r>
            <a:r>
              <a:rPr lang="en-US" sz="2200" b="1" i="1" kern="1200" dirty="0" err="1">
                <a:solidFill>
                  <a:schemeClr val="tx1"/>
                </a:solidFill>
                <a:latin typeface="+mn-lt"/>
                <a:ea typeface="+mn-ea"/>
                <a:cs typeface="+mn-cs"/>
              </a:rPr>
              <a:t>personlige</a:t>
            </a:r>
            <a:r>
              <a:rPr lang="en-US" sz="2200" b="1" i="1" kern="1200" spc="-85" dirty="0">
                <a:solidFill>
                  <a:schemeClr val="tx1"/>
                </a:solidFill>
                <a:latin typeface="+mn-lt"/>
                <a:ea typeface="+mn-ea"/>
                <a:cs typeface="+mn-cs"/>
              </a:rPr>
              <a:t> </a:t>
            </a:r>
            <a:r>
              <a:rPr lang="en-US" sz="2200" b="1" i="1" kern="1200" spc="-10" dirty="0">
                <a:solidFill>
                  <a:schemeClr val="tx1"/>
                </a:solidFill>
                <a:latin typeface="+mn-lt"/>
                <a:ea typeface="+mn-ea"/>
                <a:cs typeface="+mn-cs"/>
              </a:rPr>
              <a:t>forhold</a:t>
            </a:r>
            <a:endParaRPr lang="en-US" sz="2200" i="1" kern="1200" dirty="0">
              <a:solidFill>
                <a:schemeClr val="tx1"/>
              </a:solidFill>
              <a:latin typeface="+mn-lt"/>
              <a:ea typeface="+mn-ea"/>
              <a:cs typeface="+mn-cs"/>
            </a:endParaRPr>
          </a:p>
          <a:p>
            <a:pPr marR="1544320" algn="l" rtl="0">
              <a:lnSpc>
                <a:spcPct val="90000"/>
              </a:lnSpc>
              <a:spcBef>
                <a:spcPts val="1045"/>
              </a:spcBef>
            </a:pPr>
            <a:r>
              <a:rPr lang="en-US" sz="2200" i="1" kern="1200" dirty="0" err="1">
                <a:solidFill>
                  <a:schemeClr val="tx1"/>
                </a:solidFill>
                <a:latin typeface="+mn-lt"/>
                <a:ea typeface="+mn-ea"/>
                <a:cs typeface="+mn-cs"/>
              </a:rPr>
              <a:t>som</a:t>
            </a:r>
            <a:r>
              <a:rPr lang="en-US" sz="2200" i="1" kern="1200" spc="-40" dirty="0">
                <a:solidFill>
                  <a:schemeClr val="tx1"/>
                </a:solidFill>
                <a:latin typeface="+mn-lt"/>
                <a:ea typeface="+mn-ea"/>
                <a:cs typeface="+mn-cs"/>
              </a:rPr>
              <a:t> </a:t>
            </a:r>
            <a:r>
              <a:rPr lang="en-US" sz="2200" i="1" kern="1200" dirty="0">
                <a:solidFill>
                  <a:schemeClr val="tx1"/>
                </a:solidFill>
                <a:latin typeface="+mn-lt"/>
                <a:ea typeface="+mn-ea"/>
                <a:cs typeface="+mn-cs"/>
              </a:rPr>
              <a:t>de</a:t>
            </a:r>
            <a:r>
              <a:rPr lang="en-US" sz="2200" i="1" kern="1200" spc="-40" dirty="0">
                <a:solidFill>
                  <a:schemeClr val="tx1"/>
                </a:solidFill>
                <a:latin typeface="+mn-lt"/>
                <a:ea typeface="+mn-ea"/>
                <a:cs typeface="+mn-cs"/>
              </a:rPr>
              <a:t> </a:t>
            </a:r>
            <a:r>
              <a:rPr lang="en-US" sz="2200" i="1" kern="1200" dirty="0" err="1">
                <a:solidFill>
                  <a:schemeClr val="tx1"/>
                </a:solidFill>
                <a:latin typeface="+mn-lt"/>
                <a:ea typeface="+mn-ea"/>
                <a:cs typeface="+mn-cs"/>
              </a:rPr>
              <a:t>får</a:t>
            </a:r>
            <a:r>
              <a:rPr lang="en-US" sz="2200" i="1" kern="1200" spc="-50" dirty="0">
                <a:solidFill>
                  <a:schemeClr val="tx1"/>
                </a:solidFill>
                <a:latin typeface="+mn-lt"/>
                <a:ea typeface="+mn-ea"/>
                <a:cs typeface="+mn-cs"/>
              </a:rPr>
              <a:t> </a:t>
            </a:r>
            <a:r>
              <a:rPr lang="en-US" sz="2200" i="1" kern="1200" dirty="0" err="1">
                <a:solidFill>
                  <a:schemeClr val="tx1"/>
                </a:solidFill>
                <a:latin typeface="+mn-lt"/>
                <a:ea typeface="+mn-ea"/>
                <a:cs typeface="+mn-cs"/>
              </a:rPr>
              <a:t>vite</a:t>
            </a:r>
            <a:r>
              <a:rPr lang="en-US" sz="2200" i="1" kern="1200" spc="-45" dirty="0">
                <a:solidFill>
                  <a:schemeClr val="tx1"/>
                </a:solidFill>
                <a:latin typeface="+mn-lt"/>
                <a:ea typeface="+mn-ea"/>
                <a:cs typeface="+mn-cs"/>
              </a:rPr>
              <a:t> </a:t>
            </a:r>
            <a:r>
              <a:rPr lang="en-US" sz="2200" i="1" kern="1200" dirty="0">
                <a:solidFill>
                  <a:schemeClr val="tx1"/>
                </a:solidFill>
                <a:latin typeface="+mn-lt"/>
                <a:ea typeface="+mn-ea"/>
                <a:cs typeface="+mn-cs"/>
              </a:rPr>
              <a:t>om</a:t>
            </a:r>
            <a:r>
              <a:rPr lang="en-US" sz="2200" i="1" kern="1200" spc="-35" dirty="0">
                <a:solidFill>
                  <a:schemeClr val="tx1"/>
                </a:solidFill>
                <a:latin typeface="+mn-lt"/>
                <a:ea typeface="+mn-ea"/>
                <a:cs typeface="+mn-cs"/>
              </a:rPr>
              <a:t> </a:t>
            </a:r>
            <a:r>
              <a:rPr lang="en-US" sz="2200" b="1" i="1" kern="1200" dirty="0">
                <a:solidFill>
                  <a:schemeClr val="tx1"/>
                </a:solidFill>
                <a:latin typeface="+mn-lt"/>
                <a:ea typeface="+mn-ea"/>
                <a:cs typeface="+mn-cs"/>
              </a:rPr>
              <a:t>i</a:t>
            </a:r>
            <a:r>
              <a:rPr lang="en-US" sz="2200" b="1" i="1" kern="1200" spc="-40" dirty="0">
                <a:solidFill>
                  <a:schemeClr val="tx1"/>
                </a:solidFill>
                <a:latin typeface="+mn-lt"/>
                <a:ea typeface="+mn-ea"/>
                <a:cs typeface="+mn-cs"/>
              </a:rPr>
              <a:t> </a:t>
            </a:r>
            <a:r>
              <a:rPr lang="en-US" sz="2200" b="1" i="1" kern="1200" spc="-10" dirty="0" err="1">
                <a:solidFill>
                  <a:schemeClr val="tx1"/>
                </a:solidFill>
                <a:latin typeface="+mn-lt"/>
                <a:ea typeface="+mn-ea"/>
                <a:cs typeface="+mn-cs"/>
              </a:rPr>
              <a:t>egenskap</a:t>
            </a:r>
            <a:r>
              <a:rPr lang="en-US" sz="2200" b="1" i="1" kern="1200" spc="-30" dirty="0">
                <a:solidFill>
                  <a:schemeClr val="tx1"/>
                </a:solidFill>
                <a:latin typeface="+mn-lt"/>
                <a:ea typeface="+mn-ea"/>
                <a:cs typeface="+mn-cs"/>
              </a:rPr>
              <a:t> </a:t>
            </a:r>
            <a:r>
              <a:rPr lang="en-US" sz="2200" b="1" i="1" kern="1200" dirty="0">
                <a:solidFill>
                  <a:schemeClr val="tx1"/>
                </a:solidFill>
                <a:latin typeface="+mn-lt"/>
                <a:ea typeface="+mn-ea"/>
                <a:cs typeface="+mn-cs"/>
              </a:rPr>
              <a:t>av</a:t>
            </a:r>
            <a:r>
              <a:rPr lang="en-US" sz="2200" b="1" i="1" kern="1200" spc="-40" dirty="0">
                <a:solidFill>
                  <a:schemeClr val="tx1"/>
                </a:solidFill>
                <a:latin typeface="+mn-lt"/>
                <a:ea typeface="+mn-ea"/>
                <a:cs typeface="+mn-cs"/>
              </a:rPr>
              <a:t> </a:t>
            </a:r>
            <a:r>
              <a:rPr lang="en-US" sz="2200" b="1" i="1" kern="1200" dirty="0">
                <a:solidFill>
                  <a:schemeClr val="tx1"/>
                </a:solidFill>
                <a:latin typeface="+mn-lt"/>
                <a:ea typeface="+mn-ea"/>
                <a:cs typeface="+mn-cs"/>
              </a:rPr>
              <a:t>å</a:t>
            </a:r>
            <a:r>
              <a:rPr lang="en-US" sz="2200" b="1" i="1" kern="1200" spc="-35" dirty="0">
                <a:solidFill>
                  <a:schemeClr val="tx1"/>
                </a:solidFill>
                <a:latin typeface="+mn-lt"/>
                <a:ea typeface="+mn-ea"/>
                <a:cs typeface="+mn-cs"/>
              </a:rPr>
              <a:t> </a:t>
            </a:r>
            <a:r>
              <a:rPr lang="en-US" sz="2200" b="1" i="1" kern="1200" spc="-20" dirty="0" err="1">
                <a:solidFill>
                  <a:schemeClr val="tx1"/>
                </a:solidFill>
                <a:latin typeface="+mn-lt"/>
                <a:ea typeface="+mn-ea"/>
                <a:cs typeface="+mn-cs"/>
              </a:rPr>
              <a:t>være</a:t>
            </a:r>
            <a:r>
              <a:rPr lang="en-US" sz="2200" b="1" i="1" kern="1200" spc="-20" dirty="0">
                <a:solidFill>
                  <a:schemeClr val="tx1"/>
                </a:solidFill>
                <a:latin typeface="+mn-lt"/>
                <a:ea typeface="+mn-ea"/>
                <a:cs typeface="+mn-cs"/>
              </a:rPr>
              <a:t> </a:t>
            </a:r>
            <a:r>
              <a:rPr lang="en-US" sz="2200" b="1" i="1" kern="1200" spc="-10" dirty="0" err="1">
                <a:solidFill>
                  <a:schemeClr val="tx1"/>
                </a:solidFill>
                <a:latin typeface="+mn-lt"/>
                <a:ea typeface="+mn-ea"/>
                <a:cs typeface="+mn-cs"/>
              </a:rPr>
              <a:t>helsepersonell</a:t>
            </a:r>
            <a:r>
              <a:rPr lang="en-US" sz="2200" b="1" i="1" kern="1200" spc="-10" dirty="0">
                <a:solidFill>
                  <a:schemeClr val="tx1"/>
                </a:solidFill>
                <a:latin typeface="+mn-lt"/>
                <a:ea typeface="+mn-ea"/>
                <a:cs typeface="+mn-cs"/>
              </a:rPr>
              <a:t>.</a:t>
            </a:r>
          </a:p>
          <a:p>
            <a:pPr marL="12700" marR="1544320" indent="-228600" algn="l" rtl="0">
              <a:lnSpc>
                <a:spcPct val="90000"/>
              </a:lnSpc>
              <a:spcBef>
                <a:spcPts val="1045"/>
              </a:spcBef>
              <a:buFont typeface="Arial" panose="020B0604020202020204" pitchFamily="34" charset="0"/>
              <a:buChar char="•"/>
            </a:pPr>
            <a:endParaRPr lang="en-US" sz="2200" kern="1200" dirty="0">
              <a:solidFill>
                <a:schemeClr val="tx1"/>
              </a:solidFill>
              <a:latin typeface="+mn-lt"/>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object 2"/>
          <p:cNvSpPr txBox="1"/>
          <p:nvPr/>
        </p:nvSpPr>
        <p:spPr>
          <a:xfrm>
            <a:off x="838200" y="2586789"/>
            <a:ext cx="10515600" cy="3590174"/>
          </a:xfrm>
          <a:prstGeom prst="rect">
            <a:avLst/>
          </a:prstGeom>
        </p:spPr>
        <p:txBody>
          <a:bodyPr vert="horz" lIns="91440" tIns="45720" rIns="91440" bIns="45720" rtlCol="0">
            <a:normAutofit/>
          </a:bodyPr>
          <a:lstStyle/>
          <a:p>
            <a:pPr algn="l" rtl="0">
              <a:lnSpc>
                <a:spcPct val="90000"/>
              </a:lnSpc>
              <a:spcBef>
                <a:spcPts val="95"/>
              </a:spcBef>
            </a:pPr>
            <a:r>
              <a:rPr lang="en-US" sz="2200" b="1" kern="1200" spc="-10" dirty="0">
                <a:solidFill>
                  <a:schemeClr val="tx1"/>
                </a:solidFill>
                <a:latin typeface="+mn-lt"/>
                <a:ea typeface="+mn-ea"/>
                <a:cs typeface="+mn-cs"/>
              </a:rPr>
              <a:t>Helsepersonellovens</a:t>
            </a:r>
            <a:r>
              <a:rPr lang="en-US" sz="2200" b="1" kern="1200" spc="-5" dirty="0">
                <a:solidFill>
                  <a:schemeClr val="tx1"/>
                </a:solidFill>
                <a:latin typeface="+mn-lt"/>
                <a:ea typeface="+mn-ea"/>
                <a:cs typeface="+mn-cs"/>
              </a:rPr>
              <a:t> </a:t>
            </a:r>
            <a:r>
              <a:rPr lang="en-US" sz="2200" b="1" kern="1200" dirty="0">
                <a:solidFill>
                  <a:schemeClr val="tx1"/>
                </a:solidFill>
                <a:latin typeface="+mn-lt"/>
                <a:ea typeface="+mn-ea"/>
                <a:cs typeface="+mn-cs"/>
              </a:rPr>
              <a:t>§</a:t>
            </a:r>
            <a:r>
              <a:rPr lang="en-US" sz="2200" b="1" kern="1200" spc="-60" dirty="0">
                <a:solidFill>
                  <a:schemeClr val="tx1"/>
                </a:solidFill>
                <a:latin typeface="+mn-lt"/>
                <a:ea typeface="+mn-ea"/>
                <a:cs typeface="+mn-cs"/>
              </a:rPr>
              <a:t> </a:t>
            </a:r>
            <a:r>
              <a:rPr lang="en-US" sz="2200" b="1" kern="1200" spc="-20" dirty="0">
                <a:solidFill>
                  <a:schemeClr val="tx1"/>
                </a:solidFill>
                <a:latin typeface="+mn-lt"/>
                <a:ea typeface="+mn-ea"/>
                <a:cs typeface="+mn-cs"/>
              </a:rPr>
              <a:t>21a.</a:t>
            </a:r>
            <a:endParaRPr lang="en-US" sz="2200" kern="1200" dirty="0">
              <a:solidFill>
                <a:schemeClr val="tx1"/>
              </a:solidFill>
              <a:latin typeface="+mn-lt"/>
              <a:ea typeface="+mn-ea"/>
              <a:cs typeface="+mn-cs"/>
            </a:endParaRPr>
          </a:p>
          <a:p>
            <a:pPr algn="l" rtl="0">
              <a:lnSpc>
                <a:spcPct val="90000"/>
              </a:lnSpc>
            </a:pPr>
            <a:r>
              <a:rPr lang="en-US" sz="2200" b="1" i="1" kern="1200" dirty="0" err="1">
                <a:solidFill>
                  <a:schemeClr val="tx1"/>
                </a:solidFill>
                <a:latin typeface="+mn-lt"/>
                <a:ea typeface="+mn-ea"/>
                <a:cs typeface="+mn-cs"/>
              </a:rPr>
              <a:t>Forbud</a:t>
            </a:r>
            <a:r>
              <a:rPr lang="en-US" sz="2200" b="1" i="1" kern="1200" spc="-70" dirty="0">
                <a:solidFill>
                  <a:schemeClr val="tx1"/>
                </a:solidFill>
                <a:latin typeface="+mn-lt"/>
                <a:ea typeface="+mn-ea"/>
                <a:cs typeface="+mn-cs"/>
              </a:rPr>
              <a:t> </a:t>
            </a:r>
            <a:r>
              <a:rPr lang="en-US" sz="2200" b="1" i="1" kern="1200" dirty="0">
                <a:solidFill>
                  <a:schemeClr val="tx1"/>
                </a:solidFill>
                <a:latin typeface="+mn-lt"/>
                <a:ea typeface="+mn-ea"/>
                <a:cs typeface="+mn-cs"/>
              </a:rPr>
              <a:t>mot</a:t>
            </a:r>
            <a:r>
              <a:rPr lang="en-US" sz="2200" b="1" i="1" kern="1200" spc="-70" dirty="0">
                <a:solidFill>
                  <a:schemeClr val="tx1"/>
                </a:solidFill>
                <a:latin typeface="+mn-lt"/>
                <a:ea typeface="+mn-ea"/>
                <a:cs typeface="+mn-cs"/>
              </a:rPr>
              <a:t> </a:t>
            </a:r>
            <a:r>
              <a:rPr lang="en-US" sz="2200" b="1" i="1" kern="1200" dirty="0" err="1">
                <a:solidFill>
                  <a:schemeClr val="tx1"/>
                </a:solidFill>
                <a:latin typeface="+mn-lt"/>
                <a:ea typeface="+mn-ea"/>
                <a:cs typeface="+mn-cs"/>
              </a:rPr>
              <a:t>urettmessig</a:t>
            </a:r>
            <a:r>
              <a:rPr lang="en-US" sz="2200" b="1" i="1" kern="1200" spc="-60" dirty="0">
                <a:solidFill>
                  <a:schemeClr val="tx1"/>
                </a:solidFill>
                <a:latin typeface="+mn-lt"/>
                <a:ea typeface="+mn-ea"/>
                <a:cs typeface="+mn-cs"/>
              </a:rPr>
              <a:t> </a:t>
            </a:r>
            <a:r>
              <a:rPr lang="en-US" sz="2200" b="1" i="1" kern="1200" dirty="0" err="1">
                <a:solidFill>
                  <a:schemeClr val="tx1"/>
                </a:solidFill>
                <a:latin typeface="+mn-lt"/>
                <a:ea typeface="+mn-ea"/>
                <a:cs typeface="+mn-cs"/>
              </a:rPr>
              <a:t>tilegnelse</a:t>
            </a:r>
            <a:r>
              <a:rPr lang="en-US" sz="2200" b="1" i="1" kern="1200" spc="-60" dirty="0">
                <a:solidFill>
                  <a:schemeClr val="tx1"/>
                </a:solidFill>
                <a:latin typeface="+mn-lt"/>
                <a:ea typeface="+mn-ea"/>
                <a:cs typeface="+mn-cs"/>
              </a:rPr>
              <a:t> </a:t>
            </a:r>
            <a:r>
              <a:rPr lang="en-US" sz="2200" b="1" i="1" kern="1200" dirty="0">
                <a:solidFill>
                  <a:schemeClr val="tx1"/>
                </a:solidFill>
                <a:latin typeface="+mn-lt"/>
                <a:ea typeface="+mn-ea"/>
                <a:cs typeface="+mn-cs"/>
              </a:rPr>
              <a:t>av</a:t>
            </a:r>
            <a:r>
              <a:rPr lang="en-US" sz="2200" b="1" i="1" kern="1200" spc="-80" dirty="0">
                <a:solidFill>
                  <a:schemeClr val="tx1"/>
                </a:solidFill>
                <a:latin typeface="+mn-lt"/>
                <a:ea typeface="+mn-ea"/>
                <a:cs typeface="+mn-cs"/>
              </a:rPr>
              <a:t> </a:t>
            </a:r>
            <a:r>
              <a:rPr lang="en-US" sz="2200" b="1" i="1" kern="1200" spc="-10" dirty="0" err="1">
                <a:solidFill>
                  <a:schemeClr val="tx1"/>
                </a:solidFill>
                <a:latin typeface="+mn-lt"/>
                <a:ea typeface="+mn-ea"/>
                <a:cs typeface="+mn-cs"/>
              </a:rPr>
              <a:t>taushetsbelagte</a:t>
            </a:r>
            <a:r>
              <a:rPr lang="en-US" sz="2200" b="1" i="1" kern="1200" spc="-65" dirty="0">
                <a:solidFill>
                  <a:schemeClr val="tx1"/>
                </a:solidFill>
                <a:latin typeface="+mn-lt"/>
                <a:ea typeface="+mn-ea"/>
                <a:cs typeface="+mn-cs"/>
              </a:rPr>
              <a:t> </a:t>
            </a:r>
            <a:r>
              <a:rPr lang="en-US" sz="2200" b="1" i="1" kern="1200" spc="-10" dirty="0" err="1">
                <a:solidFill>
                  <a:schemeClr val="tx1"/>
                </a:solidFill>
                <a:latin typeface="+mn-lt"/>
                <a:ea typeface="+mn-ea"/>
                <a:cs typeface="+mn-cs"/>
              </a:rPr>
              <a:t>opplysninger</a:t>
            </a:r>
            <a:endParaRPr lang="en-US" sz="2200" kern="1200" dirty="0">
              <a:solidFill>
                <a:schemeClr val="tx1"/>
              </a:solidFill>
              <a:latin typeface="+mn-lt"/>
              <a:ea typeface="+mn-ea"/>
              <a:cs typeface="+mn-cs"/>
            </a:endParaRPr>
          </a:p>
          <a:p>
            <a:pPr indent="-228600" algn="l" rtl="0">
              <a:lnSpc>
                <a:spcPct val="90000"/>
              </a:lnSpc>
              <a:spcBef>
                <a:spcPts val="1845"/>
              </a:spcBef>
              <a:buFont typeface="Arial" panose="020B0604020202020204" pitchFamily="34" charset="0"/>
              <a:buChar char="•"/>
            </a:pPr>
            <a:endParaRPr lang="en-US" sz="2200" kern="1200" dirty="0">
              <a:solidFill>
                <a:schemeClr val="tx1"/>
              </a:solidFill>
              <a:latin typeface="+mn-lt"/>
              <a:ea typeface="+mn-ea"/>
              <a:cs typeface="+mn-cs"/>
            </a:endParaRPr>
          </a:p>
          <a:p>
            <a:pPr marL="12700" marR="5080" algn="l" rtl="0">
              <a:lnSpc>
                <a:spcPct val="90000"/>
              </a:lnSpc>
            </a:pPr>
            <a:r>
              <a:rPr lang="en-US" sz="2200" b="1" i="1" kern="1200" dirty="0">
                <a:solidFill>
                  <a:schemeClr val="tx1"/>
                </a:solidFill>
                <a:latin typeface="+mn-lt"/>
                <a:ea typeface="+mn-ea"/>
                <a:cs typeface="+mn-cs"/>
              </a:rPr>
              <a:t>Det</a:t>
            </a:r>
            <a:r>
              <a:rPr lang="en-US" sz="2200" b="1" i="1" kern="1200" spc="-75" dirty="0">
                <a:solidFill>
                  <a:schemeClr val="tx1"/>
                </a:solidFill>
                <a:latin typeface="+mn-lt"/>
                <a:ea typeface="+mn-ea"/>
                <a:cs typeface="+mn-cs"/>
              </a:rPr>
              <a:t> </a:t>
            </a:r>
            <a:r>
              <a:rPr lang="en-US" sz="2200" b="1" i="1" kern="1200" dirty="0">
                <a:solidFill>
                  <a:schemeClr val="tx1"/>
                </a:solidFill>
                <a:latin typeface="+mn-lt"/>
                <a:ea typeface="+mn-ea"/>
                <a:cs typeface="+mn-cs"/>
              </a:rPr>
              <a:t>er</a:t>
            </a:r>
            <a:r>
              <a:rPr lang="en-US" sz="2200" b="1" i="1" kern="1200" spc="-75" dirty="0">
                <a:solidFill>
                  <a:schemeClr val="tx1"/>
                </a:solidFill>
                <a:latin typeface="+mn-lt"/>
                <a:ea typeface="+mn-ea"/>
                <a:cs typeface="+mn-cs"/>
              </a:rPr>
              <a:t> </a:t>
            </a:r>
            <a:r>
              <a:rPr lang="en-US" sz="2200" b="1" i="1" kern="1200" dirty="0" err="1">
                <a:solidFill>
                  <a:schemeClr val="tx1"/>
                </a:solidFill>
                <a:latin typeface="+mn-lt"/>
                <a:ea typeface="+mn-ea"/>
                <a:cs typeface="+mn-cs"/>
              </a:rPr>
              <a:t>forbudt</a:t>
            </a:r>
            <a:r>
              <a:rPr lang="en-US" sz="2200" b="1" i="1" kern="1200" spc="-65" dirty="0">
                <a:solidFill>
                  <a:schemeClr val="tx1"/>
                </a:solidFill>
                <a:latin typeface="+mn-lt"/>
                <a:ea typeface="+mn-ea"/>
                <a:cs typeface="+mn-cs"/>
              </a:rPr>
              <a:t> </a:t>
            </a:r>
            <a:r>
              <a:rPr lang="en-US" sz="2200" b="1" i="1" kern="1200" dirty="0">
                <a:solidFill>
                  <a:schemeClr val="tx1"/>
                </a:solidFill>
                <a:latin typeface="+mn-lt"/>
                <a:ea typeface="+mn-ea"/>
                <a:cs typeface="+mn-cs"/>
              </a:rPr>
              <a:t>å</a:t>
            </a:r>
            <a:r>
              <a:rPr lang="en-US" sz="2200" b="1" i="1" kern="1200" spc="-85" dirty="0">
                <a:solidFill>
                  <a:schemeClr val="tx1"/>
                </a:solidFill>
                <a:latin typeface="+mn-lt"/>
                <a:ea typeface="+mn-ea"/>
                <a:cs typeface="+mn-cs"/>
              </a:rPr>
              <a:t> </a:t>
            </a:r>
            <a:r>
              <a:rPr lang="en-US" sz="2200" b="1" i="1" kern="1200" dirty="0">
                <a:solidFill>
                  <a:schemeClr val="tx1"/>
                </a:solidFill>
                <a:latin typeface="+mn-lt"/>
                <a:ea typeface="+mn-ea"/>
                <a:cs typeface="+mn-cs"/>
              </a:rPr>
              <a:t>lese,</a:t>
            </a:r>
            <a:r>
              <a:rPr lang="en-US" sz="2200" b="1" i="1" kern="1200" spc="-70" dirty="0">
                <a:solidFill>
                  <a:schemeClr val="tx1"/>
                </a:solidFill>
                <a:latin typeface="+mn-lt"/>
                <a:ea typeface="+mn-ea"/>
                <a:cs typeface="+mn-cs"/>
              </a:rPr>
              <a:t> </a:t>
            </a:r>
            <a:r>
              <a:rPr lang="en-US" sz="2200" b="1" i="1" kern="1200" dirty="0" err="1">
                <a:solidFill>
                  <a:schemeClr val="tx1"/>
                </a:solidFill>
                <a:latin typeface="+mn-lt"/>
                <a:ea typeface="+mn-ea"/>
                <a:cs typeface="+mn-cs"/>
              </a:rPr>
              <a:t>søke</a:t>
            </a:r>
            <a:r>
              <a:rPr lang="en-US" sz="2200" b="1" i="1" kern="1200" spc="-75" dirty="0">
                <a:solidFill>
                  <a:schemeClr val="tx1"/>
                </a:solidFill>
                <a:latin typeface="+mn-lt"/>
                <a:ea typeface="+mn-ea"/>
                <a:cs typeface="+mn-cs"/>
              </a:rPr>
              <a:t> </a:t>
            </a:r>
            <a:r>
              <a:rPr lang="en-US" sz="2200" b="1" i="1" kern="1200" dirty="0" err="1">
                <a:solidFill>
                  <a:schemeClr val="tx1"/>
                </a:solidFill>
                <a:latin typeface="+mn-lt"/>
                <a:ea typeface="+mn-ea"/>
                <a:cs typeface="+mn-cs"/>
              </a:rPr>
              <a:t>etter</a:t>
            </a:r>
            <a:r>
              <a:rPr lang="en-US" sz="2200" b="1" i="1" kern="1200" spc="-55" dirty="0">
                <a:solidFill>
                  <a:schemeClr val="tx1"/>
                </a:solidFill>
                <a:latin typeface="+mn-lt"/>
                <a:ea typeface="+mn-ea"/>
                <a:cs typeface="+mn-cs"/>
              </a:rPr>
              <a:t> </a:t>
            </a:r>
            <a:r>
              <a:rPr lang="en-US" sz="2200" b="1" i="1" kern="1200" dirty="0" err="1">
                <a:solidFill>
                  <a:schemeClr val="tx1"/>
                </a:solidFill>
                <a:latin typeface="+mn-lt"/>
                <a:ea typeface="+mn-ea"/>
                <a:cs typeface="+mn-cs"/>
              </a:rPr>
              <a:t>eller</a:t>
            </a:r>
            <a:r>
              <a:rPr lang="en-US" sz="2200" b="1" i="1" kern="1200" spc="-50" dirty="0">
                <a:solidFill>
                  <a:schemeClr val="tx1"/>
                </a:solidFill>
                <a:latin typeface="+mn-lt"/>
                <a:ea typeface="+mn-ea"/>
                <a:cs typeface="+mn-cs"/>
              </a:rPr>
              <a:t> </a:t>
            </a:r>
            <a:r>
              <a:rPr lang="en-US" sz="2200" b="1" i="1" kern="1200" dirty="0">
                <a:solidFill>
                  <a:schemeClr val="tx1"/>
                </a:solidFill>
                <a:latin typeface="+mn-lt"/>
                <a:ea typeface="+mn-ea"/>
                <a:cs typeface="+mn-cs"/>
              </a:rPr>
              <a:t>på</a:t>
            </a:r>
            <a:r>
              <a:rPr lang="en-US" sz="2200" b="1" i="1" kern="1200" spc="-85" dirty="0">
                <a:solidFill>
                  <a:schemeClr val="tx1"/>
                </a:solidFill>
                <a:latin typeface="+mn-lt"/>
                <a:ea typeface="+mn-ea"/>
                <a:cs typeface="+mn-cs"/>
              </a:rPr>
              <a:t> </a:t>
            </a:r>
            <a:r>
              <a:rPr lang="en-US" sz="2200" b="1" i="1" kern="1200" dirty="0" err="1">
                <a:solidFill>
                  <a:schemeClr val="tx1"/>
                </a:solidFill>
                <a:latin typeface="+mn-lt"/>
                <a:ea typeface="+mn-ea"/>
                <a:cs typeface="+mn-cs"/>
              </a:rPr>
              <a:t>annen</a:t>
            </a:r>
            <a:r>
              <a:rPr lang="en-US" sz="2200" b="1" i="1" kern="1200" spc="-70" dirty="0">
                <a:solidFill>
                  <a:schemeClr val="tx1"/>
                </a:solidFill>
                <a:latin typeface="+mn-lt"/>
                <a:ea typeface="+mn-ea"/>
                <a:cs typeface="+mn-cs"/>
              </a:rPr>
              <a:t> </a:t>
            </a:r>
            <a:r>
              <a:rPr lang="en-US" sz="2200" b="1" i="1" kern="1200" dirty="0" err="1">
                <a:solidFill>
                  <a:schemeClr val="tx1"/>
                </a:solidFill>
                <a:latin typeface="+mn-lt"/>
                <a:ea typeface="+mn-ea"/>
                <a:cs typeface="+mn-cs"/>
              </a:rPr>
              <a:t>måte</a:t>
            </a:r>
            <a:r>
              <a:rPr lang="en-US" sz="2200" b="1" i="1" kern="1200" spc="-80" dirty="0">
                <a:solidFill>
                  <a:schemeClr val="tx1"/>
                </a:solidFill>
                <a:latin typeface="+mn-lt"/>
                <a:ea typeface="+mn-ea"/>
                <a:cs typeface="+mn-cs"/>
              </a:rPr>
              <a:t> </a:t>
            </a:r>
            <a:r>
              <a:rPr lang="en-US" sz="2200" b="1" i="1" kern="1200" dirty="0" err="1">
                <a:solidFill>
                  <a:schemeClr val="tx1"/>
                </a:solidFill>
                <a:latin typeface="+mn-lt"/>
                <a:ea typeface="+mn-ea"/>
                <a:cs typeface="+mn-cs"/>
              </a:rPr>
              <a:t>tilegne</a:t>
            </a:r>
            <a:r>
              <a:rPr lang="en-US" sz="2200" b="1" i="1" kern="1200" spc="-55" dirty="0">
                <a:solidFill>
                  <a:schemeClr val="tx1"/>
                </a:solidFill>
                <a:latin typeface="+mn-lt"/>
                <a:ea typeface="+mn-ea"/>
                <a:cs typeface="+mn-cs"/>
              </a:rPr>
              <a:t> </a:t>
            </a:r>
            <a:r>
              <a:rPr lang="en-US" sz="2200" b="1" i="1" kern="1200" spc="-20" dirty="0">
                <a:solidFill>
                  <a:schemeClr val="tx1"/>
                </a:solidFill>
                <a:latin typeface="+mn-lt"/>
                <a:ea typeface="+mn-ea"/>
                <a:cs typeface="+mn-cs"/>
              </a:rPr>
              <a:t>seg</a:t>
            </a:r>
            <a:r>
              <a:rPr lang="en-US" sz="2200" i="1" kern="1200" spc="-20" dirty="0">
                <a:solidFill>
                  <a:schemeClr val="tx1"/>
                </a:solidFill>
                <a:latin typeface="+mn-lt"/>
                <a:ea typeface="+mn-ea"/>
                <a:cs typeface="+mn-cs"/>
              </a:rPr>
              <a:t>, </a:t>
            </a:r>
            <a:r>
              <a:rPr lang="en-US" sz="2200" i="1" kern="1200" dirty="0" err="1">
                <a:solidFill>
                  <a:schemeClr val="tx1"/>
                </a:solidFill>
                <a:latin typeface="+mn-lt"/>
                <a:ea typeface="+mn-ea"/>
                <a:cs typeface="+mn-cs"/>
              </a:rPr>
              <a:t>bruke</a:t>
            </a:r>
            <a:r>
              <a:rPr lang="en-US" sz="2200" i="1" kern="1200" spc="-55" dirty="0">
                <a:solidFill>
                  <a:schemeClr val="tx1"/>
                </a:solidFill>
                <a:latin typeface="+mn-lt"/>
                <a:ea typeface="+mn-ea"/>
                <a:cs typeface="+mn-cs"/>
              </a:rPr>
              <a:t> </a:t>
            </a:r>
            <a:r>
              <a:rPr lang="en-US" sz="2200" i="1" kern="1200" dirty="0" err="1">
                <a:solidFill>
                  <a:schemeClr val="tx1"/>
                </a:solidFill>
                <a:latin typeface="+mn-lt"/>
                <a:ea typeface="+mn-ea"/>
                <a:cs typeface="+mn-cs"/>
              </a:rPr>
              <a:t>eller</a:t>
            </a:r>
            <a:r>
              <a:rPr lang="en-US" sz="2200" i="1" kern="1200" spc="-85" dirty="0">
                <a:solidFill>
                  <a:schemeClr val="tx1"/>
                </a:solidFill>
                <a:latin typeface="+mn-lt"/>
                <a:ea typeface="+mn-ea"/>
                <a:cs typeface="+mn-cs"/>
              </a:rPr>
              <a:t> </a:t>
            </a:r>
            <a:r>
              <a:rPr lang="en-US" sz="2200" i="1" kern="1200" dirty="0" err="1">
                <a:solidFill>
                  <a:schemeClr val="tx1"/>
                </a:solidFill>
                <a:latin typeface="+mn-lt"/>
                <a:ea typeface="+mn-ea"/>
                <a:cs typeface="+mn-cs"/>
              </a:rPr>
              <a:t>besitte</a:t>
            </a:r>
            <a:r>
              <a:rPr lang="en-US" sz="2200" i="1" kern="1200" spc="-55" dirty="0">
                <a:solidFill>
                  <a:schemeClr val="tx1"/>
                </a:solidFill>
                <a:latin typeface="+mn-lt"/>
                <a:ea typeface="+mn-ea"/>
                <a:cs typeface="+mn-cs"/>
              </a:rPr>
              <a:t> </a:t>
            </a:r>
            <a:r>
              <a:rPr lang="en-US" sz="2200" i="1" kern="1200" dirty="0" err="1">
                <a:solidFill>
                  <a:schemeClr val="tx1"/>
                </a:solidFill>
                <a:latin typeface="+mn-lt"/>
                <a:ea typeface="+mn-ea"/>
                <a:cs typeface="+mn-cs"/>
              </a:rPr>
              <a:t>opplysninger</a:t>
            </a:r>
            <a:r>
              <a:rPr lang="en-US" sz="2200" i="1" kern="1200" spc="-30" dirty="0">
                <a:solidFill>
                  <a:schemeClr val="tx1"/>
                </a:solidFill>
                <a:latin typeface="+mn-lt"/>
                <a:ea typeface="+mn-ea"/>
                <a:cs typeface="+mn-cs"/>
              </a:rPr>
              <a:t> </a:t>
            </a:r>
            <a:r>
              <a:rPr lang="en-US" sz="2200" i="1" kern="1200" dirty="0" err="1">
                <a:solidFill>
                  <a:schemeClr val="tx1"/>
                </a:solidFill>
                <a:latin typeface="+mn-lt"/>
                <a:ea typeface="+mn-ea"/>
                <a:cs typeface="+mn-cs"/>
              </a:rPr>
              <a:t>som</a:t>
            </a:r>
            <a:r>
              <a:rPr lang="en-US" sz="2200" i="1" kern="1200" spc="-55" dirty="0">
                <a:solidFill>
                  <a:schemeClr val="tx1"/>
                </a:solidFill>
                <a:latin typeface="+mn-lt"/>
                <a:ea typeface="+mn-ea"/>
                <a:cs typeface="+mn-cs"/>
              </a:rPr>
              <a:t> </a:t>
            </a:r>
            <a:r>
              <a:rPr lang="en-US" sz="2200" i="1" kern="1200" dirty="0" err="1">
                <a:solidFill>
                  <a:schemeClr val="tx1"/>
                </a:solidFill>
                <a:latin typeface="+mn-lt"/>
                <a:ea typeface="+mn-ea"/>
                <a:cs typeface="+mn-cs"/>
              </a:rPr>
              <a:t>nevnt</a:t>
            </a:r>
            <a:r>
              <a:rPr lang="en-US" sz="2200" i="1" kern="1200" spc="-50" dirty="0">
                <a:solidFill>
                  <a:schemeClr val="tx1"/>
                </a:solidFill>
                <a:latin typeface="+mn-lt"/>
                <a:ea typeface="+mn-ea"/>
                <a:cs typeface="+mn-cs"/>
              </a:rPr>
              <a:t> </a:t>
            </a:r>
            <a:r>
              <a:rPr lang="en-US" sz="2200" i="1" kern="1200" dirty="0">
                <a:solidFill>
                  <a:schemeClr val="tx1"/>
                </a:solidFill>
                <a:latin typeface="+mn-lt"/>
                <a:ea typeface="+mn-ea"/>
                <a:cs typeface="+mn-cs"/>
              </a:rPr>
              <a:t>i</a:t>
            </a:r>
            <a:r>
              <a:rPr lang="en-US" sz="2200" i="1" kern="1200" spc="-160" dirty="0">
                <a:solidFill>
                  <a:schemeClr val="tx1"/>
                </a:solidFill>
                <a:latin typeface="+mn-lt"/>
                <a:ea typeface="+mn-ea"/>
                <a:cs typeface="+mn-cs"/>
              </a:rPr>
              <a:t> </a:t>
            </a:r>
            <a:r>
              <a:rPr lang="en-US" sz="2200" i="1" kern="1200" dirty="0">
                <a:solidFill>
                  <a:schemeClr val="tx1"/>
                </a:solidFill>
                <a:latin typeface="+mn-lt"/>
                <a:ea typeface="+mn-ea"/>
                <a:cs typeface="+mn-cs"/>
              </a:rPr>
              <a:t>§</a:t>
            </a:r>
            <a:r>
              <a:rPr lang="en-US" sz="2200" i="1" kern="1200" spc="-60" dirty="0">
                <a:solidFill>
                  <a:schemeClr val="tx1"/>
                </a:solidFill>
                <a:latin typeface="+mn-lt"/>
                <a:ea typeface="+mn-ea"/>
                <a:cs typeface="+mn-cs"/>
              </a:rPr>
              <a:t> </a:t>
            </a:r>
            <a:r>
              <a:rPr lang="en-US" sz="2200" i="1" kern="1200" dirty="0">
                <a:solidFill>
                  <a:schemeClr val="tx1"/>
                </a:solidFill>
                <a:latin typeface="+mn-lt"/>
                <a:ea typeface="+mn-ea"/>
                <a:cs typeface="+mn-cs"/>
              </a:rPr>
              <a:t>21</a:t>
            </a:r>
            <a:r>
              <a:rPr lang="en-US" sz="2200" i="1" kern="1200" spc="-65" dirty="0">
                <a:solidFill>
                  <a:schemeClr val="tx1"/>
                </a:solidFill>
                <a:latin typeface="+mn-lt"/>
                <a:ea typeface="+mn-ea"/>
                <a:cs typeface="+mn-cs"/>
              </a:rPr>
              <a:t> </a:t>
            </a:r>
            <a:r>
              <a:rPr lang="en-US" sz="2200" b="1" i="1" kern="1200" dirty="0" err="1">
                <a:solidFill>
                  <a:schemeClr val="tx1"/>
                </a:solidFill>
                <a:latin typeface="+mn-lt"/>
                <a:ea typeface="+mn-ea"/>
                <a:cs typeface="+mn-cs"/>
              </a:rPr>
              <a:t>uten</a:t>
            </a:r>
            <a:r>
              <a:rPr lang="en-US" sz="2200" b="1" i="1" kern="1200" spc="-55" dirty="0">
                <a:solidFill>
                  <a:schemeClr val="tx1"/>
                </a:solidFill>
                <a:latin typeface="+mn-lt"/>
                <a:ea typeface="+mn-ea"/>
                <a:cs typeface="+mn-cs"/>
              </a:rPr>
              <a:t> </a:t>
            </a:r>
            <a:r>
              <a:rPr lang="en-US" sz="2200" b="1" i="1" kern="1200" dirty="0">
                <a:solidFill>
                  <a:schemeClr val="tx1"/>
                </a:solidFill>
                <a:latin typeface="+mn-lt"/>
                <a:ea typeface="+mn-ea"/>
                <a:cs typeface="+mn-cs"/>
              </a:rPr>
              <a:t>at</a:t>
            </a:r>
            <a:r>
              <a:rPr lang="en-US" sz="2200" b="1" i="1" kern="1200" spc="-60" dirty="0">
                <a:solidFill>
                  <a:schemeClr val="tx1"/>
                </a:solidFill>
                <a:latin typeface="+mn-lt"/>
                <a:ea typeface="+mn-ea"/>
                <a:cs typeface="+mn-cs"/>
              </a:rPr>
              <a:t> </a:t>
            </a:r>
            <a:r>
              <a:rPr lang="en-US" sz="2200" b="1" i="1" kern="1200" dirty="0">
                <a:solidFill>
                  <a:schemeClr val="tx1"/>
                </a:solidFill>
                <a:latin typeface="+mn-lt"/>
                <a:ea typeface="+mn-ea"/>
                <a:cs typeface="+mn-cs"/>
              </a:rPr>
              <a:t>det</a:t>
            </a:r>
            <a:r>
              <a:rPr lang="en-US" sz="2200" b="1" i="1" kern="1200" spc="-65" dirty="0">
                <a:solidFill>
                  <a:schemeClr val="tx1"/>
                </a:solidFill>
                <a:latin typeface="+mn-lt"/>
                <a:ea typeface="+mn-ea"/>
                <a:cs typeface="+mn-cs"/>
              </a:rPr>
              <a:t> </a:t>
            </a:r>
            <a:r>
              <a:rPr lang="en-US" sz="2200" b="1" i="1" kern="1200" spc="-25" dirty="0">
                <a:solidFill>
                  <a:schemeClr val="tx1"/>
                </a:solidFill>
                <a:latin typeface="+mn-lt"/>
                <a:ea typeface="+mn-ea"/>
                <a:cs typeface="+mn-cs"/>
              </a:rPr>
              <a:t>er </a:t>
            </a:r>
            <a:r>
              <a:rPr lang="en-US" sz="2200" b="1" i="1" kern="1200" dirty="0" err="1">
                <a:solidFill>
                  <a:schemeClr val="tx1"/>
                </a:solidFill>
                <a:latin typeface="+mn-lt"/>
                <a:ea typeface="+mn-ea"/>
                <a:cs typeface="+mn-cs"/>
              </a:rPr>
              <a:t>begrunnet</a:t>
            </a:r>
            <a:r>
              <a:rPr lang="en-US" sz="2200" b="1" i="1" kern="1200" spc="-55" dirty="0">
                <a:solidFill>
                  <a:schemeClr val="tx1"/>
                </a:solidFill>
                <a:latin typeface="+mn-lt"/>
                <a:ea typeface="+mn-ea"/>
                <a:cs typeface="+mn-cs"/>
              </a:rPr>
              <a:t> </a:t>
            </a:r>
            <a:r>
              <a:rPr lang="en-US" sz="2200" b="1" i="1" kern="1200" dirty="0">
                <a:solidFill>
                  <a:schemeClr val="tx1"/>
                </a:solidFill>
                <a:latin typeface="+mn-lt"/>
                <a:ea typeface="+mn-ea"/>
                <a:cs typeface="+mn-cs"/>
              </a:rPr>
              <a:t>i</a:t>
            </a:r>
            <a:r>
              <a:rPr lang="en-US" sz="2200" b="1" i="1" kern="1200" spc="-80" dirty="0">
                <a:solidFill>
                  <a:schemeClr val="tx1"/>
                </a:solidFill>
                <a:latin typeface="+mn-lt"/>
                <a:ea typeface="+mn-ea"/>
                <a:cs typeface="+mn-cs"/>
              </a:rPr>
              <a:t> </a:t>
            </a:r>
            <a:r>
              <a:rPr lang="en-US" sz="2200" b="1" i="1" kern="1200" dirty="0" err="1">
                <a:solidFill>
                  <a:schemeClr val="tx1"/>
                </a:solidFill>
                <a:latin typeface="+mn-lt"/>
                <a:ea typeface="+mn-ea"/>
                <a:cs typeface="+mn-cs"/>
              </a:rPr>
              <a:t>helsehjelp</a:t>
            </a:r>
            <a:r>
              <a:rPr lang="en-US" sz="2200" b="1" i="1" kern="1200" spc="-60" dirty="0">
                <a:solidFill>
                  <a:schemeClr val="tx1"/>
                </a:solidFill>
                <a:latin typeface="+mn-lt"/>
                <a:ea typeface="+mn-ea"/>
                <a:cs typeface="+mn-cs"/>
              </a:rPr>
              <a:t> </a:t>
            </a:r>
            <a:r>
              <a:rPr lang="en-US" sz="2200" b="1" i="1" kern="1200" dirty="0" err="1">
                <a:solidFill>
                  <a:schemeClr val="tx1"/>
                </a:solidFill>
                <a:latin typeface="+mn-lt"/>
                <a:ea typeface="+mn-ea"/>
                <a:cs typeface="+mn-cs"/>
              </a:rPr>
              <a:t>til</a:t>
            </a:r>
            <a:r>
              <a:rPr lang="en-US" sz="2200" b="1" i="1" kern="1200" spc="-65" dirty="0">
                <a:solidFill>
                  <a:schemeClr val="tx1"/>
                </a:solidFill>
                <a:latin typeface="+mn-lt"/>
                <a:ea typeface="+mn-ea"/>
                <a:cs typeface="+mn-cs"/>
              </a:rPr>
              <a:t> </a:t>
            </a:r>
            <a:r>
              <a:rPr lang="en-US" sz="2200" b="1" i="1" kern="1200" dirty="0" err="1">
                <a:solidFill>
                  <a:schemeClr val="tx1"/>
                </a:solidFill>
                <a:latin typeface="+mn-lt"/>
                <a:ea typeface="+mn-ea"/>
                <a:cs typeface="+mn-cs"/>
              </a:rPr>
              <a:t>pasienten</a:t>
            </a:r>
            <a:r>
              <a:rPr lang="en-US" sz="2200" b="1" i="1" kern="1200" dirty="0">
                <a:solidFill>
                  <a:schemeClr val="tx1"/>
                </a:solidFill>
                <a:latin typeface="+mn-lt"/>
                <a:ea typeface="+mn-ea"/>
                <a:cs typeface="+mn-cs"/>
              </a:rPr>
              <a:t>,</a:t>
            </a:r>
            <a:r>
              <a:rPr lang="en-US" sz="2200" b="1" i="1" kern="1200" spc="-45" dirty="0">
                <a:solidFill>
                  <a:schemeClr val="tx1"/>
                </a:solidFill>
                <a:latin typeface="+mn-lt"/>
                <a:ea typeface="+mn-ea"/>
                <a:cs typeface="+mn-cs"/>
              </a:rPr>
              <a:t> </a:t>
            </a:r>
            <a:r>
              <a:rPr lang="en-US" sz="2200" b="1" i="1" kern="1200" spc="-10" dirty="0" err="1">
                <a:solidFill>
                  <a:schemeClr val="tx1"/>
                </a:solidFill>
                <a:latin typeface="+mn-lt"/>
                <a:ea typeface="+mn-ea"/>
                <a:cs typeface="+mn-cs"/>
              </a:rPr>
              <a:t>administrasjon</a:t>
            </a:r>
            <a:r>
              <a:rPr lang="en-US" sz="2200" b="1" i="1" kern="1200" spc="-70" dirty="0">
                <a:solidFill>
                  <a:schemeClr val="tx1"/>
                </a:solidFill>
                <a:latin typeface="+mn-lt"/>
                <a:ea typeface="+mn-ea"/>
                <a:cs typeface="+mn-cs"/>
              </a:rPr>
              <a:t> </a:t>
            </a:r>
            <a:r>
              <a:rPr lang="en-US" sz="2200" b="1" i="1" kern="1200" dirty="0">
                <a:solidFill>
                  <a:schemeClr val="tx1"/>
                </a:solidFill>
                <a:latin typeface="+mn-lt"/>
                <a:ea typeface="+mn-ea"/>
                <a:cs typeface="+mn-cs"/>
              </a:rPr>
              <a:t>av</a:t>
            </a:r>
            <a:r>
              <a:rPr lang="en-US" sz="2200" b="1" i="1" kern="1200" spc="-65" dirty="0">
                <a:solidFill>
                  <a:schemeClr val="tx1"/>
                </a:solidFill>
                <a:latin typeface="+mn-lt"/>
                <a:ea typeface="+mn-ea"/>
                <a:cs typeface="+mn-cs"/>
              </a:rPr>
              <a:t> </a:t>
            </a:r>
            <a:r>
              <a:rPr lang="en-US" sz="2200" b="1" i="1" kern="1200" dirty="0" err="1">
                <a:solidFill>
                  <a:schemeClr val="tx1"/>
                </a:solidFill>
                <a:latin typeface="+mn-lt"/>
                <a:ea typeface="+mn-ea"/>
                <a:cs typeface="+mn-cs"/>
              </a:rPr>
              <a:t>slik</a:t>
            </a:r>
            <a:r>
              <a:rPr lang="en-US" sz="2200" b="1" i="1" kern="1200" spc="-65" dirty="0">
                <a:solidFill>
                  <a:schemeClr val="tx1"/>
                </a:solidFill>
                <a:latin typeface="+mn-lt"/>
                <a:ea typeface="+mn-ea"/>
                <a:cs typeface="+mn-cs"/>
              </a:rPr>
              <a:t> </a:t>
            </a:r>
            <a:r>
              <a:rPr lang="en-US" sz="2200" b="1" i="1" kern="1200" spc="-10" dirty="0" err="1">
                <a:solidFill>
                  <a:schemeClr val="tx1"/>
                </a:solidFill>
                <a:latin typeface="+mn-lt"/>
                <a:ea typeface="+mn-ea"/>
                <a:cs typeface="+mn-cs"/>
              </a:rPr>
              <a:t>hjelp</a:t>
            </a:r>
            <a:r>
              <a:rPr lang="en-US" sz="2200" b="1" i="1" kern="1200" spc="-10" dirty="0">
                <a:solidFill>
                  <a:schemeClr val="tx1"/>
                </a:solidFill>
                <a:latin typeface="+mn-lt"/>
                <a:ea typeface="+mn-ea"/>
                <a:cs typeface="+mn-cs"/>
              </a:rPr>
              <a:t> </a:t>
            </a:r>
            <a:r>
              <a:rPr lang="en-US" sz="2200" b="1" i="1" kern="1200" dirty="0" err="1">
                <a:solidFill>
                  <a:schemeClr val="tx1"/>
                </a:solidFill>
                <a:latin typeface="+mn-lt"/>
                <a:ea typeface="+mn-ea"/>
                <a:cs typeface="+mn-cs"/>
              </a:rPr>
              <a:t>eller</a:t>
            </a:r>
            <a:r>
              <a:rPr lang="en-US" sz="2200" b="1" i="1" kern="1200" spc="-40" dirty="0">
                <a:solidFill>
                  <a:schemeClr val="tx1"/>
                </a:solidFill>
                <a:latin typeface="+mn-lt"/>
                <a:ea typeface="+mn-ea"/>
                <a:cs typeface="+mn-cs"/>
              </a:rPr>
              <a:t> </a:t>
            </a:r>
            <a:r>
              <a:rPr lang="en-US" sz="2200" b="1" i="1" kern="1200" dirty="0" err="1">
                <a:solidFill>
                  <a:schemeClr val="tx1"/>
                </a:solidFill>
                <a:latin typeface="+mn-lt"/>
                <a:ea typeface="+mn-ea"/>
                <a:cs typeface="+mn-cs"/>
              </a:rPr>
              <a:t>har</a:t>
            </a:r>
            <a:r>
              <a:rPr lang="en-US" sz="2200" b="1" i="1" kern="1200" spc="-35" dirty="0">
                <a:solidFill>
                  <a:schemeClr val="tx1"/>
                </a:solidFill>
                <a:latin typeface="+mn-lt"/>
                <a:ea typeface="+mn-ea"/>
                <a:cs typeface="+mn-cs"/>
              </a:rPr>
              <a:t> </a:t>
            </a:r>
            <a:r>
              <a:rPr lang="en-US" sz="2200" b="1" i="1" kern="1200" dirty="0" err="1">
                <a:solidFill>
                  <a:schemeClr val="tx1"/>
                </a:solidFill>
                <a:latin typeface="+mn-lt"/>
                <a:ea typeface="+mn-ea"/>
                <a:cs typeface="+mn-cs"/>
              </a:rPr>
              <a:t>særskilt</a:t>
            </a:r>
            <a:r>
              <a:rPr lang="en-US" sz="2200" b="1" i="1" kern="1200" spc="-40" dirty="0">
                <a:solidFill>
                  <a:schemeClr val="tx1"/>
                </a:solidFill>
                <a:latin typeface="+mn-lt"/>
                <a:ea typeface="+mn-ea"/>
                <a:cs typeface="+mn-cs"/>
              </a:rPr>
              <a:t> </a:t>
            </a:r>
            <a:r>
              <a:rPr lang="en-US" sz="2200" b="1" i="1" kern="1200" dirty="0" err="1">
                <a:solidFill>
                  <a:schemeClr val="tx1"/>
                </a:solidFill>
                <a:latin typeface="+mn-lt"/>
                <a:ea typeface="+mn-ea"/>
                <a:cs typeface="+mn-cs"/>
              </a:rPr>
              <a:t>hjemmel</a:t>
            </a:r>
            <a:r>
              <a:rPr lang="en-US" sz="2200" b="1" i="1" kern="1200" spc="-50" dirty="0">
                <a:solidFill>
                  <a:schemeClr val="tx1"/>
                </a:solidFill>
                <a:latin typeface="+mn-lt"/>
                <a:ea typeface="+mn-ea"/>
                <a:cs typeface="+mn-cs"/>
              </a:rPr>
              <a:t> </a:t>
            </a:r>
            <a:r>
              <a:rPr lang="en-US" sz="2200" b="1" i="1" kern="1200" dirty="0">
                <a:solidFill>
                  <a:schemeClr val="tx1"/>
                </a:solidFill>
                <a:latin typeface="+mn-lt"/>
                <a:ea typeface="+mn-ea"/>
                <a:cs typeface="+mn-cs"/>
              </a:rPr>
              <a:t>i</a:t>
            </a:r>
            <a:r>
              <a:rPr lang="en-US" sz="2200" b="1" i="1" kern="1200" spc="-60" dirty="0">
                <a:solidFill>
                  <a:schemeClr val="tx1"/>
                </a:solidFill>
                <a:latin typeface="+mn-lt"/>
                <a:ea typeface="+mn-ea"/>
                <a:cs typeface="+mn-cs"/>
              </a:rPr>
              <a:t> </a:t>
            </a:r>
            <a:r>
              <a:rPr lang="en-US" sz="2200" b="1" i="1" kern="1200" dirty="0" err="1">
                <a:solidFill>
                  <a:schemeClr val="tx1"/>
                </a:solidFill>
                <a:latin typeface="+mn-lt"/>
                <a:ea typeface="+mn-ea"/>
                <a:cs typeface="+mn-cs"/>
              </a:rPr>
              <a:t>lov</a:t>
            </a:r>
            <a:r>
              <a:rPr lang="en-US" sz="2200" b="1" i="1" kern="1200" spc="-50" dirty="0">
                <a:solidFill>
                  <a:schemeClr val="tx1"/>
                </a:solidFill>
                <a:latin typeface="+mn-lt"/>
                <a:ea typeface="+mn-ea"/>
                <a:cs typeface="+mn-cs"/>
              </a:rPr>
              <a:t> </a:t>
            </a:r>
            <a:r>
              <a:rPr lang="en-US" sz="2200" b="1" i="1" kern="1200" dirty="0" err="1">
                <a:solidFill>
                  <a:schemeClr val="tx1"/>
                </a:solidFill>
                <a:latin typeface="+mn-lt"/>
                <a:ea typeface="+mn-ea"/>
                <a:cs typeface="+mn-cs"/>
              </a:rPr>
              <a:t>eller</a:t>
            </a:r>
            <a:r>
              <a:rPr lang="en-US" sz="2200" b="1" i="1" kern="1200" spc="-25" dirty="0">
                <a:solidFill>
                  <a:schemeClr val="tx1"/>
                </a:solidFill>
                <a:latin typeface="+mn-lt"/>
                <a:ea typeface="+mn-ea"/>
                <a:cs typeface="+mn-cs"/>
              </a:rPr>
              <a:t> </a:t>
            </a:r>
            <a:r>
              <a:rPr lang="en-US" sz="2200" b="1" i="1" kern="1200" spc="-10" dirty="0" err="1">
                <a:solidFill>
                  <a:schemeClr val="tx1"/>
                </a:solidFill>
                <a:latin typeface="+mn-lt"/>
                <a:ea typeface="+mn-ea"/>
                <a:cs typeface="+mn-cs"/>
              </a:rPr>
              <a:t>forskrift</a:t>
            </a:r>
            <a:r>
              <a:rPr lang="en-US" sz="2200" b="1" i="1" kern="1200" spc="-10" dirty="0">
                <a:solidFill>
                  <a:schemeClr val="tx1"/>
                </a:solidFill>
                <a:latin typeface="+mn-lt"/>
                <a:ea typeface="+mn-ea"/>
                <a:cs typeface="+mn-cs"/>
              </a:rPr>
              <a:t>.</a:t>
            </a:r>
            <a:endParaRPr lang="en-US" sz="2200" i="1" kern="1200" dirty="0">
              <a:solidFill>
                <a:schemeClr val="tx1"/>
              </a:solidFill>
              <a:latin typeface="+mn-lt"/>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3152" y="372136"/>
            <a:ext cx="10358120" cy="627736"/>
          </a:xfrm>
          <a:prstGeom prst="rect">
            <a:avLst/>
          </a:prstGeom>
        </p:spPr>
        <p:txBody>
          <a:bodyPr vert="horz" wrap="square" lIns="0" tIns="12065" rIns="0" bIns="0" rtlCol="0">
            <a:spAutoFit/>
          </a:bodyPr>
          <a:lstStyle/>
          <a:p>
            <a:pPr marL="12700">
              <a:lnSpc>
                <a:spcPct val="100000"/>
              </a:lnSpc>
              <a:spcBef>
                <a:spcPts val="95"/>
              </a:spcBef>
            </a:pPr>
            <a:r>
              <a:rPr sz="4000" spc="-45" dirty="0">
                <a:latin typeface="Calibri Light"/>
                <a:cs typeface="Calibri Light"/>
              </a:rPr>
              <a:t>Forvaltningsloven</a:t>
            </a:r>
            <a:r>
              <a:rPr sz="4000" spc="-114" dirty="0">
                <a:latin typeface="Calibri Light"/>
                <a:cs typeface="Calibri Light"/>
              </a:rPr>
              <a:t> </a:t>
            </a:r>
            <a:r>
              <a:rPr sz="4000" dirty="0">
                <a:latin typeface="Calibri Light"/>
                <a:cs typeface="Calibri Light"/>
              </a:rPr>
              <a:t>§</a:t>
            </a:r>
            <a:r>
              <a:rPr sz="4000" spc="-80" dirty="0">
                <a:latin typeface="Calibri Light"/>
                <a:cs typeface="Calibri Light"/>
              </a:rPr>
              <a:t> </a:t>
            </a:r>
            <a:r>
              <a:rPr sz="4000" dirty="0">
                <a:latin typeface="Calibri Light"/>
                <a:cs typeface="Calibri Light"/>
              </a:rPr>
              <a:t>13.</a:t>
            </a:r>
            <a:r>
              <a:rPr sz="4000" spc="-80" dirty="0">
                <a:latin typeface="Calibri Light"/>
                <a:cs typeface="Calibri Light"/>
              </a:rPr>
              <a:t> </a:t>
            </a:r>
            <a:r>
              <a:rPr sz="4000" i="1" spc="-25" dirty="0">
                <a:latin typeface="Calibri Light"/>
                <a:cs typeface="Calibri Light"/>
              </a:rPr>
              <a:t>(taushetsplikt).</a:t>
            </a:r>
            <a:endParaRPr sz="4000" dirty="0">
              <a:latin typeface="Calibri Light"/>
              <a:cs typeface="Calibri Light"/>
            </a:endParaRPr>
          </a:p>
        </p:txBody>
      </p:sp>
      <p:sp>
        <p:nvSpPr>
          <p:cNvPr id="3" name="object 3"/>
          <p:cNvSpPr/>
          <p:nvPr/>
        </p:nvSpPr>
        <p:spPr>
          <a:xfrm>
            <a:off x="929639" y="1810385"/>
            <a:ext cx="6619240" cy="311150"/>
          </a:xfrm>
          <a:custGeom>
            <a:avLst/>
            <a:gdLst/>
            <a:ahLst/>
            <a:cxnLst/>
            <a:rect l="l" t="t" r="r" b="b"/>
            <a:pathLst>
              <a:path w="6619240" h="311150">
                <a:moveTo>
                  <a:pt x="6618732" y="0"/>
                </a:moveTo>
                <a:lnTo>
                  <a:pt x="0" y="0"/>
                </a:lnTo>
                <a:lnTo>
                  <a:pt x="0" y="310896"/>
                </a:lnTo>
                <a:lnTo>
                  <a:pt x="6618732" y="310896"/>
                </a:lnTo>
                <a:lnTo>
                  <a:pt x="6618732" y="0"/>
                </a:lnTo>
                <a:close/>
              </a:path>
            </a:pathLst>
          </a:custGeom>
          <a:solidFill>
            <a:srgbClr val="FFFF00"/>
          </a:solidFill>
        </p:spPr>
        <p:txBody>
          <a:bodyPr wrap="square" lIns="0" tIns="0" rIns="0" bIns="0" rtlCol="0"/>
          <a:lstStyle/>
          <a:p>
            <a:endParaRPr/>
          </a:p>
        </p:txBody>
      </p:sp>
      <p:sp>
        <p:nvSpPr>
          <p:cNvPr id="4" name="object 4"/>
          <p:cNvSpPr/>
          <p:nvPr/>
        </p:nvSpPr>
        <p:spPr>
          <a:xfrm>
            <a:off x="929640" y="3508120"/>
            <a:ext cx="10003790" cy="798830"/>
          </a:xfrm>
          <a:custGeom>
            <a:avLst/>
            <a:gdLst/>
            <a:ahLst/>
            <a:cxnLst/>
            <a:rect l="l" t="t" r="r" b="b"/>
            <a:pathLst>
              <a:path w="10003790" h="798829">
                <a:moveTo>
                  <a:pt x="10003536" y="0"/>
                </a:moveTo>
                <a:lnTo>
                  <a:pt x="0" y="0"/>
                </a:lnTo>
                <a:lnTo>
                  <a:pt x="0" y="243840"/>
                </a:lnTo>
                <a:lnTo>
                  <a:pt x="0" y="310896"/>
                </a:lnTo>
                <a:lnTo>
                  <a:pt x="0" y="487692"/>
                </a:lnTo>
                <a:lnTo>
                  <a:pt x="0" y="554736"/>
                </a:lnTo>
                <a:lnTo>
                  <a:pt x="0" y="798576"/>
                </a:lnTo>
                <a:lnTo>
                  <a:pt x="4672584" y="798576"/>
                </a:lnTo>
                <a:lnTo>
                  <a:pt x="4672584" y="554736"/>
                </a:lnTo>
                <a:lnTo>
                  <a:pt x="9930384" y="554736"/>
                </a:lnTo>
                <a:lnTo>
                  <a:pt x="9930384" y="310896"/>
                </a:lnTo>
                <a:lnTo>
                  <a:pt x="10003536" y="310896"/>
                </a:lnTo>
                <a:lnTo>
                  <a:pt x="10003536" y="0"/>
                </a:lnTo>
                <a:close/>
              </a:path>
            </a:pathLst>
          </a:custGeom>
          <a:solidFill>
            <a:srgbClr val="FFFF00"/>
          </a:solidFill>
        </p:spPr>
        <p:txBody>
          <a:bodyPr wrap="square" lIns="0" tIns="0" rIns="0" bIns="0" rtlCol="0"/>
          <a:lstStyle/>
          <a:p>
            <a:endParaRPr/>
          </a:p>
        </p:txBody>
      </p:sp>
      <p:sp>
        <p:nvSpPr>
          <p:cNvPr id="5" name="object 5"/>
          <p:cNvSpPr txBox="1"/>
          <p:nvPr/>
        </p:nvSpPr>
        <p:spPr>
          <a:xfrm>
            <a:off x="916939" y="1787398"/>
            <a:ext cx="9596120" cy="330835"/>
          </a:xfrm>
          <a:prstGeom prst="rect">
            <a:avLst/>
          </a:prstGeom>
        </p:spPr>
        <p:txBody>
          <a:bodyPr vert="horz" wrap="square" lIns="0" tIns="13335" rIns="0" bIns="0" rtlCol="0">
            <a:spAutoFit/>
          </a:bodyPr>
          <a:lstStyle/>
          <a:p>
            <a:pPr marL="12700">
              <a:lnSpc>
                <a:spcPct val="100000"/>
              </a:lnSpc>
              <a:spcBef>
                <a:spcPts val="105"/>
              </a:spcBef>
            </a:pPr>
            <a:r>
              <a:rPr sz="2000" i="1" dirty="0">
                <a:latin typeface="Calibri"/>
                <a:cs typeface="Calibri"/>
              </a:rPr>
              <a:t>Enhver</a:t>
            </a:r>
            <a:r>
              <a:rPr sz="2000" i="1" spc="-55" dirty="0">
                <a:latin typeface="Calibri"/>
                <a:cs typeface="Calibri"/>
              </a:rPr>
              <a:t> </a:t>
            </a:r>
            <a:r>
              <a:rPr sz="2000" i="1" dirty="0">
                <a:latin typeface="Calibri"/>
                <a:cs typeface="Calibri"/>
              </a:rPr>
              <a:t>som</a:t>
            </a:r>
            <a:r>
              <a:rPr sz="2000" i="1" spc="-50" dirty="0">
                <a:latin typeface="Calibri"/>
                <a:cs typeface="Calibri"/>
              </a:rPr>
              <a:t> </a:t>
            </a:r>
            <a:r>
              <a:rPr sz="2000" i="1" spc="-10" dirty="0">
                <a:latin typeface="Calibri"/>
                <a:cs typeface="Calibri"/>
              </a:rPr>
              <a:t>utfører</a:t>
            </a:r>
            <a:r>
              <a:rPr sz="2000" i="1" spc="-40" dirty="0">
                <a:latin typeface="Calibri"/>
                <a:cs typeface="Calibri"/>
              </a:rPr>
              <a:t> </a:t>
            </a:r>
            <a:r>
              <a:rPr sz="2000" i="1" spc="-10" dirty="0">
                <a:latin typeface="Calibri"/>
                <a:cs typeface="Calibri"/>
              </a:rPr>
              <a:t>tjeneste</a:t>
            </a:r>
            <a:r>
              <a:rPr sz="2000" i="1" spc="-30" dirty="0">
                <a:latin typeface="Calibri"/>
                <a:cs typeface="Calibri"/>
              </a:rPr>
              <a:t> </a:t>
            </a:r>
            <a:r>
              <a:rPr sz="2000" i="1" dirty="0">
                <a:latin typeface="Calibri"/>
                <a:cs typeface="Calibri"/>
              </a:rPr>
              <a:t>eller</a:t>
            </a:r>
            <a:r>
              <a:rPr sz="2000" i="1" spc="-20" dirty="0">
                <a:latin typeface="Calibri"/>
                <a:cs typeface="Calibri"/>
              </a:rPr>
              <a:t> </a:t>
            </a:r>
            <a:r>
              <a:rPr sz="2000" i="1" dirty="0">
                <a:latin typeface="Calibri"/>
                <a:cs typeface="Calibri"/>
              </a:rPr>
              <a:t>arbeid</a:t>
            </a:r>
            <a:r>
              <a:rPr sz="2000" i="1" spc="-40" dirty="0">
                <a:latin typeface="Calibri"/>
                <a:cs typeface="Calibri"/>
              </a:rPr>
              <a:t> </a:t>
            </a:r>
            <a:r>
              <a:rPr sz="2000" i="1" dirty="0">
                <a:latin typeface="Calibri"/>
                <a:cs typeface="Calibri"/>
              </a:rPr>
              <a:t>for</a:t>
            </a:r>
            <a:r>
              <a:rPr sz="2000" i="1" spc="-50" dirty="0">
                <a:latin typeface="Calibri"/>
                <a:cs typeface="Calibri"/>
              </a:rPr>
              <a:t> </a:t>
            </a:r>
            <a:r>
              <a:rPr sz="2000" i="1" dirty="0">
                <a:latin typeface="Calibri"/>
                <a:cs typeface="Calibri"/>
              </a:rPr>
              <a:t>et</a:t>
            </a:r>
            <a:r>
              <a:rPr sz="2000" i="1" spc="-40" dirty="0">
                <a:latin typeface="Calibri"/>
                <a:cs typeface="Calibri"/>
              </a:rPr>
              <a:t> </a:t>
            </a:r>
            <a:r>
              <a:rPr sz="2000" i="1" spc="-10" dirty="0">
                <a:latin typeface="Calibri"/>
                <a:cs typeface="Calibri"/>
              </a:rPr>
              <a:t>forvaltningsorgan,</a:t>
            </a:r>
            <a:r>
              <a:rPr sz="2000" i="1" spc="-75" dirty="0">
                <a:latin typeface="Calibri"/>
                <a:cs typeface="Calibri"/>
              </a:rPr>
              <a:t> </a:t>
            </a:r>
            <a:r>
              <a:rPr sz="2000" i="1" dirty="0">
                <a:latin typeface="Calibri"/>
                <a:cs typeface="Calibri"/>
              </a:rPr>
              <a:t>plikter</a:t>
            </a:r>
            <a:r>
              <a:rPr sz="2000" i="1" spc="-35" dirty="0">
                <a:latin typeface="Calibri"/>
                <a:cs typeface="Calibri"/>
              </a:rPr>
              <a:t> </a:t>
            </a:r>
            <a:r>
              <a:rPr sz="2000" i="1" dirty="0">
                <a:latin typeface="Calibri"/>
                <a:cs typeface="Calibri"/>
              </a:rPr>
              <a:t>å</a:t>
            </a:r>
            <a:r>
              <a:rPr sz="2000" i="1" spc="-40" dirty="0">
                <a:latin typeface="Calibri"/>
                <a:cs typeface="Calibri"/>
              </a:rPr>
              <a:t> </a:t>
            </a:r>
            <a:r>
              <a:rPr sz="2000" i="1" dirty="0">
                <a:latin typeface="Calibri"/>
                <a:cs typeface="Calibri"/>
              </a:rPr>
              <a:t>hindre</a:t>
            </a:r>
            <a:r>
              <a:rPr sz="2000" i="1" spc="-50" dirty="0">
                <a:latin typeface="Calibri"/>
                <a:cs typeface="Calibri"/>
              </a:rPr>
              <a:t> </a:t>
            </a:r>
            <a:r>
              <a:rPr sz="2000" i="1" dirty="0">
                <a:latin typeface="Calibri"/>
                <a:cs typeface="Calibri"/>
              </a:rPr>
              <a:t>at</a:t>
            </a:r>
            <a:r>
              <a:rPr sz="2000" i="1" spc="-30" dirty="0">
                <a:latin typeface="Calibri"/>
                <a:cs typeface="Calibri"/>
              </a:rPr>
              <a:t> </a:t>
            </a:r>
            <a:r>
              <a:rPr sz="2000" i="1" dirty="0">
                <a:latin typeface="Calibri"/>
                <a:cs typeface="Calibri"/>
              </a:rPr>
              <a:t>andre</a:t>
            </a:r>
            <a:r>
              <a:rPr sz="2000" i="1" spc="-45" dirty="0">
                <a:latin typeface="Calibri"/>
                <a:cs typeface="Calibri"/>
              </a:rPr>
              <a:t> </a:t>
            </a:r>
            <a:r>
              <a:rPr sz="2000" i="1" spc="-25" dirty="0">
                <a:latin typeface="Calibri"/>
                <a:cs typeface="Calibri"/>
              </a:rPr>
              <a:t>får</a:t>
            </a:r>
            <a:endParaRPr sz="2000" i="1" dirty="0">
              <a:latin typeface="Calibri"/>
              <a:cs typeface="Calibri"/>
            </a:endParaRPr>
          </a:p>
        </p:txBody>
      </p:sp>
      <p:sp>
        <p:nvSpPr>
          <p:cNvPr id="6" name="object 6"/>
          <p:cNvSpPr txBox="1"/>
          <p:nvPr/>
        </p:nvSpPr>
        <p:spPr>
          <a:xfrm>
            <a:off x="916939" y="1965612"/>
            <a:ext cx="9008110" cy="767715"/>
          </a:xfrm>
          <a:prstGeom prst="rect">
            <a:avLst/>
          </a:prstGeom>
        </p:spPr>
        <p:txBody>
          <a:bodyPr vert="horz" wrap="square" lIns="0" tIns="78740" rIns="0" bIns="0" rtlCol="0">
            <a:spAutoFit/>
          </a:bodyPr>
          <a:lstStyle/>
          <a:p>
            <a:pPr marL="12700">
              <a:lnSpc>
                <a:spcPct val="100000"/>
              </a:lnSpc>
              <a:spcBef>
                <a:spcPts val="620"/>
              </a:spcBef>
            </a:pPr>
            <a:r>
              <a:rPr sz="2000" i="1" dirty="0">
                <a:latin typeface="Calibri"/>
                <a:cs typeface="Calibri"/>
              </a:rPr>
              <a:t>adgang</a:t>
            </a:r>
            <a:r>
              <a:rPr sz="2000" i="1" spc="-75" dirty="0">
                <a:latin typeface="Calibri"/>
                <a:cs typeface="Calibri"/>
              </a:rPr>
              <a:t> </a:t>
            </a:r>
            <a:r>
              <a:rPr sz="2000" i="1" dirty="0">
                <a:latin typeface="Calibri"/>
                <a:cs typeface="Calibri"/>
              </a:rPr>
              <a:t>eller</a:t>
            </a:r>
            <a:r>
              <a:rPr sz="2000" i="1" spc="-30" dirty="0">
                <a:latin typeface="Calibri"/>
                <a:cs typeface="Calibri"/>
              </a:rPr>
              <a:t> </a:t>
            </a:r>
            <a:r>
              <a:rPr sz="2000" i="1" dirty="0">
                <a:latin typeface="Calibri"/>
                <a:cs typeface="Calibri"/>
              </a:rPr>
              <a:t>kjennskap</a:t>
            </a:r>
            <a:r>
              <a:rPr sz="2000" i="1" spc="-55" dirty="0">
                <a:latin typeface="Calibri"/>
                <a:cs typeface="Calibri"/>
              </a:rPr>
              <a:t> </a:t>
            </a:r>
            <a:r>
              <a:rPr sz="2000" i="1" dirty="0">
                <a:latin typeface="Calibri"/>
                <a:cs typeface="Calibri"/>
              </a:rPr>
              <a:t>til</a:t>
            </a:r>
            <a:r>
              <a:rPr sz="2000" i="1" spc="-45" dirty="0">
                <a:latin typeface="Calibri"/>
                <a:cs typeface="Calibri"/>
              </a:rPr>
              <a:t> </a:t>
            </a:r>
            <a:r>
              <a:rPr sz="2000" i="1" dirty="0">
                <a:latin typeface="Calibri"/>
                <a:cs typeface="Calibri"/>
              </a:rPr>
              <a:t>det</a:t>
            </a:r>
            <a:r>
              <a:rPr sz="2000" i="1" spc="-55" dirty="0">
                <a:latin typeface="Calibri"/>
                <a:cs typeface="Calibri"/>
              </a:rPr>
              <a:t> </a:t>
            </a:r>
            <a:r>
              <a:rPr sz="2000" i="1" dirty="0">
                <a:latin typeface="Calibri"/>
                <a:cs typeface="Calibri"/>
              </a:rPr>
              <a:t>han</a:t>
            </a:r>
            <a:r>
              <a:rPr sz="2000" i="1" spc="-45" dirty="0">
                <a:latin typeface="Calibri"/>
                <a:cs typeface="Calibri"/>
              </a:rPr>
              <a:t> </a:t>
            </a:r>
            <a:r>
              <a:rPr sz="2000" i="1" dirty="0">
                <a:latin typeface="Calibri"/>
                <a:cs typeface="Calibri"/>
              </a:rPr>
              <a:t>i</a:t>
            </a:r>
            <a:r>
              <a:rPr sz="2000" i="1" spc="-55" dirty="0">
                <a:latin typeface="Calibri"/>
                <a:cs typeface="Calibri"/>
              </a:rPr>
              <a:t> </a:t>
            </a:r>
            <a:r>
              <a:rPr sz="2000" i="1" dirty="0">
                <a:latin typeface="Calibri"/>
                <a:cs typeface="Calibri"/>
              </a:rPr>
              <a:t>forbindelse</a:t>
            </a:r>
            <a:r>
              <a:rPr sz="2000" i="1" spc="-50" dirty="0">
                <a:latin typeface="Calibri"/>
                <a:cs typeface="Calibri"/>
              </a:rPr>
              <a:t> </a:t>
            </a:r>
            <a:r>
              <a:rPr sz="2000" i="1" dirty="0">
                <a:latin typeface="Calibri"/>
                <a:cs typeface="Calibri"/>
              </a:rPr>
              <a:t>med</a:t>
            </a:r>
            <a:r>
              <a:rPr sz="2000" i="1" spc="-55" dirty="0">
                <a:latin typeface="Calibri"/>
                <a:cs typeface="Calibri"/>
              </a:rPr>
              <a:t> </a:t>
            </a:r>
            <a:r>
              <a:rPr sz="2000" i="1" dirty="0">
                <a:latin typeface="Calibri"/>
                <a:cs typeface="Calibri"/>
              </a:rPr>
              <a:t>tjenesten</a:t>
            </a:r>
            <a:r>
              <a:rPr sz="2000" i="1" spc="-35" dirty="0">
                <a:latin typeface="Calibri"/>
                <a:cs typeface="Calibri"/>
              </a:rPr>
              <a:t> </a:t>
            </a:r>
            <a:r>
              <a:rPr sz="2000" i="1" dirty="0">
                <a:latin typeface="Calibri"/>
                <a:cs typeface="Calibri"/>
              </a:rPr>
              <a:t>eller</a:t>
            </a:r>
            <a:r>
              <a:rPr sz="2000" i="1" spc="-30" dirty="0">
                <a:latin typeface="Calibri"/>
                <a:cs typeface="Calibri"/>
              </a:rPr>
              <a:t> </a:t>
            </a:r>
            <a:r>
              <a:rPr sz="2000" i="1" dirty="0">
                <a:latin typeface="Calibri"/>
                <a:cs typeface="Calibri"/>
              </a:rPr>
              <a:t>arbeidet</a:t>
            </a:r>
            <a:r>
              <a:rPr sz="2000" i="1" spc="-45" dirty="0">
                <a:latin typeface="Calibri"/>
                <a:cs typeface="Calibri"/>
              </a:rPr>
              <a:t> </a:t>
            </a:r>
            <a:r>
              <a:rPr sz="2000" i="1" dirty="0">
                <a:latin typeface="Calibri"/>
                <a:cs typeface="Calibri"/>
              </a:rPr>
              <a:t>får</a:t>
            </a:r>
            <a:r>
              <a:rPr sz="2000" i="1" spc="-45" dirty="0">
                <a:latin typeface="Calibri"/>
                <a:cs typeface="Calibri"/>
              </a:rPr>
              <a:t> </a:t>
            </a:r>
            <a:r>
              <a:rPr sz="2000" i="1" dirty="0">
                <a:latin typeface="Calibri"/>
                <a:cs typeface="Calibri"/>
              </a:rPr>
              <a:t>vite</a:t>
            </a:r>
            <a:r>
              <a:rPr sz="2000" i="1" spc="-40" dirty="0">
                <a:latin typeface="Calibri"/>
                <a:cs typeface="Calibri"/>
              </a:rPr>
              <a:t> </a:t>
            </a:r>
            <a:r>
              <a:rPr sz="2000" i="1" spc="-25" dirty="0">
                <a:latin typeface="Calibri"/>
                <a:cs typeface="Calibri"/>
              </a:rPr>
              <a:t>om</a:t>
            </a:r>
            <a:endParaRPr sz="2000" i="1" dirty="0">
              <a:latin typeface="Calibri"/>
              <a:cs typeface="Calibri"/>
            </a:endParaRPr>
          </a:p>
          <a:p>
            <a:pPr marL="12700">
              <a:lnSpc>
                <a:spcPct val="100000"/>
              </a:lnSpc>
              <a:spcBef>
                <a:spcPts val="520"/>
              </a:spcBef>
            </a:pPr>
            <a:r>
              <a:rPr sz="2000" i="1" dirty="0">
                <a:latin typeface="Calibri"/>
                <a:cs typeface="Calibri"/>
              </a:rPr>
              <a:t>1.</a:t>
            </a:r>
            <a:r>
              <a:rPr sz="2000" i="1" spc="-50" dirty="0">
                <a:latin typeface="Calibri"/>
                <a:cs typeface="Calibri"/>
              </a:rPr>
              <a:t> </a:t>
            </a:r>
            <a:r>
              <a:rPr sz="2000" i="1" dirty="0">
                <a:latin typeface="Calibri"/>
                <a:cs typeface="Calibri"/>
              </a:rPr>
              <a:t>noens</a:t>
            </a:r>
            <a:r>
              <a:rPr sz="2000" i="1" spc="-65" dirty="0">
                <a:latin typeface="Calibri"/>
                <a:cs typeface="Calibri"/>
              </a:rPr>
              <a:t> </a:t>
            </a:r>
            <a:r>
              <a:rPr sz="2000" i="1" dirty="0">
                <a:latin typeface="Calibri"/>
                <a:cs typeface="Calibri"/>
              </a:rPr>
              <a:t>personlige</a:t>
            </a:r>
            <a:r>
              <a:rPr sz="2000" i="1" spc="-40" dirty="0">
                <a:latin typeface="Calibri"/>
                <a:cs typeface="Calibri"/>
              </a:rPr>
              <a:t> </a:t>
            </a:r>
            <a:r>
              <a:rPr sz="2000" i="1" dirty="0">
                <a:latin typeface="Calibri"/>
                <a:cs typeface="Calibri"/>
              </a:rPr>
              <a:t>forhold,</a:t>
            </a:r>
            <a:r>
              <a:rPr sz="2000" i="1" spc="-60" dirty="0">
                <a:latin typeface="Calibri"/>
                <a:cs typeface="Calibri"/>
              </a:rPr>
              <a:t> </a:t>
            </a:r>
            <a:r>
              <a:rPr sz="2000" i="1" spc="-10" dirty="0">
                <a:latin typeface="Calibri"/>
                <a:cs typeface="Calibri"/>
              </a:rPr>
              <a:t>eller</a:t>
            </a:r>
            <a:endParaRPr sz="2000" i="1" dirty="0">
              <a:latin typeface="Calibri"/>
              <a:cs typeface="Calibri"/>
            </a:endParaRPr>
          </a:p>
        </p:txBody>
      </p:sp>
      <p:sp>
        <p:nvSpPr>
          <p:cNvPr id="7" name="object 7"/>
          <p:cNvSpPr txBox="1"/>
          <p:nvPr/>
        </p:nvSpPr>
        <p:spPr>
          <a:xfrm>
            <a:off x="916939" y="2773807"/>
            <a:ext cx="10295890" cy="668020"/>
          </a:xfrm>
          <a:prstGeom prst="rect">
            <a:avLst/>
          </a:prstGeom>
        </p:spPr>
        <p:txBody>
          <a:bodyPr vert="horz" wrap="square" lIns="0" tIns="80010" rIns="0" bIns="0" rtlCol="0">
            <a:spAutoFit/>
          </a:bodyPr>
          <a:lstStyle/>
          <a:p>
            <a:pPr marL="12700" marR="5080">
              <a:lnSpc>
                <a:spcPct val="78000"/>
              </a:lnSpc>
              <a:spcBef>
                <a:spcPts val="630"/>
              </a:spcBef>
            </a:pPr>
            <a:r>
              <a:rPr sz="2000" dirty="0">
                <a:latin typeface="Calibri"/>
                <a:cs typeface="Calibri"/>
              </a:rPr>
              <a:t>2</a:t>
            </a:r>
            <a:r>
              <a:rPr sz="2000" i="1" dirty="0">
                <a:latin typeface="Calibri"/>
                <a:cs typeface="Calibri"/>
              </a:rPr>
              <a:t>.</a:t>
            </a:r>
            <a:r>
              <a:rPr sz="2000" i="1" spc="-55" dirty="0">
                <a:latin typeface="Calibri"/>
                <a:cs typeface="Calibri"/>
              </a:rPr>
              <a:t> </a:t>
            </a:r>
            <a:r>
              <a:rPr sz="2000" i="1" spc="-10" dirty="0">
                <a:latin typeface="Calibri"/>
                <a:cs typeface="Calibri"/>
              </a:rPr>
              <a:t>tekniske</a:t>
            </a:r>
            <a:r>
              <a:rPr sz="2000" i="1" spc="-40" dirty="0">
                <a:latin typeface="Calibri"/>
                <a:cs typeface="Calibri"/>
              </a:rPr>
              <a:t> </a:t>
            </a:r>
            <a:r>
              <a:rPr sz="2000" i="1" dirty="0">
                <a:latin typeface="Calibri"/>
                <a:cs typeface="Calibri"/>
              </a:rPr>
              <a:t>innretninger</a:t>
            </a:r>
            <a:r>
              <a:rPr sz="2000" i="1" spc="-70" dirty="0">
                <a:latin typeface="Calibri"/>
                <a:cs typeface="Calibri"/>
              </a:rPr>
              <a:t> </a:t>
            </a:r>
            <a:r>
              <a:rPr sz="2000" i="1" dirty="0">
                <a:latin typeface="Calibri"/>
                <a:cs typeface="Calibri"/>
              </a:rPr>
              <a:t>og</a:t>
            </a:r>
            <a:r>
              <a:rPr sz="2000" i="1" spc="-50" dirty="0">
                <a:latin typeface="Calibri"/>
                <a:cs typeface="Calibri"/>
              </a:rPr>
              <a:t> </a:t>
            </a:r>
            <a:r>
              <a:rPr sz="2000" i="1" spc="-10" dirty="0">
                <a:latin typeface="Calibri"/>
                <a:cs typeface="Calibri"/>
              </a:rPr>
              <a:t>fremgangsmåter</a:t>
            </a:r>
            <a:r>
              <a:rPr sz="2000" i="1" spc="-50" dirty="0">
                <a:latin typeface="Calibri"/>
                <a:cs typeface="Calibri"/>
              </a:rPr>
              <a:t> </a:t>
            </a:r>
            <a:r>
              <a:rPr sz="2000" i="1" dirty="0">
                <a:latin typeface="Calibri"/>
                <a:cs typeface="Calibri"/>
              </a:rPr>
              <a:t>samt</a:t>
            </a:r>
            <a:r>
              <a:rPr sz="2000" i="1" spc="-25" dirty="0">
                <a:latin typeface="Calibri"/>
                <a:cs typeface="Calibri"/>
              </a:rPr>
              <a:t> </a:t>
            </a:r>
            <a:r>
              <a:rPr sz="2000" i="1" dirty="0">
                <a:latin typeface="Calibri"/>
                <a:cs typeface="Calibri"/>
              </a:rPr>
              <a:t>drifts-</a:t>
            </a:r>
            <a:r>
              <a:rPr sz="2000" i="1" spc="-40" dirty="0">
                <a:latin typeface="Calibri"/>
                <a:cs typeface="Calibri"/>
              </a:rPr>
              <a:t> </a:t>
            </a:r>
            <a:r>
              <a:rPr sz="2000" i="1" dirty="0">
                <a:latin typeface="Calibri"/>
                <a:cs typeface="Calibri"/>
              </a:rPr>
              <a:t>eller</a:t>
            </a:r>
            <a:r>
              <a:rPr sz="2000" i="1" spc="-40" dirty="0">
                <a:latin typeface="Calibri"/>
                <a:cs typeface="Calibri"/>
              </a:rPr>
              <a:t> </a:t>
            </a:r>
            <a:r>
              <a:rPr sz="2000" i="1" spc="-10" dirty="0">
                <a:latin typeface="Calibri"/>
                <a:cs typeface="Calibri"/>
              </a:rPr>
              <a:t>forretningsforhold</a:t>
            </a:r>
            <a:r>
              <a:rPr sz="2000" i="1" spc="-75" dirty="0">
                <a:latin typeface="Calibri"/>
                <a:cs typeface="Calibri"/>
              </a:rPr>
              <a:t> </a:t>
            </a:r>
            <a:r>
              <a:rPr sz="2000" i="1" dirty="0">
                <a:latin typeface="Calibri"/>
                <a:cs typeface="Calibri"/>
              </a:rPr>
              <a:t>som</a:t>
            </a:r>
            <a:r>
              <a:rPr sz="2000" i="1" spc="-55" dirty="0">
                <a:latin typeface="Calibri"/>
                <a:cs typeface="Calibri"/>
              </a:rPr>
              <a:t> </a:t>
            </a:r>
            <a:r>
              <a:rPr sz="2000" i="1" dirty="0">
                <a:latin typeface="Calibri"/>
                <a:cs typeface="Calibri"/>
              </a:rPr>
              <a:t>det</a:t>
            </a:r>
            <a:r>
              <a:rPr sz="2000" i="1" spc="-50" dirty="0">
                <a:latin typeface="Calibri"/>
                <a:cs typeface="Calibri"/>
              </a:rPr>
              <a:t> </a:t>
            </a:r>
            <a:r>
              <a:rPr sz="2000" i="1" dirty="0">
                <a:latin typeface="Calibri"/>
                <a:cs typeface="Calibri"/>
              </a:rPr>
              <a:t>vil</a:t>
            </a:r>
            <a:r>
              <a:rPr sz="2000" i="1" spc="-50" dirty="0">
                <a:latin typeface="Calibri"/>
                <a:cs typeface="Calibri"/>
              </a:rPr>
              <a:t> </a:t>
            </a:r>
            <a:r>
              <a:rPr sz="2000" i="1" dirty="0">
                <a:latin typeface="Calibri"/>
                <a:cs typeface="Calibri"/>
              </a:rPr>
              <a:t>være</a:t>
            </a:r>
            <a:r>
              <a:rPr sz="2000" i="1" spc="-45" dirty="0">
                <a:latin typeface="Calibri"/>
                <a:cs typeface="Calibri"/>
              </a:rPr>
              <a:t> </a:t>
            </a:r>
            <a:r>
              <a:rPr sz="2000" i="1" spc="-25" dirty="0">
                <a:latin typeface="Calibri"/>
                <a:cs typeface="Calibri"/>
              </a:rPr>
              <a:t>av </a:t>
            </a:r>
            <a:r>
              <a:rPr sz="2000" i="1" spc="-10" dirty="0">
                <a:latin typeface="Calibri"/>
                <a:cs typeface="Calibri"/>
              </a:rPr>
              <a:t>konkurransemessig</a:t>
            </a:r>
            <a:r>
              <a:rPr sz="2000" i="1" spc="-25" dirty="0">
                <a:latin typeface="Calibri"/>
                <a:cs typeface="Calibri"/>
              </a:rPr>
              <a:t> </a:t>
            </a:r>
            <a:r>
              <a:rPr sz="2000" i="1" dirty="0">
                <a:latin typeface="Calibri"/>
                <a:cs typeface="Calibri"/>
              </a:rPr>
              <a:t>betydning</a:t>
            </a:r>
            <a:r>
              <a:rPr sz="2000" i="1" spc="-60" dirty="0">
                <a:latin typeface="Calibri"/>
                <a:cs typeface="Calibri"/>
              </a:rPr>
              <a:t> </a:t>
            </a:r>
            <a:r>
              <a:rPr sz="2000" i="1" dirty="0">
                <a:latin typeface="Calibri"/>
                <a:cs typeface="Calibri"/>
              </a:rPr>
              <a:t>å</a:t>
            </a:r>
            <a:r>
              <a:rPr sz="2000" i="1" spc="-45" dirty="0">
                <a:latin typeface="Calibri"/>
                <a:cs typeface="Calibri"/>
              </a:rPr>
              <a:t> </a:t>
            </a:r>
            <a:r>
              <a:rPr sz="2000" i="1" dirty="0">
                <a:latin typeface="Calibri"/>
                <a:cs typeface="Calibri"/>
              </a:rPr>
              <a:t>hemmeligholde</a:t>
            </a:r>
            <a:r>
              <a:rPr sz="2000" i="1" spc="-30" dirty="0">
                <a:latin typeface="Calibri"/>
                <a:cs typeface="Calibri"/>
              </a:rPr>
              <a:t> </a:t>
            </a:r>
            <a:r>
              <a:rPr sz="2000" i="1" dirty="0">
                <a:latin typeface="Calibri"/>
                <a:cs typeface="Calibri"/>
              </a:rPr>
              <a:t>av</a:t>
            </a:r>
            <a:r>
              <a:rPr sz="2000" i="1" spc="-35" dirty="0">
                <a:latin typeface="Calibri"/>
                <a:cs typeface="Calibri"/>
              </a:rPr>
              <a:t> </a:t>
            </a:r>
            <a:r>
              <a:rPr sz="2000" i="1" spc="-10" dirty="0">
                <a:latin typeface="Calibri"/>
                <a:cs typeface="Calibri"/>
              </a:rPr>
              <a:t>hensyn</a:t>
            </a:r>
            <a:r>
              <a:rPr sz="2000" i="1" spc="-45" dirty="0">
                <a:latin typeface="Calibri"/>
                <a:cs typeface="Calibri"/>
              </a:rPr>
              <a:t> </a:t>
            </a:r>
            <a:r>
              <a:rPr sz="2000" i="1" dirty="0">
                <a:latin typeface="Calibri"/>
                <a:cs typeface="Calibri"/>
              </a:rPr>
              <a:t>til</a:t>
            </a:r>
            <a:r>
              <a:rPr sz="2000" i="1" spc="-30" dirty="0">
                <a:latin typeface="Calibri"/>
                <a:cs typeface="Calibri"/>
              </a:rPr>
              <a:t> </a:t>
            </a:r>
            <a:r>
              <a:rPr sz="2000" i="1" dirty="0">
                <a:latin typeface="Calibri"/>
                <a:cs typeface="Calibri"/>
              </a:rPr>
              <a:t>den</a:t>
            </a:r>
            <a:r>
              <a:rPr sz="2000" i="1" spc="-30" dirty="0">
                <a:latin typeface="Calibri"/>
                <a:cs typeface="Calibri"/>
              </a:rPr>
              <a:t> </a:t>
            </a:r>
            <a:r>
              <a:rPr sz="2000" i="1" dirty="0">
                <a:latin typeface="Calibri"/>
                <a:cs typeface="Calibri"/>
              </a:rPr>
              <a:t>som</a:t>
            </a:r>
            <a:r>
              <a:rPr sz="2000" i="1" spc="-35" dirty="0">
                <a:latin typeface="Calibri"/>
                <a:cs typeface="Calibri"/>
              </a:rPr>
              <a:t> </a:t>
            </a:r>
            <a:r>
              <a:rPr sz="2000" i="1" dirty="0">
                <a:latin typeface="Calibri"/>
                <a:cs typeface="Calibri"/>
              </a:rPr>
              <a:t>opplysningen</a:t>
            </a:r>
            <a:r>
              <a:rPr sz="2000" i="1" spc="-65" dirty="0">
                <a:latin typeface="Calibri"/>
                <a:cs typeface="Calibri"/>
              </a:rPr>
              <a:t> </a:t>
            </a:r>
            <a:r>
              <a:rPr sz="2000" i="1" spc="-10" dirty="0">
                <a:latin typeface="Calibri"/>
                <a:cs typeface="Calibri"/>
              </a:rPr>
              <a:t>angår</a:t>
            </a:r>
            <a:r>
              <a:rPr sz="2800" i="1" spc="-10" dirty="0">
                <a:latin typeface="Calibri"/>
                <a:cs typeface="Calibri"/>
              </a:rPr>
              <a:t>.</a:t>
            </a:r>
            <a:endParaRPr sz="2800" i="1" dirty="0">
              <a:latin typeface="Calibri"/>
              <a:cs typeface="Calibri"/>
            </a:endParaRPr>
          </a:p>
        </p:txBody>
      </p:sp>
      <p:sp>
        <p:nvSpPr>
          <p:cNvPr id="8" name="object 8"/>
          <p:cNvSpPr txBox="1"/>
          <p:nvPr/>
        </p:nvSpPr>
        <p:spPr>
          <a:xfrm>
            <a:off x="929639" y="3508121"/>
            <a:ext cx="10003790" cy="250453"/>
          </a:xfrm>
          <a:prstGeom prst="rect">
            <a:avLst/>
          </a:prstGeom>
          <a:solidFill>
            <a:srgbClr val="FFFF00"/>
          </a:solidFill>
        </p:spPr>
        <p:txBody>
          <a:bodyPr vert="horz" wrap="square" lIns="0" tIns="0" rIns="0" bIns="0" rtlCol="0">
            <a:spAutoFit/>
          </a:bodyPr>
          <a:lstStyle/>
          <a:p>
            <a:pPr>
              <a:lnSpc>
                <a:spcPts val="1920"/>
              </a:lnSpc>
            </a:pPr>
            <a:r>
              <a:rPr sz="2000" i="1" dirty="0">
                <a:latin typeface="Calibri"/>
                <a:cs typeface="Calibri"/>
              </a:rPr>
              <a:t>Som</a:t>
            </a:r>
            <a:r>
              <a:rPr sz="2000" i="1" spc="-65" dirty="0">
                <a:latin typeface="Calibri"/>
                <a:cs typeface="Calibri"/>
              </a:rPr>
              <a:t> </a:t>
            </a:r>
            <a:r>
              <a:rPr sz="2000" i="1" dirty="0">
                <a:latin typeface="Calibri"/>
                <a:cs typeface="Calibri"/>
              </a:rPr>
              <a:t>personlige</a:t>
            </a:r>
            <a:r>
              <a:rPr sz="2000" i="1" spc="-45" dirty="0">
                <a:latin typeface="Calibri"/>
                <a:cs typeface="Calibri"/>
              </a:rPr>
              <a:t> </a:t>
            </a:r>
            <a:r>
              <a:rPr sz="2000" i="1" dirty="0">
                <a:latin typeface="Calibri"/>
                <a:cs typeface="Calibri"/>
              </a:rPr>
              <a:t>forhold</a:t>
            </a:r>
            <a:r>
              <a:rPr sz="2000" i="1" spc="-65" dirty="0">
                <a:latin typeface="Calibri"/>
                <a:cs typeface="Calibri"/>
              </a:rPr>
              <a:t> </a:t>
            </a:r>
            <a:r>
              <a:rPr sz="2000" i="1" dirty="0">
                <a:latin typeface="Calibri"/>
                <a:cs typeface="Calibri"/>
              </a:rPr>
              <a:t>regnes</a:t>
            </a:r>
            <a:r>
              <a:rPr sz="2000" i="1" spc="-50" dirty="0">
                <a:latin typeface="Calibri"/>
                <a:cs typeface="Calibri"/>
              </a:rPr>
              <a:t> </a:t>
            </a:r>
            <a:r>
              <a:rPr sz="2000" i="1" dirty="0">
                <a:latin typeface="Calibri"/>
                <a:cs typeface="Calibri"/>
              </a:rPr>
              <a:t>ikke</a:t>
            </a:r>
            <a:r>
              <a:rPr sz="2000" i="1" spc="-50" dirty="0">
                <a:latin typeface="Calibri"/>
                <a:cs typeface="Calibri"/>
              </a:rPr>
              <a:t> </a:t>
            </a:r>
            <a:r>
              <a:rPr sz="2000" i="1" spc="-10" dirty="0">
                <a:latin typeface="Calibri"/>
                <a:cs typeface="Calibri"/>
              </a:rPr>
              <a:t>fødested,</a:t>
            </a:r>
            <a:r>
              <a:rPr sz="2000" i="1" spc="-45" dirty="0">
                <a:latin typeface="Calibri"/>
                <a:cs typeface="Calibri"/>
              </a:rPr>
              <a:t> </a:t>
            </a:r>
            <a:r>
              <a:rPr sz="2000" i="1" spc="-10" dirty="0">
                <a:latin typeface="Calibri"/>
                <a:cs typeface="Calibri"/>
              </a:rPr>
              <a:t>fødselsdato</a:t>
            </a:r>
            <a:r>
              <a:rPr sz="2000" i="1" spc="-40" dirty="0">
                <a:latin typeface="Calibri"/>
                <a:cs typeface="Calibri"/>
              </a:rPr>
              <a:t> </a:t>
            </a:r>
            <a:r>
              <a:rPr sz="2000" i="1" dirty="0">
                <a:latin typeface="Calibri"/>
                <a:cs typeface="Calibri"/>
              </a:rPr>
              <a:t>og</a:t>
            </a:r>
            <a:r>
              <a:rPr sz="2000" i="1" spc="-65" dirty="0">
                <a:latin typeface="Calibri"/>
                <a:cs typeface="Calibri"/>
              </a:rPr>
              <a:t> </a:t>
            </a:r>
            <a:r>
              <a:rPr sz="2000" i="1" spc="-20" dirty="0">
                <a:latin typeface="Calibri"/>
                <a:cs typeface="Calibri"/>
              </a:rPr>
              <a:t>personnummer,</a:t>
            </a:r>
            <a:r>
              <a:rPr sz="2000" i="1" spc="-60" dirty="0">
                <a:latin typeface="Calibri"/>
                <a:cs typeface="Calibri"/>
              </a:rPr>
              <a:t> </a:t>
            </a:r>
            <a:r>
              <a:rPr sz="2000" i="1" spc="-10" dirty="0">
                <a:latin typeface="Calibri"/>
                <a:cs typeface="Calibri"/>
              </a:rPr>
              <a:t>statsborgerforhold</a:t>
            </a:r>
            <a:r>
              <a:rPr sz="2000" spc="-10" dirty="0">
                <a:latin typeface="Calibri"/>
                <a:cs typeface="Calibri"/>
              </a:rPr>
              <a:t>,</a:t>
            </a:r>
            <a:endParaRPr sz="2000" dirty="0">
              <a:latin typeface="Calibri"/>
              <a:cs typeface="Calibri"/>
            </a:endParaRPr>
          </a:p>
        </p:txBody>
      </p:sp>
      <p:sp>
        <p:nvSpPr>
          <p:cNvPr id="9" name="object 9"/>
          <p:cNvSpPr txBox="1"/>
          <p:nvPr/>
        </p:nvSpPr>
        <p:spPr>
          <a:xfrm>
            <a:off x="929639" y="3819016"/>
            <a:ext cx="9930765" cy="202363"/>
          </a:xfrm>
          <a:prstGeom prst="rect">
            <a:avLst/>
          </a:prstGeom>
          <a:solidFill>
            <a:srgbClr val="FFFF00"/>
          </a:solidFill>
        </p:spPr>
        <p:txBody>
          <a:bodyPr vert="horz" wrap="square" lIns="0" tIns="0" rIns="0" bIns="0" rtlCol="0">
            <a:spAutoFit/>
          </a:bodyPr>
          <a:lstStyle/>
          <a:p>
            <a:pPr>
              <a:lnSpc>
                <a:spcPts val="1390"/>
              </a:lnSpc>
            </a:pPr>
            <a:r>
              <a:rPr sz="2000" i="1" dirty="0">
                <a:latin typeface="Calibri"/>
                <a:cs typeface="Calibri"/>
              </a:rPr>
              <a:t>sivilstand,</a:t>
            </a:r>
            <a:r>
              <a:rPr sz="2000" i="1" spc="-35" dirty="0">
                <a:latin typeface="Calibri"/>
                <a:cs typeface="Calibri"/>
              </a:rPr>
              <a:t> </a:t>
            </a:r>
            <a:r>
              <a:rPr sz="2000" i="1" dirty="0">
                <a:latin typeface="Calibri"/>
                <a:cs typeface="Calibri"/>
              </a:rPr>
              <a:t>yrke,</a:t>
            </a:r>
            <a:r>
              <a:rPr sz="2000" i="1" spc="-70" dirty="0">
                <a:latin typeface="Calibri"/>
                <a:cs typeface="Calibri"/>
              </a:rPr>
              <a:t> </a:t>
            </a:r>
            <a:r>
              <a:rPr sz="2000" i="1" dirty="0">
                <a:latin typeface="Calibri"/>
                <a:cs typeface="Calibri"/>
              </a:rPr>
              <a:t>bopel</a:t>
            </a:r>
            <a:r>
              <a:rPr sz="2000" i="1" spc="-70" dirty="0">
                <a:latin typeface="Calibri"/>
                <a:cs typeface="Calibri"/>
              </a:rPr>
              <a:t> </a:t>
            </a:r>
            <a:r>
              <a:rPr sz="2000" i="1" dirty="0">
                <a:latin typeface="Calibri"/>
                <a:cs typeface="Calibri"/>
              </a:rPr>
              <a:t>og</a:t>
            </a:r>
            <a:r>
              <a:rPr sz="2000" i="1" spc="-70" dirty="0">
                <a:latin typeface="Calibri"/>
                <a:cs typeface="Calibri"/>
              </a:rPr>
              <a:t> </a:t>
            </a:r>
            <a:r>
              <a:rPr sz="2000" i="1" spc="-10" dirty="0">
                <a:latin typeface="Calibri"/>
                <a:cs typeface="Calibri"/>
              </a:rPr>
              <a:t>arbeidssted,</a:t>
            </a:r>
            <a:r>
              <a:rPr sz="2000" i="1" spc="-40" dirty="0">
                <a:latin typeface="Calibri"/>
                <a:cs typeface="Calibri"/>
              </a:rPr>
              <a:t> </a:t>
            </a:r>
            <a:r>
              <a:rPr sz="2000" i="1" dirty="0">
                <a:latin typeface="Calibri"/>
                <a:cs typeface="Calibri"/>
              </a:rPr>
              <a:t>med</a:t>
            </a:r>
            <a:r>
              <a:rPr sz="2000" i="1" spc="-55" dirty="0">
                <a:latin typeface="Calibri"/>
                <a:cs typeface="Calibri"/>
              </a:rPr>
              <a:t> </a:t>
            </a:r>
            <a:r>
              <a:rPr sz="2000" i="1" dirty="0">
                <a:latin typeface="Calibri"/>
                <a:cs typeface="Calibri"/>
              </a:rPr>
              <a:t>mindre</a:t>
            </a:r>
            <a:r>
              <a:rPr sz="2000" i="1" spc="-55" dirty="0">
                <a:latin typeface="Calibri"/>
                <a:cs typeface="Calibri"/>
              </a:rPr>
              <a:t> </a:t>
            </a:r>
            <a:r>
              <a:rPr sz="2000" i="1" dirty="0">
                <a:latin typeface="Calibri"/>
                <a:cs typeface="Calibri"/>
              </a:rPr>
              <a:t>slike</a:t>
            </a:r>
            <a:r>
              <a:rPr sz="2000" i="1" spc="-45" dirty="0">
                <a:latin typeface="Calibri"/>
                <a:cs typeface="Calibri"/>
              </a:rPr>
              <a:t> </a:t>
            </a:r>
            <a:r>
              <a:rPr sz="2000" i="1" dirty="0">
                <a:latin typeface="Calibri"/>
                <a:cs typeface="Calibri"/>
              </a:rPr>
              <a:t>opplysninger</a:t>
            </a:r>
            <a:r>
              <a:rPr sz="2000" i="1" spc="-75" dirty="0">
                <a:latin typeface="Calibri"/>
                <a:cs typeface="Calibri"/>
              </a:rPr>
              <a:t> </a:t>
            </a:r>
            <a:r>
              <a:rPr sz="2000" i="1" dirty="0">
                <a:latin typeface="Calibri"/>
                <a:cs typeface="Calibri"/>
              </a:rPr>
              <a:t>røper</a:t>
            </a:r>
            <a:r>
              <a:rPr sz="2000" i="1" spc="-50" dirty="0">
                <a:latin typeface="Calibri"/>
                <a:cs typeface="Calibri"/>
              </a:rPr>
              <a:t> </a:t>
            </a:r>
            <a:r>
              <a:rPr sz="2000" i="1" dirty="0">
                <a:latin typeface="Calibri"/>
                <a:cs typeface="Calibri"/>
              </a:rPr>
              <a:t>et</a:t>
            </a:r>
            <a:r>
              <a:rPr sz="2000" i="1" spc="-55" dirty="0">
                <a:latin typeface="Calibri"/>
                <a:cs typeface="Calibri"/>
              </a:rPr>
              <a:t> </a:t>
            </a:r>
            <a:r>
              <a:rPr sz="2000" i="1" spc="-10" dirty="0">
                <a:latin typeface="Calibri"/>
                <a:cs typeface="Calibri"/>
              </a:rPr>
              <a:t>klientforhold</a:t>
            </a:r>
            <a:r>
              <a:rPr sz="2000" i="1" spc="-65" dirty="0">
                <a:latin typeface="Calibri"/>
                <a:cs typeface="Calibri"/>
              </a:rPr>
              <a:t> </a:t>
            </a:r>
            <a:r>
              <a:rPr sz="2000" i="1" spc="-10" dirty="0">
                <a:latin typeface="Calibri"/>
                <a:cs typeface="Calibri"/>
              </a:rPr>
              <a:t>eller</a:t>
            </a:r>
            <a:endParaRPr sz="2000" i="1" dirty="0">
              <a:latin typeface="Calibri"/>
              <a:cs typeface="Calibri"/>
            </a:endParaRPr>
          </a:p>
        </p:txBody>
      </p:sp>
      <p:sp>
        <p:nvSpPr>
          <p:cNvPr id="10" name="object 10"/>
          <p:cNvSpPr txBox="1"/>
          <p:nvPr/>
        </p:nvSpPr>
        <p:spPr>
          <a:xfrm>
            <a:off x="929639" y="4062857"/>
            <a:ext cx="4672965" cy="243840"/>
          </a:xfrm>
          <a:prstGeom prst="rect">
            <a:avLst/>
          </a:prstGeom>
          <a:solidFill>
            <a:srgbClr val="FFFF00"/>
          </a:solidFill>
        </p:spPr>
        <p:txBody>
          <a:bodyPr vert="horz" wrap="square" lIns="0" tIns="0" rIns="0" bIns="0" rtlCol="0">
            <a:spAutoFit/>
          </a:bodyPr>
          <a:lstStyle/>
          <a:p>
            <a:pPr>
              <a:lnSpc>
                <a:spcPts val="1800"/>
              </a:lnSpc>
            </a:pPr>
            <a:r>
              <a:rPr sz="2000" i="1" dirty="0">
                <a:latin typeface="Calibri"/>
                <a:cs typeface="Calibri"/>
              </a:rPr>
              <a:t>andre</a:t>
            </a:r>
            <a:r>
              <a:rPr sz="2000" i="1" spc="-50" dirty="0">
                <a:latin typeface="Calibri"/>
                <a:cs typeface="Calibri"/>
              </a:rPr>
              <a:t> </a:t>
            </a:r>
            <a:r>
              <a:rPr sz="2000" i="1" dirty="0">
                <a:latin typeface="Calibri"/>
                <a:cs typeface="Calibri"/>
              </a:rPr>
              <a:t>forhold</a:t>
            </a:r>
            <a:r>
              <a:rPr sz="2000" i="1" spc="-55" dirty="0">
                <a:latin typeface="Calibri"/>
                <a:cs typeface="Calibri"/>
              </a:rPr>
              <a:t> </a:t>
            </a:r>
            <a:r>
              <a:rPr sz="2000" i="1" dirty="0">
                <a:latin typeface="Calibri"/>
                <a:cs typeface="Calibri"/>
              </a:rPr>
              <a:t>som</a:t>
            </a:r>
            <a:r>
              <a:rPr sz="2000" i="1" spc="-50" dirty="0">
                <a:latin typeface="Calibri"/>
                <a:cs typeface="Calibri"/>
              </a:rPr>
              <a:t> </a:t>
            </a:r>
            <a:r>
              <a:rPr sz="2000" i="1" dirty="0">
                <a:latin typeface="Calibri"/>
                <a:cs typeface="Calibri"/>
              </a:rPr>
              <a:t>må</a:t>
            </a:r>
            <a:r>
              <a:rPr sz="2000" i="1" spc="-35" dirty="0">
                <a:latin typeface="Calibri"/>
                <a:cs typeface="Calibri"/>
              </a:rPr>
              <a:t> </a:t>
            </a:r>
            <a:r>
              <a:rPr sz="2000" i="1" dirty="0">
                <a:latin typeface="Calibri"/>
                <a:cs typeface="Calibri"/>
              </a:rPr>
              <a:t>anses</a:t>
            </a:r>
            <a:r>
              <a:rPr sz="2000" i="1" spc="-25" dirty="0">
                <a:latin typeface="Calibri"/>
                <a:cs typeface="Calibri"/>
              </a:rPr>
              <a:t> </a:t>
            </a:r>
            <a:r>
              <a:rPr sz="2000" i="1" dirty="0">
                <a:latin typeface="Calibri"/>
                <a:cs typeface="Calibri"/>
              </a:rPr>
              <a:t>som</a:t>
            </a:r>
            <a:r>
              <a:rPr sz="2000" i="1" spc="-45" dirty="0">
                <a:latin typeface="Calibri"/>
                <a:cs typeface="Calibri"/>
              </a:rPr>
              <a:t> </a:t>
            </a:r>
            <a:r>
              <a:rPr sz="2000" i="1" spc="-10" dirty="0">
                <a:latin typeface="Calibri"/>
                <a:cs typeface="Calibri"/>
              </a:rPr>
              <a:t>personlige.</a:t>
            </a:r>
            <a:endParaRPr sz="2000" i="1" dirty="0">
              <a:latin typeface="Calibri"/>
              <a:cs typeface="Calibri"/>
            </a:endParaRPr>
          </a:p>
        </p:txBody>
      </p:sp>
      <p:sp>
        <p:nvSpPr>
          <p:cNvPr id="11" name="object 11"/>
          <p:cNvSpPr txBox="1"/>
          <p:nvPr/>
        </p:nvSpPr>
        <p:spPr>
          <a:xfrm>
            <a:off x="5590159" y="3973448"/>
            <a:ext cx="5221605" cy="330835"/>
          </a:xfrm>
          <a:prstGeom prst="rect">
            <a:avLst/>
          </a:prstGeom>
        </p:spPr>
        <p:txBody>
          <a:bodyPr vert="horz" wrap="square" lIns="0" tIns="12700" rIns="0" bIns="0" rtlCol="0">
            <a:spAutoFit/>
          </a:bodyPr>
          <a:lstStyle/>
          <a:p>
            <a:pPr marL="12700">
              <a:lnSpc>
                <a:spcPct val="100000"/>
              </a:lnSpc>
              <a:spcBef>
                <a:spcPts val="100"/>
              </a:spcBef>
            </a:pPr>
            <a:r>
              <a:rPr sz="2000" i="1" dirty="0">
                <a:latin typeface="Calibri"/>
                <a:cs typeface="Calibri"/>
              </a:rPr>
              <a:t>Kongen</a:t>
            </a:r>
            <a:r>
              <a:rPr sz="2000" i="1" spc="-85" dirty="0">
                <a:latin typeface="Calibri"/>
                <a:cs typeface="Calibri"/>
              </a:rPr>
              <a:t> </a:t>
            </a:r>
            <a:r>
              <a:rPr sz="2000" i="1" dirty="0">
                <a:latin typeface="Calibri"/>
                <a:cs typeface="Calibri"/>
              </a:rPr>
              <a:t>kan</a:t>
            </a:r>
            <a:r>
              <a:rPr sz="2000" i="1" spc="-55" dirty="0">
                <a:latin typeface="Calibri"/>
                <a:cs typeface="Calibri"/>
              </a:rPr>
              <a:t> </a:t>
            </a:r>
            <a:r>
              <a:rPr sz="2000" i="1" dirty="0">
                <a:latin typeface="Calibri"/>
                <a:cs typeface="Calibri"/>
              </a:rPr>
              <a:t>ellers</a:t>
            </a:r>
            <a:r>
              <a:rPr sz="2000" i="1" spc="-35" dirty="0">
                <a:latin typeface="Calibri"/>
                <a:cs typeface="Calibri"/>
              </a:rPr>
              <a:t> </a:t>
            </a:r>
            <a:r>
              <a:rPr sz="2000" i="1" dirty="0">
                <a:latin typeface="Calibri"/>
                <a:cs typeface="Calibri"/>
              </a:rPr>
              <a:t>gi</a:t>
            </a:r>
            <a:r>
              <a:rPr sz="2000" i="1" spc="-55" dirty="0">
                <a:latin typeface="Calibri"/>
                <a:cs typeface="Calibri"/>
              </a:rPr>
              <a:t> </a:t>
            </a:r>
            <a:r>
              <a:rPr sz="2000" i="1" dirty="0">
                <a:latin typeface="Calibri"/>
                <a:cs typeface="Calibri"/>
              </a:rPr>
              <a:t>nærmere</a:t>
            </a:r>
            <a:r>
              <a:rPr sz="2000" i="1" spc="-55" dirty="0">
                <a:latin typeface="Calibri"/>
                <a:cs typeface="Calibri"/>
              </a:rPr>
              <a:t> </a:t>
            </a:r>
            <a:r>
              <a:rPr sz="2000" i="1" spc="-10" dirty="0">
                <a:latin typeface="Calibri"/>
                <a:cs typeface="Calibri"/>
              </a:rPr>
              <a:t>forskrifter</a:t>
            </a:r>
            <a:r>
              <a:rPr sz="2000" i="1" spc="-40" dirty="0">
                <a:latin typeface="Calibri"/>
                <a:cs typeface="Calibri"/>
              </a:rPr>
              <a:t> </a:t>
            </a:r>
            <a:r>
              <a:rPr sz="2000" i="1" dirty="0">
                <a:latin typeface="Calibri"/>
                <a:cs typeface="Calibri"/>
              </a:rPr>
              <a:t>om</a:t>
            </a:r>
            <a:r>
              <a:rPr sz="2000" i="1" spc="-65" dirty="0">
                <a:latin typeface="Calibri"/>
                <a:cs typeface="Calibri"/>
              </a:rPr>
              <a:t> </a:t>
            </a:r>
            <a:r>
              <a:rPr sz="2000" i="1" spc="-10" dirty="0">
                <a:latin typeface="Calibri"/>
                <a:cs typeface="Calibri"/>
              </a:rPr>
              <a:t>hvilke</a:t>
            </a:r>
            <a:endParaRPr sz="2000" i="1" dirty="0">
              <a:latin typeface="Calibri"/>
              <a:cs typeface="Calibri"/>
            </a:endParaRPr>
          </a:p>
        </p:txBody>
      </p:sp>
      <p:sp>
        <p:nvSpPr>
          <p:cNvPr id="12" name="object 12"/>
          <p:cNvSpPr txBox="1"/>
          <p:nvPr/>
        </p:nvSpPr>
        <p:spPr>
          <a:xfrm>
            <a:off x="916939" y="4217289"/>
            <a:ext cx="10256520" cy="1640839"/>
          </a:xfrm>
          <a:prstGeom prst="rect">
            <a:avLst/>
          </a:prstGeom>
        </p:spPr>
        <p:txBody>
          <a:bodyPr vert="horz" wrap="square" lIns="0" tIns="74295" rIns="0" bIns="0" rtlCol="0">
            <a:spAutoFit/>
          </a:bodyPr>
          <a:lstStyle/>
          <a:p>
            <a:pPr marL="12700" marR="219075">
              <a:lnSpc>
                <a:spcPct val="80000"/>
              </a:lnSpc>
              <a:spcBef>
                <a:spcPts val="585"/>
              </a:spcBef>
            </a:pPr>
            <a:r>
              <a:rPr sz="2000" i="1" dirty="0">
                <a:latin typeface="Calibri"/>
                <a:cs typeface="Calibri"/>
              </a:rPr>
              <a:t>opplysninger</a:t>
            </a:r>
            <a:r>
              <a:rPr sz="2000" i="1" spc="-65" dirty="0">
                <a:latin typeface="Calibri"/>
                <a:cs typeface="Calibri"/>
              </a:rPr>
              <a:t> </a:t>
            </a:r>
            <a:r>
              <a:rPr sz="2000" i="1" dirty="0">
                <a:latin typeface="Calibri"/>
                <a:cs typeface="Calibri"/>
              </a:rPr>
              <a:t>som</a:t>
            </a:r>
            <a:r>
              <a:rPr sz="2000" i="1" spc="-50" dirty="0">
                <a:latin typeface="Calibri"/>
                <a:cs typeface="Calibri"/>
              </a:rPr>
              <a:t> </a:t>
            </a:r>
            <a:r>
              <a:rPr sz="2000" i="1" dirty="0">
                <a:latin typeface="Calibri"/>
                <a:cs typeface="Calibri"/>
              </a:rPr>
              <a:t>skal</a:t>
            </a:r>
            <a:r>
              <a:rPr sz="2000" i="1" spc="-40" dirty="0">
                <a:latin typeface="Calibri"/>
                <a:cs typeface="Calibri"/>
              </a:rPr>
              <a:t> </a:t>
            </a:r>
            <a:r>
              <a:rPr sz="2000" i="1" dirty="0">
                <a:latin typeface="Calibri"/>
                <a:cs typeface="Calibri"/>
              </a:rPr>
              <a:t>reknes</a:t>
            </a:r>
            <a:r>
              <a:rPr sz="2000" i="1" spc="-35" dirty="0">
                <a:latin typeface="Calibri"/>
                <a:cs typeface="Calibri"/>
              </a:rPr>
              <a:t> </a:t>
            </a:r>
            <a:r>
              <a:rPr sz="2000" i="1" dirty="0">
                <a:latin typeface="Calibri"/>
                <a:cs typeface="Calibri"/>
              </a:rPr>
              <a:t>som</a:t>
            </a:r>
            <a:r>
              <a:rPr sz="2000" i="1" spc="-50" dirty="0">
                <a:latin typeface="Calibri"/>
                <a:cs typeface="Calibri"/>
              </a:rPr>
              <a:t> </a:t>
            </a:r>
            <a:r>
              <a:rPr sz="2000" i="1" dirty="0">
                <a:latin typeface="Calibri"/>
                <a:cs typeface="Calibri"/>
              </a:rPr>
              <a:t>personlige,</a:t>
            </a:r>
            <a:r>
              <a:rPr sz="2000" i="1" spc="-50" dirty="0">
                <a:latin typeface="Calibri"/>
                <a:cs typeface="Calibri"/>
              </a:rPr>
              <a:t> </a:t>
            </a:r>
            <a:r>
              <a:rPr sz="2000" i="1" dirty="0">
                <a:latin typeface="Calibri"/>
                <a:cs typeface="Calibri"/>
              </a:rPr>
              <a:t>om</a:t>
            </a:r>
            <a:r>
              <a:rPr sz="2000" i="1" spc="-40" dirty="0">
                <a:latin typeface="Calibri"/>
                <a:cs typeface="Calibri"/>
              </a:rPr>
              <a:t> </a:t>
            </a:r>
            <a:r>
              <a:rPr sz="2000" i="1" spc="-10" dirty="0">
                <a:latin typeface="Calibri"/>
                <a:cs typeface="Calibri"/>
              </a:rPr>
              <a:t>hvilke</a:t>
            </a:r>
            <a:r>
              <a:rPr sz="2000" i="1" spc="-40" dirty="0">
                <a:latin typeface="Calibri"/>
                <a:cs typeface="Calibri"/>
              </a:rPr>
              <a:t> </a:t>
            </a:r>
            <a:r>
              <a:rPr sz="2000" i="1" spc="-10" dirty="0">
                <a:latin typeface="Calibri"/>
                <a:cs typeface="Calibri"/>
              </a:rPr>
              <a:t>organer</a:t>
            </a:r>
            <a:r>
              <a:rPr sz="2000" i="1" spc="-65" dirty="0">
                <a:latin typeface="Calibri"/>
                <a:cs typeface="Calibri"/>
              </a:rPr>
              <a:t> </a:t>
            </a:r>
            <a:r>
              <a:rPr sz="2000" i="1" dirty="0">
                <a:latin typeface="Calibri"/>
                <a:cs typeface="Calibri"/>
              </a:rPr>
              <a:t>som</a:t>
            </a:r>
            <a:r>
              <a:rPr sz="2000" i="1" spc="-50" dirty="0">
                <a:latin typeface="Calibri"/>
                <a:cs typeface="Calibri"/>
              </a:rPr>
              <a:t> </a:t>
            </a:r>
            <a:r>
              <a:rPr sz="2000" i="1" dirty="0">
                <a:latin typeface="Calibri"/>
                <a:cs typeface="Calibri"/>
              </a:rPr>
              <a:t>kan</a:t>
            </a:r>
            <a:r>
              <a:rPr sz="2000" i="1" spc="-35" dirty="0">
                <a:latin typeface="Calibri"/>
                <a:cs typeface="Calibri"/>
              </a:rPr>
              <a:t> </a:t>
            </a:r>
            <a:r>
              <a:rPr sz="2000" i="1" dirty="0">
                <a:latin typeface="Calibri"/>
                <a:cs typeface="Calibri"/>
              </a:rPr>
              <a:t>gi</a:t>
            </a:r>
            <a:r>
              <a:rPr sz="2000" i="1" spc="-50" dirty="0">
                <a:latin typeface="Calibri"/>
                <a:cs typeface="Calibri"/>
              </a:rPr>
              <a:t> </a:t>
            </a:r>
            <a:r>
              <a:rPr sz="2000" i="1" spc="-10" dirty="0">
                <a:latin typeface="Calibri"/>
                <a:cs typeface="Calibri"/>
              </a:rPr>
              <a:t>privatpersoner </a:t>
            </a:r>
            <a:r>
              <a:rPr sz="2000" i="1" dirty="0">
                <a:latin typeface="Calibri"/>
                <a:cs typeface="Calibri"/>
              </a:rPr>
              <a:t>opplysninger</a:t>
            </a:r>
            <a:r>
              <a:rPr sz="2000" i="1" spc="-75" dirty="0">
                <a:latin typeface="Calibri"/>
                <a:cs typeface="Calibri"/>
              </a:rPr>
              <a:t> </a:t>
            </a:r>
            <a:r>
              <a:rPr sz="2000" i="1" dirty="0">
                <a:latin typeface="Calibri"/>
                <a:cs typeface="Calibri"/>
              </a:rPr>
              <a:t>som</a:t>
            </a:r>
            <a:r>
              <a:rPr sz="2000" i="1" spc="-60" dirty="0">
                <a:latin typeface="Calibri"/>
                <a:cs typeface="Calibri"/>
              </a:rPr>
              <a:t> </a:t>
            </a:r>
            <a:r>
              <a:rPr sz="2000" i="1" dirty="0">
                <a:latin typeface="Calibri"/>
                <a:cs typeface="Calibri"/>
              </a:rPr>
              <a:t>nevnt</a:t>
            </a:r>
            <a:r>
              <a:rPr sz="2000" i="1" spc="-55" dirty="0">
                <a:latin typeface="Calibri"/>
                <a:cs typeface="Calibri"/>
              </a:rPr>
              <a:t> </a:t>
            </a:r>
            <a:r>
              <a:rPr sz="2000" i="1" dirty="0">
                <a:latin typeface="Calibri"/>
                <a:cs typeface="Calibri"/>
              </a:rPr>
              <a:t>i</a:t>
            </a:r>
            <a:r>
              <a:rPr sz="2000" i="1" spc="-50" dirty="0">
                <a:latin typeface="Calibri"/>
                <a:cs typeface="Calibri"/>
              </a:rPr>
              <a:t> </a:t>
            </a:r>
            <a:r>
              <a:rPr sz="2000" i="1" dirty="0">
                <a:latin typeface="Calibri"/>
                <a:cs typeface="Calibri"/>
              </a:rPr>
              <a:t>punktumet</a:t>
            </a:r>
            <a:r>
              <a:rPr sz="2000" i="1" spc="-60" dirty="0">
                <a:latin typeface="Calibri"/>
                <a:cs typeface="Calibri"/>
              </a:rPr>
              <a:t> </a:t>
            </a:r>
            <a:r>
              <a:rPr sz="2000" i="1" dirty="0">
                <a:latin typeface="Calibri"/>
                <a:cs typeface="Calibri"/>
              </a:rPr>
              <a:t>foran</a:t>
            </a:r>
            <a:r>
              <a:rPr sz="2000" i="1" spc="-70" dirty="0">
                <a:latin typeface="Calibri"/>
                <a:cs typeface="Calibri"/>
              </a:rPr>
              <a:t> </a:t>
            </a:r>
            <a:r>
              <a:rPr sz="2000" i="1" dirty="0">
                <a:latin typeface="Calibri"/>
                <a:cs typeface="Calibri"/>
              </a:rPr>
              <a:t>og</a:t>
            </a:r>
            <a:r>
              <a:rPr sz="2000" i="1" spc="-50" dirty="0">
                <a:latin typeface="Calibri"/>
                <a:cs typeface="Calibri"/>
              </a:rPr>
              <a:t> </a:t>
            </a:r>
            <a:r>
              <a:rPr sz="2000" i="1" dirty="0">
                <a:latin typeface="Calibri"/>
                <a:cs typeface="Calibri"/>
              </a:rPr>
              <a:t>opplysninger</a:t>
            </a:r>
            <a:r>
              <a:rPr sz="2000" i="1" spc="-85" dirty="0">
                <a:latin typeface="Calibri"/>
                <a:cs typeface="Calibri"/>
              </a:rPr>
              <a:t> </a:t>
            </a:r>
            <a:r>
              <a:rPr sz="2000" i="1" dirty="0">
                <a:latin typeface="Calibri"/>
                <a:cs typeface="Calibri"/>
              </a:rPr>
              <a:t>om</a:t>
            </a:r>
            <a:r>
              <a:rPr sz="2000" i="1" spc="-50" dirty="0">
                <a:latin typeface="Calibri"/>
                <a:cs typeface="Calibri"/>
              </a:rPr>
              <a:t> </a:t>
            </a:r>
            <a:r>
              <a:rPr sz="2000" i="1" dirty="0">
                <a:latin typeface="Calibri"/>
                <a:cs typeface="Calibri"/>
              </a:rPr>
              <a:t>den</a:t>
            </a:r>
            <a:r>
              <a:rPr sz="2000" i="1" spc="-65" dirty="0">
                <a:latin typeface="Calibri"/>
                <a:cs typeface="Calibri"/>
              </a:rPr>
              <a:t> </a:t>
            </a:r>
            <a:r>
              <a:rPr sz="2000" i="1" spc="-10" dirty="0">
                <a:latin typeface="Calibri"/>
                <a:cs typeface="Calibri"/>
              </a:rPr>
              <a:t>enkeltes</a:t>
            </a:r>
            <a:r>
              <a:rPr sz="2000" i="1" spc="-35" dirty="0">
                <a:latin typeface="Calibri"/>
                <a:cs typeface="Calibri"/>
              </a:rPr>
              <a:t> </a:t>
            </a:r>
            <a:r>
              <a:rPr sz="2000" i="1" dirty="0">
                <a:latin typeface="Calibri"/>
                <a:cs typeface="Calibri"/>
              </a:rPr>
              <a:t>personlige</a:t>
            </a:r>
            <a:r>
              <a:rPr sz="2000" i="1" spc="-55" dirty="0">
                <a:latin typeface="Calibri"/>
                <a:cs typeface="Calibri"/>
              </a:rPr>
              <a:t> </a:t>
            </a:r>
            <a:r>
              <a:rPr sz="2000" i="1" spc="-10" dirty="0">
                <a:latin typeface="Calibri"/>
                <a:cs typeface="Calibri"/>
              </a:rPr>
              <a:t>status</a:t>
            </a:r>
            <a:r>
              <a:rPr sz="2000" i="1" spc="-30" dirty="0">
                <a:latin typeface="Calibri"/>
                <a:cs typeface="Calibri"/>
              </a:rPr>
              <a:t> </a:t>
            </a:r>
            <a:r>
              <a:rPr sz="2000" i="1" spc="-25" dirty="0">
                <a:latin typeface="Calibri"/>
                <a:cs typeface="Calibri"/>
              </a:rPr>
              <a:t>for </a:t>
            </a:r>
            <a:r>
              <a:rPr sz="2000" i="1" dirty="0">
                <a:latin typeface="Calibri"/>
                <a:cs typeface="Calibri"/>
              </a:rPr>
              <a:t>øvrig,</a:t>
            </a:r>
            <a:r>
              <a:rPr sz="2000" i="1" spc="-55" dirty="0">
                <a:latin typeface="Calibri"/>
                <a:cs typeface="Calibri"/>
              </a:rPr>
              <a:t> </a:t>
            </a:r>
            <a:r>
              <a:rPr sz="2000" i="1" dirty="0">
                <a:latin typeface="Calibri"/>
                <a:cs typeface="Calibri"/>
              </a:rPr>
              <a:t>samt</a:t>
            </a:r>
            <a:r>
              <a:rPr sz="2000" i="1" spc="-40" dirty="0">
                <a:latin typeface="Calibri"/>
                <a:cs typeface="Calibri"/>
              </a:rPr>
              <a:t> </a:t>
            </a:r>
            <a:r>
              <a:rPr sz="2000" i="1" dirty="0">
                <a:latin typeface="Calibri"/>
                <a:cs typeface="Calibri"/>
              </a:rPr>
              <a:t>om</a:t>
            </a:r>
            <a:r>
              <a:rPr sz="2000" i="1" spc="-60" dirty="0">
                <a:latin typeface="Calibri"/>
                <a:cs typeface="Calibri"/>
              </a:rPr>
              <a:t> </a:t>
            </a:r>
            <a:r>
              <a:rPr sz="2000" i="1" dirty="0">
                <a:latin typeface="Calibri"/>
                <a:cs typeface="Calibri"/>
              </a:rPr>
              <a:t>vilkårene</a:t>
            </a:r>
            <a:r>
              <a:rPr sz="2000" i="1" spc="-40" dirty="0">
                <a:latin typeface="Calibri"/>
                <a:cs typeface="Calibri"/>
              </a:rPr>
              <a:t> </a:t>
            </a:r>
            <a:r>
              <a:rPr sz="2000" i="1" dirty="0">
                <a:latin typeface="Calibri"/>
                <a:cs typeface="Calibri"/>
              </a:rPr>
              <a:t>for</a:t>
            </a:r>
            <a:r>
              <a:rPr sz="2000" i="1" spc="-65" dirty="0">
                <a:latin typeface="Calibri"/>
                <a:cs typeface="Calibri"/>
              </a:rPr>
              <a:t> </a:t>
            </a:r>
            <a:r>
              <a:rPr sz="2000" i="1" dirty="0">
                <a:latin typeface="Calibri"/>
                <a:cs typeface="Calibri"/>
              </a:rPr>
              <a:t>å</a:t>
            </a:r>
            <a:r>
              <a:rPr sz="2000" i="1" spc="-60" dirty="0">
                <a:latin typeface="Calibri"/>
                <a:cs typeface="Calibri"/>
              </a:rPr>
              <a:t> </a:t>
            </a:r>
            <a:r>
              <a:rPr sz="2000" i="1" dirty="0">
                <a:latin typeface="Calibri"/>
                <a:cs typeface="Calibri"/>
              </a:rPr>
              <a:t>gi</a:t>
            </a:r>
            <a:r>
              <a:rPr sz="2000" i="1" spc="-50" dirty="0">
                <a:latin typeface="Calibri"/>
                <a:cs typeface="Calibri"/>
              </a:rPr>
              <a:t> </a:t>
            </a:r>
            <a:r>
              <a:rPr sz="2000" i="1" dirty="0">
                <a:latin typeface="Calibri"/>
                <a:cs typeface="Calibri"/>
              </a:rPr>
              <a:t>slike</a:t>
            </a:r>
            <a:r>
              <a:rPr sz="2000" i="1" spc="-40" dirty="0">
                <a:latin typeface="Calibri"/>
                <a:cs typeface="Calibri"/>
              </a:rPr>
              <a:t> </a:t>
            </a:r>
            <a:r>
              <a:rPr sz="2000" i="1" spc="-10" dirty="0">
                <a:latin typeface="Calibri"/>
                <a:cs typeface="Calibri"/>
              </a:rPr>
              <a:t>opplysninger.</a:t>
            </a:r>
            <a:endParaRPr sz="2000" i="1" dirty="0">
              <a:latin typeface="Calibri"/>
              <a:cs typeface="Calibri"/>
            </a:endParaRPr>
          </a:p>
          <a:p>
            <a:pPr marL="12700" marR="5080">
              <a:lnSpc>
                <a:spcPct val="80000"/>
              </a:lnSpc>
              <a:spcBef>
                <a:spcPts val="1000"/>
              </a:spcBef>
            </a:pPr>
            <a:r>
              <a:rPr sz="1900" i="1" spc="-20" dirty="0">
                <a:latin typeface="Calibri"/>
                <a:cs typeface="Calibri"/>
              </a:rPr>
              <a:t>Taushetsplikten</a:t>
            </a:r>
            <a:r>
              <a:rPr sz="1900" i="1" spc="-40" dirty="0">
                <a:latin typeface="Calibri"/>
                <a:cs typeface="Calibri"/>
              </a:rPr>
              <a:t> </a:t>
            </a:r>
            <a:r>
              <a:rPr sz="1900" i="1" dirty="0">
                <a:latin typeface="Calibri"/>
                <a:cs typeface="Calibri"/>
              </a:rPr>
              <a:t>gjelder</a:t>
            </a:r>
            <a:r>
              <a:rPr sz="1900" i="1" spc="-30" dirty="0">
                <a:latin typeface="Calibri"/>
                <a:cs typeface="Calibri"/>
              </a:rPr>
              <a:t> </a:t>
            </a:r>
            <a:r>
              <a:rPr sz="1900" i="1" dirty="0">
                <a:latin typeface="Calibri"/>
                <a:cs typeface="Calibri"/>
              </a:rPr>
              <a:t>også</a:t>
            </a:r>
            <a:r>
              <a:rPr sz="1900" i="1" spc="-55" dirty="0">
                <a:latin typeface="Calibri"/>
                <a:cs typeface="Calibri"/>
              </a:rPr>
              <a:t> </a:t>
            </a:r>
            <a:r>
              <a:rPr sz="1900" i="1" dirty="0">
                <a:latin typeface="Calibri"/>
                <a:cs typeface="Calibri"/>
              </a:rPr>
              <a:t>etter</a:t>
            </a:r>
            <a:r>
              <a:rPr sz="1900" i="1" spc="-55" dirty="0">
                <a:latin typeface="Calibri"/>
                <a:cs typeface="Calibri"/>
              </a:rPr>
              <a:t> </a:t>
            </a:r>
            <a:r>
              <a:rPr sz="1900" i="1" dirty="0">
                <a:latin typeface="Calibri"/>
                <a:cs typeface="Calibri"/>
              </a:rPr>
              <a:t>at</a:t>
            </a:r>
            <a:r>
              <a:rPr sz="1900" i="1" spc="-55" dirty="0">
                <a:latin typeface="Calibri"/>
                <a:cs typeface="Calibri"/>
              </a:rPr>
              <a:t> </a:t>
            </a:r>
            <a:r>
              <a:rPr sz="1900" i="1" spc="-10" dirty="0">
                <a:latin typeface="Calibri"/>
                <a:cs typeface="Calibri"/>
              </a:rPr>
              <a:t>vedkommende</a:t>
            </a:r>
            <a:r>
              <a:rPr sz="1900" i="1" spc="-25" dirty="0">
                <a:latin typeface="Calibri"/>
                <a:cs typeface="Calibri"/>
              </a:rPr>
              <a:t> </a:t>
            </a:r>
            <a:r>
              <a:rPr sz="1900" i="1" dirty="0">
                <a:latin typeface="Calibri"/>
                <a:cs typeface="Calibri"/>
              </a:rPr>
              <a:t>har</a:t>
            </a:r>
            <a:r>
              <a:rPr sz="1900" i="1" spc="-55" dirty="0">
                <a:latin typeface="Calibri"/>
                <a:cs typeface="Calibri"/>
              </a:rPr>
              <a:t> </a:t>
            </a:r>
            <a:r>
              <a:rPr sz="1900" i="1" spc="-10" dirty="0">
                <a:latin typeface="Calibri"/>
                <a:cs typeface="Calibri"/>
              </a:rPr>
              <a:t>avsluttet</a:t>
            </a:r>
            <a:r>
              <a:rPr sz="1900" i="1" spc="-30" dirty="0">
                <a:latin typeface="Calibri"/>
                <a:cs typeface="Calibri"/>
              </a:rPr>
              <a:t> </a:t>
            </a:r>
            <a:r>
              <a:rPr sz="1900" i="1" spc="-10" dirty="0">
                <a:latin typeface="Calibri"/>
                <a:cs typeface="Calibri"/>
              </a:rPr>
              <a:t>tjenesten</a:t>
            </a:r>
            <a:r>
              <a:rPr sz="1900" i="1" spc="-50" dirty="0">
                <a:latin typeface="Calibri"/>
                <a:cs typeface="Calibri"/>
              </a:rPr>
              <a:t> </a:t>
            </a:r>
            <a:r>
              <a:rPr sz="1900" i="1" dirty="0">
                <a:latin typeface="Calibri"/>
                <a:cs typeface="Calibri"/>
              </a:rPr>
              <a:t>eller</a:t>
            </a:r>
            <a:r>
              <a:rPr sz="1900" i="1" spc="-45" dirty="0">
                <a:latin typeface="Calibri"/>
                <a:cs typeface="Calibri"/>
              </a:rPr>
              <a:t> </a:t>
            </a:r>
            <a:r>
              <a:rPr sz="1900" i="1" dirty="0">
                <a:latin typeface="Calibri"/>
                <a:cs typeface="Calibri"/>
              </a:rPr>
              <a:t>arbeidet.</a:t>
            </a:r>
            <a:r>
              <a:rPr sz="1900" i="1" spc="-40" dirty="0">
                <a:latin typeface="Calibri"/>
                <a:cs typeface="Calibri"/>
              </a:rPr>
              <a:t> </a:t>
            </a:r>
            <a:r>
              <a:rPr sz="1900" i="1" dirty="0">
                <a:latin typeface="Calibri"/>
                <a:cs typeface="Calibri"/>
              </a:rPr>
              <a:t>Han</a:t>
            </a:r>
            <a:r>
              <a:rPr sz="1900" i="1" spc="-40" dirty="0">
                <a:latin typeface="Calibri"/>
                <a:cs typeface="Calibri"/>
              </a:rPr>
              <a:t> </a:t>
            </a:r>
            <a:r>
              <a:rPr sz="1900" i="1" dirty="0">
                <a:latin typeface="Calibri"/>
                <a:cs typeface="Calibri"/>
              </a:rPr>
              <a:t>kan</a:t>
            </a:r>
            <a:r>
              <a:rPr sz="1900" i="1" spc="-55" dirty="0">
                <a:latin typeface="Calibri"/>
                <a:cs typeface="Calibri"/>
              </a:rPr>
              <a:t> </a:t>
            </a:r>
            <a:r>
              <a:rPr sz="1900" i="1" spc="-10" dirty="0">
                <a:latin typeface="Calibri"/>
                <a:cs typeface="Calibri"/>
              </a:rPr>
              <a:t>heller </a:t>
            </a:r>
            <a:r>
              <a:rPr sz="1900" i="1" dirty="0">
                <a:latin typeface="Calibri"/>
                <a:cs typeface="Calibri"/>
              </a:rPr>
              <a:t>ikke</a:t>
            </a:r>
            <a:r>
              <a:rPr sz="1900" i="1" spc="-35" dirty="0">
                <a:latin typeface="Calibri"/>
                <a:cs typeface="Calibri"/>
              </a:rPr>
              <a:t> </a:t>
            </a:r>
            <a:r>
              <a:rPr sz="1900" i="1" spc="-10" dirty="0">
                <a:latin typeface="Calibri"/>
                <a:cs typeface="Calibri"/>
              </a:rPr>
              <a:t>utnytte</a:t>
            </a:r>
            <a:r>
              <a:rPr sz="1900" i="1" spc="-35" dirty="0">
                <a:latin typeface="Calibri"/>
                <a:cs typeface="Calibri"/>
              </a:rPr>
              <a:t> </a:t>
            </a:r>
            <a:r>
              <a:rPr sz="1900" i="1" spc="-10" dirty="0">
                <a:latin typeface="Calibri"/>
                <a:cs typeface="Calibri"/>
              </a:rPr>
              <a:t>opplysninger</a:t>
            </a:r>
            <a:r>
              <a:rPr sz="1900" i="1" spc="-15" dirty="0">
                <a:latin typeface="Calibri"/>
                <a:cs typeface="Calibri"/>
              </a:rPr>
              <a:t> </a:t>
            </a:r>
            <a:r>
              <a:rPr sz="1900" i="1" dirty="0">
                <a:latin typeface="Calibri"/>
                <a:cs typeface="Calibri"/>
              </a:rPr>
              <a:t>som</a:t>
            </a:r>
            <a:r>
              <a:rPr sz="1900" i="1" spc="-50" dirty="0">
                <a:latin typeface="Calibri"/>
                <a:cs typeface="Calibri"/>
              </a:rPr>
              <a:t> </a:t>
            </a:r>
            <a:r>
              <a:rPr sz="1900" i="1" dirty="0">
                <a:latin typeface="Calibri"/>
                <a:cs typeface="Calibri"/>
              </a:rPr>
              <a:t>nevnt</a:t>
            </a:r>
            <a:r>
              <a:rPr sz="1900" i="1" spc="-30" dirty="0">
                <a:latin typeface="Calibri"/>
                <a:cs typeface="Calibri"/>
              </a:rPr>
              <a:t> </a:t>
            </a:r>
            <a:r>
              <a:rPr sz="1900" i="1" dirty="0">
                <a:latin typeface="Calibri"/>
                <a:cs typeface="Calibri"/>
              </a:rPr>
              <a:t>i</a:t>
            </a:r>
            <a:r>
              <a:rPr sz="1900" i="1" spc="-45" dirty="0">
                <a:latin typeface="Calibri"/>
                <a:cs typeface="Calibri"/>
              </a:rPr>
              <a:t> </a:t>
            </a:r>
            <a:r>
              <a:rPr sz="1900" i="1" dirty="0">
                <a:latin typeface="Calibri"/>
                <a:cs typeface="Calibri"/>
              </a:rPr>
              <a:t>denne</a:t>
            </a:r>
            <a:r>
              <a:rPr sz="1900" i="1" spc="-20" dirty="0">
                <a:latin typeface="Calibri"/>
                <a:cs typeface="Calibri"/>
              </a:rPr>
              <a:t> </a:t>
            </a:r>
            <a:r>
              <a:rPr sz="1900" i="1" spc="-10" dirty="0">
                <a:latin typeface="Calibri"/>
                <a:cs typeface="Calibri"/>
              </a:rPr>
              <a:t>paragraf</a:t>
            </a:r>
            <a:r>
              <a:rPr sz="1900" i="1" spc="-30" dirty="0">
                <a:latin typeface="Calibri"/>
                <a:cs typeface="Calibri"/>
              </a:rPr>
              <a:t> </a:t>
            </a:r>
            <a:r>
              <a:rPr sz="1900" i="1" dirty="0">
                <a:latin typeface="Calibri"/>
                <a:cs typeface="Calibri"/>
              </a:rPr>
              <a:t>i</a:t>
            </a:r>
            <a:r>
              <a:rPr sz="1900" i="1" spc="-40" dirty="0">
                <a:latin typeface="Calibri"/>
                <a:cs typeface="Calibri"/>
              </a:rPr>
              <a:t> </a:t>
            </a:r>
            <a:r>
              <a:rPr sz="1900" i="1" dirty="0">
                <a:latin typeface="Calibri"/>
                <a:cs typeface="Calibri"/>
              </a:rPr>
              <a:t>egen</a:t>
            </a:r>
            <a:r>
              <a:rPr sz="1900" i="1" spc="-40" dirty="0">
                <a:latin typeface="Calibri"/>
                <a:cs typeface="Calibri"/>
              </a:rPr>
              <a:t> </a:t>
            </a:r>
            <a:r>
              <a:rPr sz="1900" i="1" spc="-10" dirty="0">
                <a:latin typeface="Calibri"/>
                <a:cs typeface="Calibri"/>
              </a:rPr>
              <a:t>virksomhet</a:t>
            </a:r>
            <a:r>
              <a:rPr sz="1900" i="1" spc="-30" dirty="0">
                <a:latin typeface="Calibri"/>
                <a:cs typeface="Calibri"/>
              </a:rPr>
              <a:t> </a:t>
            </a:r>
            <a:r>
              <a:rPr sz="1900" i="1" dirty="0">
                <a:latin typeface="Calibri"/>
                <a:cs typeface="Calibri"/>
              </a:rPr>
              <a:t>eller</a:t>
            </a:r>
            <a:r>
              <a:rPr sz="1900" i="1" spc="-30" dirty="0">
                <a:latin typeface="Calibri"/>
                <a:cs typeface="Calibri"/>
              </a:rPr>
              <a:t> </a:t>
            </a:r>
            <a:r>
              <a:rPr sz="1900" i="1" dirty="0">
                <a:latin typeface="Calibri"/>
                <a:cs typeface="Calibri"/>
              </a:rPr>
              <a:t>i</a:t>
            </a:r>
            <a:r>
              <a:rPr sz="1900" i="1" spc="-40" dirty="0">
                <a:latin typeface="Calibri"/>
                <a:cs typeface="Calibri"/>
              </a:rPr>
              <a:t> </a:t>
            </a:r>
            <a:r>
              <a:rPr sz="1900" i="1" spc="-10" dirty="0">
                <a:latin typeface="Calibri"/>
                <a:cs typeface="Calibri"/>
              </a:rPr>
              <a:t>tjeneste</a:t>
            </a:r>
            <a:r>
              <a:rPr sz="1900" i="1" spc="-35" dirty="0">
                <a:latin typeface="Calibri"/>
                <a:cs typeface="Calibri"/>
              </a:rPr>
              <a:t> </a:t>
            </a:r>
            <a:r>
              <a:rPr sz="1900" i="1" dirty="0">
                <a:latin typeface="Calibri"/>
                <a:cs typeface="Calibri"/>
              </a:rPr>
              <a:t>eller</a:t>
            </a:r>
            <a:r>
              <a:rPr sz="1900" i="1" spc="-30" dirty="0">
                <a:latin typeface="Calibri"/>
                <a:cs typeface="Calibri"/>
              </a:rPr>
              <a:t> </a:t>
            </a:r>
            <a:r>
              <a:rPr sz="1900" i="1" dirty="0">
                <a:latin typeface="Calibri"/>
                <a:cs typeface="Calibri"/>
              </a:rPr>
              <a:t>arbeid</a:t>
            </a:r>
            <a:r>
              <a:rPr sz="1900" i="1" spc="-35" dirty="0">
                <a:latin typeface="Calibri"/>
                <a:cs typeface="Calibri"/>
              </a:rPr>
              <a:t> </a:t>
            </a:r>
            <a:r>
              <a:rPr sz="1900" i="1" spc="-25" dirty="0">
                <a:latin typeface="Calibri"/>
                <a:cs typeface="Calibri"/>
              </a:rPr>
              <a:t>for </a:t>
            </a:r>
            <a:r>
              <a:rPr sz="1900" i="1" spc="-10" dirty="0">
                <a:latin typeface="Calibri"/>
                <a:cs typeface="Calibri"/>
              </a:rPr>
              <a:t>andre.</a:t>
            </a:r>
            <a:endParaRPr sz="1900" i="1" dirty="0">
              <a:latin typeface="Calibri"/>
              <a:cs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3" cstate="print"/>
            <a:stretch>
              <a:fillRect/>
            </a:stretch>
          </p:blipFill>
          <p:spPr>
            <a:xfrm>
              <a:off x="6371336" y="56"/>
              <a:ext cx="5820664" cy="6857873"/>
            </a:xfrm>
            <a:prstGeom prst="rect">
              <a:avLst/>
            </a:prstGeom>
          </p:spPr>
        </p:pic>
        <p:pic>
          <p:nvPicPr>
            <p:cNvPr id="4" name="object 4"/>
            <p:cNvPicPr/>
            <p:nvPr/>
          </p:nvPicPr>
          <p:blipFill>
            <a:blip r:embed="rId4" cstate="print"/>
            <a:stretch>
              <a:fillRect/>
            </a:stretch>
          </p:blipFill>
          <p:spPr>
            <a:xfrm>
              <a:off x="0" y="0"/>
              <a:ext cx="7390257" cy="6858000"/>
            </a:xfrm>
            <a:prstGeom prst="rect">
              <a:avLst/>
            </a:prstGeom>
          </p:spPr>
        </p:pic>
        <p:sp>
          <p:nvSpPr>
            <p:cNvPr id="5" name="object 5"/>
            <p:cNvSpPr/>
            <p:nvPr/>
          </p:nvSpPr>
          <p:spPr>
            <a:xfrm>
              <a:off x="671537" y="1005217"/>
              <a:ext cx="3813175" cy="3548379"/>
            </a:xfrm>
            <a:custGeom>
              <a:avLst/>
              <a:gdLst/>
              <a:ahLst/>
              <a:cxnLst/>
              <a:rect l="l" t="t" r="r" b="b"/>
              <a:pathLst>
                <a:path w="3813175" h="3548379">
                  <a:moveTo>
                    <a:pt x="1214628" y="0"/>
                  </a:moveTo>
                  <a:lnTo>
                    <a:pt x="228600" y="0"/>
                  </a:lnTo>
                  <a:lnTo>
                    <a:pt x="228600" y="280403"/>
                  </a:lnTo>
                  <a:lnTo>
                    <a:pt x="1214628" y="280403"/>
                  </a:lnTo>
                  <a:lnTo>
                    <a:pt x="1214628" y="0"/>
                  </a:lnTo>
                  <a:close/>
                </a:path>
                <a:path w="3813175" h="3548379">
                  <a:moveTo>
                    <a:pt x="3112046" y="0"/>
                  </a:moveTo>
                  <a:lnTo>
                    <a:pt x="3112046" y="0"/>
                  </a:lnTo>
                  <a:lnTo>
                    <a:pt x="1214666" y="0"/>
                  </a:lnTo>
                  <a:lnTo>
                    <a:pt x="1214666" y="280403"/>
                  </a:lnTo>
                  <a:lnTo>
                    <a:pt x="3112046" y="280403"/>
                  </a:lnTo>
                  <a:lnTo>
                    <a:pt x="3112046" y="0"/>
                  </a:lnTo>
                  <a:close/>
                </a:path>
                <a:path w="3813175" h="3548379">
                  <a:moveTo>
                    <a:pt x="3674402" y="2526779"/>
                  </a:moveTo>
                  <a:lnTo>
                    <a:pt x="3621062" y="2526779"/>
                  </a:lnTo>
                  <a:lnTo>
                    <a:pt x="2423198" y="2526779"/>
                  </a:lnTo>
                  <a:lnTo>
                    <a:pt x="2371382" y="2526779"/>
                  </a:lnTo>
                  <a:lnTo>
                    <a:pt x="1728254" y="2526779"/>
                  </a:lnTo>
                  <a:lnTo>
                    <a:pt x="1728254" y="2773667"/>
                  </a:lnTo>
                  <a:lnTo>
                    <a:pt x="1728241" y="2526779"/>
                  </a:lnTo>
                  <a:lnTo>
                    <a:pt x="1674914" y="2526779"/>
                  </a:lnTo>
                  <a:lnTo>
                    <a:pt x="1674914" y="2773667"/>
                  </a:lnTo>
                  <a:lnTo>
                    <a:pt x="1674876" y="2526779"/>
                  </a:lnTo>
                  <a:lnTo>
                    <a:pt x="1158278" y="2526779"/>
                  </a:lnTo>
                  <a:lnTo>
                    <a:pt x="1158278" y="2807195"/>
                  </a:lnTo>
                  <a:lnTo>
                    <a:pt x="1158278" y="3020555"/>
                  </a:lnTo>
                  <a:lnTo>
                    <a:pt x="1158265" y="2807195"/>
                  </a:lnTo>
                  <a:lnTo>
                    <a:pt x="1158278" y="2526779"/>
                  </a:lnTo>
                  <a:lnTo>
                    <a:pt x="1112558" y="2526779"/>
                  </a:lnTo>
                  <a:lnTo>
                    <a:pt x="1112558" y="3054083"/>
                  </a:lnTo>
                  <a:lnTo>
                    <a:pt x="1112558" y="3267443"/>
                  </a:lnTo>
                  <a:lnTo>
                    <a:pt x="1112520" y="3054083"/>
                  </a:lnTo>
                  <a:lnTo>
                    <a:pt x="1112558" y="2526779"/>
                  </a:lnTo>
                  <a:lnTo>
                    <a:pt x="1103414" y="2526779"/>
                  </a:lnTo>
                  <a:lnTo>
                    <a:pt x="1103414" y="2807195"/>
                  </a:lnTo>
                  <a:lnTo>
                    <a:pt x="1103414" y="3020555"/>
                  </a:lnTo>
                  <a:lnTo>
                    <a:pt x="1103376" y="2807195"/>
                  </a:lnTo>
                  <a:lnTo>
                    <a:pt x="1103414" y="2526779"/>
                  </a:lnTo>
                  <a:lnTo>
                    <a:pt x="228600" y="2526779"/>
                  </a:lnTo>
                  <a:lnTo>
                    <a:pt x="228600" y="2773667"/>
                  </a:lnTo>
                  <a:lnTo>
                    <a:pt x="0" y="2773667"/>
                  </a:lnTo>
                  <a:lnTo>
                    <a:pt x="0" y="3547859"/>
                  </a:lnTo>
                  <a:lnTo>
                    <a:pt x="1559052" y="3547859"/>
                  </a:lnTo>
                  <a:lnTo>
                    <a:pt x="1559052" y="3300971"/>
                  </a:lnTo>
                  <a:lnTo>
                    <a:pt x="1559090" y="3547859"/>
                  </a:lnTo>
                  <a:lnTo>
                    <a:pt x="1679473" y="3547859"/>
                  </a:lnTo>
                  <a:lnTo>
                    <a:pt x="1679473" y="3300971"/>
                  </a:lnTo>
                  <a:lnTo>
                    <a:pt x="1679486" y="3547859"/>
                  </a:lnTo>
                  <a:lnTo>
                    <a:pt x="2090966" y="3547859"/>
                  </a:lnTo>
                  <a:lnTo>
                    <a:pt x="3489998" y="3547859"/>
                  </a:lnTo>
                  <a:lnTo>
                    <a:pt x="3489998" y="3267443"/>
                  </a:lnTo>
                  <a:lnTo>
                    <a:pt x="3438182" y="3267443"/>
                  </a:lnTo>
                  <a:lnTo>
                    <a:pt x="3261398" y="3267443"/>
                  </a:lnTo>
                  <a:lnTo>
                    <a:pt x="3261398" y="3054083"/>
                  </a:lnTo>
                  <a:lnTo>
                    <a:pt x="3360458" y="3054083"/>
                  </a:lnTo>
                  <a:lnTo>
                    <a:pt x="3412274" y="3054083"/>
                  </a:lnTo>
                  <a:lnTo>
                    <a:pt x="3412274" y="2807195"/>
                  </a:lnTo>
                  <a:lnTo>
                    <a:pt x="3621062" y="2807195"/>
                  </a:lnTo>
                  <a:lnTo>
                    <a:pt x="3674402" y="2807195"/>
                  </a:lnTo>
                  <a:lnTo>
                    <a:pt x="3674402" y="2526779"/>
                  </a:lnTo>
                  <a:close/>
                </a:path>
                <a:path w="3813175" h="3548379">
                  <a:moveTo>
                    <a:pt x="3788702" y="893051"/>
                  </a:moveTo>
                  <a:lnTo>
                    <a:pt x="3788702" y="893051"/>
                  </a:lnTo>
                  <a:lnTo>
                    <a:pt x="1059218" y="893051"/>
                  </a:lnTo>
                  <a:lnTo>
                    <a:pt x="1059218" y="1420355"/>
                  </a:lnTo>
                  <a:lnTo>
                    <a:pt x="1059218" y="1633715"/>
                  </a:lnTo>
                  <a:lnTo>
                    <a:pt x="1059180" y="1420355"/>
                  </a:lnTo>
                  <a:lnTo>
                    <a:pt x="1059218" y="893051"/>
                  </a:lnTo>
                  <a:lnTo>
                    <a:pt x="940346" y="893051"/>
                  </a:lnTo>
                  <a:lnTo>
                    <a:pt x="888530" y="893051"/>
                  </a:lnTo>
                  <a:lnTo>
                    <a:pt x="888530" y="1139939"/>
                  </a:lnTo>
                  <a:lnTo>
                    <a:pt x="888479" y="893051"/>
                  </a:lnTo>
                  <a:lnTo>
                    <a:pt x="876338" y="893051"/>
                  </a:lnTo>
                  <a:lnTo>
                    <a:pt x="876338" y="1173467"/>
                  </a:lnTo>
                  <a:lnTo>
                    <a:pt x="876338" y="1386827"/>
                  </a:lnTo>
                  <a:lnTo>
                    <a:pt x="876300" y="1173467"/>
                  </a:lnTo>
                  <a:lnTo>
                    <a:pt x="876338" y="893051"/>
                  </a:lnTo>
                  <a:lnTo>
                    <a:pt x="228600" y="893051"/>
                  </a:lnTo>
                  <a:lnTo>
                    <a:pt x="228600" y="1139939"/>
                  </a:lnTo>
                  <a:lnTo>
                    <a:pt x="0" y="1139939"/>
                  </a:lnTo>
                  <a:lnTo>
                    <a:pt x="0" y="1914131"/>
                  </a:lnTo>
                  <a:lnTo>
                    <a:pt x="656844" y="1914131"/>
                  </a:lnTo>
                  <a:lnTo>
                    <a:pt x="656844" y="1667243"/>
                  </a:lnTo>
                  <a:lnTo>
                    <a:pt x="656882" y="1914131"/>
                  </a:lnTo>
                  <a:lnTo>
                    <a:pt x="707161" y="1914131"/>
                  </a:lnTo>
                  <a:lnTo>
                    <a:pt x="707161" y="1667243"/>
                  </a:lnTo>
                  <a:lnTo>
                    <a:pt x="707174" y="1914131"/>
                  </a:lnTo>
                  <a:lnTo>
                    <a:pt x="937298" y="1914131"/>
                  </a:lnTo>
                  <a:lnTo>
                    <a:pt x="3400069" y="1914131"/>
                  </a:lnTo>
                  <a:lnTo>
                    <a:pt x="3400069" y="1667243"/>
                  </a:lnTo>
                  <a:lnTo>
                    <a:pt x="3400082" y="1914131"/>
                  </a:lnTo>
                  <a:lnTo>
                    <a:pt x="3454946" y="1914131"/>
                  </a:lnTo>
                  <a:lnTo>
                    <a:pt x="3454946" y="1667243"/>
                  </a:lnTo>
                  <a:lnTo>
                    <a:pt x="3759733" y="1667243"/>
                  </a:lnTo>
                  <a:lnTo>
                    <a:pt x="3759733" y="1386827"/>
                  </a:lnTo>
                  <a:lnTo>
                    <a:pt x="3348266" y="1386827"/>
                  </a:lnTo>
                  <a:lnTo>
                    <a:pt x="3294926" y="1386827"/>
                  </a:lnTo>
                  <a:lnTo>
                    <a:pt x="3060230" y="1386827"/>
                  </a:lnTo>
                  <a:lnTo>
                    <a:pt x="3060230" y="1173467"/>
                  </a:lnTo>
                  <a:lnTo>
                    <a:pt x="3323882" y="1173467"/>
                  </a:lnTo>
                  <a:lnTo>
                    <a:pt x="3788702" y="1173467"/>
                  </a:lnTo>
                  <a:lnTo>
                    <a:pt x="3788702" y="893051"/>
                  </a:lnTo>
                  <a:close/>
                </a:path>
                <a:path w="3813175" h="3548379">
                  <a:moveTo>
                    <a:pt x="3813086" y="1386827"/>
                  </a:moveTo>
                  <a:lnTo>
                    <a:pt x="3759746" y="1386827"/>
                  </a:lnTo>
                  <a:lnTo>
                    <a:pt x="3759746" y="1667243"/>
                  </a:lnTo>
                  <a:lnTo>
                    <a:pt x="3813086" y="1667243"/>
                  </a:lnTo>
                  <a:lnTo>
                    <a:pt x="3813086" y="1386827"/>
                  </a:lnTo>
                  <a:close/>
                </a:path>
              </a:pathLst>
            </a:custGeom>
            <a:solidFill>
              <a:srgbClr val="F4F4F4"/>
            </a:solidFill>
          </p:spPr>
          <p:txBody>
            <a:bodyPr wrap="square" lIns="0" tIns="0" rIns="0" bIns="0" rtlCol="0"/>
            <a:lstStyle/>
            <a:p>
              <a:endParaRPr dirty="0"/>
            </a:p>
          </p:txBody>
        </p:sp>
      </p:grpSp>
      <p:sp>
        <p:nvSpPr>
          <p:cNvPr id="6" name="object 6"/>
          <p:cNvSpPr txBox="1"/>
          <p:nvPr/>
        </p:nvSpPr>
        <p:spPr>
          <a:xfrm>
            <a:off x="659079" y="983741"/>
            <a:ext cx="3124835" cy="299720"/>
          </a:xfrm>
          <a:prstGeom prst="rect">
            <a:avLst/>
          </a:prstGeom>
        </p:spPr>
        <p:txBody>
          <a:bodyPr vert="horz" wrap="square" lIns="0" tIns="12700" rIns="0" bIns="0" rtlCol="0">
            <a:spAutoFit/>
          </a:bodyPr>
          <a:lstStyle/>
          <a:p>
            <a:pPr marL="240665" indent="-227965">
              <a:lnSpc>
                <a:spcPct val="100000"/>
              </a:lnSpc>
              <a:spcBef>
                <a:spcPts val="100"/>
              </a:spcBef>
              <a:buFont typeface="Arial"/>
              <a:buChar char="•"/>
              <a:tabLst>
                <a:tab pos="240665" algn="l"/>
              </a:tabLst>
            </a:pPr>
            <a:r>
              <a:rPr sz="1800" b="1" dirty="0">
                <a:latin typeface="Calibri"/>
                <a:cs typeface="Calibri"/>
              </a:rPr>
              <a:t>Eksempler</a:t>
            </a:r>
            <a:r>
              <a:rPr sz="1800" b="1" spc="-45" dirty="0">
                <a:latin typeface="Calibri"/>
                <a:cs typeface="Calibri"/>
              </a:rPr>
              <a:t> </a:t>
            </a:r>
            <a:r>
              <a:rPr sz="1800" b="1" dirty="0">
                <a:latin typeface="Calibri"/>
                <a:cs typeface="Calibri"/>
              </a:rPr>
              <a:t>på</a:t>
            </a:r>
            <a:r>
              <a:rPr sz="1800" b="1" spc="-30" dirty="0">
                <a:latin typeface="Calibri"/>
                <a:cs typeface="Calibri"/>
              </a:rPr>
              <a:t> </a:t>
            </a:r>
            <a:r>
              <a:rPr sz="1800" b="1" spc="-10" dirty="0">
                <a:latin typeface="Calibri"/>
                <a:cs typeface="Calibri"/>
              </a:rPr>
              <a:t>taushetsbelagte</a:t>
            </a:r>
            <a:endParaRPr sz="1800" dirty="0">
              <a:latin typeface="Calibri"/>
              <a:cs typeface="Calibri"/>
            </a:endParaRPr>
          </a:p>
        </p:txBody>
      </p:sp>
      <p:sp>
        <p:nvSpPr>
          <p:cNvPr id="7" name="object 7"/>
          <p:cNvSpPr txBox="1"/>
          <p:nvPr/>
        </p:nvSpPr>
        <p:spPr>
          <a:xfrm>
            <a:off x="671537" y="1285621"/>
            <a:ext cx="1224280" cy="247015"/>
          </a:xfrm>
          <a:prstGeom prst="rect">
            <a:avLst/>
          </a:prstGeom>
          <a:solidFill>
            <a:srgbClr val="F4F4F4"/>
          </a:solidFill>
        </p:spPr>
        <p:txBody>
          <a:bodyPr vert="horz" wrap="square" lIns="0" tIns="0" rIns="0" bIns="0" rtlCol="0">
            <a:spAutoFit/>
          </a:bodyPr>
          <a:lstStyle/>
          <a:p>
            <a:pPr>
              <a:lnSpc>
                <a:spcPts val="1825"/>
              </a:lnSpc>
            </a:pPr>
            <a:r>
              <a:rPr sz="1800" b="1" spc="-10" dirty="0">
                <a:latin typeface="Calibri"/>
                <a:cs typeface="Calibri"/>
              </a:rPr>
              <a:t>opplysninger</a:t>
            </a:r>
            <a:endParaRPr sz="1800" dirty="0">
              <a:latin typeface="Calibri"/>
              <a:cs typeface="Calibri"/>
            </a:endParaRPr>
          </a:p>
        </p:txBody>
      </p:sp>
      <p:sp>
        <p:nvSpPr>
          <p:cNvPr id="8" name="object 8"/>
          <p:cNvSpPr txBox="1"/>
          <p:nvPr/>
        </p:nvSpPr>
        <p:spPr>
          <a:xfrm>
            <a:off x="671537" y="1575180"/>
            <a:ext cx="805180" cy="280670"/>
          </a:xfrm>
          <a:prstGeom prst="rect">
            <a:avLst/>
          </a:prstGeom>
          <a:solidFill>
            <a:srgbClr val="F4F4F4"/>
          </a:solidFill>
        </p:spPr>
        <p:txBody>
          <a:bodyPr vert="horz" wrap="square" lIns="0" tIns="0" rIns="0" bIns="0" rtlCol="0">
            <a:spAutoFit/>
          </a:bodyPr>
          <a:lstStyle/>
          <a:p>
            <a:pPr>
              <a:lnSpc>
                <a:spcPts val="2090"/>
              </a:lnSpc>
            </a:pPr>
            <a:r>
              <a:rPr sz="1800" b="1" dirty="0">
                <a:latin typeface="Calibri"/>
                <a:cs typeface="Calibri"/>
              </a:rPr>
              <a:t>fra</a:t>
            </a:r>
            <a:r>
              <a:rPr sz="1800" b="1" spc="-55" dirty="0">
                <a:latin typeface="Calibri"/>
                <a:cs typeface="Calibri"/>
              </a:rPr>
              <a:t> </a:t>
            </a:r>
            <a:r>
              <a:rPr sz="1800" b="1" spc="-10" dirty="0">
                <a:latin typeface="Calibri"/>
                <a:cs typeface="Calibri"/>
              </a:rPr>
              <a:t>skole</a:t>
            </a:r>
            <a:endParaRPr sz="1800" dirty="0">
              <a:latin typeface="Calibri"/>
              <a:cs typeface="Calibri"/>
            </a:endParaRPr>
          </a:p>
        </p:txBody>
      </p:sp>
      <p:sp>
        <p:nvSpPr>
          <p:cNvPr id="9" name="object 9"/>
          <p:cNvSpPr txBox="1"/>
          <p:nvPr/>
        </p:nvSpPr>
        <p:spPr>
          <a:xfrm>
            <a:off x="671537" y="1877059"/>
            <a:ext cx="3801110" cy="1040765"/>
          </a:xfrm>
          <a:prstGeom prst="rect">
            <a:avLst/>
          </a:prstGeom>
        </p:spPr>
        <p:txBody>
          <a:bodyPr vert="horz" wrap="square" lIns="0" tIns="43815" rIns="0" bIns="0" rtlCol="0">
            <a:spAutoFit/>
          </a:bodyPr>
          <a:lstStyle/>
          <a:p>
            <a:pPr marR="33020" indent="228600">
              <a:lnSpc>
                <a:spcPts val="1939"/>
              </a:lnSpc>
              <a:spcBef>
                <a:spcPts val="345"/>
              </a:spcBef>
              <a:buFont typeface="Arial"/>
              <a:buChar char="•"/>
              <a:tabLst>
                <a:tab pos="228600" algn="l"/>
              </a:tabLst>
            </a:pPr>
            <a:r>
              <a:rPr sz="1800" dirty="0">
                <a:latin typeface="Calibri"/>
                <a:cs typeface="Calibri"/>
              </a:rPr>
              <a:t>elevers</a:t>
            </a:r>
            <a:r>
              <a:rPr sz="1800" spc="-35" dirty="0">
                <a:latin typeface="Calibri"/>
                <a:cs typeface="Calibri"/>
              </a:rPr>
              <a:t> </a:t>
            </a:r>
            <a:r>
              <a:rPr sz="1800" spc="-10" dirty="0">
                <a:latin typeface="Calibri"/>
                <a:cs typeface="Calibri"/>
              </a:rPr>
              <a:t>personlighet</a:t>
            </a:r>
            <a:r>
              <a:rPr sz="1800" spc="-15" dirty="0">
                <a:latin typeface="Calibri"/>
                <a:cs typeface="Calibri"/>
              </a:rPr>
              <a:t> </a:t>
            </a:r>
            <a:r>
              <a:rPr sz="1800" dirty="0">
                <a:latin typeface="Calibri"/>
                <a:cs typeface="Calibri"/>
              </a:rPr>
              <a:t>og</a:t>
            </a:r>
            <a:r>
              <a:rPr sz="1800" spc="-30" dirty="0">
                <a:latin typeface="Calibri"/>
                <a:cs typeface="Calibri"/>
              </a:rPr>
              <a:t> </a:t>
            </a:r>
            <a:r>
              <a:rPr sz="1800" spc="-20" dirty="0">
                <a:latin typeface="Calibri"/>
                <a:cs typeface="Calibri"/>
              </a:rPr>
              <a:t>følelsesliv,</a:t>
            </a:r>
            <a:r>
              <a:rPr sz="1800" spc="-30" dirty="0">
                <a:latin typeface="Calibri"/>
                <a:cs typeface="Calibri"/>
              </a:rPr>
              <a:t> </a:t>
            </a:r>
            <a:r>
              <a:rPr sz="1800" spc="-25" dirty="0">
                <a:latin typeface="Calibri"/>
                <a:cs typeface="Calibri"/>
              </a:rPr>
              <a:t>om </a:t>
            </a:r>
            <a:r>
              <a:rPr sz="1800" spc="-10" dirty="0">
                <a:latin typeface="Calibri"/>
                <a:cs typeface="Calibri"/>
              </a:rPr>
              <a:t>oppførsel,</a:t>
            </a:r>
            <a:r>
              <a:rPr sz="1800" spc="-30" dirty="0">
                <a:latin typeface="Calibri"/>
                <a:cs typeface="Calibri"/>
              </a:rPr>
              <a:t> </a:t>
            </a:r>
            <a:r>
              <a:rPr sz="1800" dirty="0">
                <a:latin typeface="Calibri"/>
                <a:cs typeface="Calibri"/>
              </a:rPr>
              <a:t>bruk</a:t>
            </a:r>
            <a:r>
              <a:rPr sz="1800" spc="-20" dirty="0">
                <a:latin typeface="Calibri"/>
                <a:cs typeface="Calibri"/>
              </a:rPr>
              <a:t> </a:t>
            </a:r>
            <a:r>
              <a:rPr sz="1800" dirty="0">
                <a:latin typeface="Calibri"/>
                <a:cs typeface="Calibri"/>
              </a:rPr>
              <a:t>av</a:t>
            </a:r>
            <a:r>
              <a:rPr sz="1800" spc="-40" dirty="0">
                <a:latin typeface="Calibri"/>
                <a:cs typeface="Calibri"/>
              </a:rPr>
              <a:t> </a:t>
            </a:r>
            <a:r>
              <a:rPr sz="1800" spc="-20" dirty="0">
                <a:latin typeface="Calibri"/>
                <a:cs typeface="Calibri"/>
              </a:rPr>
              <a:t>rusmidler,</a:t>
            </a:r>
            <a:r>
              <a:rPr sz="1800" spc="-15" dirty="0">
                <a:latin typeface="Calibri"/>
                <a:cs typeface="Calibri"/>
              </a:rPr>
              <a:t> </a:t>
            </a:r>
            <a:r>
              <a:rPr sz="1800" spc="-25" dirty="0">
                <a:latin typeface="Calibri"/>
                <a:cs typeface="Calibri"/>
              </a:rPr>
              <a:t>om </a:t>
            </a:r>
            <a:r>
              <a:rPr sz="1800" spc="-30" dirty="0">
                <a:latin typeface="Calibri"/>
                <a:cs typeface="Calibri"/>
              </a:rPr>
              <a:t>skolefravær,</a:t>
            </a:r>
            <a:r>
              <a:rPr sz="1800" spc="-55" dirty="0">
                <a:latin typeface="Calibri"/>
                <a:cs typeface="Calibri"/>
              </a:rPr>
              <a:t> </a:t>
            </a:r>
            <a:r>
              <a:rPr sz="1800" spc="-20" dirty="0">
                <a:latin typeface="Calibri"/>
                <a:cs typeface="Calibri"/>
              </a:rPr>
              <a:t>vurderinger,</a:t>
            </a:r>
            <a:r>
              <a:rPr sz="1800" spc="-35" dirty="0">
                <a:latin typeface="Calibri"/>
                <a:cs typeface="Calibri"/>
              </a:rPr>
              <a:t> </a:t>
            </a:r>
            <a:r>
              <a:rPr sz="1800" spc="-10" dirty="0">
                <a:latin typeface="Calibri"/>
                <a:cs typeface="Calibri"/>
              </a:rPr>
              <a:t>karakterer</a:t>
            </a:r>
            <a:r>
              <a:rPr sz="1800" spc="-35" dirty="0">
                <a:latin typeface="Calibri"/>
                <a:cs typeface="Calibri"/>
              </a:rPr>
              <a:t> </a:t>
            </a:r>
            <a:r>
              <a:rPr sz="1800" spc="-10" dirty="0">
                <a:latin typeface="Calibri"/>
                <a:cs typeface="Calibri"/>
              </a:rPr>
              <a:t>eller </a:t>
            </a:r>
            <a:r>
              <a:rPr sz="1800" dirty="0">
                <a:latin typeface="Calibri"/>
                <a:cs typeface="Calibri"/>
              </a:rPr>
              <a:t>innsats</a:t>
            </a:r>
            <a:r>
              <a:rPr sz="1800" spc="-55" dirty="0">
                <a:latin typeface="Calibri"/>
                <a:cs typeface="Calibri"/>
              </a:rPr>
              <a:t> </a:t>
            </a:r>
            <a:r>
              <a:rPr sz="1800" dirty="0">
                <a:latin typeface="Calibri"/>
                <a:cs typeface="Calibri"/>
              </a:rPr>
              <a:t>på</a:t>
            </a:r>
            <a:r>
              <a:rPr sz="1800" spc="-40" dirty="0">
                <a:latin typeface="Calibri"/>
                <a:cs typeface="Calibri"/>
              </a:rPr>
              <a:t> </a:t>
            </a:r>
            <a:r>
              <a:rPr sz="1800" dirty="0">
                <a:latin typeface="Calibri"/>
                <a:cs typeface="Calibri"/>
              </a:rPr>
              <a:t>skolen</a:t>
            </a:r>
            <a:r>
              <a:rPr sz="1800" spc="-40" dirty="0">
                <a:latin typeface="Calibri"/>
                <a:cs typeface="Calibri"/>
              </a:rPr>
              <a:t> </a:t>
            </a:r>
            <a:r>
              <a:rPr sz="1800" dirty="0">
                <a:latin typeface="Calibri"/>
                <a:cs typeface="Calibri"/>
              </a:rPr>
              <a:t>og</a:t>
            </a:r>
            <a:r>
              <a:rPr sz="1800" spc="-50" dirty="0">
                <a:latin typeface="Calibri"/>
                <a:cs typeface="Calibri"/>
              </a:rPr>
              <a:t> </a:t>
            </a:r>
            <a:r>
              <a:rPr sz="1800" dirty="0">
                <a:latin typeface="Calibri"/>
                <a:cs typeface="Calibri"/>
              </a:rPr>
              <a:t>om</a:t>
            </a:r>
            <a:r>
              <a:rPr sz="1800" spc="-45" dirty="0">
                <a:latin typeface="Calibri"/>
                <a:cs typeface="Calibri"/>
              </a:rPr>
              <a:t> </a:t>
            </a:r>
            <a:r>
              <a:rPr sz="1800" dirty="0">
                <a:latin typeface="Calibri"/>
                <a:cs typeface="Calibri"/>
              </a:rPr>
              <a:t>religiøs</a:t>
            </a:r>
            <a:r>
              <a:rPr sz="1800" spc="-35" dirty="0">
                <a:latin typeface="Calibri"/>
                <a:cs typeface="Calibri"/>
              </a:rPr>
              <a:t> </a:t>
            </a:r>
            <a:r>
              <a:rPr sz="1800" spc="-10" dirty="0">
                <a:latin typeface="Calibri"/>
                <a:cs typeface="Calibri"/>
              </a:rPr>
              <a:t>eller</a:t>
            </a:r>
            <a:endParaRPr sz="1800" dirty="0">
              <a:latin typeface="Calibri"/>
              <a:cs typeface="Calibri"/>
            </a:endParaRPr>
          </a:p>
        </p:txBody>
      </p:sp>
      <p:sp>
        <p:nvSpPr>
          <p:cNvPr id="10" name="object 10"/>
          <p:cNvSpPr txBox="1"/>
          <p:nvPr/>
        </p:nvSpPr>
        <p:spPr>
          <a:xfrm>
            <a:off x="671537" y="2934233"/>
            <a:ext cx="2964815" cy="232410"/>
          </a:xfrm>
          <a:prstGeom prst="rect">
            <a:avLst/>
          </a:prstGeom>
          <a:solidFill>
            <a:srgbClr val="F4F4F4"/>
          </a:solidFill>
        </p:spPr>
        <p:txBody>
          <a:bodyPr vert="horz" wrap="square" lIns="0" tIns="0" rIns="0" bIns="0" rtlCol="0">
            <a:spAutoFit/>
          </a:bodyPr>
          <a:lstStyle/>
          <a:p>
            <a:pPr>
              <a:lnSpc>
                <a:spcPts val="1710"/>
              </a:lnSpc>
            </a:pPr>
            <a:r>
              <a:rPr sz="1800" dirty="0">
                <a:latin typeface="Calibri"/>
                <a:cs typeface="Calibri"/>
              </a:rPr>
              <a:t>politisk</a:t>
            </a:r>
            <a:r>
              <a:rPr sz="1800" spc="-20" dirty="0">
                <a:latin typeface="Calibri"/>
                <a:cs typeface="Calibri"/>
              </a:rPr>
              <a:t> </a:t>
            </a:r>
            <a:r>
              <a:rPr sz="1800" spc="-10" dirty="0">
                <a:latin typeface="Calibri"/>
                <a:cs typeface="Calibri"/>
              </a:rPr>
              <a:t>oppfatning</a:t>
            </a:r>
            <a:r>
              <a:rPr sz="1800" spc="-25" dirty="0">
                <a:latin typeface="Calibri"/>
                <a:cs typeface="Calibri"/>
              </a:rPr>
              <a:t> </a:t>
            </a:r>
            <a:r>
              <a:rPr sz="1800" dirty="0">
                <a:latin typeface="Calibri"/>
                <a:cs typeface="Calibri"/>
              </a:rPr>
              <a:t>og</a:t>
            </a:r>
            <a:r>
              <a:rPr sz="1800" spc="-15" dirty="0">
                <a:latin typeface="Calibri"/>
                <a:cs typeface="Calibri"/>
              </a:rPr>
              <a:t> </a:t>
            </a:r>
            <a:r>
              <a:rPr sz="1800" dirty="0">
                <a:latin typeface="Calibri"/>
                <a:cs typeface="Calibri"/>
              </a:rPr>
              <a:t>så</a:t>
            </a:r>
            <a:r>
              <a:rPr sz="1800" spc="-40" dirty="0">
                <a:latin typeface="Calibri"/>
                <a:cs typeface="Calibri"/>
              </a:rPr>
              <a:t> </a:t>
            </a:r>
            <a:r>
              <a:rPr sz="1800" spc="-10" dirty="0">
                <a:latin typeface="Calibri"/>
                <a:cs typeface="Calibri"/>
              </a:rPr>
              <a:t>videre.</a:t>
            </a:r>
            <a:endParaRPr sz="1800" dirty="0">
              <a:latin typeface="Calibri"/>
              <a:cs typeface="Calibri"/>
            </a:endParaRPr>
          </a:p>
        </p:txBody>
      </p:sp>
      <p:sp>
        <p:nvSpPr>
          <p:cNvPr id="11" name="object 11"/>
          <p:cNvSpPr txBox="1"/>
          <p:nvPr/>
        </p:nvSpPr>
        <p:spPr>
          <a:xfrm>
            <a:off x="659079" y="3511042"/>
            <a:ext cx="3687445" cy="1040765"/>
          </a:xfrm>
          <a:prstGeom prst="rect">
            <a:avLst/>
          </a:prstGeom>
        </p:spPr>
        <p:txBody>
          <a:bodyPr vert="horz" wrap="square" lIns="0" tIns="43815" rIns="0" bIns="0" rtlCol="0">
            <a:spAutoFit/>
          </a:bodyPr>
          <a:lstStyle/>
          <a:p>
            <a:pPr marL="12700" marR="43815" indent="227965">
              <a:lnSpc>
                <a:spcPts val="1939"/>
              </a:lnSpc>
              <a:spcBef>
                <a:spcPts val="345"/>
              </a:spcBef>
              <a:buFont typeface="Arial"/>
              <a:buChar char="•"/>
              <a:tabLst>
                <a:tab pos="240665" algn="l"/>
              </a:tabLst>
            </a:pPr>
            <a:r>
              <a:rPr sz="1800" spc="-20" dirty="0">
                <a:latin typeface="Calibri"/>
                <a:cs typeface="Calibri"/>
              </a:rPr>
              <a:t>Taushetsplikten</a:t>
            </a:r>
            <a:r>
              <a:rPr sz="1800" dirty="0">
                <a:latin typeface="Calibri"/>
                <a:cs typeface="Calibri"/>
              </a:rPr>
              <a:t> gjelder </a:t>
            </a:r>
            <a:r>
              <a:rPr sz="1800" spc="-10" dirty="0">
                <a:latin typeface="Calibri"/>
                <a:cs typeface="Calibri"/>
              </a:rPr>
              <a:t>opplysninger </a:t>
            </a:r>
            <a:r>
              <a:rPr sz="1800" dirty="0">
                <a:latin typeface="Calibri"/>
                <a:cs typeface="Calibri"/>
              </a:rPr>
              <a:t>om</a:t>
            </a:r>
            <a:r>
              <a:rPr sz="1800" spc="-45" dirty="0">
                <a:latin typeface="Calibri"/>
                <a:cs typeface="Calibri"/>
              </a:rPr>
              <a:t> </a:t>
            </a:r>
            <a:r>
              <a:rPr sz="1800" dirty="0">
                <a:latin typeface="Calibri"/>
                <a:cs typeface="Calibri"/>
              </a:rPr>
              <a:t>familien</a:t>
            </a:r>
            <a:r>
              <a:rPr sz="1800" spc="-15" dirty="0">
                <a:latin typeface="Calibri"/>
                <a:cs typeface="Calibri"/>
              </a:rPr>
              <a:t> </a:t>
            </a:r>
            <a:r>
              <a:rPr sz="1800" dirty="0">
                <a:latin typeface="Calibri"/>
                <a:cs typeface="Calibri"/>
              </a:rPr>
              <a:t>til</a:t>
            </a:r>
            <a:r>
              <a:rPr sz="1800" spc="-35" dirty="0">
                <a:latin typeface="Calibri"/>
                <a:cs typeface="Calibri"/>
              </a:rPr>
              <a:t> </a:t>
            </a:r>
            <a:r>
              <a:rPr sz="1800" dirty="0">
                <a:latin typeface="Calibri"/>
                <a:cs typeface="Calibri"/>
              </a:rPr>
              <a:t>en</a:t>
            </a:r>
            <a:r>
              <a:rPr sz="1800" spc="-40" dirty="0">
                <a:latin typeface="Calibri"/>
                <a:cs typeface="Calibri"/>
              </a:rPr>
              <a:t> </a:t>
            </a:r>
            <a:r>
              <a:rPr sz="1800" spc="-20" dirty="0">
                <a:latin typeface="Calibri"/>
                <a:cs typeface="Calibri"/>
              </a:rPr>
              <a:t>elev,</a:t>
            </a:r>
            <a:r>
              <a:rPr sz="1800" spc="-30" dirty="0">
                <a:latin typeface="Calibri"/>
                <a:cs typeface="Calibri"/>
              </a:rPr>
              <a:t> </a:t>
            </a:r>
            <a:r>
              <a:rPr sz="1800" dirty="0">
                <a:latin typeface="Calibri"/>
                <a:cs typeface="Calibri"/>
              </a:rPr>
              <a:t>for</a:t>
            </a:r>
            <a:r>
              <a:rPr sz="1800" spc="-45" dirty="0">
                <a:latin typeface="Calibri"/>
                <a:cs typeface="Calibri"/>
              </a:rPr>
              <a:t> </a:t>
            </a:r>
            <a:r>
              <a:rPr sz="1800" spc="-10" dirty="0">
                <a:latin typeface="Calibri"/>
                <a:cs typeface="Calibri"/>
              </a:rPr>
              <a:t>eksempel økonomiske</a:t>
            </a:r>
            <a:r>
              <a:rPr sz="1800" spc="-45" dirty="0">
                <a:latin typeface="Calibri"/>
                <a:cs typeface="Calibri"/>
              </a:rPr>
              <a:t> </a:t>
            </a:r>
            <a:r>
              <a:rPr sz="1800" dirty="0">
                <a:latin typeface="Calibri"/>
                <a:cs typeface="Calibri"/>
              </a:rPr>
              <a:t>forhold</a:t>
            </a:r>
            <a:r>
              <a:rPr sz="1800" spc="-30" dirty="0">
                <a:latin typeface="Calibri"/>
                <a:cs typeface="Calibri"/>
              </a:rPr>
              <a:t> </a:t>
            </a:r>
            <a:r>
              <a:rPr sz="1800" spc="-20" dirty="0">
                <a:latin typeface="Calibri"/>
                <a:cs typeface="Calibri"/>
              </a:rPr>
              <a:t>(f.eks.</a:t>
            </a:r>
            <a:r>
              <a:rPr sz="1800" spc="-50" dirty="0">
                <a:latin typeface="Calibri"/>
                <a:cs typeface="Calibri"/>
              </a:rPr>
              <a:t> </a:t>
            </a:r>
            <a:r>
              <a:rPr sz="1800" dirty="0">
                <a:latin typeface="Calibri"/>
                <a:cs typeface="Calibri"/>
              </a:rPr>
              <a:t>at</a:t>
            </a:r>
            <a:r>
              <a:rPr sz="1800" spc="-45" dirty="0">
                <a:latin typeface="Calibri"/>
                <a:cs typeface="Calibri"/>
              </a:rPr>
              <a:t> </a:t>
            </a:r>
            <a:r>
              <a:rPr sz="1800" dirty="0">
                <a:latin typeface="Calibri"/>
                <a:cs typeface="Calibri"/>
              </a:rPr>
              <a:t>de</a:t>
            </a:r>
            <a:r>
              <a:rPr sz="1800" spc="-35" dirty="0">
                <a:latin typeface="Calibri"/>
                <a:cs typeface="Calibri"/>
              </a:rPr>
              <a:t> </a:t>
            </a:r>
            <a:r>
              <a:rPr sz="1800" spc="-25" dirty="0">
                <a:latin typeface="Calibri"/>
                <a:cs typeface="Calibri"/>
              </a:rPr>
              <a:t>er </a:t>
            </a:r>
            <a:r>
              <a:rPr sz="1800" spc="-10" dirty="0">
                <a:latin typeface="Calibri"/>
                <a:cs typeface="Calibri"/>
              </a:rPr>
              <a:t>trygdemottakere)</a:t>
            </a:r>
            <a:r>
              <a:rPr sz="1800" spc="-55" dirty="0">
                <a:latin typeface="Calibri"/>
                <a:cs typeface="Calibri"/>
              </a:rPr>
              <a:t> </a:t>
            </a:r>
            <a:r>
              <a:rPr sz="1800" dirty="0">
                <a:latin typeface="Calibri"/>
                <a:cs typeface="Calibri"/>
              </a:rPr>
              <a:t>eller</a:t>
            </a:r>
            <a:r>
              <a:rPr sz="1800" spc="-25" dirty="0">
                <a:latin typeface="Calibri"/>
                <a:cs typeface="Calibri"/>
              </a:rPr>
              <a:t> </a:t>
            </a:r>
            <a:r>
              <a:rPr sz="1800" dirty="0">
                <a:latin typeface="Calibri"/>
                <a:cs typeface="Calibri"/>
              </a:rPr>
              <a:t>at</a:t>
            </a:r>
            <a:r>
              <a:rPr sz="1800" spc="-60" dirty="0">
                <a:latin typeface="Calibri"/>
                <a:cs typeface="Calibri"/>
              </a:rPr>
              <a:t> </a:t>
            </a:r>
            <a:r>
              <a:rPr sz="1800" dirty="0">
                <a:latin typeface="Calibri"/>
                <a:cs typeface="Calibri"/>
              </a:rPr>
              <a:t>familien</a:t>
            </a:r>
            <a:r>
              <a:rPr sz="1800" spc="-20" dirty="0">
                <a:latin typeface="Calibri"/>
                <a:cs typeface="Calibri"/>
              </a:rPr>
              <a:t> </a:t>
            </a:r>
            <a:r>
              <a:rPr sz="1800" spc="-25" dirty="0">
                <a:latin typeface="Calibri"/>
                <a:cs typeface="Calibri"/>
              </a:rPr>
              <a:t>får</a:t>
            </a:r>
            <a:endParaRPr sz="1800" dirty="0">
              <a:latin typeface="Calibri"/>
              <a:cs typeface="Calibri"/>
            </a:endParaRPr>
          </a:p>
        </p:txBody>
      </p:sp>
      <p:sp>
        <p:nvSpPr>
          <p:cNvPr id="12" name="object 12"/>
          <p:cNvSpPr txBox="1"/>
          <p:nvPr/>
        </p:nvSpPr>
        <p:spPr>
          <a:xfrm>
            <a:off x="671537" y="4568825"/>
            <a:ext cx="3202940" cy="231140"/>
          </a:xfrm>
          <a:prstGeom prst="rect">
            <a:avLst/>
          </a:prstGeom>
          <a:solidFill>
            <a:srgbClr val="F4F4F4"/>
          </a:solidFill>
        </p:spPr>
        <p:txBody>
          <a:bodyPr vert="horz" wrap="square" lIns="0" tIns="0" rIns="0" bIns="0" rtlCol="0">
            <a:spAutoFit/>
          </a:bodyPr>
          <a:lstStyle/>
          <a:p>
            <a:pPr>
              <a:lnSpc>
                <a:spcPts val="1710"/>
              </a:lnSpc>
            </a:pPr>
            <a:r>
              <a:rPr sz="1800" spc="-10" dirty="0">
                <a:latin typeface="Calibri"/>
                <a:cs typeface="Calibri"/>
              </a:rPr>
              <a:t>oppfølging</a:t>
            </a:r>
            <a:r>
              <a:rPr sz="1800" spc="-20" dirty="0">
                <a:latin typeface="Calibri"/>
                <a:cs typeface="Calibri"/>
              </a:rPr>
              <a:t> </a:t>
            </a:r>
            <a:r>
              <a:rPr sz="1800" dirty="0">
                <a:latin typeface="Calibri"/>
                <a:cs typeface="Calibri"/>
              </a:rPr>
              <a:t>av</a:t>
            </a:r>
            <a:r>
              <a:rPr sz="1800" spc="-40" dirty="0">
                <a:latin typeface="Calibri"/>
                <a:cs typeface="Calibri"/>
              </a:rPr>
              <a:t> </a:t>
            </a:r>
            <a:r>
              <a:rPr sz="1800" spc="-10" dirty="0">
                <a:latin typeface="Calibri"/>
                <a:cs typeface="Calibri"/>
              </a:rPr>
              <a:t>barneverntjenesten.</a:t>
            </a:r>
            <a:endParaRPr sz="1800" dirty="0">
              <a:latin typeface="Calibri"/>
              <a:cs typeface="Calibri"/>
            </a:endParaRPr>
          </a:p>
        </p:txBody>
      </p:sp>
      <p:sp>
        <p:nvSpPr>
          <p:cNvPr id="13" name="object 13"/>
          <p:cNvSpPr txBox="1"/>
          <p:nvPr/>
        </p:nvSpPr>
        <p:spPr>
          <a:xfrm>
            <a:off x="659079" y="5145151"/>
            <a:ext cx="3646804" cy="546735"/>
          </a:xfrm>
          <a:prstGeom prst="rect">
            <a:avLst/>
          </a:prstGeom>
        </p:spPr>
        <p:txBody>
          <a:bodyPr vert="horz" wrap="square" lIns="0" tIns="43815" rIns="0" bIns="0" rtlCol="0">
            <a:spAutoFit/>
          </a:bodyPr>
          <a:lstStyle/>
          <a:p>
            <a:pPr marL="12700" marR="5080" indent="227965">
              <a:lnSpc>
                <a:spcPts val="1939"/>
              </a:lnSpc>
              <a:spcBef>
                <a:spcPts val="345"/>
              </a:spcBef>
              <a:buClr>
                <a:srgbClr val="000000"/>
              </a:buClr>
              <a:buFont typeface="Arial"/>
              <a:buChar char="•"/>
              <a:tabLst>
                <a:tab pos="240665" algn="l"/>
              </a:tabLst>
            </a:pPr>
            <a:r>
              <a:rPr sz="1800" u="sng" spc="-20" dirty="0">
                <a:solidFill>
                  <a:srgbClr val="0462C1"/>
                </a:solidFill>
                <a:uFill>
                  <a:solidFill>
                    <a:srgbClr val="0462C1"/>
                  </a:solidFill>
                </a:uFill>
                <a:latin typeface="Calibri"/>
                <a:cs typeface="Calibri"/>
                <a:hlinkClick r:id="rId5"/>
              </a:rPr>
              <a:t>Taushetsplikten</a:t>
            </a:r>
            <a:r>
              <a:rPr sz="1800" u="sng" spc="5" dirty="0">
                <a:solidFill>
                  <a:srgbClr val="0462C1"/>
                </a:solidFill>
                <a:uFill>
                  <a:solidFill>
                    <a:srgbClr val="0462C1"/>
                  </a:solidFill>
                </a:uFill>
                <a:latin typeface="Calibri"/>
                <a:cs typeface="Calibri"/>
                <a:hlinkClick r:id="rId5"/>
              </a:rPr>
              <a:t> </a:t>
            </a:r>
            <a:r>
              <a:rPr sz="1800" u="sng" dirty="0">
                <a:solidFill>
                  <a:srgbClr val="0462C1"/>
                </a:solidFill>
                <a:uFill>
                  <a:solidFill>
                    <a:srgbClr val="0462C1"/>
                  </a:solidFill>
                </a:uFill>
                <a:latin typeface="Calibri"/>
                <a:cs typeface="Calibri"/>
                <a:hlinkClick r:id="rId5"/>
              </a:rPr>
              <a:t>som </a:t>
            </a:r>
            <a:r>
              <a:rPr sz="1800" u="sng" spc="-10" dirty="0">
                <a:solidFill>
                  <a:srgbClr val="0462C1"/>
                </a:solidFill>
                <a:uFill>
                  <a:solidFill>
                    <a:srgbClr val="0462C1"/>
                  </a:solidFill>
                </a:uFill>
                <a:latin typeface="Calibri"/>
                <a:cs typeface="Calibri"/>
                <a:hlinkClick r:id="rId5"/>
              </a:rPr>
              <a:t>utfordring</a:t>
            </a:r>
            <a:r>
              <a:rPr sz="1800" u="sng" spc="5" dirty="0">
                <a:solidFill>
                  <a:srgbClr val="0462C1"/>
                </a:solidFill>
                <a:uFill>
                  <a:solidFill>
                    <a:srgbClr val="0462C1"/>
                  </a:solidFill>
                </a:uFill>
                <a:latin typeface="Calibri"/>
                <a:cs typeface="Calibri"/>
                <a:hlinkClick r:id="rId5"/>
              </a:rPr>
              <a:t> </a:t>
            </a:r>
            <a:r>
              <a:rPr sz="1800" u="sng" spc="-25" dirty="0">
                <a:solidFill>
                  <a:srgbClr val="0462C1"/>
                </a:solidFill>
                <a:uFill>
                  <a:solidFill>
                    <a:srgbClr val="0462C1"/>
                  </a:solidFill>
                </a:uFill>
                <a:latin typeface="Calibri"/>
                <a:cs typeface="Calibri"/>
                <a:hlinkClick r:id="rId5"/>
              </a:rPr>
              <a:t>for</a:t>
            </a:r>
            <a:r>
              <a:rPr sz="1800" u="none" spc="-25" dirty="0">
                <a:solidFill>
                  <a:srgbClr val="0462C1"/>
                </a:solidFill>
                <a:latin typeface="Calibri"/>
                <a:cs typeface="Calibri"/>
                <a:hlinkClick r:id="rId5"/>
              </a:rPr>
              <a:t> </a:t>
            </a:r>
            <a:r>
              <a:rPr sz="1800" u="sng" dirty="0">
                <a:solidFill>
                  <a:srgbClr val="0462C1"/>
                </a:solidFill>
                <a:uFill>
                  <a:solidFill>
                    <a:srgbClr val="0462C1"/>
                  </a:solidFill>
                </a:uFill>
                <a:latin typeface="Calibri"/>
                <a:cs typeface="Calibri"/>
                <a:hlinkClick r:id="rId5"/>
              </a:rPr>
              <a:t>samarbeid</a:t>
            </a:r>
            <a:r>
              <a:rPr sz="1800" u="sng" spc="-60" dirty="0">
                <a:solidFill>
                  <a:srgbClr val="0462C1"/>
                </a:solidFill>
                <a:uFill>
                  <a:solidFill>
                    <a:srgbClr val="0462C1"/>
                  </a:solidFill>
                </a:uFill>
                <a:latin typeface="Calibri"/>
                <a:cs typeface="Calibri"/>
                <a:hlinkClick r:id="rId5"/>
              </a:rPr>
              <a:t> </a:t>
            </a:r>
            <a:r>
              <a:rPr sz="1800" u="sng" dirty="0">
                <a:solidFill>
                  <a:srgbClr val="0462C1"/>
                </a:solidFill>
                <a:uFill>
                  <a:solidFill>
                    <a:srgbClr val="0462C1"/>
                  </a:solidFill>
                </a:uFill>
                <a:latin typeface="Calibri"/>
                <a:cs typeface="Calibri"/>
                <a:hlinkClick r:id="rId5"/>
              </a:rPr>
              <a:t>i</a:t>
            </a:r>
            <a:r>
              <a:rPr sz="1800" u="sng" spc="-50" dirty="0">
                <a:solidFill>
                  <a:srgbClr val="0462C1"/>
                </a:solidFill>
                <a:uFill>
                  <a:solidFill>
                    <a:srgbClr val="0462C1"/>
                  </a:solidFill>
                </a:uFill>
                <a:latin typeface="Calibri"/>
                <a:cs typeface="Calibri"/>
                <a:hlinkClick r:id="rId5"/>
              </a:rPr>
              <a:t> </a:t>
            </a:r>
            <a:r>
              <a:rPr sz="1800" u="sng" dirty="0">
                <a:solidFill>
                  <a:srgbClr val="0462C1"/>
                </a:solidFill>
                <a:uFill>
                  <a:solidFill>
                    <a:srgbClr val="0462C1"/>
                  </a:solidFill>
                </a:uFill>
                <a:latin typeface="Calibri"/>
                <a:cs typeface="Calibri"/>
                <a:hlinkClick r:id="rId5"/>
              </a:rPr>
              <a:t>skolen</a:t>
            </a:r>
            <a:r>
              <a:rPr sz="1800" u="sng" spc="-50" dirty="0">
                <a:solidFill>
                  <a:srgbClr val="0462C1"/>
                </a:solidFill>
                <a:uFill>
                  <a:solidFill>
                    <a:srgbClr val="0462C1"/>
                  </a:solidFill>
                </a:uFill>
                <a:latin typeface="Calibri"/>
                <a:cs typeface="Calibri"/>
                <a:hlinkClick r:id="rId5"/>
              </a:rPr>
              <a:t> </a:t>
            </a:r>
            <a:r>
              <a:rPr sz="1800" u="sng" spc="-10" dirty="0">
                <a:solidFill>
                  <a:srgbClr val="0462C1"/>
                </a:solidFill>
                <a:uFill>
                  <a:solidFill>
                    <a:srgbClr val="0462C1"/>
                  </a:solidFill>
                </a:uFill>
                <a:latin typeface="Calibri"/>
                <a:cs typeface="Calibri"/>
                <a:hlinkClick r:id="rId5"/>
              </a:rPr>
              <a:t>(utdanningsnytt.no)</a:t>
            </a:r>
            <a:endParaRPr sz="1800" dirty="0">
              <a:latin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2"/>
            <a:ext cx="12192000" cy="6858000"/>
            <a:chOff x="0" y="-2"/>
            <a:chExt cx="12192000" cy="6858000"/>
          </a:xfrm>
        </p:grpSpPr>
        <p:pic>
          <p:nvPicPr>
            <p:cNvPr id="3" name="object 3"/>
            <p:cNvPicPr/>
            <p:nvPr/>
          </p:nvPicPr>
          <p:blipFill>
            <a:blip r:embed="rId3" cstate="print"/>
            <a:stretch>
              <a:fillRect/>
            </a:stretch>
          </p:blipFill>
          <p:spPr>
            <a:xfrm>
              <a:off x="2522346" y="-2"/>
              <a:ext cx="9669653" cy="6857998"/>
            </a:xfrm>
            <a:prstGeom prst="rect">
              <a:avLst/>
            </a:prstGeom>
          </p:spPr>
        </p:pic>
        <p:pic>
          <p:nvPicPr>
            <p:cNvPr id="4" name="object 4"/>
            <p:cNvPicPr/>
            <p:nvPr/>
          </p:nvPicPr>
          <p:blipFill>
            <a:blip r:embed="rId4" cstate="print"/>
            <a:stretch>
              <a:fillRect/>
            </a:stretch>
          </p:blipFill>
          <p:spPr>
            <a:xfrm>
              <a:off x="0" y="0"/>
              <a:ext cx="7390257" cy="6858000"/>
            </a:xfrm>
            <a:prstGeom prst="rect">
              <a:avLst/>
            </a:prstGeom>
          </p:spPr>
        </p:pic>
      </p:grpSp>
      <p:sp>
        <p:nvSpPr>
          <p:cNvPr id="5" name="object 5"/>
          <p:cNvSpPr txBox="1">
            <a:spLocks noGrp="1"/>
          </p:cNvSpPr>
          <p:nvPr>
            <p:ph type="title"/>
          </p:nvPr>
        </p:nvSpPr>
        <p:spPr>
          <a:xfrm>
            <a:off x="533401" y="730377"/>
            <a:ext cx="6096000" cy="1094529"/>
          </a:xfrm>
          <a:prstGeom prst="rect">
            <a:avLst/>
          </a:prstGeom>
        </p:spPr>
        <p:txBody>
          <a:bodyPr vert="horz" wrap="square" lIns="0" tIns="55244" rIns="0" bIns="0" rtlCol="0">
            <a:spAutoFit/>
          </a:bodyPr>
          <a:lstStyle/>
          <a:p>
            <a:pPr marL="12700" marR="5080">
              <a:lnSpc>
                <a:spcPts val="2700"/>
              </a:lnSpc>
              <a:spcBef>
                <a:spcPts val="434"/>
              </a:spcBef>
            </a:pPr>
            <a:r>
              <a:rPr sz="2500" spc="-35" dirty="0" err="1">
                <a:latin typeface="Calibri Light"/>
                <a:cs typeface="Calibri Light"/>
              </a:rPr>
              <a:t>Barnevern</a:t>
            </a:r>
            <a:r>
              <a:rPr lang="nb-NO" sz="2500" spc="-35" dirty="0">
                <a:latin typeface="Calibri Light"/>
                <a:cs typeface="Calibri Light"/>
              </a:rPr>
              <a:t>s</a:t>
            </a:r>
            <a:r>
              <a:rPr sz="2500" spc="-35" dirty="0" err="1">
                <a:latin typeface="Calibri Light"/>
                <a:cs typeface="Calibri Light"/>
              </a:rPr>
              <a:t>lov</a:t>
            </a:r>
            <a:r>
              <a:rPr lang="nb-NO" sz="2500" spc="-35" dirty="0">
                <a:latin typeface="Calibri Light"/>
                <a:cs typeface="Calibri Light"/>
              </a:rPr>
              <a:t>en </a:t>
            </a:r>
            <a:r>
              <a:rPr sz="2500" spc="-65" dirty="0">
                <a:latin typeface="Calibri Light"/>
                <a:cs typeface="Calibri Light"/>
              </a:rPr>
              <a:t> </a:t>
            </a:r>
            <a:r>
              <a:rPr sz="2500" dirty="0">
                <a:latin typeface="Calibri Light"/>
                <a:cs typeface="Calibri Light"/>
              </a:rPr>
              <a:t>§</a:t>
            </a:r>
            <a:r>
              <a:rPr sz="2500" spc="-30" dirty="0">
                <a:latin typeface="Calibri Light"/>
                <a:cs typeface="Calibri Light"/>
              </a:rPr>
              <a:t> </a:t>
            </a:r>
            <a:r>
              <a:rPr sz="2500" spc="-25" dirty="0">
                <a:latin typeface="Calibri Light"/>
                <a:cs typeface="Calibri Light"/>
              </a:rPr>
              <a:t>13-</a:t>
            </a:r>
            <a:r>
              <a:rPr sz="2500" spc="-50" dirty="0">
                <a:latin typeface="Calibri Light"/>
                <a:cs typeface="Calibri Light"/>
              </a:rPr>
              <a:t>1 </a:t>
            </a:r>
            <a:br>
              <a:rPr lang="nb-NO" sz="2500" spc="-50" dirty="0">
                <a:latin typeface="Calibri Light"/>
                <a:cs typeface="Calibri Light"/>
              </a:rPr>
            </a:br>
            <a:br>
              <a:rPr lang="nb-NO" sz="2500" spc="-50" dirty="0">
                <a:latin typeface="Calibri Light"/>
                <a:cs typeface="Calibri Light"/>
              </a:rPr>
            </a:br>
            <a:r>
              <a:rPr sz="2500" i="1" spc="-40" dirty="0" err="1">
                <a:latin typeface="Calibri Light"/>
                <a:cs typeface="Calibri Light"/>
              </a:rPr>
              <a:t>Taushetsplikt</a:t>
            </a:r>
            <a:r>
              <a:rPr sz="2500" i="1" spc="-90" dirty="0">
                <a:latin typeface="Calibri Light"/>
                <a:cs typeface="Calibri Light"/>
              </a:rPr>
              <a:t> </a:t>
            </a:r>
            <a:r>
              <a:rPr sz="2500" i="1" dirty="0">
                <a:latin typeface="Calibri Light"/>
                <a:cs typeface="Calibri Light"/>
              </a:rPr>
              <a:t>og</a:t>
            </a:r>
            <a:r>
              <a:rPr sz="2500" i="1" spc="-55" dirty="0">
                <a:latin typeface="Calibri Light"/>
                <a:cs typeface="Calibri Light"/>
              </a:rPr>
              <a:t> </a:t>
            </a:r>
            <a:r>
              <a:rPr sz="2500" i="1" dirty="0">
                <a:latin typeface="Calibri Light"/>
                <a:cs typeface="Calibri Light"/>
              </a:rPr>
              <a:t>adgang</a:t>
            </a:r>
            <a:r>
              <a:rPr sz="2500" i="1" spc="-55" dirty="0">
                <a:latin typeface="Calibri Light"/>
                <a:cs typeface="Calibri Light"/>
              </a:rPr>
              <a:t> </a:t>
            </a:r>
            <a:r>
              <a:rPr sz="2500" i="1" dirty="0">
                <a:latin typeface="Calibri Light"/>
                <a:cs typeface="Calibri Light"/>
              </a:rPr>
              <a:t>til</a:t>
            </a:r>
            <a:r>
              <a:rPr sz="2500" i="1" spc="-65" dirty="0">
                <a:latin typeface="Calibri Light"/>
                <a:cs typeface="Calibri Light"/>
              </a:rPr>
              <a:t> </a:t>
            </a:r>
            <a:r>
              <a:rPr sz="2500" i="1" spc="-50" dirty="0">
                <a:latin typeface="Calibri Light"/>
                <a:cs typeface="Calibri Light"/>
              </a:rPr>
              <a:t>å </a:t>
            </a:r>
            <a:r>
              <a:rPr sz="2500" i="1" dirty="0">
                <a:latin typeface="Calibri Light"/>
                <a:cs typeface="Calibri Light"/>
              </a:rPr>
              <a:t>gi</a:t>
            </a:r>
            <a:r>
              <a:rPr sz="2500" i="1" spc="-45" dirty="0">
                <a:latin typeface="Calibri Light"/>
                <a:cs typeface="Calibri Light"/>
              </a:rPr>
              <a:t> </a:t>
            </a:r>
            <a:r>
              <a:rPr sz="2500" i="1" spc="-10" dirty="0">
                <a:latin typeface="Calibri Light"/>
                <a:cs typeface="Calibri Light"/>
              </a:rPr>
              <a:t>opplysninger</a:t>
            </a:r>
            <a:endParaRPr sz="2500" dirty="0">
              <a:latin typeface="Calibri Light"/>
              <a:cs typeface="Calibri Light"/>
            </a:endParaRPr>
          </a:p>
        </p:txBody>
      </p:sp>
      <p:sp>
        <p:nvSpPr>
          <p:cNvPr id="6" name="object 6"/>
          <p:cNvSpPr txBox="1"/>
          <p:nvPr/>
        </p:nvSpPr>
        <p:spPr>
          <a:xfrm>
            <a:off x="777036" y="2223897"/>
            <a:ext cx="5090364" cy="4110356"/>
          </a:xfrm>
          <a:prstGeom prst="rect">
            <a:avLst/>
          </a:prstGeom>
        </p:spPr>
        <p:txBody>
          <a:bodyPr vert="horz" wrap="square" lIns="0" tIns="43180" rIns="0" bIns="0" rtlCol="0">
            <a:spAutoFit/>
          </a:bodyPr>
          <a:lstStyle/>
          <a:p>
            <a:pPr marL="12700" marR="5080">
              <a:lnSpc>
                <a:spcPct val="90100"/>
              </a:lnSpc>
              <a:spcBef>
                <a:spcPts val="340"/>
              </a:spcBef>
            </a:pPr>
            <a:r>
              <a:rPr sz="2400" i="1" dirty="0">
                <a:latin typeface="Calibri"/>
                <a:cs typeface="Calibri"/>
              </a:rPr>
              <a:t>Enhver</a:t>
            </a:r>
            <a:r>
              <a:rPr sz="2400" i="1" spc="-65" dirty="0">
                <a:latin typeface="Calibri"/>
                <a:cs typeface="Calibri"/>
              </a:rPr>
              <a:t> </a:t>
            </a:r>
            <a:r>
              <a:rPr sz="2400" i="1" dirty="0">
                <a:latin typeface="Calibri"/>
                <a:cs typeface="Calibri"/>
              </a:rPr>
              <a:t>som</a:t>
            </a:r>
            <a:r>
              <a:rPr sz="2400" i="1" spc="-60" dirty="0">
                <a:latin typeface="Calibri"/>
                <a:cs typeface="Calibri"/>
              </a:rPr>
              <a:t> </a:t>
            </a:r>
            <a:r>
              <a:rPr sz="2400" i="1" spc="-10" dirty="0">
                <a:latin typeface="Calibri"/>
                <a:cs typeface="Calibri"/>
              </a:rPr>
              <a:t>utfører</a:t>
            </a:r>
            <a:r>
              <a:rPr sz="2400" i="1" spc="-50" dirty="0">
                <a:latin typeface="Calibri"/>
                <a:cs typeface="Calibri"/>
              </a:rPr>
              <a:t> </a:t>
            </a:r>
            <a:r>
              <a:rPr sz="2400" i="1" spc="-10" dirty="0">
                <a:latin typeface="Calibri"/>
                <a:cs typeface="Calibri"/>
              </a:rPr>
              <a:t>tjeneste</a:t>
            </a:r>
            <a:r>
              <a:rPr sz="2400" i="1" spc="-45" dirty="0">
                <a:latin typeface="Calibri"/>
                <a:cs typeface="Calibri"/>
              </a:rPr>
              <a:t> </a:t>
            </a:r>
            <a:r>
              <a:rPr sz="2400" i="1" spc="-10" dirty="0">
                <a:latin typeface="Calibri"/>
                <a:cs typeface="Calibri"/>
              </a:rPr>
              <a:t>eller </a:t>
            </a:r>
            <a:r>
              <a:rPr sz="2400" i="1" dirty="0">
                <a:latin typeface="Calibri"/>
                <a:cs typeface="Calibri"/>
              </a:rPr>
              <a:t>arbeid</a:t>
            </a:r>
            <a:r>
              <a:rPr sz="2400" i="1" spc="-55" dirty="0">
                <a:latin typeface="Calibri"/>
                <a:cs typeface="Calibri"/>
              </a:rPr>
              <a:t> </a:t>
            </a:r>
            <a:r>
              <a:rPr sz="2400" i="1" dirty="0">
                <a:latin typeface="Calibri"/>
                <a:cs typeface="Calibri"/>
              </a:rPr>
              <a:t>etter</a:t>
            </a:r>
            <a:r>
              <a:rPr sz="2400" i="1" spc="-50" dirty="0">
                <a:latin typeface="Calibri"/>
                <a:cs typeface="Calibri"/>
              </a:rPr>
              <a:t> </a:t>
            </a:r>
            <a:r>
              <a:rPr sz="2400" i="1" dirty="0">
                <a:latin typeface="Calibri"/>
                <a:cs typeface="Calibri"/>
              </a:rPr>
              <a:t>denne</a:t>
            </a:r>
            <a:r>
              <a:rPr sz="2400" i="1" spc="-60" dirty="0">
                <a:latin typeface="Calibri"/>
                <a:cs typeface="Calibri"/>
              </a:rPr>
              <a:t> </a:t>
            </a:r>
            <a:r>
              <a:rPr sz="2400" i="1" dirty="0">
                <a:latin typeface="Calibri"/>
                <a:cs typeface="Calibri"/>
              </a:rPr>
              <a:t>loven,</a:t>
            </a:r>
            <a:r>
              <a:rPr sz="2400" i="1" spc="-65" dirty="0">
                <a:latin typeface="Calibri"/>
                <a:cs typeface="Calibri"/>
              </a:rPr>
              <a:t> </a:t>
            </a:r>
            <a:r>
              <a:rPr sz="2400" i="1" spc="-25" dirty="0">
                <a:latin typeface="Calibri"/>
                <a:cs typeface="Calibri"/>
              </a:rPr>
              <a:t>har </a:t>
            </a:r>
            <a:r>
              <a:rPr sz="2400" i="1" spc="-10" dirty="0">
                <a:latin typeface="Calibri"/>
                <a:cs typeface="Calibri"/>
              </a:rPr>
              <a:t>taushetsplikt</a:t>
            </a:r>
            <a:r>
              <a:rPr sz="2400" i="1" spc="-50" dirty="0">
                <a:latin typeface="Calibri"/>
                <a:cs typeface="Calibri"/>
              </a:rPr>
              <a:t> </a:t>
            </a:r>
            <a:r>
              <a:rPr sz="2400" i="1" dirty="0">
                <a:latin typeface="Calibri"/>
                <a:cs typeface="Calibri"/>
              </a:rPr>
              <a:t>etter</a:t>
            </a:r>
            <a:r>
              <a:rPr sz="2400" i="1" spc="-65" dirty="0">
                <a:latin typeface="Calibri"/>
                <a:cs typeface="Calibri"/>
              </a:rPr>
              <a:t> </a:t>
            </a:r>
            <a:r>
              <a:rPr sz="2400" i="1" spc="-10" dirty="0">
                <a:latin typeface="Calibri"/>
                <a:cs typeface="Calibri"/>
              </a:rPr>
              <a:t>forvaltningsloven</a:t>
            </a:r>
            <a:endParaRPr sz="2400" i="1" dirty="0">
              <a:latin typeface="Calibri"/>
              <a:cs typeface="Calibri"/>
            </a:endParaRPr>
          </a:p>
          <a:p>
            <a:pPr marL="12700">
              <a:lnSpc>
                <a:spcPts val="2160"/>
              </a:lnSpc>
            </a:pPr>
            <a:r>
              <a:rPr sz="2400" i="1" dirty="0">
                <a:latin typeface="Calibri"/>
                <a:cs typeface="Calibri"/>
              </a:rPr>
              <a:t>§§</a:t>
            </a:r>
            <a:r>
              <a:rPr sz="2400" i="1" spc="-15" dirty="0">
                <a:latin typeface="Calibri"/>
                <a:cs typeface="Calibri"/>
              </a:rPr>
              <a:t> </a:t>
            </a:r>
            <a:r>
              <a:rPr sz="2400" i="1" dirty="0">
                <a:latin typeface="Calibri"/>
                <a:cs typeface="Calibri"/>
              </a:rPr>
              <a:t>13</a:t>
            </a:r>
            <a:r>
              <a:rPr sz="2400" i="1" spc="-25" dirty="0">
                <a:latin typeface="Calibri"/>
                <a:cs typeface="Calibri"/>
              </a:rPr>
              <a:t> </a:t>
            </a:r>
            <a:r>
              <a:rPr sz="2400" i="1" dirty="0">
                <a:latin typeface="Calibri"/>
                <a:cs typeface="Calibri"/>
              </a:rPr>
              <a:t>til</a:t>
            </a:r>
            <a:r>
              <a:rPr sz="2400" i="1" spc="-5" dirty="0">
                <a:latin typeface="Calibri"/>
                <a:cs typeface="Calibri"/>
              </a:rPr>
              <a:t> </a:t>
            </a:r>
            <a:r>
              <a:rPr sz="2400" i="1" dirty="0">
                <a:latin typeface="Calibri"/>
                <a:cs typeface="Calibri"/>
              </a:rPr>
              <a:t>13</a:t>
            </a:r>
            <a:r>
              <a:rPr sz="2400" i="1" spc="-25" dirty="0">
                <a:latin typeface="Calibri"/>
                <a:cs typeface="Calibri"/>
              </a:rPr>
              <a:t> e.</a:t>
            </a:r>
            <a:endParaRPr sz="2400" i="1" dirty="0">
              <a:latin typeface="Calibri"/>
              <a:cs typeface="Calibri"/>
            </a:endParaRPr>
          </a:p>
          <a:p>
            <a:pPr marL="12700" marR="83185">
              <a:lnSpc>
                <a:spcPct val="90000"/>
              </a:lnSpc>
              <a:spcBef>
                <a:spcPts val="1010"/>
              </a:spcBef>
            </a:pPr>
            <a:r>
              <a:rPr sz="2400" i="1" spc="-20" dirty="0">
                <a:latin typeface="Calibri"/>
                <a:cs typeface="Calibri"/>
              </a:rPr>
              <a:t>Taushetsplikten</a:t>
            </a:r>
            <a:r>
              <a:rPr sz="2400" i="1" spc="-45" dirty="0">
                <a:latin typeface="Calibri"/>
                <a:cs typeface="Calibri"/>
              </a:rPr>
              <a:t> </a:t>
            </a:r>
            <a:r>
              <a:rPr sz="2400" i="1" spc="-10" dirty="0">
                <a:latin typeface="Calibri"/>
                <a:cs typeface="Calibri"/>
              </a:rPr>
              <a:t>omfatter</a:t>
            </a:r>
            <a:r>
              <a:rPr sz="2400" i="1" spc="-55" dirty="0">
                <a:latin typeface="Calibri"/>
                <a:cs typeface="Calibri"/>
              </a:rPr>
              <a:t> </a:t>
            </a:r>
            <a:r>
              <a:rPr sz="2400" i="1" spc="-20" dirty="0">
                <a:latin typeface="Calibri"/>
                <a:cs typeface="Calibri"/>
              </a:rPr>
              <a:t>også </a:t>
            </a:r>
            <a:r>
              <a:rPr sz="2400" i="1" dirty="0">
                <a:latin typeface="Calibri"/>
                <a:cs typeface="Calibri"/>
              </a:rPr>
              <a:t>opplysninger</a:t>
            </a:r>
            <a:r>
              <a:rPr sz="2400" i="1" spc="-55" dirty="0">
                <a:latin typeface="Calibri"/>
                <a:cs typeface="Calibri"/>
              </a:rPr>
              <a:t> </a:t>
            </a:r>
            <a:r>
              <a:rPr sz="2400" i="1" dirty="0">
                <a:latin typeface="Calibri"/>
                <a:cs typeface="Calibri"/>
              </a:rPr>
              <a:t>om</a:t>
            </a:r>
            <a:r>
              <a:rPr sz="2400" i="1" spc="-45" dirty="0">
                <a:latin typeface="Calibri"/>
                <a:cs typeface="Calibri"/>
              </a:rPr>
              <a:t> </a:t>
            </a:r>
            <a:r>
              <a:rPr sz="2400" i="1" spc="-10" dirty="0">
                <a:latin typeface="Calibri"/>
                <a:cs typeface="Calibri"/>
              </a:rPr>
              <a:t>fødested, fødselsdato,</a:t>
            </a:r>
            <a:r>
              <a:rPr sz="2400" i="1" spc="-90" dirty="0">
                <a:latin typeface="Calibri"/>
                <a:cs typeface="Calibri"/>
              </a:rPr>
              <a:t> </a:t>
            </a:r>
            <a:r>
              <a:rPr sz="2400" i="1" spc="-10" dirty="0">
                <a:latin typeface="Calibri"/>
                <a:cs typeface="Calibri"/>
              </a:rPr>
              <a:t>personnummer, statsborgerforhold,</a:t>
            </a:r>
            <a:r>
              <a:rPr sz="2400" i="1" spc="-85" dirty="0">
                <a:latin typeface="Calibri"/>
                <a:cs typeface="Calibri"/>
              </a:rPr>
              <a:t> </a:t>
            </a:r>
            <a:r>
              <a:rPr sz="2400" i="1" dirty="0">
                <a:latin typeface="Calibri"/>
                <a:cs typeface="Calibri"/>
              </a:rPr>
              <a:t>sivilstand,</a:t>
            </a:r>
            <a:r>
              <a:rPr sz="2400" i="1" spc="-60" dirty="0">
                <a:latin typeface="Calibri"/>
                <a:cs typeface="Calibri"/>
              </a:rPr>
              <a:t> </a:t>
            </a:r>
            <a:r>
              <a:rPr sz="2400" i="1" spc="-10" dirty="0">
                <a:latin typeface="Calibri"/>
                <a:cs typeface="Calibri"/>
              </a:rPr>
              <a:t>yrke, </a:t>
            </a:r>
            <a:r>
              <a:rPr sz="2400" i="1" dirty="0">
                <a:latin typeface="Calibri"/>
                <a:cs typeface="Calibri"/>
              </a:rPr>
              <a:t>bopel</a:t>
            </a:r>
            <a:r>
              <a:rPr sz="2400" i="1" spc="-35" dirty="0">
                <a:latin typeface="Calibri"/>
                <a:cs typeface="Calibri"/>
              </a:rPr>
              <a:t> </a:t>
            </a:r>
            <a:r>
              <a:rPr sz="2400" i="1" dirty="0">
                <a:latin typeface="Calibri"/>
                <a:cs typeface="Calibri"/>
              </a:rPr>
              <a:t>og</a:t>
            </a:r>
            <a:r>
              <a:rPr sz="2400" i="1" spc="-35" dirty="0">
                <a:latin typeface="Calibri"/>
                <a:cs typeface="Calibri"/>
              </a:rPr>
              <a:t> </a:t>
            </a:r>
            <a:r>
              <a:rPr sz="2400" i="1" spc="-10" dirty="0">
                <a:latin typeface="Calibri"/>
                <a:cs typeface="Calibri"/>
              </a:rPr>
              <a:t>arbeidssted.</a:t>
            </a:r>
            <a:r>
              <a:rPr sz="2400" i="1" spc="-5" dirty="0">
                <a:latin typeface="Calibri"/>
                <a:cs typeface="Calibri"/>
              </a:rPr>
              <a:t> </a:t>
            </a:r>
            <a:r>
              <a:rPr sz="2400" i="1" spc="-10" dirty="0">
                <a:latin typeface="Calibri"/>
                <a:cs typeface="Calibri"/>
              </a:rPr>
              <a:t>Opplysning </a:t>
            </a:r>
            <a:r>
              <a:rPr sz="2400" i="1" dirty="0">
                <a:latin typeface="Calibri"/>
                <a:cs typeface="Calibri"/>
              </a:rPr>
              <a:t>om</a:t>
            </a:r>
            <a:r>
              <a:rPr sz="2400" i="1" spc="-70" dirty="0">
                <a:latin typeface="Calibri"/>
                <a:cs typeface="Calibri"/>
              </a:rPr>
              <a:t> </a:t>
            </a:r>
            <a:r>
              <a:rPr sz="2400" i="1" dirty="0">
                <a:latin typeface="Calibri"/>
                <a:cs typeface="Calibri"/>
              </a:rPr>
              <a:t>oppholdssted</a:t>
            </a:r>
            <a:r>
              <a:rPr sz="2400" i="1" spc="-65" dirty="0">
                <a:latin typeface="Calibri"/>
                <a:cs typeface="Calibri"/>
              </a:rPr>
              <a:t> </a:t>
            </a:r>
            <a:r>
              <a:rPr sz="2400" i="1" dirty="0">
                <a:latin typeface="Calibri"/>
                <a:cs typeface="Calibri"/>
              </a:rPr>
              <a:t>kan</a:t>
            </a:r>
            <a:r>
              <a:rPr sz="2400" i="1" spc="-55" dirty="0">
                <a:latin typeface="Calibri"/>
                <a:cs typeface="Calibri"/>
              </a:rPr>
              <a:t> </a:t>
            </a:r>
            <a:r>
              <a:rPr sz="2400" i="1" spc="-10" dirty="0">
                <a:latin typeface="Calibri"/>
                <a:cs typeface="Calibri"/>
              </a:rPr>
              <a:t>likevel</a:t>
            </a:r>
            <a:r>
              <a:rPr sz="2400" i="1" spc="-40" dirty="0">
                <a:latin typeface="Calibri"/>
                <a:cs typeface="Calibri"/>
              </a:rPr>
              <a:t> </a:t>
            </a:r>
            <a:r>
              <a:rPr sz="2400" i="1" dirty="0">
                <a:latin typeface="Calibri"/>
                <a:cs typeface="Calibri"/>
              </a:rPr>
              <a:t>gis</a:t>
            </a:r>
            <a:r>
              <a:rPr sz="2400" i="1" spc="-55" dirty="0">
                <a:latin typeface="Calibri"/>
                <a:cs typeface="Calibri"/>
              </a:rPr>
              <a:t> </a:t>
            </a:r>
            <a:r>
              <a:rPr sz="2400" i="1" spc="-25" dirty="0">
                <a:latin typeface="Calibri"/>
                <a:cs typeface="Calibri"/>
              </a:rPr>
              <a:t>når </a:t>
            </a:r>
            <a:r>
              <a:rPr sz="2400" i="1" dirty="0">
                <a:latin typeface="Calibri"/>
                <a:cs typeface="Calibri"/>
              </a:rPr>
              <a:t>det</a:t>
            </a:r>
            <a:r>
              <a:rPr sz="2400" i="1" spc="-40" dirty="0">
                <a:latin typeface="Calibri"/>
                <a:cs typeface="Calibri"/>
              </a:rPr>
              <a:t> </a:t>
            </a:r>
            <a:r>
              <a:rPr sz="2400" i="1" dirty="0">
                <a:latin typeface="Calibri"/>
                <a:cs typeface="Calibri"/>
              </a:rPr>
              <a:t>er</a:t>
            </a:r>
            <a:r>
              <a:rPr sz="2400" i="1" spc="-35" dirty="0">
                <a:latin typeface="Calibri"/>
                <a:cs typeface="Calibri"/>
              </a:rPr>
              <a:t> </a:t>
            </a:r>
            <a:r>
              <a:rPr sz="2400" i="1" dirty="0">
                <a:latin typeface="Calibri"/>
                <a:cs typeface="Calibri"/>
              </a:rPr>
              <a:t>klart</a:t>
            </a:r>
            <a:r>
              <a:rPr sz="2400" i="1" spc="-30" dirty="0">
                <a:latin typeface="Calibri"/>
                <a:cs typeface="Calibri"/>
              </a:rPr>
              <a:t> </a:t>
            </a:r>
            <a:r>
              <a:rPr sz="2400" i="1" dirty="0">
                <a:latin typeface="Calibri"/>
                <a:cs typeface="Calibri"/>
              </a:rPr>
              <a:t>at</a:t>
            </a:r>
            <a:r>
              <a:rPr sz="2400" i="1" spc="-35" dirty="0">
                <a:latin typeface="Calibri"/>
                <a:cs typeface="Calibri"/>
              </a:rPr>
              <a:t> </a:t>
            </a:r>
            <a:r>
              <a:rPr sz="2400" i="1" dirty="0">
                <a:latin typeface="Calibri"/>
                <a:cs typeface="Calibri"/>
              </a:rPr>
              <a:t>det</a:t>
            </a:r>
            <a:r>
              <a:rPr sz="2400" i="1" spc="-35" dirty="0">
                <a:latin typeface="Calibri"/>
                <a:cs typeface="Calibri"/>
              </a:rPr>
              <a:t> </a:t>
            </a:r>
            <a:r>
              <a:rPr sz="2400" i="1" dirty="0">
                <a:latin typeface="Calibri"/>
                <a:cs typeface="Calibri"/>
              </a:rPr>
              <a:t>ikke</a:t>
            </a:r>
            <a:r>
              <a:rPr sz="2400" i="1" spc="-35" dirty="0">
                <a:latin typeface="Calibri"/>
                <a:cs typeface="Calibri"/>
              </a:rPr>
              <a:t> </a:t>
            </a:r>
            <a:r>
              <a:rPr sz="2400" i="1" dirty="0">
                <a:latin typeface="Calibri"/>
                <a:cs typeface="Calibri"/>
              </a:rPr>
              <a:t>vil</a:t>
            </a:r>
            <a:r>
              <a:rPr sz="2400" i="1" spc="-35" dirty="0">
                <a:latin typeface="Calibri"/>
                <a:cs typeface="Calibri"/>
              </a:rPr>
              <a:t> </a:t>
            </a:r>
            <a:r>
              <a:rPr sz="2400" i="1" spc="-20" dirty="0">
                <a:latin typeface="Calibri"/>
                <a:cs typeface="Calibri"/>
              </a:rPr>
              <a:t>skade </a:t>
            </a:r>
            <a:r>
              <a:rPr sz="2400" i="1" dirty="0">
                <a:latin typeface="Calibri"/>
                <a:cs typeface="Calibri"/>
              </a:rPr>
              <a:t>tilliten</a:t>
            </a:r>
            <a:r>
              <a:rPr sz="2400" i="1" spc="-10" dirty="0">
                <a:latin typeface="Calibri"/>
                <a:cs typeface="Calibri"/>
              </a:rPr>
              <a:t> </a:t>
            </a:r>
            <a:r>
              <a:rPr sz="2400" i="1" dirty="0">
                <a:latin typeface="Calibri"/>
                <a:cs typeface="Calibri"/>
              </a:rPr>
              <a:t>til</a:t>
            </a:r>
            <a:r>
              <a:rPr sz="2400" i="1" spc="-25" dirty="0">
                <a:latin typeface="Calibri"/>
                <a:cs typeface="Calibri"/>
              </a:rPr>
              <a:t> </a:t>
            </a:r>
            <a:r>
              <a:rPr sz="2400" i="1" spc="-10" dirty="0">
                <a:latin typeface="Calibri"/>
                <a:cs typeface="Calibri"/>
              </a:rPr>
              <a:t>barnevernet</a:t>
            </a:r>
            <a:r>
              <a:rPr sz="2400" i="1" spc="-20" dirty="0">
                <a:latin typeface="Calibri"/>
                <a:cs typeface="Calibri"/>
              </a:rPr>
              <a:t> </a:t>
            </a:r>
            <a:r>
              <a:rPr sz="2400" i="1" dirty="0">
                <a:latin typeface="Calibri"/>
                <a:cs typeface="Calibri"/>
              </a:rPr>
              <a:t>å</a:t>
            </a:r>
            <a:r>
              <a:rPr sz="2400" i="1" spc="-30" dirty="0">
                <a:latin typeface="Calibri"/>
                <a:cs typeface="Calibri"/>
              </a:rPr>
              <a:t> </a:t>
            </a:r>
            <a:r>
              <a:rPr sz="2400" i="1" dirty="0">
                <a:latin typeface="Calibri"/>
                <a:cs typeface="Calibri"/>
              </a:rPr>
              <a:t>gi</a:t>
            </a:r>
            <a:r>
              <a:rPr sz="2400" i="1" spc="-40" dirty="0">
                <a:latin typeface="Calibri"/>
                <a:cs typeface="Calibri"/>
              </a:rPr>
              <a:t> </a:t>
            </a:r>
            <a:r>
              <a:rPr sz="2400" i="1" spc="-20" dirty="0">
                <a:latin typeface="Calibri"/>
                <a:cs typeface="Calibri"/>
              </a:rPr>
              <a:t>slik </a:t>
            </a:r>
            <a:r>
              <a:rPr sz="2400" i="1" spc="-10" dirty="0">
                <a:latin typeface="Calibri"/>
                <a:cs typeface="Calibri"/>
              </a:rPr>
              <a:t>opplysning.</a:t>
            </a:r>
            <a:endParaRPr sz="2400" i="1" dirty="0">
              <a:latin typeface="Calibri"/>
              <a:cs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36142" y="420065"/>
            <a:ext cx="8507095" cy="836294"/>
          </a:xfrm>
          <a:prstGeom prst="rect">
            <a:avLst/>
          </a:prstGeom>
        </p:spPr>
        <p:txBody>
          <a:bodyPr vert="horz" wrap="square" lIns="0" tIns="12065" rIns="0" bIns="0" rtlCol="0">
            <a:spAutoFit/>
          </a:bodyPr>
          <a:lstStyle/>
          <a:p>
            <a:pPr marL="12700">
              <a:lnSpc>
                <a:spcPts val="3195"/>
              </a:lnSpc>
              <a:spcBef>
                <a:spcPts val="95"/>
              </a:spcBef>
            </a:pPr>
            <a:r>
              <a:rPr sz="2800" dirty="0"/>
              <a:t>Oppsummering</a:t>
            </a:r>
            <a:r>
              <a:rPr sz="2800" spc="-60" dirty="0"/>
              <a:t> </a:t>
            </a:r>
            <a:r>
              <a:rPr sz="2800" spc="-50" dirty="0"/>
              <a:t>–</a:t>
            </a:r>
            <a:endParaRPr sz="2800" dirty="0"/>
          </a:p>
          <a:p>
            <a:pPr marL="12700">
              <a:lnSpc>
                <a:spcPts val="3195"/>
              </a:lnSpc>
            </a:pPr>
            <a:r>
              <a:rPr sz="2800" dirty="0"/>
              <a:t>tre</a:t>
            </a:r>
            <a:r>
              <a:rPr sz="2800" spc="-90" dirty="0"/>
              <a:t> </a:t>
            </a:r>
            <a:r>
              <a:rPr sz="2800" spc="-10" dirty="0" err="1"/>
              <a:t>varianter</a:t>
            </a:r>
            <a:r>
              <a:rPr sz="2800" spc="-70" dirty="0"/>
              <a:t> </a:t>
            </a:r>
            <a:r>
              <a:rPr lang="nb-NO" sz="2800" dirty="0"/>
              <a:t>-</a:t>
            </a:r>
            <a:r>
              <a:rPr sz="2800" spc="-100" dirty="0"/>
              <a:t> </a:t>
            </a:r>
            <a:r>
              <a:rPr sz="2800" spc="-10" dirty="0"/>
              <a:t>hvilke</a:t>
            </a:r>
            <a:r>
              <a:rPr sz="2800" spc="-95" dirty="0"/>
              <a:t> </a:t>
            </a:r>
            <a:r>
              <a:rPr sz="2800" dirty="0"/>
              <a:t>opplysninger</a:t>
            </a:r>
            <a:r>
              <a:rPr sz="2800" spc="-95" dirty="0"/>
              <a:t> </a:t>
            </a:r>
            <a:r>
              <a:rPr sz="2800" spc="-10" dirty="0"/>
              <a:t>taushetsplikten</a:t>
            </a:r>
            <a:r>
              <a:rPr sz="2800" spc="-70" dirty="0"/>
              <a:t> </a:t>
            </a:r>
            <a:r>
              <a:rPr sz="2800" spc="-10" dirty="0"/>
              <a:t>gjelder.</a:t>
            </a:r>
            <a:endParaRPr sz="2800" dirty="0"/>
          </a:p>
        </p:txBody>
      </p:sp>
      <p:sp>
        <p:nvSpPr>
          <p:cNvPr id="3" name="object 3"/>
          <p:cNvSpPr txBox="1">
            <a:spLocks noGrp="1"/>
          </p:cNvSpPr>
          <p:nvPr>
            <p:ph type="body" idx="1"/>
          </p:nvPr>
        </p:nvSpPr>
        <p:spPr>
          <a:prstGeom prst="rect">
            <a:avLst/>
          </a:prstGeom>
        </p:spPr>
        <p:txBody>
          <a:bodyPr vert="horz" wrap="square" lIns="0" tIns="131767" rIns="0" bIns="0" rtlCol="0">
            <a:spAutoFit/>
          </a:bodyPr>
          <a:lstStyle/>
          <a:p>
            <a:pPr marL="412750">
              <a:lnSpc>
                <a:spcPct val="100000"/>
              </a:lnSpc>
              <a:spcBef>
                <a:spcPts val="475"/>
              </a:spcBef>
            </a:pPr>
            <a:r>
              <a:rPr dirty="0"/>
              <a:t>Helsepersonell</a:t>
            </a:r>
            <a:r>
              <a:rPr spc="-70" dirty="0"/>
              <a:t> </a:t>
            </a:r>
            <a:r>
              <a:rPr spc="-10" dirty="0"/>
              <a:t>(tilsvarende</a:t>
            </a:r>
            <a:r>
              <a:rPr spc="-90" dirty="0"/>
              <a:t> </a:t>
            </a:r>
            <a:r>
              <a:rPr spc="-10" dirty="0"/>
              <a:t>familievernet):</a:t>
            </a:r>
          </a:p>
          <a:p>
            <a:pPr marL="412750">
              <a:lnSpc>
                <a:spcPct val="100000"/>
              </a:lnSpc>
              <a:spcBef>
                <a:spcPts val="375"/>
              </a:spcBef>
            </a:pPr>
            <a:r>
              <a:rPr b="0" i="1" dirty="0">
                <a:latin typeface="Calibri"/>
                <a:cs typeface="Calibri"/>
              </a:rPr>
              <a:t>Legems-</a:t>
            </a:r>
            <a:r>
              <a:rPr b="0" i="1" spc="-55" dirty="0">
                <a:latin typeface="Calibri"/>
                <a:cs typeface="Calibri"/>
              </a:rPr>
              <a:t> </a:t>
            </a:r>
            <a:r>
              <a:rPr b="0" i="1" dirty="0">
                <a:latin typeface="Calibri"/>
                <a:cs typeface="Calibri"/>
              </a:rPr>
              <a:t>eller</a:t>
            </a:r>
            <a:r>
              <a:rPr b="0" i="1" spc="-50" dirty="0">
                <a:latin typeface="Calibri"/>
                <a:cs typeface="Calibri"/>
              </a:rPr>
              <a:t> </a:t>
            </a:r>
            <a:r>
              <a:rPr b="0" i="1" spc="-20" dirty="0">
                <a:latin typeface="Calibri"/>
                <a:cs typeface="Calibri"/>
              </a:rPr>
              <a:t>sykdomsforhold</a:t>
            </a:r>
            <a:r>
              <a:rPr b="0" i="1" spc="-15" dirty="0">
                <a:latin typeface="Calibri"/>
                <a:cs typeface="Calibri"/>
              </a:rPr>
              <a:t> </a:t>
            </a:r>
            <a:r>
              <a:rPr b="0" i="1" dirty="0">
                <a:latin typeface="Calibri"/>
                <a:cs typeface="Calibri"/>
              </a:rPr>
              <a:t>og</a:t>
            </a:r>
            <a:r>
              <a:rPr b="0" i="1" spc="-35" dirty="0">
                <a:latin typeface="Calibri"/>
                <a:cs typeface="Calibri"/>
              </a:rPr>
              <a:t> </a:t>
            </a:r>
            <a:r>
              <a:rPr b="0" i="1" dirty="0">
                <a:latin typeface="Calibri"/>
                <a:cs typeface="Calibri"/>
              </a:rPr>
              <a:t>andre</a:t>
            </a:r>
            <a:r>
              <a:rPr b="0" i="1" spc="-40" dirty="0">
                <a:latin typeface="Calibri"/>
                <a:cs typeface="Calibri"/>
              </a:rPr>
              <a:t> </a:t>
            </a:r>
            <a:r>
              <a:rPr b="0" i="1" dirty="0">
                <a:latin typeface="Calibri"/>
                <a:cs typeface="Calibri"/>
              </a:rPr>
              <a:t>personlige</a:t>
            </a:r>
            <a:r>
              <a:rPr b="0" i="1" spc="-60" dirty="0">
                <a:latin typeface="Calibri"/>
                <a:cs typeface="Calibri"/>
              </a:rPr>
              <a:t> </a:t>
            </a:r>
            <a:r>
              <a:rPr b="0" i="1" spc="-10" dirty="0">
                <a:latin typeface="Calibri"/>
                <a:cs typeface="Calibri"/>
              </a:rPr>
              <a:t>opplysninger.</a:t>
            </a:r>
          </a:p>
          <a:p>
            <a:pPr marL="412750">
              <a:lnSpc>
                <a:spcPct val="100000"/>
              </a:lnSpc>
              <a:spcBef>
                <a:spcPts val="380"/>
              </a:spcBef>
            </a:pPr>
            <a:r>
              <a:rPr dirty="0"/>
              <a:t>Barnehage</a:t>
            </a:r>
            <a:r>
              <a:rPr spc="-85" dirty="0"/>
              <a:t> </a:t>
            </a:r>
            <a:r>
              <a:rPr dirty="0"/>
              <a:t>og</a:t>
            </a:r>
            <a:r>
              <a:rPr spc="-95" dirty="0"/>
              <a:t> </a:t>
            </a:r>
            <a:r>
              <a:rPr spc="-10" dirty="0"/>
              <a:t>skole:</a:t>
            </a:r>
          </a:p>
          <a:p>
            <a:pPr marL="412750" marR="5080">
              <a:lnSpc>
                <a:spcPct val="80000"/>
              </a:lnSpc>
              <a:spcBef>
                <a:spcPts val="1000"/>
              </a:spcBef>
            </a:pPr>
            <a:r>
              <a:rPr b="0" i="1" dirty="0">
                <a:latin typeface="Calibri"/>
                <a:cs typeface="Calibri"/>
              </a:rPr>
              <a:t>1.</a:t>
            </a:r>
            <a:r>
              <a:rPr b="0" i="1" spc="-40" dirty="0">
                <a:latin typeface="Calibri"/>
                <a:cs typeface="Calibri"/>
              </a:rPr>
              <a:t> </a:t>
            </a:r>
            <a:r>
              <a:rPr b="0" i="1" dirty="0">
                <a:latin typeface="Calibri"/>
                <a:cs typeface="Calibri"/>
              </a:rPr>
              <a:t>noens</a:t>
            </a:r>
            <a:r>
              <a:rPr b="0" i="1" spc="-60" dirty="0">
                <a:latin typeface="Calibri"/>
                <a:cs typeface="Calibri"/>
              </a:rPr>
              <a:t> </a:t>
            </a:r>
            <a:r>
              <a:rPr b="0" i="1" dirty="0">
                <a:latin typeface="Calibri"/>
                <a:cs typeface="Calibri"/>
              </a:rPr>
              <a:t>personlige</a:t>
            </a:r>
            <a:r>
              <a:rPr b="0" i="1" spc="-60" dirty="0">
                <a:latin typeface="Calibri"/>
                <a:cs typeface="Calibri"/>
              </a:rPr>
              <a:t> </a:t>
            </a:r>
            <a:r>
              <a:rPr b="0" i="1" dirty="0">
                <a:latin typeface="Calibri"/>
                <a:cs typeface="Calibri"/>
              </a:rPr>
              <a:t>forhold…</a:t>
            </a:r>
            <a:r>
              <a:rPr b="0" i="1" spc="-35" dirty="0">
                <a:latin typeface="Calibri"/>
                <a:cs typeface="Calibri"/>
              </a:rPr>
              <a:t> </a:t>
            </a:r>
            <a:r>
              <a:rPr b="0" i="1" dirty="0">
                <a:latin typeface="Calibri"/>
                <a:cs typeface="Calibri"/>
              </a:rPr>
              <a:t>Som</a:t>
            </a:r>
            <a:r>
              <a:rPr b="0" i="1" spc="-35" dirty="0">
                <a:latin typeface="Calibri"/>
                <a:cs typeface="Calibri"/>
              </a:rPr>
              <a:t> </a:t>
            </a:r>
            <a:r>
              <a:rPr b="0" i="1" dirty="0">
                <a:latin typeface="Calibri"/>
                <a:cs typeface="Calibri"/>
              </a:rPr>
              <a:t>personlige</a:t>
            </a:r>
            <a:r>
              <a:rPr b="0" i="1" spc="-70" dirty="0">
                <a:latin typeface="Calibri"/>
                <a:cs typeface="Calibri"/>
              </a:rPr>
              <a:t> </a:t>
            </a:r>
            <a:r>
              <a:rPr b="0" i="1" dirty="0">
                <a:latin typeface="Calibri"/>
                <a:cs typeface="Calibri"/>
              </a:rPr>
              <a:t>forhold</a:t>
            </a:r>
            <a:r>
              <a:rPr b="0" i="1" spc="-35" dirty="0">
                <a:latin typeface="Calibri"/>
                <a:cs typeface="Calibri"/>
              </a:rPr>
              <a:t> </a:t>
            </a:r>
            <a:r>
              <a:rPr b="0" i="1" dirty="0">
                <a:latin typeface="Calibri"/>
                <a:cs typeface="Calibri"/>
              </a:rPr>
              <a:t>regnes</a:t>
            </a:r>
            <a:r>
              <a:rPr b="0" i="1" spc="-80" dirty="0">
                <a:latin typeface="Calibri"/>
                <a:cs typeface="Calibri"/>
              </a:rPr>
              <a:t> </a:t>
            </a:r>
            <a:r>
              <a:rPr b="0" i="1" dirty="0">
                <a:latin typeface="Calibri"/>
                <a:cs typeface="Calibri"/>
              </a:rPr>
              <a:t>ikke</a:t>
            </a:r>
            <a:r>
              <a:rPr b="0" i="1" spc="-45" dirty="0">
                <a:latin typeface="Calibri"/>
                <a:cs typeface="Calibri"/>
              </a:rPr>
              <a:t> </a:t>
            </a:r>
            <a:r>
              <a:rPr b="0" i="1" spc="-10" dirty="0">
                <a:latin typeface="Calibri"/>
                <a:cs typeface="Calibri"/>
              </a:rPr>
              <a:t>fødested, </a:t>
            </a:r>
            <a:r>
              <a:rPr b="0" i="1" dirty="0">
                <a:latin typeface="Calibri"/>
                <a:cs typeface="Calibri"/>
              </a:rPr>
              <a:t>fødselsdato</a:t>
            </a:r>
            <a:r>
              <a:rPr b="0" i="1" spc="-60" dirty="0">
                <a:latin typeface="Calibri"/>
                <a:cs typeface="Calibri"/>
              </a:rPr>
              <a:t> </a:t>
            </a:r>
            <a:r>
              <a:rPr b="0" i="1" dirty="0">
                <a:latin typeface="Calibri"/>
                <a:cs typeface="Calibri"/>
              </a:rPr>
              <a:t>og</a:t>
            </a:r>
            <a:r>
              <a:rPr b="0" i="1" spc="-50" dirty="0">
                <a:latin typeface="Calibri"/>
                <a:cs typeface="Calibri"/>
              </a:rPr>
              <a:t> </a:t>
            </a:r>
            <a:r>
              <a:rPr b="0" i="1" spc="-20" dirty="0">
                <a:latin typeface="Calibri"/>
                <a:cs typeface="Calibri"/>
              </a:rPr>
              <a:t>personnummer,</a:t>
            </a:r>
            <a:r>
              <a:rPr b="0" i="1" spc="-75" dirty="0">
                <a:latin typeface="Calibri"/>
                <a:cs typeface="Calibri"/>
              </a:rPr>
              <a:t> </a:t>
            </a:r>
            <a:r>
              <a:rPr b="0" i="1" spc="-10" dirty="0">
                <a:latin typeface="Calibri"/>
                <a:cs typeface="Calibri"/>
              </a:rPr>
              <a:t>statsborgerforhold,</a:t>
            </a:r>
            <a:r>
              <a:rPr b="0" i="1" spc="-65" dirty="0">
                <a:latin typeface="Calibri"/>
                <a:cs typeface="Calibri"/>
              </a:rPr>
              <a:t> </a:t>
            </a:r>
            <a:r>
              <a:rPr b="0" i="1" spc="-10" dirty="0">
                <a:latin typeface="Calibri"/>
                <a:cs typeface="Calibri"/>
              </a:rPr>
              <a:t>sivilstand,</a:t>
            </a:r>
            <a:r>
              <a:rPr b="0" i="1" spc="-45" dirty="0">
                <a:latin typeface="Calibri"/>
                <a:cs typeface="Calibri"/>
              </a:rPr>
              <a:t> </a:t>
            </a:r>
            <a:r>
              <a:rPr b="0" i="1" dirty="0">
                <a:latin typeface="Calibri"/>
                <a:cs typeface="Calibri"/>
              </a:rPr>
              <a:t>yrke,</a:t>
            </a:r>
            <a:r>
              <a:rPr b="0" i="1" spc="-60" dirty="0">
                <a:latin typeface="Calibri"/>
                <a:cs typeface="Calibri"/>
              </a:rPr>
              <a:t> </a:t>
            </a:r>
            <a:r>
              <a:rPr b="0" i="1" dirty="0">
                <a:latin typeface="Calibri"/>
                <a:cs typeface="Calibri"/>
              </a:rPr>
              <a:t>bopel</a:t>
            </a:r>
            <a:r>
              <a:rPr b="0" i="1" spc="-45" dirty="0">
                <a:latin typeface="Calibri"/>
                <a:cs typeface="Calibri"/>
              </a:rPr>
              <a:t> </a:t>
            </a:r>
            <a:r>
              <a:rPr b="0" i="1" spc="-25" dirty="0">
                <a:latin typeface="Calibri"/>
                <a:cs typeface="Calibri"/>
              </a:rPr>
              <a:t>og </a:t>
            </a:r>
            <a:r>
              <a:rPr b="0" i="1" dirty="0">
                <a:latin typeface="Calibri"/>
                <a:cs typeface="Calibri"/>
              </a:rPr>
              <a:t>arbeidssted,</a:t>
            </a:r>
            <a:r>
              <a:rPr b="0" i="1" spc="-75" dirty="0">
                <a:latin typeface="Calibri"/>
                <a:cs typeface="Calibri"/>
              </a:rPr>
              <a:t> </a:t>
            </a:r>
            <a:r>
              <a:rPr b="0" i="1" dirty="0">
                <a:latin typeface="Calibri"/>
                <a:cs typeface="Calibri"/>
              </a:rPr>
              <a:t>med</a:t>
            </a:r>
            <a:r>
              <a:rPr b="0" i="1" spc="-40" dirty="0">
                <a:latin typeface="Calibri"/>
                <a:cs typeface="Calibri"/>
              </a:rPr>
              <a:t> </a:t>
            </a:r>
            <a:r>
              <a:rPr b="0" i="1" dirty="0">
                <a:latin typeface="Calibri"/>
                <a:cs typeface="Calibri"/>
              </a:rPr>
              <a:t>mindre</a:t>
            </a:r>
            <a:r>
              <a:rPr b="0" i="1" spc="-70" dirty="0">
                <a:latin typeface="Calibri"/>
                <a:cs typeface="Calibri"/>
              </a:rPr>
              <a:t> </a:t>
            </a:r>
            <a:r>
              <a:rPr b="0" i="1" dirty="0">
                <a:latin typeface="Calibri"/>
                <a:cs typeface="Calibri"/>
              </a:rPr>
              <a:t>slike</a:t>
            </a:r>
            <a:r>
              <a:rPr b="0" i="1" spc="-40" dirty="0">
                <a:latin typeface="Calibri"/>
                <a:cs typeface="Calibri"/>
              </a:rPr>
              <a:t> </a:t>
            </a:r>
            <a:r>
              <a:rPr b="0" i="1" dirty="0">
                <a:latin typeface="Calibri"/>
                <a:cs typeface="Calibri"/>
              </a:rPr>
              <a:t>opplysninger</a:t>
            </a:r>
            <a:r>
              <a:rPr b="0" i="1" spc="-80" dirty="0">
                <a:latin typeface="Calibri"/>
                <a:cs typeface="Calibri"/>
              </a:rPr>
              <a:t> </a:t>
            </a:r>
            <a:r>
              <a:rPr b="0" i="1" dirty="0">
                <a:latin typeface="Calibri"/>
                <a:cs typeface="Calibri"/>
              </a:rPr>
              <a:t>røper</a:t>
            </a:r>
            <a:r>
              <a:rPr b="0" i="1" spc="-60" dirty="0">
                <a:latin typeface="Calibri"/>
                <a:cs typeface="Calibri"/>
              </a:rPr>
              <a:t> </a:t>
            </a:r>
            <a:r>
              <a:rPr b="0" i="1" dirty="0">
                <a:latin typeface="Calibri"/>
                <a:cs typeface="Calibri"/>
              </a:rPr>
              <a:t>et</a:t>
            </a:r>
            <a:r>
              <a:rPr b="0" i="1" spc="-60" dirty="0">
                <a:latin typeface="Calibri"/>
                <a:cs typeface="Calibri"/>
              </a:rPr>
              <a:t> </a:t>
            </a:r>
            <a:r>
              <a:rPr b="0" i="1" spc="-10" dirty="0">
                <a:latin typeface="Calibri"/>
                <a:cs typeface="Calibri"/>
              </a:rPr>
              <a:t>klientforhold</a:t>
            </a:r>
            <a:r>
              <a:rPr b="0" i="1" spc="-45" dirty="0">
                <a:latin typeface="Calibri"/>
                <a:cs typeface="Calibri"/>
              </a:rPr>
              <a:t> </a:t>
            </a:r>
            <a:r>
              <a:rPr b="0" i="1" dirty="0">
                <a:latin typeface="Calibri"/>
                <a:cs typeface="Calibri"/>
              </a:rPr>
              <a:t>eller</a:t>
            </a:r>
            <a:r>
              <a:rPr b="0" i="1" spc="-65" dirty="0">
                <a:latin typeface="Calibri"/>
                <a:cs typeface="Calibri"/>
              </a:rPr>
              <a:t> </a:t>
            </a:r>
            <a:r>
              <a:rPr b="0" i="1" spc="-10" dirty="0">
                <a:latin typeface="Calibri"/>
                <a:cs typeface="Calibri"/>
              </a:rPr>
              <a:t>andre </a:t>
            </a:r>
            <a:r>
              <a:rPr b="0" i="1" dirty="0">
                <a:latin typeface="Calibri"/>
                <a:cs typeface="Calibri"/>
              </a:rPr>
              <a:t>forhold</a:t>
            </a:r>
            <a:r>
              <a:rPr b="0" i="1" spc="-60" dirty="0">
                <a:latin typeface="Calibri"/>
                <a:cs typeface="Calibri"/>
              </a:rPr>
              <a:t> </a:t>
            </a:r>
            <a:r>
              <a:rPr b="0" i="1" dirty="0">
                <a:latin typeface="Calibri"/>
                <a:cs typeface="Calibri"/>
              </a:rPr>
              <a:t>som</a:t>
            </a:r>
            <a:r>
              <a:rPr b="0" i="1" spc="-50" dirty="0">
                <a:latin typeface="Calibri"/>
                <a:cs typeface="Calibri"/>
              </a:rPr>
              <a:t> </a:t>
            </a:r>
            <a:r>
              <a:rPr b="0" i="1" dirty="0">
                <a:latin typeface="Calibri"/>
                <a:cs typeface="Calibri"/>
              </a:rPr>
              <a:t>må</a:t>
            </a:r>
            <a:r>
              <a:rPr b="0" i="1" spc="-55" dirty="0">
                <a:latin typeface="Calibri"/>
                <a:cs typeface="Calibri"/>
              </a:rPr>
              <a:t> </a:t>
            </a:r>
            <a:r>
              <a:rPr b="0" i="1" dirty="0">
                <a:latin typeface="Calibri"/>
                <a:cs typeface="Calibri"/>
              </a:rPr>
              <a:t>anses</a:t>
            </a:r>
            <a:r>
              <a:rPr b="0" i="1" spc="-80" dirty="0">
                <a:latin typeface="Calibri"/>
                <a:cs typeface="Calibri"/>
              </a:rPr>
              <a:t> </a:t>
            </a:r>
            <a:r>
              <a:rPr b="0" i="1" dirty="0">
                <a:latin typeface="Calibri"/>
                <a:cs typeface="Calibri"/>
              </a:rPr>
              <a:t>som</a:t>
            </a:r>
            <a:r>
              <a:rPr b="0" i="1" spc="-40" dirty="0">
                <a:latin typeface="Calibri"/>
                <a:cs typeface="Calibri"/>
              </a:rPr>
              <a:t> </a:t>
            </a:r>
            <a:r>
              <a:rPr b="0" i="1" spc="-10" dirty="0">
                <a:latin typeface="Calibri"/>
                <a:cs typeface="Calibri"/>
              </a:rPr>
              <a:t>personlige.</a:t>
            </a:r>
          </a:p>
          <a:p>
            <a:pPr marL="412750">
              <a:lnSpc>
                <a:spcPct val="100000"/>
              </a:lnSpc>
              <a:spcBef>
                <a:spcPts val="370"/>
              </a:spcBef>
            </a:pPr>
            <a:r>
              <a:rPr spc="-10" dirty="0"/>
              <a:t>Barnevern</a:t>
            </a:r>
            <a:r>
              <a:rPr spc="-80" dirty="0"/>
              <a:t> </a:t>
            </a:r>
            <a:r>
              <a:rPr spc="-10" dirty="0"/>
              <a:t>(</a:t>
            </a:r>
            <a:r>
              <a:rPr spc="-10" dirty="0" err="1"/>
              <a:t>tilsvarende</a:t>
            </a:r>
            <a:r>
              <a:rPr spc="-75" dirty="0"/>
              <a:t> </a:t>
            </a:r>
            <a:r>
              <a:rPr spc="-10" dirty="0" err="1"/>
              <a:t>sosial</a:t>
            </a:r>
            <a:r>
              <a:rPr lang="nb-NO" spc="-10" dirty="0"/>
              <a:t>-, helse- og omsorg- og spesialisthelsetjeneste</a:t>
            </a:r>
            <a:r>
              <a:rPr spc="-10" dirty="0"/>
              <a:t>):</a:t>
            </a:r>
          </a:p>
          <a:p>
            <a:pPr marL="412750" marR="383540">
              <a:lnSpc>
                <a:spcPct val="80000"/>
              </a:lnSpc>
              <a:spcBef>
                <a:spcPts val="1010"/>
              </a:spcBef>
            </a:pPr>
            <a:r>
              <a:rPr b="0" i="1" spc="-25" dirty="0">
                <a:latin typeface="Calibri"/>
                <a:cs typeface="Calibri"/>
              </a:rPr>
              <a:t>Taushetsplikten</a:t>
            </a:r>
            <a:r>
              <a:rPr b="0" i="1" spc="-80" dirty="0">
                <a:latin typeface="Calibri"/>
                <a:cs typeface="Calibri"/>
              </a:rPr>
              <a:t> </a:t>
            </a:r>
            <a:r>
              <a:rPr i="1" dirty="0">
                <a:latin typeface="Calibri"/>
                <a:cs typeface="Calibri"/>
              </a:rPr>
              <a:t>omfatter</a:t>
            </a:r>
            <a:r>
              <a:rPr i="1" spc="-35" dirty="0">
                <a:latin typeface="Calibri"/>
                <a:cs typeface="Calibri"/>
              </a:rPr>
              <a:t> </a:t>
            </a:r>
            <a:r>
              <a:rPr i="1" dirty="0">
                <a:latin typeface="Calibri"/>
                <a:cs typeface="Calibri"/>
              </a:rPr>
              <a:t>også</a:t>
            </a:r>
            <a:r>
              <a:rPr i="1" spc="-45" dirty="0">
                <a:latin typeface="Calibri"/>
                <a:cs typeface="Calibri"/>
              </a:rPr>
              <a:t> </a:t>
            </a:r>
            <a:r>
              <a:rPr b="0" i="1" dirty="0">
                <a:latin typeface="Calibri"/>
                <a:cs typeface="Calibri"/>
              </a:rPr>
              <a:t>opplysninger</a:t>
            </a:r>
            <a:r>
              <a:rPr b="0" i="1" spc="-75" dirty="0">
                <a:latin typeface="Calibri"/>
                <a:cs typeface="Calibri"/>
              </a:rPr>
              <a:t> </a:t>
            </a:r>
            <a:r>
              <a:rPr b="0" i="1" dirty="0">
                <a:latin typeface="Calibri"/>
                <a:cs typeface="Calibri"/>
              </a:rPr>
              <a:t>om</a:t>
            </a:r>
            <a:r>
              <a:rPr b="0" i="1" spc="-35" dirty="0">
                <a:latin typeface="Calibri"/>
                <a:cs typeface="Calibri"/>
              </a:rPr>
              <a:t> </a:t>
            </a:r>
            <a:r>
              <a:rPr b="0" i="1" spc="-10" dirty="0">
                <a:latin typeface="Calibri"/>
                <a:cs typeface="Calibri"/>
              </a:rPr>
              <a:t>fødested,</a:t>
            </a:r>
            <a:r>
              <a:rPr b="0" i="1" spc="-75" dirty="0">
                <a:latin typeface="Calibri"/>
                <a:cs typeface="Calibri"/>
              </a:rPr>
              <a:t> </a:t>
            </a:r>
            <a:r>
              <a:rPr b="0" i="1" spc="-10" dirty="0">
                <a:latin typeface="Calibri"/>
                <a:cs typeface="Calibri"/>
              </a:rPr>
              <a:t>fødselsdato, </a:t>
            </a:r>
            <a:r>
              <a:rPr b="0" i="1" spc="-20" dirty="0">
                <a:latin typeface="Calibri"/>
                <a:cs typeface="Calibri"/>
              </a:rPr>
              <a:t>personnummer,</a:t>
            </a:r>
            <a:r>
              <a:rPr b="0" i="1" spc="-70" dirty="0">
                <a:latin typeface="Calibri"/>
                <a:cs typeface="Calibri"/>
              </a:rPr>
              <a:t> </a:t>
            </a:r>
            <a:r>
              <a:rPr b="0" i="1" spc="-10" dirty="0">
                <a:latin typeface="Calibri"/>
                <a:cs typeface="Calibri"/>
              </a:rPr>
              <a:t>statsborgerforhold,</a:t>
            </a:r>
            <a:r>
              <a:rPr b="0" i="1" spc="-60" dirty="0">
                <a:latin typeface="Calibri"/>
                <a:cs typeface="Calibri"/>
              </a:rPr>
              <a:t> </a:t>
            </a:r>
            <a:r>
              <a:rPr b="0" i="1" spc="-10" dirty="0">
                <a:latin typeface="Calibri"/>
                <a:cs typeface="Calibri"/>
              </a:rPr>
              <a:t>sivilstand,</a:t>
            </a:r>
            <a:r>
              <a:rPr b="0" i="1" spc="-40" dirty="0">
                <a:latin typeface="Calibri"/>
                <a:cs typeface="Calibri"/>
              </a:rPr>
              <a:t> </a:t>
            </a:r>
            <a:r>
              <a:rPr b="0" i="1" dirty="0">
                <a:latin typeface="Calibri"/>
                <a:cs typeface="Calibri"/>
              </a:rPr>
              <a:t>yrke,</a:t>
            </a:r>
            <a:r>
              <a:rPr b="0" i="1" spc="-45" dirty="0">
                <a:latin typeface="Calibri"/>
                <a:cs typeface="Calibri"/>
              </a:rPr>
              <a:t> </a:t>
            </a:r>
            <a:r>
              <a:rPr b="0" i="1" dirty="0">
                <a:latin typeface="Calibri"/>
                <a:cs typeface="Calibri"/>
              </a:rPr>
              <a:t>bopel</a:t>
            </a:r>
            <a:r>
              <a:rPr b="0" i="1" spc="-55" dirty="0">
                <a:latin typeface="Calibri"/>
                <a:cs typeface="Calibri"/>
              </a:rPr>
              <a:t> </a:t>
            </a:r>
            <a:r>
              <a:rPr b="0" i="1" dirty="0">
                <a:latin typeface="Calibri"/>
                <a:cs typeface="Calibri"/>
              </a:rPr>
              <a:t>og</a:t>
            </a:r>
            <a:r>
              <a:rPr b="0" i="1" spc="-30" dirty="0">
                <a:latin typeface="Calibri"/>
                <a:cs typeface="Calibri"/>
              </a:rPr>
              <a:t> </a:t>
            </a:r>
            <a:r>
              <a:rPr b="0" i="1" spc="-10" dirty="0">
                <a:latin typeface="Calibri"/>
                <a:cs typeface="Calibri"/>
              </a:rPr>
              <a:t>arbeidssted. </a:t>
            </a:r>
            <a:r>
              <a:rPr b="0" i="1" dirty="0">
                <a:latin typeface="Calibri"/>
                <a:cs typeface="Calibri"/>
              </a:rPr>
              <a:t>Opplysning</a:t>
            </a:r>
            <a:r>
              <a:rPr b="0" i="1" spc="-70" dirty="0">
                <a:latin typeface="Calibri"/>
                <a:cs typeface="Calibri"/>
              </a:rPr>
              <a:t> </a:t>
            </a:r>
            <a:r>
              <a:rPr b="0" i="1" dirty="0">
                <a:latin typeface="Calibri"/>
                <a:cs typeface="Calibri"/>
              </a:rPr>
              <a:t>om</a:t>
            </a:r>
            <a:r>
              <a:rPr b="0" i="1" spc="-40" dirty="0">
                <a:latin typeface="Calibri"/>
                <a:cs typeface="Calibri"/>
              </a:rPr>
              <a:t> </a:t>
            </a:r>
            <a:r>
              <a:rPr b="0" i="1" dirty="0">
                <a:latin typeface="Calibri"/>
                <a:cs typeface="Calibri"/>
              </a:rPr>
              <a:t>oppholdssted</a:t>
            </a:r>
            <a:r>
              <a:rPr b="0" i="1" spc="-55" dirty="0">
                <a:latin typeface="Calibri"/>
                <a:cs typeface="Calibri"/>
              </a:rPr>
              <a:t> </a:t>
            </a:r>
            <a:r>
              <a:rPr b="0" i="1" dirty="0">
                <a:latin typeface="Calibri"/>
                <a:cs typeface="Calibri"/>
              </a:rPr>
              <a:t>kan</a:t>
            </a:r>
            <a:r>
              <a:rPr b="0" i="1" spc="-45" dirty="0">
                <a:latin typeface="Calibri"/>
                <a:cs typeface="Calibri"/>
              </a:rPr>
              <a:t> </a:t>
            </a:r>
            <a:r>
              <a:rPr b="0" i="1" spc="-10" dirty="0">
                <a:latin typeface="Calibri"/>
                <a:cs typeface="Calibri"/>
              </a:rPr>
              <a:t>likevel</a:t>
            </a:r>
            <a:r>
              <a:rPr b="0" i="1" spc="-70" dirty="0">
                <a:latin typeface="Calibri"/>
                <a:cs typeface="Calibri"/>
              </a:rPr>
              <a:t> </a:t>
            </a:r>
            <a:r>
              <a:rPr b="0" i="1" dirty="0">
                <a:latin typeface="Calibri"/>
                <a:cs typeface="Calibri"/>
              </a:rPr>
              <a:t>gis</a:t>
            </a:r>
            <a:r>
              <a:rPr b="0" i="1" spc="-35" dirty="0">
                <a:latin typeface="Calibri"/>
                <a:cs typeface="Calibri"/>
              </a:rPr>
              <a:t> </a:t>
            </a:r>
            <a:r>
              <a:rPr b="0" i="1" dirty="0">
                <a:latin typeface="Calibri"/>
                <a:cs typeface="Calibri"/>
              </a:rPr>
              <a:t>når</a:t>
            </a:r>
            <a:r>
              <a:rPr b="0" i="1" spc="-50" dirty="0">
                <a:latin typeface="Calibri"/>
                <a:cs typeface="Calibri"/>
              </a:rPr>
              <a:t> </a:t>
            </a:r>
            <a:r>
              <a:rPr b="0" i="1" dirty="0">
                <a:latin typeface="Calibri"/>
                <a:cs typeface="Calibri"/>
              </a:rPr>
              <a:t>det</a:t>
            </a:r>
            <a:r>
              <a:rPr b="0" i="1" spc="-65" dirty="0">
                <a:latin typeface="Calibri"/>
                <a:cs typeface="Calibri"/>
              </a:rPr>
              <a:t> </a:t>
            </a:r>
            <a:r>
              <a:rPr b="0" i="1" dirty="0">
                <a:latin typeface="Calibri"/>
                <a:cs typeface="Calibri"/>
              </a:rPr>
              <a:t>er</a:t>
            </a:r>
            <a:r>
              <a:rPr b="0" i="1" spc="-50" dirty="0">
                <a:latin typeface="Calibri"/>
                <a:cs typeface="Calibri"/>
              </a:rPr>
              <a:t> </a:t>
            </a:r>
            <a:r>
              <a:rPr b="0" i="1" dirty="0">
                <a:latin typeface="Calibri"/>
                <a:cs typeface="Calibri"/>
              </a:rPr>
              <a:t>klart</a:t>
            </a:r>
            <a:r>
              <a:rPr b="0" i="1" spc="-45" dirty="0">
                <a:latin typeface="Calibri"/>
                <a:cs typeface="Calibri"/>
              </a:rPr>
              <a:t> </a:t>
            </a:r>
            <a:r>
              <a:rPr b="0" i="1" dirty="0">
                <a:latin typeface="Calibri"/>
                <a:cs typeface="Calibri"/>
              </a:rPr>
              <a:t>at</a:t>
            </a:r>
            <a:r>
              <a:rPr b="0" i="1" spc="-40" dirty="0">
                <a:latin typeface="Calibri"/>
                <a:cs typeface="Calibri"/>
              </a:rPr>
              <a:t> </a:t>
            </a:r>
            <a:r>
              <a:rPr b="0" i="1" dirty="0">
                <a:latin typeface="Calibri"/>
                <a:cs typeface="Calibri"/>
              </a:rPr>
              <a:t>det</a:t>
            </a:r>
            <a:r>
              <a:rPr b="0" i="1" spc="-60" dirty="0">
                <a:latin typeface="Calibri"/>
                <a:cs typeface="Calibri"/>
              </a:rPr>
              <a:t> </a:t>
            </a:r>
            <a:r>
              <a:rPr b="0" i="1" dirty="0">
                <a:latin typeface="Calibri"/>
                <a:cs typeface="Calibri"/>
              </a:rPr>
              <a:t>ikke</a:t>
            </a:r>
            <a:r>
              <a:rPr b="0" i="1" spc="-45" dirty="0">
                <a:latin typeface="Calibri"/>
                <a:cs typeface="Calibri"/>
              </a:rPr>
              <a:t> </a:t>
            </a:r>
            <a:r>
              <a:rPr b="0" i="1" spc="-25" dirty="0">
                <a:latin typeface="Calibri"/>
                <a:cs typeface="Calibri"/>
              </a:rPr>
              <a:t>vil </a:t>
            </a:r>
            <a:r>
              <a:rPr b="0" i="1" dirty="0">
                <a:latin typeface="Calibri"/>
                <a:cs typeface="Calibri"/>
              </a:rPr>
              <a:t>skade</a:t>
            </a:r>
            <a:r>
              <a:rPr b="0" i="1" spc="-60" dirty="0">
                <a:latin typeface="Calibri"/>
                <a:cs typeface="Calibri"/>
              </a:rPr>
              <a:t> </a:t>
            </a:r>
            <a:r>
              <a:rPr b="0" i="1" dirty="0">
                <a:latin typeface="Calibri"/>
                <a:cs typeface="Calibri"/>
              </a:rPr>
              <a:t>tilliten</a:t>
            </a:r>
            <a:r>
              <a:rPr b="0" i="1" spc="-60" dirty="0">
                <a:latin typeface="Calibri"/>
                <a:cs typeface="Calibri"/>
              </a:rPr>
              <a:t> </a:t>
            </a:r>
            <a:r>
              <a:rPr b="0" i="1" dirty="0">
                <a:latin typeface="Calibri"/>
                <a:cs typeface="Calibri"/>
              </a:rPr>
              <a:t>til</a:t>
            </a:r>
            <a:r>
              <a:rPr b="0" i="1" spc="-45" dirty="0">
                <a:latin typeface="Calibri"/>
                <a:cs typeface="Calibri"/>
              </a:rPr>
              <a:t> </a:t>
            </a:r>
            <a:r>
              <a:rPr b="0" i="1" dirty="0">
                <a:latin typeface="Calibri"/>
                <a:cs typeface="Calibri"/>
              </a:rPr>
              <a:t>barnevernet</a:t>
            </a:r>
            <a:r>
              <a:rPr b="0" i="1" spc="-70" dirty="0">
                <a:latin typeface="Calibri"/>
                <a:cs typeface="Calibri"/>
              </a:rPr>
              <a:t> </a:t>
            </a:r>
            <a:r>
              <a:rPr b="0" i="1" dirty="0">
                <a:latin typeface="Calibri"/>
                <a:cs typeface="Calibri"/>
              </a:rPr>
              <a:t>å</a:t>
            </a:r>
            <a:r>
              <a:rPr b="0" i="1" spc="-40" dirty="0">
                <a:latin typeface="Calibri"/>
                <a:cs typeface="Calibri"/>
              </a:rPr>
              <a:t> </a:t>
            </a:r>
            <a:r>
              <a:rPr b="0" i="1" dirty="0">
                <a:latin typeface="Calibri"/>
                <a:cs typeface="Calibri"/>
              </a:rPr>
              <a:t>gi</a:t>
            </a:r>
            <a:r>
              <a:rPr b="0" i="1" spc="-55" dirty="0">
                <a:latin typeface="Calibri"/>
                <a:cs typeface="Calibri"/>
              </a:rPr>
              <a:t> </a:t>
            </a:r>
            <a:r>
              <a:rPr b="0" i="1" dirty="0">
                <a:latin typeface="Calibri"/>
                <a:cs typeface="Calibri"/>
              </a:rPr>
              <a:t>slik</a:t>
            </a:r>
            <a:r>
              <a:rPr b="0" i="1" spc="-35" dirty="0">
                <a:latin typeface="Calibri"/>
                <a:cs typeface="Calibri"/>
              </a:rPr>
              <a:t> </a:t>
            </a:r>
            <a:r>
              <a:rPr b="0" i="1" spc="-10" dirty="0">
                <a:latin typeface="Calibri"/>
                <a:cs typeface="Calibri"/>
              </a:rPr>
              <a:t>opplysning.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9481819" y="0"/>
            <a:ext cx="1796071" cy="6858000"/>
          </a:xfrm>
          <a:prstGeom prst="rect">
            <a:avLst/>
          </a:prstGeom>
        </p:spPr>
      </p:pic>
      <p:grpSp>
        <p:nvGrpSpPr>
          <p:cNvPr id="3" name="object 3"/>
          <p:cNvGrpSpPr/>
          <p:nvPr/>
        </p:nvGrpSpPr>
        <p:grpSpPr>
          <a:xfrm>
            <a:off x="905145" y="-4762"/>
            <a:ext cx="10177780" cy="6867525"/>
            <a:chOff x="905145" y="-4762"/>
            <a:chExt cx="10177780" cy="6867525"/>
          </a:xfrm>
        </p:grpSpPr>
        <p:pic>
          <p:nvPicPr>
            <p:cNvPr id="4" name="object 4"/>
            <p:cNvPicPr/>
            <p:nvPr/>
          </p:nvPicPr>
          <p:blipFill>
            <a:blip r:embed="rId4" cstate="print"/>
            <a:stretch>
              <a:fillRect/>
            </a:stretch>
          </p:blipFill>
          <p:spPr>
            <a:xfrm>
              <a:off x="905145" y="0"/>
              <a:ext cx="1805034" cy="6858000"/>
            </a:xfrm>
            <a:prstGeom prst="rect">
              <a:avLst/>
            </a:prstGeom>
          </p:spPr>
        </p:pic>
        <p:sp>
          <p:nvSpPr>
            <p:cNvPr id="5" name="object 5"/>
            <p:cNvSpPr/>
            <p:nvPr/>
          </p:nvSpPr>
          <p:spPr>
            <a:xfrm>
              <a:off x="1114424" y="0"/>
              <a:ext cx="9963150" cy="6858000"/>
            </a:xfrm>
            <a:custGeom>
              <a:avLst/>
              <a:gdLst/>
              <a:ahLst/>
              <a:cxnLst/>
              <a:rect l="l" t="t" r="r" b="b"/>
              <a:pathLst>
                <a:path w="9963150" h="6858000">
                  <a:moveTo>
                    <a:pt x="8367395" y="0"/>
                  </a:moveTo>
                  <a:lnTo>
                    <a:pt x="1595755" y="0"/>
                  </a:lnTo>
                  <a:lnTo>
                    <a:pt x="1459102" y="130301"/>
                  </a:lnTo>
                  <a:lnTo>
                    <a:pt x="1425031" y="164703"/>
                  </a:lnTo>
                  <a:lnTo>
                    <a:pt x="1391294" y="199433"/>
                  </a:lnTo>
                  <a:lnTo>
                    <a:pt x="1357892" y="234488"/>
                  </a:lnTo>
                  <a:lnTo>
                    <a:pt x="1324828" y="269866"/>
                  </a:lnTo>
                  <a:lnTo>
                    <a:pt x="1292106" y="305564"/>
                  </a:lnTo>
                  <a:lnTo>
                    <a:pt x="1259728" y="341579"/>
                  </a:lnTo>
                  <a:lnTo>
                    <a:pt x="1227696" y="377909"/>
                  </a:lnTo>
                  <a:lnTo>
                    <a:pt x="1196013" y="414552"/>
                  </a:lnTo>
                  <a:lnTo>
                    <a:pt x="1164681" y="451504"/>
                  </a:lnTo>
                  <a:lnTo>
                    <a:pt x="1133704" y="488764"/>
                  </a:lnTo>
                  <a:lnTo>
                    <a:pt x="1103083" y="526328"/>
                  </a:lnTo>
                  <a:lnTo>
                    <a:pt x="1072822" y="564194"/>
                  </a:lnTo>
                  <a:lnTo>
                    <a:pt x="1042922" y="602359"/>
                  </a:lnTo>
                  <a:lnTo>
                    <a:pt x="1013388" y="640821"/>
                  </a:lnTo>
                  <a:lnTo>
                    <a:pt x="984220" y="679577"/>
                  </a:lnTo>
                  <a:lnTo>
                    <a:pt x="955422" y="718625"/>
                  </a:lnTo>
                  <a:lnTo>
                    <a:pt x="926996" y="757961"/>
                  </a:lnTo>
                  <a:lnTo>
                    <a:pt x="898945" y="797584"/>
                  </a:lnTo>
                  <a:lnTo>
                    <a:pt x="871272" y="837491"/>
                  </a:lnTo>
                  <a:lnTo>
                    <a:pt x="843979" y="877679"/>
                  </a:lnTo>
                  <a:lnTo>
                    <a:pt x="817069" y="918146"/>
                  </a:lnTo>
                  <a:lnTo>
                    <a:pt x="790544" y="958888"/>
                  </a:lnTo>
                  <a:lnTo>
                    <a:pt x="764406" y="999904"/>
                  </a:lnTo>
                  <a:lnTo>
                    <a:pt x="738660" y="1041190"/>
                  </a:lnTo>
                  <a:lnTo>
                    <a:pt x="713306" y="1082745"/>
                  </a:lnTo>
                  <a:lnTo>
                    <a:pt x="688348" y="1124565"/>
                  </a:lnTo>
                  <a:lnTo>
                    <a:pt x="663789" y="1166648"/>
                  </a:lnTo>
                  <a:lnTo>
                    <a:pt x="639630" y="1208992"/>
                  </a:lnTo>
                  <a:lnTo>
                    <a:pt x="615875" y="1251593"/>
                  </a:lnTo>
                  <a:lnTo>
                    <a:pt x="592526" y="1294450"/>
                  </a:lnTo>
                  <a:lnTo>
                    <a:pt x="569586" y="1337559"/>
                  </a:lnTo>
                  <a:lnTo>
                    <a:pt x="547057" y="1380918"/>
                  </a:lnTo>
                  <a:lnTo>
                    <a:pt x="524941" y="1424525"/>
                  </a:lnTo>
                  <a:lnTo>
                    <a:pt x="503243" y="1468376"/>
                  </a:lnTo>
                  <a:lnTo>
                    <a:pt x="481963" y="1512469"/>
                  </a:lnTo>
                  <a:lnTo>
                    <a:pt x="461105" y="1556802"/>
                  </a:lnTo>
                  <a:lnTo>
                    <a:pt x="440672" y="1601372"/>
                  </a:lnTo>
                  <a:lnTo>
                    <a:pt x="420665" y="1646177"/>
                  </a:lnTo>
                  <a:lnTo>
                    <a:pt x="401088" y="1691213"/>
                  </a:lnTo>
                  <a:lnTo>
                    <a:pt x="381943" y="1736478"/>
                  </a:lnTo>
                  <a:lnTo>
                    <a:pt x="363232" y="1781970"/>
                  </a:lnTo>
                  <a:lnTo>
                    <a:pt x="344959" y="1827686"/>
                  </a:lnTo>
                  <a:lnTo>
                    <a:pt x="327126" y="1873623"/>
                  </a:lnTo>
                  <a:lnTo>
                    <a:pt x="309735" y="1919779"/>
                  </a:lnTo>
                  <a:lnTo>
                    <a:pt x="292789" y="1966152"/>
                  </a:lnTo>
                  <a:lnTo>
                    <a:pt x="276291" y="2012738"/>
                  </a:lnTo>
                  <a:lnTo>
                    <a:pt x="260243" y="2059535"/>
                  </a:lnTo>
                  <a:lnTo>
                    <a:pt x="244648" y="2106540"/>
                  </a:lnTo>
                  <a:lnTo>
                    <a:pt x="229509" y="2153751"/>
                  </a:lnTo>
                  <a:lnTo>
                    <a:pt x="214827" y="2201165"/>
                  </a:lnTo>
                  <a:lnTo>
                    <a:pt x="200606" y="2248780"/>
                  </a:lnTo>
                  <a:lnTo>
                    <a:pt x="186849" y="2296593"/>
                  </a:lnTo>
                  <a:lnTo>
                    <a:pt x="173557" y="2344602"/>
                  </a:lnTo>
                  <a:lnTo>
                    <a:pt x="160734" y="2392803"/>
                  </a:lnTo>
                  <a:lnTo>
                    <a:pt x="148382" y="2441194"/>
                  </a:lnTo>
                  <a:lnTo>
                    <a:pt x="136503" y="2489774"/>
                  </a:lnTo>
                  <a:lnTo>
                    <a:pt x="125101" y="2538538"/>
                  </a:lnTo>
                  <a:lnTo>
                    <a:pt x="114178" y="2587484"/>
                  </a:lnTo>
                  <a:lnTo>
                    <a:pt x="103736" y="2636610"/>
                  </a:lnTo>
                  <a:lnTo>
                    <a:pt x="93778" y="2685914"/>
                  </a:lnTo>
                  <a:lnTo>
                    <a:pt x="84306" y="2735392"/>
                  </a:lnTo>
                  <a:lnTo>
                    <a:pt x="75324" y="2785043"/>
                  </a:lnTo>
                  <a:lnTo>
                    <a:pt x="66834" y="2834862"/>
                  </a:lnTo>
                  <a:lnTo>
                    <a:pt x="58838" y="2884849"/>
                  </a:lnTo>
                  <a:lnTo>
                    <a:pt x="51339" y="2934999"/>
                  </a:lnTo>
                  <a:lnTo>
                    <a:pt x="44340" y="2985312"/>
                  </a:lnTo>
                  <a:lnTo>
                    <a:pt x="37843" y="3035783"/>
                  </a:lnTo>
                  <a:lnTo>
                    <a:pt x="31851" y="3086411"/>
                  </a:lnTo>
                  <a:lnTo>
                    <a:pt x="26367" y="3137193"/>
                  </a:lnTo>
                  <a:lnTo>
                    <a:pt x="21392" y="3188126"/>
                  </a:lnTo>
                  <a:lnTo>
                    <a:pt x="16930" y="3239208"/>
                  </a:lnTo>
                  <a:lnTo>
                    <a:pt x="12983" y="3290435"/>
                  </a:lnTo>
                  <a:lnTo>
                    <a:pt x="9554" y="3341806"/>
                  </a:lnTo>
                  <a:lnTo>
                    <a:pt x="6645" y="3393318"/>
                  </a:lnTo>
                  <a:lnTo>
                    <a:pt x="4260" y="3444969"/>
                  </a:lnTo>
                  <a:lnTo>
                    <a:pt x="2400" y="3496755"/>
                  </a:lnTo>
                  <a:lnTo>
                    <a:pt x="1068" y="3548674"/>
                  </a:lnTo>
                  <a:lnTo>
                    <a:pt x="267" y="3600723"/>
                  </a:lnTo>
                  <a:lnTo>
                    <a:pt x="0" y="3652901"/>
                  </a:lnTo>
                  <a:lnTo>
                    <a:pt x="268" y="3705167"/>
                  </a:lnTo>
                  <a:lnTo>
                    <a:pt x="1072" y="3757305"/>
                  </a:lnTo>
                  <a:lnTo>
                    <a:pt x="2408" y="3809313"/>
                  </a:lnTo>
                  <a:lnTo>
                    <a:pt x="4275" y="3861187"/>
                  </a:lnTo>
                  <a:lnTo>
                    <a:pt x="6669" y="3912925"/>
                  </a:lnTo>
                  <a:lnTo>
                    <a:pt x="9588" y="3964524"/>
                  </a:lnTo>
                  <a:lnTo>
                    <a:pt x="13029" y="4015983"/>
                  </a:lnTo>
                  <a:lnTo>
                    <a:pt x="16990" y="4067297"/>
                  </a:lnTo>
                  <a:lnTo>
                    <a:pt x="21468" y="4118466"/>
                  </a:lnTo>
                  <a:lnTo>
                    <a:pt x="26461" y="4169485"/>
                  </a:lnTo>
                  <a:lnTo>
                    <a:pt x="31965" y="4220352"/>
                  </a:lnTo>
                  <a:lnTo>
                    <a:pt x="37978" y="4271065"/>
                  </a:lnTo>
                  <a:lnTo>
                    <a:pt x="44498" y="4321621"/>
                  </a:lnTo>
                  <a:lnTo>
                    <a:pt x="51522" y="4372018"/>
                  </a:lnTo>
                  <a:lnTo>
                    <a:pt x="59047" y="4422253"/>
                  </a:lnTo>
                  <a:lnTo>
                    <a:pt x="67071" y="4472323"/>
                  </a:lnTo>
                  <a:lnTo>
                    <a:pt x="75592" y="4522225"/>
                  </a:lnTo>
                  <a:lnTo>
                    <a:pt x="84605" y="4571957"/>
                  </a:lnTo>
                  <a:lnTo>
                    <a:pt x="94110" y="4621517"/>
                  </a:lnTo>
                  <a:lnTo>
                    <a:pt x="104103" y="4670902"/>
                  </a:lnTo>
                  <a:lnTo>
                    <a:pt x="114582" y="4720109"/>
                  </a:lnTo>
                  <a:lnTo>
                    <a:pt x="125543" y="4769135"/>
                  </a:lnTo>
                  <a:lnTo>
                    <a:pt x="136985" y="4817978"/>
                  </a:lnTo>
                  <a:lnTo>
                    <a:pt x="148906" y="4866636"/>
                  </a:lnTo>
                  <a:lnTo>
                    <a:pt x="161301" y="4915105"/>
                  </a:lnTo>
                  <a:lnTo>
                    <a:pt x="174169" y="4963383"/>
                  </a:lnTo>
                  <a:lnTo>
                    <a:pt x="187507" y="5011468"/>
                  </a:lnTo>
                  <a:lnTo>
                    <a:pt x="201312" y="5059356"/>
                  </a:lnTo>
                  <a:lnTo>
                    <a:pt x="215582" y="5107046"/>
                  </a:lnTo>
                  <a:lnTo>
                    <a:pt x="230314" y="5154534"/>
                  </a:lnTo>
                  <a:lnTo>
                    <a:pt x="245506" y="5201819"/>
                  </a:lnTo>
                  <a:lnTo>
                    <a:pt x="261155" y="5248896"/>
                  </a:lnTo>
                  <a:lnTo>
                    <a:pt x="277258" y="5295765"/>
                  </a:lnTo>
                  <a:lnTo>
                    <a:pt x="293813" y="5342421"/>
                  </a:lnTo>
                  <a:lnTo>
                    <a:pt x="310818" y="5388863"/>
                  </a:lnTo>
                  <a:lnTo>
                    <a:pt x="328268" y="5435088"/>
                  </a:lnTo>
                  <a:lnTo>
                    <a:pt x="346163" y="5481094"/>
                  </a:lnTo>
                  <a:lnTo>
                    <a:pt x="364498" y="5526876"/>
                  </a:lnTo>
                  <a:lnTo>
                    <a:pt x="383273" y="5572434"/>
                  </a:lnTo>
                  <a:lnTo>
                    <a:pt x="402483" y="5617765"/>
                  </a:lnTo>
                  <a:lnTo>
                    <a:pt x="422127" y="5662865"/>
                  </a:lnTo>
                  <a:lnTo>
                    <a:pt x="442202" y="5707732"/>
                  </a:lnTo>
                  <a:lnTo>
                    <a:pt x="462705" y="5752364"/>
                  </a:lnTo>
                  <a:lnTo>
                    <a:pt x="483634" y="5796758"/>
                  </a:lnTo>
                  <a:lnTo>
                    <a:pt x="504986" y="5840911"/>
                  </a:lnTo>
                  <a:lnTo>
                    <a:pt x="526758" y="5884821"/>
                  </a:lnTo>
                  <a:lnTo>
                    <a:pt x="548948" y="5928485"/>
                  </a:lnTo>
                  <a:lnTo>
                    <a:pt x="571553" y="5971901"/>
                  </a:lnTo>
                  <a:lnTo>
                    <a:pt x="594570" y="6015065"/>
                  </a:lnTo>
                  <a:lnTo>
                    <a:pt x="617998" y="6057976"/>
                  </a:lnTo>
                  <a:lnTo>
                    <a:pt x="641833" y="6100630"/>
                  </a:lnTo>
                  <a:lnTo>
                    <a:pt x="666073" y="6143025"/>
                  </a:lnTo>
                  <a:lnTo>
                    <a:pt x="690714" y="6185159"/>
                  </a:lnTo>
                  <a:lnTo>
                    <a:pt x="715756" y="6227028"/>
                  </a:lnTo>
                  <a:lnTo>
                    <a:pt x="741194" y="6268631"/>
                  </a:lnTo>
                  <a:lnTo>
                    <a:pt x="767026" y="6309964"/>
                  </a:lnTo>
                  <a:lnTo>
                    <a:pt x="793250" y="6351025"/>
                  </a:lnTo>
                  <a:lnTo>
                    <a:pt x="819863" y="6391811"/>
                  </a:lnTo>
                  <a:lnTo>
                    <a:pt x="846863" y="6432320"/>
                  </a:lnTo>
                  <a:lnTo>
                    <a:pt x="874246" y="6472549"/>
                  </a:lnTo>
                  <a:lnTo>
                    <a:pt x="902011" y="6512496"/>
                  </a:lnTo>
                  <a:lnTo>
                    <a:pt x="930154" y="6552157"/>
                  </a:lnTo>
                  <a:lnTo>
                    <a:pt x="958673" y="6591531"/>
                  </a:lnTo>
                  <a:lnTo>
                    <a:pt x="987566" y="6630614"/>
                  </a:lnTo>
                  <a:lnTo>
                    <a:pt x="1016829" y="6669404"/>
                  </a:lnTo>
                  <a:lnTo>
                    <a:pt x="1046461" y="6707899"/>
                  </a:lnTo>
                  <a:lnTo>
                    <a:pt x="1076458" y="6746095"/>
                  </a:lnTo>
                  <a:lnTo>
                    <a:pt x="1106818" y="6783990"/>
                  </a:lnTo>
                  <a:lnTo>
                    <a:pt x="1137539" y="6821582"/>
                  </a:lnTo>
                  <a:lnTo>
                    <a:pt x="1169035" y="6857999"/>
                  </a:lnTo>
                  <a:lnTo>
                    <a:pt x="8794115" y="6857999"/>
                  </a:lnTo>
                  <a:lnTo>
                    <a:pt x="8825611" y="6821582"/>
                  </a:lnTo>
                  <a:lnTo>
                    <a:pt x="8856331" y="6783990"/>
                  </a:lnTo>
                  <a:lnTo>
                    <a:pt x="8886691" y="6746095"/>
                  </a:lnTo>
                  <a:lnTo>
                    <a:pt x="8916688" y="6707899"/>
                  </a:lnTo>
                  <a:lnTo>
                    <a:pt x="8946320" y="6669404"/>
                  </a:lnTo>
                  <a:lnTo>
                    <a:pt x="8975583" y="6630614"/>
                  </a:lnTo>
                  <a:lnTo>
                    <a:pt x="9004476" y="6591531"/>
                  </a:lnTo>
                  <a:lnTo>
                    <a:pt x="9032995" y="6552157"/>
                  </a:lnTo>
                  <a:lnTo>
                    <a:pt x="9061138" y="6512496"/>
                  </a:lnTo>
                  <a:lnTo>
                    <a:pt x="9088903" y="6472549"/>
                  </a:lnTo>
                  <a:lnTo>
                    <a:pt x="9116286" y="6432320"/>
                  </a:lnTo>
                  <a:lnTo>
                    <a:pt x="9143286" y="6391811"/>
                  </a:lnTo>
                  <a:lnTo>
                    <a:pt x="9169899" y="6351025"/>
                  </a:lnTo>
                  <a:lnTo>
                    <a:pt x="9196123" y="6309964"/>
                  </a:lnTo>
                  <a:lnTo>
                    <a:pt x="9221955" y="6268631"/>
                  </a:lnTo>
                  <a:lnTo>
                    <a:pt x="9247393" y="6227028"/>
                  </a:lnTo>
                  <a:lnTo>
                    <a:pt x="9272435" y="6185159"/>
                  </a:lnTo>
                  <a:lnTo>
                    <a:pt x="9297076" y="6143025"/>
                  </a:lnTo>
                  <a:lnTo>
                    <a:pt x="9321316" y="6100630"/>
                  </a:lnTo>
                  <a:lnTo>
                    <a:pt x="9345151" y="6057976"/>
                  </a:lnTo>
                  <a:lnTo>
                    <a:pt x="9368579" y="6015065"/>
                  </a:lnTo>
                  <a:lnTo>
                    <a:pt x="9391596" y="5971901"/>
                  </a:lnTo>
                  <a:lnTo>
                    <a:pt x="9414201" y="5928485"/>
                  </a:lnTo>
                  <a:lnTo>
                    <a:pt x="9436391" y="5884821"/>
                  </a:lnTo>
                  <a:lnTo>
                    <a:pt x="9458163" y="5840911"/>
                  </a:lnTo>
                  <a:lnTo>
                    <a:pt x="9479515" y="5796758"/>
                  </a:lnTo>
                  <a:lnTo>
                    <a:pt x="9500444" y="5752364"/>
                  </a:lnTo>
                  <a:lnTo>
                    <a:pt x="9520947" y="5707732"/>
                  </a:lnTo>
                  <a:lnTo>
                    <a:pt x="9541022" y="5662865"/>
                  </a:lnTo>
                  <a:lnTo>
                    <a:pt x="9560666" y="5617765"/>
                  </a:lnTo>
                  <a:lnTo>
                    <a:pt x="9579876" y="5572434"/>
                  </a:lnTo>
                  <a:lnTo>
                    <a:pt x="9598651" y="5526876"/>
                  </a:lnTo>
                  <a:lnTo>
                    <a:pt x="9616986" y="5481094"/>
                  </a:lnTo>
                  <a:lnTo>
                    <a:pt x="9634881" y="5435088"/>
                  </a:lnTo>
                  <a:lnTo>
                    <a:pt x="9652331" y="5388863"/>
                  </a:lnTo>
                  <a:lnTo>
                    <a:pt x="9669336" y="5342421"/>
                  </a:lnTo>
                  <a:lnTo>
                    <a:pt x="9685891" y="5295765"/>
                  </a:lnTo>
                  <a:lnTo>
                    <a:pt x="9701994" y="5248896"/>
                  </a:lnTo>
                  <a:lnTo>
                    <a:pt x="9717643" y="5201819"/>
                  </a:lnTo>
                  <a:lnTo>
                    <a:pt x="9732835" y="5154534"/>
                  </a:lnTo>
                  <a:lnTo>
                    <a:pt x="9747567" y="5107046"/>
                  </a:lnTo>
                  <a:lnTo>
                    <a:pt x="9761837" y="5059356"/>
                  </a:lnTo>
                  <a:lnTo>
                    <a:pt x="9775642" y="5011468"/>
                  </a:lnTo>
                  <a:lnTo>
                    <a:pt x="9788980" y="4963383"/>
                  </a:lnTo>
                  <a:lnTo>
                    <a:pt x="9801848" y="4915105"/>
                  </a:lnTo>
                  <a:lnTo>
                    <a:pt x="9814243" y="4866636"/>
                  </a:lnTo>
                  <a:lnTo>
                    <a:pt x="9826164" y="4817978"/>
                  </a:lnTo>
                  <a:lnTo>
                    <a:pt x="9837606" y="4769135"/>
                  </a:lnTo>
                  <a:lnTo>
                    <a:pt x="9848567" y="4720109"/>
                  </a:lnTo>
                  <a:lnTo>
                    <a:pt x="9859046" y="4670902"/>
                  </a:lnTo>
                  <a:lnTo>
                    <a:pt x="9869039" y="4621517"/>
                  </a:lnTo>
                  <a:lnTo>
                    <a:pt x="9878544" y="4571957"/>
                  </a:lnTo>
                  <a:lnTo>
                    <a:pt x="9887557" y="4522225"/>
                  </a:lnTo>
                  <a:lnTo>
                    <a:pt x="9896078" y="4472323"/>
                  </a:lnTo>
                  <a:lnTo>
                    <a:pt x="9904102" y="4422253"/>
                  </a:lnTo>
                  <a:lnTo>
                    <a:pt x="9911627" y="4372018"/>
                  </a:lnTo>
                  <a:lnTo>
                    <a:pt x="9918651" y="4321621"/>
                  </a:lnTo>
                  <a:lnTo>
                    <a:pt x="9925171" y="4271065"/>
                  </a:lnTo>
                  <a:lnTo>
                    <a:pt x="9931184" y="4220352"/>
                  </a:lnTo>
                  <a:lnTo>
                    <a:pt x="9936688" y="4169485"/>
                  </a:lnTo>
                  <a:lnTo>
                    <a:pt x="9941681" y="4118466"/>
                  </a:lnTo>
                  <a:lnTo>
                    <a:pt x="9946159" y="4067297"/>
                  </a:lnTo>
                  <a:lnTo>
                    <a:pt x="9950120" y="4015983"/>
                  </a:lnTo>
                  <a:lnTo>
                    <a:pt x="9953561" y="3964524"/>
                  </a:lnTo>
                  <a:lnTo>
                    <a:pt x="9956480" y="3912925"/>
                  </a:lnTo>
                  <a:lnTo>
                    <a:pt x="9958874" y="3861187"/>
                  </a:lnTo>
                  <a:lnTo>
                    <a:pt x="9960741" y="3809313"/>
                  </a:lnTo>
                  <a:lnTo>
                    <a:pt x="9962077" y="3757305"/>
                  </a:lnTo>
                  <a:lnTo>
                    <a:pt x="9962881" y="3705167"/>
                  </a:lnTo>
                  <a:lnTo>
                    <a:pt x="9963150" y="3652901"/>
                  </a:lnTo>
                  <a:lnTo>
                    <a:pt x="9962882" y="3600723"/>
                  </a:lnTo>
                  <a:lnTo>
                    <a:pt x="9962081" y="3548674"/>
                  </a:lnTo>
                  <a:lnTo>
                    <a:pt x="9960749" y="3496755"/>
                  </a:lnTo>
                  <a:lnTo>
                    <a:pt x="9958889" y="3444969"/>
                  </a:lnTo>
                  <a:lnTo>
                    <a:pt x="9956504" y="3393318"/>
                  </a:lnTo>
                  <a:lnTo>
                    <a:pt x="9953595" y="3341806"/>
                  </a:lnTo>
                  <a:lnTo>
                    <a:pt x="9950166" y="3290435"/>
                  </a:lnTo>
                  <a:lnTo>
                    <a:pt x="9946219" y="3239208"/>
                  </a:lnTo>
                  <a:lnTo>
                    <a:pt x="9941757" y="3188126"/>
                  </a:lnTo>
                  <a:lnTo>
                    <a:pt x="9936782" y="3137193"/>
                  </a:lnTo>
                  <a:lnTo>
                    <a:pt x="9931298" y="3086411"/>
                  </a:lnTo>
                  <a:lnTo>
                    <a:pt x="9925306" y="3035783"/>
                  </a:lnTo>
                  <a:lnTo>
                    <a:pt x="9918809" y="2985312"/>
                  </a:lnTo>
                  <a:lnTo>
                    <a:pt x="9911810" y="2934999"/>
                  </a:lnTo>
                  <a:lnTo>
                    <a:pt x="9904311" y="2884849"/>
                  </a:lnTo>
                  <a:lnTo>
                    <a:pt x="9896315" y="2834862"/>
                  </a:lnTo>
                  <a:lnTo>
                    <a:pt x="9887825" y="2785043"/>
                  </a:lnTo>
                  <a:lnTo>
                    <a:pt x="9878843" y="2735392"/>
                  </a:lnTo>
                  <a:lnTo>
                    <a:pt x="9869371" y="2685914"/>
                  </a:lnTo>
                  <a:lnTo>
                    <a:pt x="9859413" y="2636610"/>
                  </a:lnTo>
                  <a:lnTo>
                    <a:pt x="9848971" y="2587484"/>
                  </a:lnTo>
                  <a:lnTo>
                    <a:pt x="9838048" y="2538538"/>
                  </a:lnTo>
                  <a:lnTo>
                    <a:pt x="9826646" y="2489774"/>
                  </a:lnTo>
                  <a:lnTo>
                    <a:pt x="9814767" y="2441194"/>
                  </a:lnTo>
                  <a:lnTo>
                    <a:pt x="9802415" y="2392803"/>
                  </a:lnTo>
                  <a:lnTo>
                    <a:pt x="9789592" y="2344602"/>
                  </a:lnTo>
                  <a:lnTo>
                    <a:pt x="9776300" y="2296593"/>
                  </a:lnTo>
                  <a:lnTo>
                    <a:pt x="9762543" y="2248780"/>
                  </a:lnTo>
                  <a:lnTo>
                    <a:pt x="9748322" y="2201165"/>
                  </a:lnTo>
                  <a:lnTo>
                    <a:pt x="9733640" y="2153751"/>
                  </a:lnTo>
                  <a:lnTo>
                    <a:pt x="9718501" y="2106540"/>
                  </a:lnTo>
                  <a:lnTo>
                    <a:pt x="9702906" y="2059535"/>
                  </a:lnTo>
                  <a:lnTo>
                    <a:pt x="9686858" y="2012738"/>
                  </a:lnTo>
                  <a:lnTo>
                    <a:pt x="9670360" y="1966152"/>
                  </a:lnTo>
                  <a:lnTo>
                    <a:pt x="9653414" y="1919779"/>
                  </a:lnTo>
                  <a:lnTo>
                    <a:pt x="9636023" y="1873623"/>
                  </a:lnTo>
                  <a:lnTo>
                    <a:pt x="9618190" y="1827686"/>
                  </a:lnTo>
                  <a:lnTo>
                    <a:pt x="9599917" y="1781970"/>
                  </a:lnTo>
                  <a:lnTo>
                    <a:pt x="9581206" y="1736478"/>
                  </a:lnTo>
                  <a:lnTo>
                    <a:pt x="9562061" y="1691213"/>
                  </a:lnTo>
                  <a:lnTo>
                    <a:pt x="9542484" y="1646177"/>
                  </a:lnTo>
                  <a:lnTo>
                    <a:pt x="9522477" y="1601372"/>
                  </a:lnTo>
                  <a:lnTo>
                    <a:pt x="9502044" y="1556802"/>
                  </a:lnTo>
                  <a:lnTo>
                    <a:pt x="9481186" y="1512469"/>
                  </a:lnTo>
                  <a:lnTo>
                    <a:pt x="9459906" y="1468376"/>
                  </a:lnTo>
                  <a:lnTo>
                    <a:pt x="9438208" y="1424525"/>
                  </a:lnTo>
                  <a:lnTo>
                    <a:pt x="9416092" y="1380918"/>
                  </a:lnTo>
                  <a:lnTo>
                    <a:pt x="9393563" y="1337559"/>
                  </a:lnTo>
                  <a:lnTo>
                    <a:pt x="9370623" y="1294450"/>
                  </a:lnTo>
                  <a:lnTo>
                    <a:pt x="9347274" y="1251593"/>
                  </a:lnTo>
                  <a:lnTo>
                    <a:pt x="9323519" y="1208992"/>
                  </a:lnTo>
                  <a:lnTo>
                    <a:pt x="9299360" y="1166648"/>
                  </a:lnTo>
                  <a:lnTo>
                    <a:pt x="9274801" y="1124565"/>
                  </a:lnTo>
                  <a:lnTo>
                    <a:pt x="9249843" y="1082745"/>
                  </a:lnTo>
                  <a:lnTo>
                    <a:pt x="9224489" y="1041190"/>
                  </a:lnTo>
                  <a:lnTo>
                    <a:pt x="9198743" y="999904"/>
                  </a:lnTo>
                  <a:lnTo>
                    <a:pt x="9172605" y="958888"/>
                  </a:lnTo>
                  <a:lnTo>
                    <a:pt x="9146080" y="918146"/>
                  </a:lnTo>
                  <a:lnTo>
                    <a:pt x="9119170" y="877679"/>
                  </a:lnTo>
                  <a:lnTo>
                    <a:pt x="9091877" y="837491"/>
                  </a:lnTo>
                  <a:lnTo>
                    <a:pt x="9064204" y="797584"/>
                  </a:lnTo>
                  <a:lnTo>
                    <a:pt x="9036153" y="757961"/>
                  </a:lnTo>
                  <a:lnTo>
                    <a:pt x="9007727" y="718625"/>
                  </a:lnTo>
                  <a:lnTo>
                    <a:pt x="8978929" y="679577"/>
                  </a:lnTo>
                  <a:lnTo>
                    <a:pt x="8949761" y="640821"/>
                  </a:lnTo>
                  <a:lnTo>
                    <a:pt x="8920227" y="602359"/>
                  </a:lnTo>
                  <a:lnTo>
                    <a:pt x="8890327" y="564194"/>
                  </a:lnTo>
                  <a:lnTo>
                    <a:pt x="8860066" y="526328"/>
                  </a:lnTo>
                  <a:lnTo>
                    <a:pt x="8829445" y="488764"/>
                  </a:lnTo>
                  <a:lnTo>
                    <a:pt x="8798468" y="451504"/>
                  </a:lnTo>
                  <a:lnTo>
                    <a:pt x="8767136" y="414552"/>
                  </a:lnTo>
                  <a:lnTo>
                    <a:pt x="8735453" y="377909"/>
                  </a:lnTo>
                  <a:lnTo>
                    <a:pt x="8703421" y="341579"/>
                  </a:lnTo>
                  <a:lnTo>
                    <a:pt x="8671043" y="305564"/>
                  </a:lnTo>
                  <a:lnTo>
                    <a:pt x="8638321" y="269866"/>
                  </a:lnTo>
                  <a:lnTo>
                    <a:pt x="8605257" y="234488"/>
                  </a:lnTo>
                  <a:lnTo>
                    <a:pt x="8571855" y="199433"/>
                  </a:lnTo>
                  <a:lnTo>
                    <a:pt x="8538118" y="164703"/>
                  </a:lnTo>
                  <a:lnTo>
                    <a:pt x="8504047" y="130301"/>
                  </a:lnTo>
                  <a:lnTo>
                    <a:pt x="8367395" y="0"/>
                  </a:lnTo>
                  <a:close/>
                </a:path>
              </a:pathLst>
            </a:custGeom>
            <a:solidFill>
              <a:srgbClr val="FFFFFF"/>
            </a:solidFill>
          </p:spPr>
          <p:txBody>
            <a:bodyPr wrap="square" lIns="0" tIns="0" rIns="0" bIns="0" rtlCol="0"/>
            <a:lstStyle/>
            <a:p>
              <a:endParaRPr/>
            </a:p>
          </p:txBody>
        </p:sp>
        <p:sp>
          <p:nvSpPr>
            <p:cNvPr id="6" name="object 6"/>
            <p:cNvSpPr/>
            <p:nvPr/>
          </p:nvSpPr>
          <p:spPr>
            <a:xfrm>
              <a:off x="1114424" y="0"/>
              <a:ext cx="9963150" cy="6858000"/>
            </a:xfrm>
            <a:custGeom>
              <a:avLst/>
              <a:gdLst/>
              <a:ahLst/>
              <a:cxnLst/>
              <a:rect l="l" t="t" r="r" b="b"/>
              <a:pathLst>
                <a:path w="9963150" h="6858000">
                  <a:moveTo>
                    <a:pt x="1595755" y="0"/>
                  </a:moveTo>
                  <a:lnTo>
                    <a:pt x="8367395" y="0"/>
                  </a:lnTo>
                  <a:lnTo>
                    <a:pt x="8504047" y="130301"/>
                  </a:lnTo>
                  <a:lnTo>
                    <a:pt x="8538118" y="164703"/>
                  </a:lnTo>
                  <a:lnTo>
                    <a:pt x="8571855" y="199433"/>
                  </a:lnTo>
                  <a:lnTo>
                    <a:pt x="8605257" y="234488"/>
                  </a:lnTo>
                  <a:lnTo>
                    <a:pt x="8638321" y="269866"/>
                  </a:lnTo>
                  <a:lnTo>
                    <a:pt x="8671043" y="305564"/>
                  </a:lnTo>
                  <a:lnTo>
                    <a:pt x="8703421" y="341579"/>
                  </a:lnTo>
                  <a:lnTo>
                    <a:pt x="8735453" y="377909"/>
                  </a:lnTo>
                  <a:lnTo>
                    <a:pt x="8767136" y="414552"/>
                  </a:lnTo>
                  <a:lnTo>
                    <a:pt x="8798468" y="451504"/>
                  </a:lnTo>
                  <a:lnTo>
                    <a:pt x="8829445" y="488764"/>
                  </a:lnTo>
                  <a:lnTo>
                    <a:pt x="8860066" y="526328"/>
                  </a:lnTo>
                  <a:lnTo>
                    <a:pt x="8890327" y="564194"/>
                  </a:lnTo>
                  <a:lnTo>
                    <a:pt x="8920227" y="602359"/>
                  </a:lnTo>
                  <a:lnTo>
                    <a:pt x="8949761" y="640821"/>
                  </a:lnTo>
                  <a:lnTo>
                    <a:pt x="8978929" y="679577"/>
                  </a:lnTo>
                  <a:lnTo>
                    <a:pt x="9007727" y="718625"/>
                  </a:lnTo>
                  <a:lnTo>
                    <a:pt x="9036153" y="757961"/>
                  </a:lnTo>
                  <a:lnTo>
                    <a:pt x="9064204" y="797584"/>
                  </a:lnTo>
                  <a:lnTo>
                    <a:pt x="9091877" y="837491"/>
                  </a:lnTo>
                  <a:lnTo>
                    <a:pt x="9119170" y="877679"/>
                  </a:lnTo>
                  <a:lnTo>
                    <a:pt x="9146080" y="918146"/>
                  </a:lnTo>
                  <a:lnTo>
                    <a:pt x="9172605" y="958888"/>
                  </a:lnTo>
                  <a:lnTo>
                    <a:pt x="9198743" y="999904"/>
                  </a:lnTo>
                  <a:lnTo>
                    <a:pt x="9224489" y="1041190"/>
                  </a:lnTo>
                  <a:lnTo>
                    <a:pt x="9249843" y="1082745"/>
                  </a:lnTo>
                  <a:lnTo>
                    <a:pt x="9274801" y="1124565"/>
                  </a:lnTo>
                  <a:lnTo>
                    <a:pt x="9299360" y="1166648"/>
                  </a:lnTo>
                  <a:lnTo>
                    <a:pt x="9323519" y="1208992"/>
                  </a:lnTo>
                  <a:lnTo>
                    <a:pt x="9347274" y="1251593"/>
                  </a:lnTo>
                  <a:lnTo>
                    <a:pt x="9370623" y="1294450"/>
                  </a:lnTo>
                  <a:lnTo>
                    <a:pt x="9393563" y="1337559"/>
                  </a:lnTo>
                  <a:lnTo>
                    <a:pt x="9416092" y="1380918"/>
                  </a:lnTo>
                  <a:lnTo>
                    <a:pt x="9438208" y="1424525"/>
                  </a:lnTo>
                  <a:lnTo>
                    <a:pt x="9459906" y="1468376"/>
                  </a:lnTo>
                  <a:lnTo>
                    <a:pt x="9481186" y="1512469"/>
                  </a:lnTo>
                  <a:lnTo>
                    <a:pt x="9502044" y="1556802"/>
                  </a:lnTo>
                  <a:lnTo>
                    <a:pt x="9522477" y="1601372"/>
                  </a:lnTo>
                  <a:lnTo>
                    <a:pt x="9542484" y="1646177"/>
                  </a:lnTo>
                  <a:lnTo>
                    <a:pt x="9562061" y="1691213"/>
                  </a:lnTo>
                  <a:lnTo>
                    <a:pt x="9581206" y="1736478"/>
                  </a:lnTo>
                  <a:lnTo>
                    <a:pt x="9599917" y="1781970"/>
                  </a:lnTo>
                  <a:lnTo>
                    <a:pt x="9618190" y="1827686"/>
                  </a:lnTo>
                  <a:lnTo>
                    <a:pt x="9636023" y="1873623"/>
                  </a:lnTo>
                  <a:lnTo>
                    <a:pt x="9653414" y="1919779"/>
                  </a:lnTo>
                  <a:lnTo>
                    <a:pt x="9670360" y="1966152"/>
                  </a:lnTo>
                  <a:lnTo>
                    <a:pt x="9686858" y="2012738"/>
                  </a:lnTo>
                  <a:lnTo>
                    <a:pt x="9702906" y="2059535"/>
                  </a:lnTo>
                  <a:lnTo>
                    <a:pt x="9718501" y="2106540"/>
                  </a:lnTo>
                  <a:lnTo>
                    <a:pt x="9733640" y="2153751"/>
                  </a:lnTo>
                  <a:lnTo>
                    <a:pt x="9748322" y="2201165"/>
                  </a:lnTo>
                  <a:lnTo>
                    <a:pt x="9762543" y="2248780"/>
                  </a:lnTo>
                  <a:lnTo>
                    <a:pt x="9776300" y="2296593"/>
                  </a:lnTo>
                  <a:lnTo>
                    <a:pt x="9789592" y="2344602"/>
                  </a:lnTo>
                  <a:lnTo>
                    <a:pt x="9802415" y="2392803"/>
                  </a:lnTo>
                  <a:lnTo>
                    <a:pt x="9814767" y="2441194"/>
                  </a:lnTo>
                  <a:lnTo>
                    <a:pt x="9826646" y="2489774"/>
                  </a:lnTo>
                  <a:lnTo>
                    <a:pt x="9838048" y="2538538"/>
                  </a:lnTo>
                  <a:lnTo>
                    <a:pt x="9848971" y="2587484"/>
                  </a:lnTo>
                  <a:lnTo>
                    <a:pt x="9859413" y="2636610"/>
                  </a:lnTo>
                  <a:lnTo>
                    <a:pt x="9869371" y="2685914"/>
                  </a:lnTo>
                  <a:lnTo>
                    <a:pt x="9878843" y="2735392"/>
                  </a:lnTo>
                  <a:lnTo>
                    <a:pt x="9887825" y="2785043"/>
                  </a:lnTo>
                  <a:lnTo>
                    <a:pt x="9896315" y="2834862"/>
                  </a:lnTo>
                  <a:lnTo>
                    <a:pt x="9904311" y="2884849"/>
                  </a:lnTo>
                  <a:lnTo>
                    <a:pt x="9911810" y="2934999"/>
                  </a:lnTo>
                  <a:lnTo>
                    <a:pt x="9918809" y="2985312"/>
                  </a:lnTo>
                  <a:lnTo>
                    <a:pt x="9925306" y="3035783"/>
                  </a:lnTo>
                  <a:lnTo>
                    <a:pt x="9931298" y="3086411"/>
                  </a:lnTo>
                  <a:lnTo>
                    <a:pt x="9936782" y="3137193"/>
                  </a:lnTo>
                  <a:lnTo>
                    <a:pt x="9941757" y="3188126"/>
                  </a:lnTo>
                  <a:lnTo>
                    <a:pt x="9946219" y="3239208"/>
                  </a:lnTo>
                  <a:lnTo>
                    <a:pt x="9950166" y="3290435"/>
                  </a:lnTo>
                  <a:lnTo>
                    <a:pt x="9953595" y="3341806"/>
                  </a:lnTo>
                  <a:lnTo>
                    <a:pt x="9956504" y="3393318"/>
                  </a:lnTo>
                  <a:lnTo>
                    <a:pt x="9958889" y="3444969"/>
                  </a:lnTo>
                  <a:lnTo>
                    <a:pt x="9960749" y="3496755"/>
                  </a:lnTo>
                  <a:lnTo>
                    <a:pt x="9962081" y="3548674"/>
                  </a:lnTo>
                  <a:lnTo>
                    <a:pt x="9962882" y="3600723"/>
                  </a:lnTo>
                  <a:lnTo>
                    <a:pt x="9963150" y="3652901"/>
                  </a:lnTo>
                  <a:lnTo>
                    <a:pt x="9962881" y="3705167"/>
                  </a:lnTo>
                  <a:lnTo>
                    <a:pt x="9962077" y="3757305"/>
                  </a:lnTo>
                  <a:lnTo>
                    <a:pt x="9960741" y="3809313"/>
                  </a:lnTo>
                  <a:lnTo>
                    <a:pt x="9958874" y="3861187"/>
                  </a:lnTo>
                  <a:lnTo>
                    <a:pt x="9956480" y="3912925"/>
                  </a:lnTo>
                  <a:lnTo>
                    <a:pt x="9953561" y="3964524"/>
                  </a:lnTo>
                  <a:lnTo>
                    <a:pt x="9950120" y="4015983"/>
                  </a:lnTo>
                  <a:lnTo>
                    <a:pt x="9946159" y="4067297"/>
                  </a:lnTo>
                  <a:lnTo>
                    <a:pt x="9941681" y="4118466"/>
                  </a:lnTo>
                  <a:lnTo>
                    <a:pt x="9936688" y="4169485"/>
                  </a:lnTo>
                  <a:lnTo>
                    <a:pt x="9931184" y="4220352"/>
                  </a:lnTo>
                  <a:lnTo>
                    <a:pt x="9925171" y="4271065"/>
                  </a:lnTo>
                  <a:lnTo>
                    <a:pt x="9918651" y="4321621"/>
                  </a:lnTo>
                  <a:lnTo>
                    <a:pt x="9911627" y="4372018"/>
                  </a:lnTo>
                  <a:lnTo>
                    <a:pt x="9904102" y="4422253"/>
                  </a:lnTo>
                  <a:lnTo>
                    <a:pt x="9896078" y="4472323"/>
                  </a:lnTo>
                  <a:lnTo>
                    <a:pt x="9887557" y="4522225"/>
                  </a:lnTo>
                  <a:lnTo>
                    <a:pt x="9878544" y="4571957"/>
                  </a:lnTo>
                  <a:lnTo>
                    <a:pt x="9869039" y="4621517"/>
                  </a:lnTo>
                  <a:lnTo>
                    <a:pt x="9859046" y="4670902"/>
                  </a:lnTo>
                  <a:lnTo>
                    <a:pt x="9848567" y="4720109"/>
                  </a:lnTo>
                  <a:lnTo>
                    <a:pt x="9837606" y="4769135"/>
                  </a:lnTo>
                  <a:lnTo>
                    <a:pt x="9826164" y="4817978"/>
                  </a:lnTo>
                  <a:lnTo>
                    <a:pt x="9814243" y="4866636"/>
                  </a:lnTo>
                  <a:lnTo>
                    <a:pt x="9801848" y="4915105"/>
                  </a:lnTo>
                  <a:lnTo>
                    <a:pt x="9788980" y="4963383"/>
                  </a:lnTo>
                  <a:lnTo>
                    <a:pt x="9775642" y="5011468"/>
                  </a:lnTo>
                  <a:lnTo>
                    <a:pt x="9761837" y="5059356"/>
                  </a:lnTo>
                  <a:lnTo>
                    <a:pt x="9747567" y="5107046"/>
                  </a:lnTo>
                  <a:lnTo>
                    <a:pt x="9732835" y="5154534"/>
                  </a:lnTo>
                  <a:lnTo>
                    <a:pt x="9717643" y="5201819"/>
                  </a:lnTo>
                  <a:lnTo>
                    <a:pt x="9701994" y="5248896"/>
                  </a:lnTo>
                  <a:lnTo>
                    <a:pt x="9685891" y="5295765"/>
                  </a:lnTo>
                  <a:lnTo>
                    <a:pt x="9669336" y="5342421"/>
                  </a:lnTo>
                  <a:lnTo>
                    <a:pt x="9652331" y="5388863"/>
                  </a:lnTo>
                  <a:lnTo>
                    <a:pt x="9634881" y="5435088"/>
                  </a:lnTo>
                  <a:lnTo>
                    <a:pt x="9616986" y="5481094"/>
                  </a:lnTo>
                  <a:lnTo>
                    <a:pt x="9598651" y="5526876"/>
                  </a:lnTo>
                  <a:lnTo>
                    <a:pt x="9579876" y="5572434"/>
                  </a:lnTo>
                  <a:lnTo>
                    <a:pt x="9560666" y="5617765"/>
                  </a:lnTo>
                  <a:lnTo>
                    <a:pt x="9541022" y="5662865"/>
                  </a:lnTo>
                  <a:lnTo>
                    <a:pt x="9520947" y="5707732"/>
                  </a:lnTo>
                  <a:lnTo>
                    <a:pt x="9500444" y="5752364"/>
                  </a:lnTo>
                  <a:lnTo>
                    <a:pt x="9479515" y="5796758"/>
                  </a:lnTo>
                  <a:lnTo>
                    <a:pt x="9458163" y="5840911"/>
                  </a:lnTo>
                  <a:lnTo>
                    <a:pt x="9436391" y="5884821"/>
                  </a:lnTo>
                  <a:lnTo>
                    <a:pt x="9414201" y="5928485"/>
                  </a:lnTo>
                  <a:lnTo>
                    <a:pt x="9391596" y="5971901"/>
                  </a:lnTo>
                  <a:lnTo>
                    <a:pt x="9368579" y="6015065"/>
                  </a:lnTo>
                  <a:lnTo>
                    <a:pt x="9345151" y="6057976"/>
                  </a:lnTo>
                  <a:lnTo>
                    <a:pt x="9321316" y="6100630"/>
                  </a:lnTo>
                  <a:lnTo>
                    <a:pt x="9297076" y="6143025"/>
                  </a:lnTo>
                  <a:lnTo>
                    <a:pt x="9272435" y="6185159"/>
                  </a:lnTo>
                  <a:lnTo>
                    <a:pt x="9247393" y="6227028"/>
                  </a:lnTo>
                  <a:lnTo>
                    <a:pt x="9221955" y="6268631"/>
                  </a:lnTo>
                  <a:lnTo>
                    <a:pt x="9196123" y="6309964"/>
                  </a:lnTo>
                  <a:lnTo>
                    <a:pt x="9169899" y="6351025"/>
                  </a:lnTo>
                  <a:lnTo>
                    <a:pt x="9143286" y="6391811"/>
                  </a:lnTo>
                  <a:lnTo>
                    <a:pt x="9116286" y="6432320"/>
                  </a:lnTo>
                  <a:lnTo>
                    <a:pt x="9088903" y="6472549"/>
                  </a:lnTo>
                  <a:lnTo>
                    <a:pt x="9061138" y="6512496"/>
                  </a:lnTo>
                  <a:lnTo>
                    <a:pt x="9032995" y="6552157"/>
                  </a:lnTo>
                  <a:lnTo>
                    <a:pt x="9004476" y="6591531"/>
                  </a:lnTo>
                  <a:lnTo>
                    <a:pt x="8975583" y="6630614"/>
                  </a:lnTo>
                  <a:lnTo>
                    <a:pt x="8946320" y="6669404"/>
                  </a:lnTo>
                  <a:lnTo>
                    <a:pt x="8916688" y="6707899"/>
                  </a:lnTo>
                  <a:lnTo>
                    <a:pt x="8886691" y="6746095"/>
                  </a:lnTo>
                  <a:lnTo>
                    <a:pt x="8856331" y="6783990"/>
                  </a:lnTo>
                  <a:lnTo>
                    <a:pt x="8825611" y="6821582"/>
                  </a:lnTo>
                  <a:lnTo>
                    <a:pt x="8794115" y="6857999"/>
                  </a:lnTo>
                  <a:lnTo>
                    <a:pt x="1169035" y="6857999"/>
                  </a:lnTo>
                  <a:lnTo>
                    <a:pt x="1137539" y="6821582"/>
                  </a:lnTo>
                  <a:lnTo>
                    <a:pt x="1106818" y="6783990"/>
                  </a:lnTo>
                  <a:lnTo>
                    <a:pt x="1076458" y="6746095"/>
                  </a:lnTo>
                  <a:lnTo>
                    <a:pt x="1046461" y="6707899"/>
                  </a:lnTo>
                  <a:lnTo>
                    <a:pt x="1016829" y="6669404"/>
                  </a:lnTo>
                  <a:lnTo>
                    <a:pt x="987566" y="6630614"/>
                  </a:lnTo>
                  <a:lnTo>
                    <a:pt x="958673" y="6591531"/>
                  </a:lnTo>
                  <a:lnTo>
                    <a:pt x="930154" y="6552157"/>
                  </a:lnTo>
                  <a:lnTo>
                    <a:pt x="902011" y="6512496"/>
                  </a:lnTo>
                  <a:lnTo>
                    <a:pt x="874246" y="6472549"/>
                  </a:lnTo>
                  <a:lnTo>
                    <a:pt x="846863" y="6432320"/>
                  </a:lnTo>
                  <a:lnTo>
                    <a:pt x="819863" y="6391811"/>
                  </a:lnTo>
                  <a:lnTo>
                    <a:pt x="793250" y="6351025"/>
                  </a:lnTo>
                  <a:lnTo>
                    <a:pt x="767026" y="6309964"/>
                  </a:lnTo>
                  <a:lnTo>
                    <a:pt x="741194" y="6268631"/>
                  </a:lnTo>
                  <a:lnTo>
                    <a:pt x="715756" y="6227028"/>
                  </a:lnTo>
                  <a:lnTo>
                    <a:pt x="690714" y="6185159"/>
                  </a:lnTo>
                  <a:lnTo>
                    <a:pt x="666073" y="6143025"/>
                  </a:lnTo>
                  <a:lnTo>
                    <a:pt x="641833" y="6100630"/>
                  </a:lnTo>
                  <a:lnTo>
                    <a:pt x="617998" y="6057976"/>
                  </a:lnTo>
                  <a:lnTo>
                    <a:pt x="594570" y="6015065"/>
                  </a:lnTo>
                  <a:lnTo>
                    <a:pt x="571553" y="5971901"/>
                  </a:lnTo>
                  <a:lnTo>
                    <a:pt x="548948" y="5928485"/>
                  </a:lnTo>
                  <a:lnTo>
                    <a:pt x="526758" y="5884821"/>
                  </a:lnTo>
                  <a:lnTo>
                    <a:pt x="504986" y="5840911"/>
                  </a:lnTo>
                  <a:lnTo>
                    <a:pt x="483634" y="5796758"/>
                  </a:lnTo>
                  <a:lnTo>
                    <a:pt x="462705" y="5752364"/>
                  </a:lnTo>
                  <a:lnTo>
                    <a:pt x="442202" y="5707732"/>
                  </a:lnTo>
                  <a:lnTo>
                    <a:pt x="422127" y="5662865"/>
                  </a:lnTo>
                  <a:lnTo>
                    <a:pt x="402483" y="5617765"/>
                  </a:lnTo>
                  <a:lnTo>
                    <a:pt x="383273" y="5572434"/>
                  </a:lnTo>
                  <a:lnTo>
                    <a:pt x="364498" y="5526876"/>
                  </a:lnTo>
                  <a:lnTo>
                    <a:pt x="346163" y="5481094"/>
                  </a:lnTo>
                  <a:lnTo>
                    <a:pt x="328268" y="5435088"/>
                  </a:lnTo>
                  <a:lnTo>
                    <a:pt x="310818" y="5388863"/>
                  </a:lnTo>
                  <a:lnTo>
                    <a:pt x="293813" y="5342421"/>
                  </a:lnTo>
                  <a:lnTo>
                    <a:pt x="277258" y="5295765"/>
                  </a:lnTo>
                  <a:lnTo>
                    <a:pt x="261155" y="5248896"/>
                  </a:lnTo>
                  <a:lnTo>
                    <a:pt x="245506" y="5201819"/>
                  </a:lnTo>
                  <a:lnTo>
                    <a:pt x="230314" y="5154534"/>
                  </a:lnTo>
                  <a:lnTo>
                    <a:pt x="215582" y="5107046"/>
                  </a:lnTo>
                  <a:lnTo>
                    <a:pt x="201312" y="5059356"/>
                  </a:lnTo>
                  <a:lnTo>
                    <a:pt x="187507" y="5011468"/>
                  </a:lnTo>
                  <a:lnTo>
                    <a:pt x="174169" y="4963383"/>
                  </a:lnTo>
                  <a:lnTo>
                    <a:pt x="161301" y="4915105"/>
                  </a:lnTo>
                  <a:lnTo>
                    <a:pt x="148906" y="4866636"/>
                  </a:lnTo>
                  <a:lnTo>
                    <a:pt x="136985" y="4817978"/>
                  </a:lnTo>
                  <a:lnTo>
                    <a:pt x="125543" y="4769135"/>
                  </a:lnTo>
                  <a:lnTo>
                    <a:pt x="114582" y="4720109"/>
                  </a:lnTo>
                  <a:lnTo>
                    <a:pt x="104103" y="4670902"/>
                  </a:lnTo>
                  <a:lnTo>
                    <a:pt x="94110" y="4621517"/>
                  </a:lnTo>
                  <a:lnTo>
                    <a:pt x="84605" y="4571957"/>
                  </a:lnTo>
                  <a:lnTo>
                    <a:pt x="75592" y="4522225"/>
                  </a:lnTo>
                  <a:lnTo>
                    <a:pt x="67071" y="4472323"/>
                  </a:lnTo>
                  <a:lnTo>
                    <a:pt x="59047" y="4422253"/>
                  </a:lnTo>
                  <a:lnTo>
                    <a:pt x="51522" y="4372018"/>
                  </a:lnTo>
                  <a:lnTo>
                    <a:pt x="44498" y="4321621"/>
                  </a:lnTo>
                  <a:lnTo>
                    <a:pt x="37978" y="4271065"/>
                  </a:lnTo>
                  <a:lnTo>
                    <a:pt x="31965" y="4220352"/>
                  </a:lnTo>
                  <a:lnTo>
                    <a:pt x="26461" y="4169485"/>
                  </a:lnTo>
                  <a:lnTo>
                    <a:pt x="21468" y="4118466"/>
                  </a:lnTo>
                  <a:lnTo>
                    <a:pt x="16990" y="4067297"/>
                  </a:lnTo>
                  <a:lnTo>
                    <a:pt x="13029" y="4015983"/>
                  </a:lnTo>
                  <a:lnTo>
                    <a:pt x="9588" y="3964524"/>
                  </a:lnTo>
                  <a:lnTo>
                    <a:pt x="6669" y="3912925"/>
                  </a:lnTo>
                  <a:lnTo>
                    <a:pt x="4275" y="3861187"/>
                  </a:lnTo>
                  <a:lnTo>
                    <a:pt x="2408" y="3809313"/>
                  </a:lnTo>
                  <a:lnTo>
                    <a:pt x="1072" y="3757305"/>
                  </a:lnTo>
                  <a:lnTo>
                    <a:pt x="268" y="3705167"/>
                  </a:lnTo>
                  <a:lnTo>
                    <a:pt x="0" y="3652901"/>
                  </a:lnTo>
                  <a:lnTo>
                    <a:pt x="267" y="3600723"/>
                  </a:lnTo>
                  <a:lnTo>
                    <a:pt x="1068" y="3548674"/>
                  </a:lnTo>
                  <a:lnTo>
                    <a:pt x="2400" y="3496755"/>
                  </a:lnTo>
                  <a:lnTo>
                    <a:pt x="4260" y="3444969"/>
                  </a:lnTo>
                  <a:lnTo>
                    <a:pt x="6645" y="3393318"/>
                  </a:lnTo>
                  <a:lnTo>
                    <a:pt x="9554" y="3341806"/>
                  </a:lnTo>
                  <a:lnTo>
                    <a:pt x="12983" y="3290435"/>
                  </a:lnTo>
                  <a:lnTo>
                    <a:pt x="16930" y="3239208"/>
                  </a:lnTo>
                  <a:lnTo>
                    <a:pt x="21392" y="3188126"/>
                  </a:lnTo>
                  <a:lnTo>
                    <a:pt x="26367" y="3137193"/>
                  </a:lnTo>
                  <a:lnTo>
                    <a:pt x="31851" y="3086411"/>
                  </a:lnTo>
                  <a:lnTo>
                    <a:pt x="37843" y="3035783"/>
                  </a:lnTo>
                  <a:lnTo>
                    <a:pt x="44340" y="2985312"/>
                  </a:lnTo>
                  <a:lnTo>
                    <a:pt x="51339" y="2934999"/>
                  </a:lnTo>
                  <a:lnTo>
                    <a:pt x="58838" y="2884849"/>
                  </a:lnTo>
                  <a:lnTo>
                    <a:pt x="66834" y="2834862"/>
                  </a:lnTo>
                  <a:lnTo>
                    <a:pt x="75324" y="2785043"/>
                  </a:lnTo>
                  <a:lnTo>
                    <a:pt x="84306" y="2735392"/>
                  </a:lnTo>
                  <a:lnTo>
                    <a:pt x="93778" y="2685914"/>
                  </a:lnTo>
                  <a:lnTo>
                    <a:pt x="103736" y="2636610"/>
                  </a:lnTo>
                  <a:lnTo>
                    <a:pt x="114178" y="2587484"/>
                  </a:lnTo>
                  <a:lnTo>
                    <a:pt x="125101" y="2538538"/>
                  </a:lnTo>
                  <a:lnTo>
                    <a:pt x="136503" y="2489774"/>
                  </a:lnTo>
                  <a:lnTo>
                    <a:pt x="148382" y="2441194"/>
                  </a:lnTo>
                  <a:lnTo>
                    <a:pt x="160734" y="2392803"/>
                  </a:lnTo>
                  <a:lnTo>
                    <a:pt x="173557" y="2344602"/>
                  </a:lnTo>
                  <a:lnTo>
                    <a:pt x="186849" y="2296593"/>
                  </a:lnTo>
                  <a:lnTo>
                    <a:pt x="200606" y="2248780"/>
                  </a:lnTo>
                  <a:lnTo>
                    <a:pt x="214827" y="2201165"/>
                  </a:lnTo>
                  <a:lnTo>
                    <a:pt x="229509" y="2153751"/>
                  </a:lnTo>
                  <a:lnTo>
                    <a:pt x="244648" y="2106540"/>
                  </a:lnTo>
                  <a:lnTo>
                    <a:pt x="260243" y="2059535"/>
                  </a:lnTo>
                  <a:lnTo>
                    <a:pt x="276291" y="2012738"/>
                  </a:lnTo>
                  <a:lnTo>
                    <a:pt x="292789" y="1966152"/>
                  </a:lnTo>
                  <a:lnTo>
                    <a:pt x="309735" y="1919779"/>
                  </a:lnTo>
                  <a:lnTo>
                    <a:pt x="327126" y="1873623"/>
                  </a:lnTo>
                  <a:lnTo>
                    <a:pt x="344959" y="1827686"/>
                  </a:lnTo>
                  <a:lnTo>
                    <a:pt x="363232" y="1781970"/>
                  </a:lnTo>
                  <a:lnTo>
                    <a:pt x="381943" y="1736478"/>
                  </a:lnTo>
                  <a:lnTo>
                    <a:pt x="401088" y="1691213"/>
                  </a:lnTo>
                  <a:lnTo>
                    <a:pt x="420665" y="1646177"/>
                  </a:lnTo>
                  <a:lnTo>
                    <a:pt x="440672" y="1601372"/>
                  </a:lnTo>
                  <a:lnTo>
                    <a:pt x="461105" y="1556802"/>
                  </a:lnTo>
                  <a:lnTo>
                    <a:pt x="481963" y="1512469"/>
                  </a:lnTo>
                  <a:lnTo>
                    <a:pt x="503243" y="1468376"/>
                  </a:lnTo>
                  <a:lnTo>
                    <a:pt x="524941" y="1424525"/>
                  </a:lnTo>
                  <a:lnTo>
                    <a:pt x="547057" y="1380918"/>
                  </a:lnTo>
                  <a:lnTo>
                    <a:pt x="569586" y="1337559"/>
                  </a:lnTo>
                  <a:lnTo>
                    <a:pt x="592526" y="1294450"/>
                  </a:lnTo>
                  <a:lnTo>
                    <a:pt x="615875" y="1251593"/>
                  </a:lnTo>
                  <a:lnTo>
                    <a:pt x="639630" y="1208992"/>
                  </a:lnTo>
                  <a:lnTo>
                    <a:pt x="663789" y="1166648"/>
                  </a:lnTo>
                  <a:lnTo>
                    <a:pt x="688348" y="1124565"/>
                  </a:lnTo>
                  <a:lnTo>
                    <a:pt x="713306" y="1082745"/>
                  </a:lnTo>
                  <a:lnTo>
                    <a:pt x="738660" y="1041190"/>
                  </a:lnTo>
                  <a:lnTo>
                    <a:pt x="764406" y="999904"/>
                  </a:lnTo>
                  <a:lnTo>
                    <a:pt x="790544" y="958888"/>
                  </a:lnTo>
                  <a:lnTo>
                    <a:pt x="817069" y="918146"/>
                  </a:lnTo>
                  <a:lnTo>
                    <a:pt x="843979" y="877679"/>
                  </a:lnTo>
                  <a:lnTo>
                    <a:pt x="871272" y="837491"/>
                  </a:lnTo>
                  <a:lnTo>
                    <a:pt x="898945" y="797584"/>
                  </a:lnTo>
                  <a:lnTo>
                    <a:pt x="926996" y="757961"/>
                  </a:lnTo>
                  <a:lnTo>
                    <a:pt x="955422" y="718625"/>
                  </a:lnTo>
                  <a:lnTo>
                    <a:pt x="984220" y="679577"/>
                  </a:lnTo>
                  <a:lnTo>
                    <a:pt x="1013388" y="640821"/>
                  </a:lnTo>
                  <a:lnTo>
                    <a:pt x="1042922" y="602359"/>
                  </a:lnTo>
                  <a:lnTo>
                    <a:pt x="1072822" y="564194"/>
                  </a:lnTo>
                  <a:lnTo>
                    <a:pt x="1103083" y="526328"/>
                  </a:lnTo>
                  <a:lnTo>
                    <a:pt x="1133704" y="488764"/>
                  </a:lnTo>
                  <a:lnTo>
                    <a:pt x="1164681" y="451504"/>
                  </a:lnTo>
                  <a:lnTo>
                    <a:pt x="1196013" y="414552"/>
                  </a:lnTo>
                  <a:lnTo>
                    <a:pt x="1227696" y="377909"/>
                  </a:lnTo>
                  <a:lnTo>
                    <a:pt x="1259728" y="341579"/>
                  </a:lnTo>
                  <a:lnTo>
                    <a:pt x="1292106" y="305564"/>
                  </a:lnTo>
                  <a:lnTo>
                    <a:pt x="1324828" y="269866"/>
                  </a:lnTo>
                  <a:lnTo>
                    <a:pt x="1357892" y="234488"/>
                  </a:lnTo>
                  <a:lnTo>
                    <a:pt x="1391294" y="199433"/>
                  </a:lnTo>
                  <a:lnTo>
                    <a:pt x="1425031" y="164703"/>
                  </a:lnTo>
                  <a:lnTo>
                    <a:pt x="1459102" y="130301"/>
                  </a:lnTo>
                  <a:lnTo>
                    <a:pt x="1595755" y="0"/>
                  </a:lnTo>
                  <a:close/>
                </a:path>
              </a:pathLst>
            </a:custGeom>
            <a:ln w="9525">
              <a:solidFill>
                <a:srgbClr val="EEEEEE"/>
              </a:solidFill>
            </a:ln>
          </p:spPr>
          <p:txBody>
            <a:bodyPr wrap="square" lIns="0" tIns="0" rIns="0" bIns="0" rtlCol="0"/>
            <a:lstStyle/>
            <a:p>
              <a:endParaRPr/>
            </a:p>
          </p:txBody>
        </p:sp>
        <p:sp>
          <p:nvSpPr>
            <p:cNvPr id="7" name="object 7"/>
            <p:cNvSpPr/>
            <p:nvPr/>
          </p:nvSpPr>
          <p:spPr>
            <a:xfrm>
              <a:off x="1121663" y="0"/>
              <a:ext cx="9949180" cy="6858000"/>
            </a:xfrm>
            <a:custGeom>
              <a:avLst/>
              <a:gdLst/>
              <a:ahLst/>
              <a:cxnLst/>
              <a:rect l="l" t="t" r="r" b="b"/>
              <a:pathLst>
                <a:path w="9949180" h="6858000">
                  <a:moveTo>
                    <a:pt x="8355203" y="0"/>
                  </a:moveTo>
                  <a:lnTo>
                    <a:pt x="1593469" y="0"/>
                  </a:lnTo>
                  <a:lnTo>
                    <a:pt x="1456944" y="130301"/>
                  </a:lnTo>
                  <a:lnTo>
                    <a:pt x="1422925" y="164703"/>
                  </a:lnTo>
                  <a:lnTo>
                    <a:pt x="1389239" y="199433"/>
                  </a:lnTo>
                  <a:lnTo>
                    <a:pt x="1355889" y="234488"/>
                  </a:lnTo>
                  <a:lnTo>
                    <a:pt x="1322877" y="269866"/>
                  </a:lnTo>
                  <a:lnTo>
                    <a:pt x="1290205" y="305564"/>
                  </a:lnTo>
                  <a:lnTo>
                    <a:pt x="1257876" y="341579"/>
                  </a:lnTo>
                  <a:lnTo>
                    <a:pt x="1225893" y="377909"/>
                  </a:lnTo>
                  <a:lnTo>
                    <a:pt x="1194259" y="414552"/>
                  </a:lnTo>
                  <a:lnTo>
                    <a:pt x="1162975" y="451504"/>
                  </a:lnTo>
                  <a:lnTo>
                    <a:pt x="1132045" y="488764"/>
                  </a:lnTo>
                  <a:lnTo>
                    <a:pt x="1101470" y="526328"/>
                  </a:lnTo>
                  <a:lnTo>
                    <a:pt x="1071255" y="564194"/>
                  </a:lnTo>
                  <a:lnTo>
                    <a:pt x="1041401" y="602359"/>
                  </a:lnTo>
                  <a:lnTo>
                    <a:pt x="1011911" y="640821"/>
                  </a:lnTo>
                  <a:lnTo>
                    <a:pt x="982787" y="679577"/>
                  </a:lnTo>
                  <a:lnTo>
                    <a:pt x="954032" y="718625"/>
                  </a:lnTo>
                  <a:lnTo>
                    <a:pt x="925650" y="757961"/>
                  </a:lnTo>
                  <a:lnTo>
                    <a:pt x="897641" y="797584"/>
                  </a:lnTo>
                  <a:lnTo>
                    <a:pt x="870009" y="837491"/>
                  </a:lnTo>
                  <a:lnTo>
                    <a:pt x="842757" y="877679"/>
                  </a:lnTo>
                  <a:lnTo>
                    <a:pt x="815887" y="918146"/>
                  </a:lnTo>
                  <a:lnTo>
                    <a:pt x="789401" y="958888"/>
                  </a:lnTo>
                  <a:lnTo>
                    <a:pt x="763303" y="999904"/>
                  </a:lnTo>
                  <a:lnTo>
                    <a:pt x="737595" y="1041190"/>
                  </a:lnTo>
                  <a:lnTo>
                    <a:pt x="712279" y="1082745"/>
                  </a:lnTo>
                  <a:lnTo>
                    <a:pt x="687358" y="1124565"/>
                  </a:lnTo>
                  <a:lnTo>
                    <a:pt x="662835" y="1166648"/>
                  </a:lnTo>
                  <a:lnTo>
                    <a:pt x="638712" y="1208992"/>
                  </a:lnTo>
                  <a:lnTo>
                    <a:pt x="614991" y="1251593"/>
                  </a:lnTo>
                  <a:lnTo>
                    <a:pt x="591677" y="1294450"/>
                  </a:lnTo>
                  <a:lnTo>
                    <a:pt x="568770" y="1337559"/>
                  </a:lnTo>
                  <a:lnTo>
                    <a:pt x="546274" y="1380918"/>
                  </a:lnTo>
                  <a:lnTo>
                    <a:pt x="524191" y="1424525"/>
                  </a:lnTo>
                  <a:lnTo>
                    <a:pt x="502525" y="1468376"/>
                  </a:lnTo>
                  <a:lnTo>
                    <a:pt x="481276" y="1512469"/>
                  </a:lnTo>
                  <a:lnTo>
                    <a:pt x="460449" y="1556802"/>
                  </a:lnTo>
                  <a:lnTo>
                    <a:pt x="440045" y="1601372"/>
                  </a:lnTo>
                  <a:lnTo>
                    <a:pt x="420067" y="1646177"/>
                  </a:lnTo>
                  <a:lnTo>
                    <a:pt x="400518" y="1691213"/>
                  </a:lnTo>
                  <a:lnTo>
                    <a:pt x="381401" y="1736478"/>
                  </a:lnTo>
                  <a:lnTo>
                    <a:pt x="362717" y="1781970"/>
                  </a:lnTo>
                  <a:lnTo>
                    <a:pt x="344471" y="1827686"/>
                  </a:lnTo>
                  <a:lnTo>
                    <a:pt x="326663" y="1873623"/>
                  </a:lnTo>
                  <a:lnTo>
                    <a:pt x="309297" y="1919779"/>
                  </a:lnTo>
                  <a:lnTo>
                    <a:pt x="292376" y="1966152"/>
                  </a:lnTo>
                  <a:lnTo>
                    <a:pt x="275901" y="2012738"/>
                  </a:lnTo>
                  <a:lnTo>
                    <a:pt x="259877" y="2059535"/>
                  </a:lnTo>
                  <a:lnTo>
                    <a:pt x="244304" y="2106540"/>
                  </a:lnTo>
                  <a:lnTo>
                    <a:pt x="229186" y="2153751"/>
                  </a:lnTo>
                  <a:lnTo>
                    <a:pt x="214526" y="2201165"/>
                  </a:lnTo>
                  <a:lnTo>
                    <a:pt x="200325" y="2248780"/>
                  </a:lnTo>
                  <a:lnTo>
                    <a:pt x="186587" y="2296593"/>
                  </a:lnTo>
                  <a:lnTo>
                    <a:pt x="173314" y="2344602"/>
                  </a:lnTo>
                  <a:lnTo>
                    <a:pt x="160509" y="2392803"/>
                  </a:lnTo>
                  <a:lnTo>
                    <a:pt x="148174" y="2441194"/>
                  </a:lnTo>
                  <a:lnTo>
                    <a:pt x="136313" y="2489774"/>
                  </a:lnTo>
                  <a:lnTo>
                    <a:pt x="124927" y="2538538"/>
                  </a:lnTo>
                  <a:lnTo>
                    <a:pt x="114018" y="2587484"/>
                  </a:lnTo>
                  <a:lnTo>
                    <a:pt x="103591" y="2636610"/>
                  </a:lnTo>
                  <a:lnTo>
                    <a:pt x="93647" y="2685914"/>
                  </a:lnTo>
                  <a:lnTo>
                    <a:pt x="84189" y="2735392"/>
                  </a:lnTo>
                  <a:lnTo>
                    <a:pt x="75220" y="2785043"/>
                  </a:lnTo>
                  <a:lnTo>
                    <a:pt x="66741" y="2834862"/>
                  </a:lnTo>
                  <a:lnTo>
                    <a:pt x="58757" y="2884849"/>
                  </a:lnTo>
                  <a:lnTo>
                    <a:pt x="51268" y="2934999"/>
                  </a:lnTo>
                  <a:lnTo>
                    <a:pt x="44279" y="2985312"/>
                  </a:lnTo>
                  <a:lnTo>
                    <a:pt x="37791" y="3035783"/>
                  </a:lnTo>
                  <a:lnTo>
                    <a:pt x="31807" y="3086411"/>
                  </a:lnTo>
                  <a:lnTo>
                    <a:pt x="26330" y="3137193"/>
                  </a:lnTo>
                  <a:lnTo>
                    <a:pt x="21362" y="3188126"/>
                  </a:lnTo>
                  <a:lnTo>
                    <a:pt x="16907" y="3239208"/>
                  </a:lnTo>
                  <a:lnTo>
                    <a:pt x="12965" y="3290435"/>
                  </a:lnTo>
                  <a:lnTo>
                    <a:pt x="9541" y="3341806"/>
                  </a:lnTo>
                  <a:lnTo>
                    <a:pt x="6636" y="3393318"/>
                  </a:lnTo>
                  <a:lnTo>
                    <a:pt x="4254" y="3444969"/>
                  </a:lnTo>
                  <a:lnTo>
                    <a:pt x="2397" y="3496755"/>
                  </a:lnTo>
                  <a:lnTo>
                    <a:pt x="1067" y="3548674"/>
                  </a:lnTo>
                  <a:lnTo>
                    <a:pt x="267" y="3600723"/>
                  </a:lnTo>
                  <a:lnTo>
                    <a:pt x="0" y="3652901"/>
                  </a:lnTo>
                  <a:lnTo>
                    <a:pt x="268" y="3705167"/>
                  </a:lnTo>
                  <a:lnTo>
                    <a:pt x="1071" y="3757305"/>
                  </a:lnTo>
                  <a:lnTo>
                    <a:pt x="2406" y="3809313"/>
                  </a:lnTo>
                  <a:lnTo>
                    <a:pt x="4270" y="3861187"/>
                  </a:lnTo>
                  <a:lnTo>
                    <a:pt x="6661" y="3912925"/>
                  </a:lnTo>
                  <a:lnTo>
                    <a:pt x="9577" y="3964524"/>
                  </a:lnTo>
                  <a:lnTo>
                    <a:pt x="13014" y="4015983"/>
                  </a:lnTo>
                  <a:lnTo>
                    <a:pt x="16970" y="4067297"/>
                  </a:lnTo>
                  <a:lnTo>
                    <a:pt x="21442" y="4118466"/>
                  </a:lnTo>
                  <a:lnTo>
                    <a:pt x="26428" y="4169485"/>
                  </a:lnTo>
                  <a:lnTo>
                    <a:pt x="31926" y="4220352"/>
                  </a:lnTo>
                  <a:lnTo>
                    <a:pt x="37931" y="4271065"/>
                  </a:lnTo>
                  <a:lnTo>
                    <a:pt x="44443" y="4321621"/>
                  </a:lnTo>
                  <a:lnTo>
                    <a:pt x="51458" y="4372018"/>
                  </a:lnTo>
                  <a:lnTo>
                    <a:pt x="58974" y="4422253"/>
                  </a:lnTo>
                  <a:lnTo>
                    <a:pt x="66988" y="4472323"/>
                  </a:lnTo>
                  <a:lnTo>
                    <a:pt x="75497" y="4522225"/>
                  </a:lnTo>
                  <a:lnTo>
                    <a:pt x="84499" y="4571957"/>
                  </a:lnTo>
                  <a:lnTo>
                    <a:pt x="93992" y="4621517"/>
                  </a:lnTo>
                  <a:lnTo>
                    <a:pt x="103972" y="4670902"/>
                  </a:lnTo>
                  <a:lnTo>
                    <a:pt x="114437" y="4720109"/>
                  </a:lnTo>
                  <a:lnTo>
                    <a:pt x="125384" y="4769135"/>
                  </a:lnTo>
                  <a:lnTo>
                    <a:pt x="136811" y="4817978"/>
                  </a:lnTo>
                  <a:lnTo>
                    <a:pt x="148716" y="4866636"/>
                  </a:lnTo>
                  <a:lnTo>
                    <a:pt x="161095" y="4915105"/>
                  </a:lnTo>
                  <a:lnTo>
                    <a:pt x="173946" y="4963383"/>
                  </a:lnTo>
                  <a:lnTo>
                    <a:pt x="187266" y="5011468"/>
                  </a:lnTo>
                  <a:lnTo>
                    <a:pt x="201053" y="5059356"/>
                  </a:lnTo>
                  <a:lnTo>
                    <a:pt x="215304" y="5107046"/>
                  </a:lnTo>
                  <a:lnTo>
                    <a:pt x="230016" y="5154534"/>
                  </a:lnTo>
                  <a:lnTo>
                    <a:pt x="245187" y="5201819"/>
                  </a:lnTo>
                  <a:lnTo>
                    <a:pt x="260815" y="5248896"/>
                  </a:lnTo>
                  <a:lnTo>
                    <a:pt x="276896" y="5295765"/>
                  </a:lnTo>
                  <a:lnTo>
                    <a:pt x="293428" y="5342421"/>
                  </a:lnTo>
                  <a:lnTo>
                    <a:pt x="310409" y="5388863"/>
                  </a:lnTo>
                  <a:lnTo>
                    <a:pt x="327835" y="5435088"/>
                  </a:lnTo>
                  <a:lnTo>
                    <a:pt x="345705" y="5481094"/>
                  </a:lnTo>
                  <a:lnTo>
                    <a:pt x="364015" y="5526876"/>
                  </a:lnTo>
                  <a:lnTo>
                    <a:pt x="382763" y="5572434"/>
                  </a:lnTo>
                  <a:lnTo>
                    <a:pt x="401947" y="5617765"/>
                  </a:lnTo>
                  <a:lnTo>
                    <a:pt x="421563" y="5662865"/>
                  </a:lnTo>
                  <a:lnTo>
                    <a:pt x="441609" y="5707732"/>
                  </a:lnTo>
                  <a:lnTo>
                    <a:pt x="462083" y="5752364"/>
                  </a:lnTo>
                  <a:lnTo>
                    <a:pt x="482981" y="5796758"/>
                  </a:lnTo>
                  <a:lnTo>
                    <a:pt x="504302" y="5840911"/>
                  </a:lnTo>
                  <a:lnTo>
                    <a:pt x="526043" y="5884821"/>
                  </a:lnTo>
                  <a:lnTo>
                    <a:pt x="548201" y="5928485"/>
                  </a:lnTo>
                  <a:lnTo>
                    <a:pt x="570773" y="5971901"/>
                  </a:lnTo>
                  <a:lnTo>
                    <a:pt x="593756" y="6015065"/>
                  </a:lnTo>
                  <a:lnTo>
                    <a:pt x="617149" y="6057976"/>
                  </a:lnTo>
                  <a:lnTo>
                    <a:pt x="640949" y="6100630"/>
                  </a:lnTo>
                  <a:lnTo>
                    <a:pt x="665153" y="6143025"/>
                  </a:lnTo>
                  <a:lnTo>
                    <a:pt x="689758" y="6185159"/>
                  </a:lnTo>
                  <a:lnTo>
                    <a:pt x="714761" y="6227028"/>
                  </a:lnTo>
                  <a:lnTo>
                    <a:pt x="740161" y="6268631"/>
                  </a:lnTo>
                  <a:lnTo>
                    <a:pt x="765954" y="6309964"/>
                  </a:lnTo>
                  <a:lnTo>
                    <a:pt x="792139" y="6351025"/>
                  </a:lnTo>
                  <a:lnTo>
                    <a:pt x="818711" y="6391811"/>
                  </a:lnTo>
                  <a:lnTo>
                    <a:pt x="845669" y="6432320"/>
                  </a:lnTo>
                  <a:lnTo>
                    <a:pt x="873010" y="6472549"/>
                  </a:lnTo>
                  <a:lnTo>
                    <a:pt x="900732" y="6512496"/>
                  </a:lnTo>
                  <a:lnTo>
                    <a:pt x="928832" y="6552157"/>
                  </a:lnTo>
                  <a:lnTo>
                    <a:pt x="957306" y="6591531"/>
                  </a:lnTo>
                  <a:lnTo>
                    <a:pt x="986154" y="6630614"/>
                  </a:lnTo>
                  <a:lnTo>
                    <a:pt x="1015371" y="6669404"/>
                  </a:lnTo>
                  <a:lnTo>
                    <a:pt x="1044956" y="6707899"/>
                  </a:lnTo>
                  <a:lnTo>
                    <a:pt x="1074905" y="6746095"/>
                  </a:lnTo>
                  <a:lnTo>
                    <a:pt x="1105216" y="6783990"/>
                  </a:lnTo>
                  <a:lnTo>
                    <a:pt x="1135888" y="6821582"/>
                  </a:lnTo>
                  <a:lnTo>
                    <a:pt x="1167384" y="6857999"/>
                  </a:lnTo>
                  <a:lnTo>
                    <a:pt x="8781288" y="6857999"/>
                  </a:lnTo>
                  <a:lnTo>
                    <a:pt x="8812784" y="6821582"/>
                  </a:lnTo>
                  <a:lnTo>
                    <a:pt x="8843455" y="6783990"/>
                  </a:lnTo>
                  <a:lnTo>
                    <a:pt x="8873766" y="6746095"/>
                  </a:lnTo>
                  <a:lnTo>
                    <a:pt x="8903716" y="6707899"/>
                  </a:lnTo>
                  <a:lnTo>
                    <a:pt x="8933300" y="6669404"/>
                  </a:lnTo>
                  <a:lnTo>
                    <a:pt x="8962517" y="6630614"/>
                  </a:lnTo>
                  <a:lnTo>
                    <a:pt x="8991365" y="6591531"/>
                  </a:lnTo>
                  <a:lnTo>
                    <a:pt x="9019839" y="6552157"/>
                  </a:lnTo>
                  <a:lnTo>
                    <a:pt x="9047939" y="6512496"/>
                  </a:lnTo>
                  <a:lnTo>
                    <a:pt x="9075661" y="6472549"/>
                  </a:lnTo>
                  <a:lnTo>
                    <a:pt x="9103002" y="6432320"/>
                  </a:lnTo>
                  <a:lnTo>
                    <a:pt x="9129960" y="6391811"/>
                  </a:lnTo>
                  <a:lnTo>
                    <a:pt x="9156532" y="6351025"/>
                  </a:lnTo>
                  <a:lnTo>
                    <a:pt x="9182717" y="6309964"/>
                  </a:lnTo>
                  <a:lnTo>
                    <a:pt x="9208510" y="6268631"/>
                  </a:lnTo>
                  <a:lnTo>
                    <a:pt x="9233910" y="6227028"/>
                  </a:lnTo>
                  <a:lnTo>
                    <a:pt x="9258913" y="6185159"/>
                  </a:lnTo>
                  <a:lnTo>
                    <a:pt x="9283518" y="6143025"/>
                  </a:lnTo>
                  <a:lnTo>
                    <a:pt x="9307722" y="6100630"/>
                  </a:lnTo>
                  <a:lnTo>
                    <a:pt x="9331522" y="6057976"/>
                  </a:lnTo>
                  <a:lnTo>
                    <a:pt x="9354915" y="6015065"/>
                  </a:lnTo>
                  <a:lnTo>
                    <a:pt x="9377898" y="5971901"/>
                  </a:lnTo>
                  <a:lnTo>
                    <a:pt x="9400470" y="5928485"/>
                  </a:lnTo>
                  <a:lnTo>
                    <a:pt x="9422628" y="5884821"/>
                  </a:lnTo>
                  <a:lnTo>
                    <a:pt x="9444369" y="5840911"/>
                  </a:lnTo>
                  <a:lnTo>
                    <a:pt x="9465690" y="5796758"/>
                  </a:lnTo>
                  <a:lnTo>
                    <a:pt x="9486588" y="5752364"/>
                  </a:lnTo>
                  <a:lnTo>
                    <a:pt x="9507062" y="5707732"/>
                  </a:lnTo>
                  <a:lnTo>
                    <a:pt x="9527108" y="5662865"/>
                  </a:lnTo>
                  <a:lnTo>
                    <a:pt x="9546724" y="5617765"/>
                  </a:lnTo>
                  <a:lnTo>
                    <a:pt x="9565908" y="5572434"/>
                  </a:lnTo>
                  <a:lnTo>
                    <a:pt x="9584656" y="5526876"/>
                  </a:lnTo>
                  <a:lnTo>
                    <a:pt x="9602966" y="5481094"/>
                  </a:lnTo>
                  <a:lnTo>
                    <a:pt x="9620836" y="5435088"/>
                  </a:lnTo>
                  <a:lnTo>
                    <a:pt x="9638262" y="5388863"/>
                  </a:lnTo>
                  <a:lnTo>
                    <a:pt x="9655243" y="5342421"/>
                  </a:lnTo>
                  <a:lnTo>
                    <a:pt x="9671775" y="5295765"/>
                  </a:lnTo>
                  <a:lnTo>
                    <a:pt x="9687856" y="5248896"/>
                  </a:lnTo>
                  <a:lnTo>
                    <a:pt x="9703484" y="5201819"/>
                  </a:lnTo>
                  <a:lnTo>
                    <a:pt x="9718655" y="5154534"/>
                  </a:lnTo>
                  <a:lnTo>
                    <a:pt x="9733367" y="5107046"/>
                  </a:lnTo>
                  <a:lnTo>
                    <a:pt x="9747618" y="5059356"/>
                  </a:lnTo>
                  <a:lnTo>
                    <a:pt x="9761405" y="5011468"/>
                  </a:lnTo>
                  <a:lnTo>
                    <a:pt x="9774725" y="4963383"/>
                  </a:lnTo>
                  <a:lnTo>
                    <a:pt x="9787576" y="4915105"/>
                  </a:lnTo>
                  <a:lnTo>
                    <a:pt x="9799955" y="4866636"/>
                  </a:lnTo>
                  <a:lnTo>
                    <a:pt x="9811860" y="4817978"/>
                  </a:lnTo>
                  <a:lnTo>
                    <a:pt x="9823287" y="4769135"/>
                  </a:lnTo>
                  <a:lnTo>
                    <a:pt x="9834234" y="4720109"/>
                  </a:lnTo>
                  <a:lnTo>
                    <a:pt x="9844699" y="4670902"/>
                  </a:lnTo>
                  <a:lnTo>
                    <a:pt x="9854679" y="4621517"/>
                  </a:lnTo>
                  <a:lnTo>
                    <a:pt x="9864172" y="4571957"/>
                  </a:lnTo>
                  <a:lnTo>
                    <a:pt x="9873174" y="4522225"/>
                  </a:lnTo>
                  <a:lnTo>
                    <a:pt x="9881683" y="4472323"/>
                  </a:lnTo>
                  <a:lnTo>
                    <a:pt x="9889697" y="4422253"/>
                  </a:lnTo>
                  <a:lnTo>
                    <a:pt x="9897213" y="4372018"/>
                  </a:lnTo>
                  <a:lnTo>
                    <a:pt x="9904228" y="4321621"/>
                  </a:lnTo>
                  <a:lnTo>
                    <a:pt x="9910740" y="4271065"/>
                  </a:lnTo>
                  <a:lnTo>
                    <a:pt x="9916745" y="4220352"/>
                  </a:lnTo>
                  <a:lnTo>
                    <a:pt x="9922243" y="4169485"/>
                  </a:lnTo>
                  <a:lnTo>
                    <a:pt x="9927229" y="4118466"/>
                  </a:lnTo>
                  <a:lnTo>
                    <a:pt x="9931701" y="4067297"/>
                  </a:lnTo>
                  <a:lnTo>
                    <a:pt x="9935657" y="4015983"/>
                  </a:lnTo>
                  <a:lnTo>
                    <a:pt x="9939094" y="3964524"/>
                  </a:lnTo>
                  <a:lnTo>
                    <a:pt x="9942010" y="3912925"/>
                  </a:lnTo>
                  <a:lnTo>
                    <a:pt x="9944401" y="3861187"/>
                  </a:lnTo>
                  <a:lnTo>
                    <a:pt x="9946265" y="3809313"/>
                  </a:lnTo>
                  <a:lnTo>
                    <a:pt x="9947600" y="3757305"/>
                  </a:lnTo>
                  <a:lnTo>
                    <a:pt x="9948403" y="3705167"/>
                  </a:lnTo>
                  <a:lnTo>
                    <a:pt x="9948671" y="3652901"/>
                  </a:lnTo>
                  <a:lnTo>
                    <a:pt x="9948404" y="3600723"/>
                  </a:lnTo>
                  <a:lnTo>
                    <a:pt x="9947604" y="3548674"/>
                  </a:lnTo>
                  <a:lnTo>
                    <a:pt x="9946274" y="3496755"/>
                  </a:lnTo>
                  <a:lnTo>
                    <a:pt x="9944417" y="3444969"/>
                  </a:lnTo>
                  <a:lnTo>
                    <a:pt x="9942035" y="3393318"/>
                  </a:lnTo>
                  <a:lnTo>
                    <a:pt x="9939130" y="3341806"/>
                  </a:lnTo>
                  <a:lnTo>
                    <a:pt x="9935706" y="3290435"/>
                  </a:lnTo>
                  <a:lnTo>
                    <a:pt x="9931764" y="3239208"/>
                  </a:lnTo>
                  <a:lnTo>
                    <a:pt x="9927309" y="3188126"/>
                  </a:lnTo>
                  <a:lnTo>
                    <a:pt x="9922341" y="3137193"/>
                  </a:lnTo>
                  <a:lnTo>
                    <a:pt x="9916864" y="3086411"/>
                  </a:lnTo>
                  <a:lnTo>
                    <a:pt x="9910880" y="3035783"/>
                  </a:lnTo>
                  <a:lnTo>
                    <a:pt x="9904392" y="2985312"/>
                  </a:lnTo>
                  <a:lnTo>
                    <a:pt x="9897403" y="2934999"/>
                  </a:lnTo>
                  <a:lnTo>
                    <a:pt x="9889914" y="2884849"/>
                  </a:lnTo>
                  <a:lnTo>
                    <a:pt x="9881930" y="2834862"/>
                  </a:lnTo>
                  <a:lnTo>
                    <a:pt x="9873451" y="2785043"/>
                  </a:lnTo>
                  <a:lnTo>
                    <a:pt x="9864482" y="2735392"/>
                  </a:lnTo>
                  <a:lnTo>
                    <a:pt x="9855024" y="2685914"/>
                  </a:lnTo>
                  <a:lnTo>
                    <a:pt x="9845080" y="2636610"/>
                  </a:lnTo>
                  <a:lnTo>
                    <a:pt x="9834653" y="2587484"/>
                  </a:lnTo>
                  <a:lnTo>
                    <a:pt x="9823744" y="2538538"/>
                  </a:lnTo>
                  <a:lnTo>
                    <a:pt x="9812358" y="2489774"/>
                  </a:lnTo>
                  <a:lnTo>
                    <a:pt x="9800497" y="2441194"/>
                  </a:lnTo>
                  <a:lnTo>
                    <a:pt x="9788162" y="2392803"/>
                  </a:lnTo>
                  <a:lnTo>
                    <a:pt x="9775357" y="2344602"/>
                  </a:lnTo>
                  <a:lnTo>
                    <a:pt x="9762084" y="2296593"/>
                  </a:lnTo>
                  <a:lnTo>
                    <a:pt x="9748346" y="2248780"/>
                  </a:lnTo>
                  <a:lnTo>
                    <a:pt x="9734145" y="2201165"/>
                  </a:lnTo>
                  <a:lnTo>
                    <a:pt x="9719485" y="2153751"/>
                  </a:lnTo>
                  <a:lnTo>
                    <a:pt x="9704367" y="2106540"/>
                  </a:lnTo>
                  <a:lnTo>
                    <a:pt x="9688794" y="2059535"/>
                  </a:lnTo>
                  <a:lnTo>
                    <a:pt x="9672770" y="2012738"/>
                  </a:lnTo>
                  <a:lnTo>
                    <a:pt x="9656295" y="1966152"/>
                  </a:lnTo>
                  <a:lnTo>
                    <a:pt x="9639374" y="1919779"/>
                  </a:lnTo>
                  <a:lnTo>
                    <a:pt x="9622008" y="1873623"/>
                  </a:lnTo>
                  <a:lnTo>
                    <a:pt x="9604200" y="1827686"/>
                  </a:lnTo>
                  <a:lnTo>
                    <a:pt x="9585954" y="1781970"/>
                  </a:lnTo>
                  <a:lnTo>
                    <a:pt x="9567270" y="1736478"/>
                  </a:lnTo>
                  <a:lnTo>
                    <a:pt x="9548153" y="1691213"/>
                  </a:lnTo>
                  <a:lnTo>
                    <a:pt x="9528604" y="1646177"/>
                  </a:lnTo>
                  <a:lnTo>
                    <a:pt x="9508626" y="1601372"/>
                  </a:lnTo>
                  <a:lnTo>
                    <a:pt x="9488222" y="1556802"/>
                  </a:lnTo>
                  <a:lnTo>
                    <a:pt x="9467395" y="1512469"/>
                  </a:lnTo>
                  <a:lnTo>
                    <a:pt x="9446146" y="1468376"/>
                  </a:lnTo>
                  <a:lnTo>
                    <a:pt x="9424480" y="1424525"/>
                  </a:lnTo>
                  <a:lnTo>
                    <a:pt x="9402397" y="1380918"/>
                  </a:lnTo>
                  <a:lnTo>
                    <a:pt x="9379901" y="1337559"/>
                  </a:lnTo>
                  <a:lnTo>
                    <a:pt x="9356994" y="1294450"/>
                  </a:lnTo>
                  <a:lnTo>
                    <a:pt x="9333680" y="1251593"/>
                  </a:lnTo>
                  <a:lnTo>
                    <a:pt x="9309959" y="1208992"/>
                  </a:lnTo>
                  <a:lnTo>
                    <a:pt x="9285836" y="1166648"/>
                  </a:lnTo>
                  <a:lnTo>
                    <a:pt x="9261313" y="1124565"/>
                  </a:lnTo>
                  <a:lnTo>
                    <a:pt x="9236392" y="1082745"/>
                  </a:lnTo>
                  <a:lnTo>
                    <a:pt x="9211076" y="1041190"/>
                  </a:lnTo>
                  <a:lnTo>
                    <a:pt x="9185368" y="999904"/>
                  </a:lnTo>
                  <a:lnTo>
                    <a:pt x="9159270" y="958888"/>
                  </a:lnTo>
                  <a:lnTo>
                    <a:pt x="9132784" y="918146"/>
                  </a:lnTo>
                  <a:lnTo>
                    <a:pt x="9105914" y="877679"/>
                  </a:lnTo>
                  <a:lnTo>
                    <a:pt x="9078662" y="837491"/>
                  </a:lnTo>
                  <a:lnTo>
                    <a:pt x="9051030" y="797584"/>
                  </a:lnTo>
                  <a:lnTo>
                    <a:pt x="9023021" y="757961"/>
                  </a:lnTo>
                  <a:lnTo>
                    <a:pt x="8994639" y="718625"/>
                  </a:lnTo>
                  <a:lnTo>
                    <a:pt x="8965884" y="679577"/>
                  </a:lnTo>
                  <a:lnTo>
                    <a:pt x="8936760" y="640821"/>
                  </a:lnTo>
                  <a:lnTo>
                    <a:pt x="8907270" y="602359"/>
                  </a:lnTo>
                  <a:lnTo>
                    <a:pt x="8877416" y="564194"/>
                  </a:lnTo>
                  <a:lnTo>
                    <a:pt x="8847201" y="526328"/>
                  </a:lnTo>
                  <a:lnTo>
                    <a:pt x="8816626" y="488764"/>
                  </a:lnTo>
                  <a:lnTo>
                    <a:pt x="8785696" y="451504"/>
                  </a:lnTo>
                  <a:lnTo>
                    <a:pt x="8754412" y="414552"/>
                  </a:lnTo>
                  <a:lnTo>
                    <a:pt x="8722778" y="377909"/>
                  </a:lnTo>
                  <a:lnTo>
                    <a:pt x="8690795" y="341579"/>
                  </a:lnTo>
                  <a:lnTo>
                    <a:pt x="8658466" y="305564"/>
                  </a:lnTo>
                  <a:lnTo>
                    <a:pt x="8625794" y="269866"/>
                  </a:lnTo>
                  <a:lnTo>
                    <a:pt x="8592782" y="234488"/>
                  </a:lnTo>
                  <a:lnTo>
                    <a:pt x="8559432" y="199433"/>
                  </a:lnTo>
                  <a:lnTo>
                    <a:pt x="8525746" y="164703"/>
                  </a:lnTo>
                  <a:lnTo>
                    <a:pt x="8491728" y="130301"/>
                  </a:lnTo>
                  <a:lnTo>
                    <a:pt x="8355203" y="0"/>
                  </a:lnTo>
                  <a:close/>
                </a:path>
              </a:pathLst>
            </a:custGeom>
            <a:solidFill>
              <a:srgbClr val="FFFFFF"/>
            </a:solidFill>
          </p:spPr>
          <p:txBody>
            <a:bodyPr wrap="square" lIns="0" tIns="0" rIns="0" bIns="0" rtlCol="0"/>
            <a:lstStyle/>
            <a:p>
              <a:endParaRPr/>
            </a:p>
          </p:txBody>
        </p:sp>
      </p:grpSp>
      <p:sp>
        <p:nvSpPr>
          <p:cNvPr id="8" name="object 8"/>
          <p:cNvSpPr txBox="1">
            <a:spLocks noGrp="1"/>
          </p:cNvSpPr>
          <p:nvPr>
            <p:ph type="title"/>
          </p:nvPr>
        </p:nvSpPr>
        <p:spPr>
          <a:xfrm>
            <a:off x="1606677" y="1972513"/>
            <a:ext cx="8985250" cy="1796133"/>
          </a:xfrm>
          <a:prstGeom prst="rect">
            <a:avLst/>
          </a:prstGeom>
        </p:spPr>
        <p:txBody>
          <a:bodyPr vert="horz" wrap="square" lIns="0" tIns="105410" rIns="0" bIns="0" rtlCol="0">
            <a:spAutoFit/>
          </a:bodyPr>
          <a:lstStyle/>
          <a:p>
            <a:pPr marL="12065" marR="5080" indent="-9525" algn="ctr">
              <a:lnSpc>
                <a:spcPct val="90000"/>
              </a:lnSpc>
              <a:spcBef>
                <a:spcPts val="830"/>
              </a:spcBef>
            </a:pPr>
            <a:r>
              <a:rPr sz="6100" spc="-70" dirty="0">
                <a:latin typeface="Calibri Light"/>
                <a:cs typeface="Calibri Light"/>
              </a:rPr>
              <a:t>Retten</a:t>
            </a:r>
            <a:r>
              <a:rPr sz="6100" spc="-185" dirty="0">
                <a:latin typeface="Calibri Light"/>
                <a:cs typeface="Calibri Light"/>
              </a:rPr>
              <a:t> </a:t>
            </a:r>
            <a:r>
              <a:rPr sz="6100" dirty="0">
                <a:latin typeface="Calibri Light"/>
                <a:cs typeface="Calibri Light"/>
              </a:rPr>
              <a:t>til</a:t>
            </a:r>
            <a:r>
              <a:rPr sz="6100" spc="-155" dirty="0">
                <a:latin typeface="Calibri Light"/>
                <a:cs typeface="Calibri Light"/>
              </a:rPr>
              <a:t> </a:t>
            </a:r>
            <a:r>
              <a:rPr sz="6100" dirty="0">
                <a:latin typeface="Calibri Light"/>
                <a:cs typeface="Calibri Light"/>
              </a:rPr>
              <a:t>å</a:t>
            </a:r>
            <a:r>
              <a:rPr sz="6100" spc="-170" dirty="0">
                <a:latin typeface="Calibri Light"/>
                <a:cs typeface="Calibri Light"/>
              </a:rPr>
              <a:t> </a:t>
            </a:r>
            <a:r>
              <a:rPr sz="6100" spc="-25" dirty="0">
                <a:latin typeface="Calibri Light"/>
                <a:cs typeface="Calibri Light"/>
              </a:rPr>
              <a:t>gi </a:t>
            </a:r>
            <a:r>
              <a:rPr sz="6100" spc="-75" dirty="0">
                <a:latin typeface="Calibri Light"/>
                <a:cs typeface="Calibri Light"/>
              </a:rPr>
              <a:t>taushetsbelagte</a:t>
            </a:r>
            <a:r>
              <a:rPr sz="6100" spc="-265" dirty="0">
                <a:latin typeface="Calibri Light"/>
                <a:cs typeface="Calibri Light"/>
              </a:rPr>
              <a:t> </a:t>
            </a:r>
            <a:r>
              <a:rPr sz="6100" spc="-35" dirty="0">
                <a:latin typeface="Calibri Light"/>
                <a:cs typeface="Calibri Light"/>
              </a:rPr>
              <a:t>opplysninger </a:t>
            </a:r>
            <a:r>
              <a:rPr sz="6100" spc="-10" dirty="0">
                <a:latin typeface="Calibri Light"/>
                <a:cs typeface="Calibri Light"/>
              </a:rPr>
              <a:t>videre</a:t>
            </a:r>
            <a:endParaRPr sz="6100" dirty="0">
              <a:latin typeface="Calibri Light"/>
              <a:cs typeface="Calibri Light"/>
            </a:endParaRPr>
          </a:p>
        </p:txBody>
      </p:sp>
      <p:sp>
        <p:nvSpPr>
          <p:cNvPr id="9" name="object 9"/>
          <p:cNvSpPr/>
          <p:nvPr/>
        </p:nvSpPr>
        <p:spPr>
          <a:xfrm>
            <a:off x="3718559" y="5524753"/>
            <a:ext cx="4754880" cy="27940"/>
          </a:xfrm>
          <a:custGeom>
            <a:avLst/>
            <a:gdLst/>
            <a:ahLst/>
            <a:cxnLst/>
            <a:rect l="l" t="t" r="r" b="b"/>
            <a:pathLst>
              <a:path w="4754880" h="27939">
                <a:moveTo>
                  <a:pt x="4754880" y="0"/>
                </a:moveTo>
                <a:lnTo>
                  <a:pt x="0" y="0"/>
                </a:lnTo>
                <a:lnTo>
                  <a:pt x="0" y="27432"/>
                </a:lnTo>
                <a:lnTo>
                  <a:pt x="4754880" y="27432"/>
                </a:lnTo>
                <a:lnTo>
                  <a:pt x="4754880" y="0"/>
                </a:lnTo>
                <a:close/>
              </a:path>
            </a:pathLst>
          </a:custGeom>
          <a:solidFill>
            <a:srgbClr val="EC7C30"/>
          </a:solidFill>
        </p:spPr>
        <p:txBody>
          <a:bodyPr wrap="square" lIns="0" tIns="0" rIns="0" bIns="0" rtlCol="0"/>
          <a:lstStyle/>
          <a:p>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66799" y="373761"/>
            <a:ext cx="10208259" cy="1456680"/>
          </a:xfrm>
          <a:prstGeom prst="rect">
            <a:avLst/>
          </a:prstGeom>
        </p:spPr>
        <p:txBody>
          <a:bodyPr vert="horz" wrap="square" lIns="0" tIns="101472" rIns="0" bIns="0" rtlCol="0">
            <a:spAutoFit/>
          </a:bodyPr>
          <a:lstStyle/>
          <a:p>
            <a:pPr marL="1033144">
              <a:lnSpc>
                <a:spcPct val="100000"/>
              </a:lnSpc>
              <a:spcBef>
                <a:spcPts val="105"/>
              </a:spcBef>
            </a:pPr>
            <a:r>
              <a:rPr dirty="0"/>
              <a:t>RETT</a:t>
            </a:r>
            <a:r>
              <a:rPr spc="-35" dirty="0"/>
              <a:t> </a:t>
            </a:r>
            <a:r>
              <a:rPr dirty="0"/>
              <a:t>TIL</a:t>
            </a:r>
            <a:r>
              <a:rPr spc="-50" dirty="0"/>
              <a:t> </a:t>
            </a:r>
            <a:r>
              <a:rPr spc="-30" dirty="0"/>
              <a:t>OPPLYSNINGER</a:t>
            </a:r>
            <a:r>
              <a:rPr spc="-65" dirty="0"/>
              <a:t> </a:t>
            </a:r>
            <a:r>
              <a:rPr dirty="0"/>
              <a:t>I</a:t>
            </a:r>
            <a:r>
              <a:rPr spc="-35" dirty="0"/>
              <a:t> </a:t>
            </a:r>
            <a:r>
              <a:rPr dirty="0"/>
              <a:t>EGEN</a:t>
            </a:r>
            <a:r>
              <a:rPr spc="-30" dirty="0"/>
              <a:t> </a:t>
            </a:r>
            <a:r>
              <a:rPr spc="-25" dirty="0"/>
              <a:t>SAK</a:t>
            </a:r>
            <a:br>
              <a:rPr lang="nb-NO" spc="-25" dirty="0"/>
            </a:br>
            <a:endParaRPr spc="-25" dirty="0">
              <a:highlight>
                <a:srgbClr val="FFFF00"/>
              </a:highlight>
            </a:endParaRPr>
          </a:p>
        </p:txBody>
      </p:sp>
      <p:pic>
        <p:nvPicPr>
          <p:cNvPr id="3" name="object 3"/>
          <p:cNvPicPr/>
          <p:nvPr/>
        </p:nvPicPr>
        <p:blipFill>
          <a:blip r:embed="rId3" cstate="print"/>
          <a:stretch>
            <a:fillRect/>
          </a:stretch>
        </p:blipFill>
        <p:spPr>
          <a:xfrm>
            <a:off x="609600" y="1600263"/>
            <a:ext cx="5384800" cy="4525848"/>
          </a:xfrm>
          <a:prstGeom prst="rect">
            <a:avLst/>
          </a:prstGeom>
        </p:spPr>
      </p:pic>
      <p:sp>
        <p:nvSpPr>
          <p:cNvPr id="4" name="object 4"/>
          <p:cNvSpPr txBox="1"/>
          <p:nvPr/>
        </p:nvSpPr>
        <p:spPr>
          <a:xfrm>
            <a:off x="6277102" y="1611833"/>
            <a:ext cx="5117465" cy="4227830"/>
          </a:xfrm>
          <a:prstGeom prst="rect">
            <a:avLst/>
          </a:prstGeom>
        </p:spPr>
        <p:txBody>
          <a:bodyPr vert="horz" wrap="square" lIns="0" tIns="13335" rIns="0" bIns="0" rtlCol="0">
            <a:spAutoFit/>
          </a:bodyPr>
          <a:lstStyle/>
          <a:p>
            <a:pPr marL="355600" marR="2043430" indent="-342900">
              <a:lnSpc>
                <a:spcPct val="100000"/>
              </a:lnSpc>
              <a:spcBef>
                <a:spcPts val="105"/>
              </a:spcBef>
              <a:buFont typeface="Arial"/>
              <a:buChar char="•"/>
              <a:tabLst>
                <a:tab pos="355600" algn="l"/>
              </a:tabLst>
            </a:pPr>
            <a:r>
              <a:rPr sz="2600" dirty="0">
                <a:latin typeface="Calibri"/>
                <a:cs typeface="Calibri"/>
              </a:rPr>
              <a:t>En</a:t>
            </a:r>
            <a:r>
              <a:rPr sz="2600" spc="-45" dirty="0">
                <a:latin typeface="Calibri"/>
                <a:cs typeface="Calibri"/>
              </a:rPr>
              <a:t> </a:t>
            </a:r>
            <a:r>
              <a:rPr sz="2600" dirty="0">
                <a:latin typeface="Calibri"/>
                <a:cs typeface="Calibri"/>
              </a:rPr>
              <a:t>forutsetning</a:t>
            </a:r>
            <a:r>
              <a:rPr sz="2600" spc="-80" dirty="0">
                <a:latin typeface="Calibri"/>
                <a:cs typeface="Calibri"/>
              </a:rPr>
              <a:t> </a:t>
            </a:r>
            <a:r>
              <a:rPr sz="2600" spc="-25" dirty="0">
                <a:latin typeface="Calibri"/>
                <a:cs typeface="Calibri"/>
              </a:rPr>
              <a:t>for </a:t>
            </a:r>
            <a:r>
              <a:rPr sz="2600" dirty="0">
                <a:latin typeface="Calibri"/>
                <a:cs typeface="Calibri"/>
              </a:rPr>
              <a:t>brukermedvirkning</a:t>
            </a:r>
            <a:r>
              <a:rPr sz="2600" spc="-120" dirty="0">
                <a:latin typeface="Calibri"/>
                <a:cs typeface="Calibri"/>
              </a:rPr>
              <a:t> </a:t>
            </a:r>
            <a:r>
              <a:rPr sz="2600" spc="-50" dirty="0">
                <a:latin typeface="Calibri"/>
                <a:cs typeface="Calibri"/>
              </a:rPr>
              <a:t>.</a:t>
            </a:r>
            <a:endParaRPr sz="2600">
              <a:latin typeface="Calibri"/>
              <a:cs typeface="Calibri"/>
            </a:endParaRPr>
          </a:p>
          <a:p>
            <a:pPr marL="355600" marR="445134" indent="-342900">
              <a:lnSpc>
                <a:spcPct val="100000"/>
              </a:lnSpc>
              <a:spcBef>
                <a:spcPts val="625"/>
              </a:spcBef>
              <a:buFont typeface="Arial"/>
              <a:buChar char="•"/>
              <a:tabLst>
                <a:tab pos="355600" algn="l"/>
              </a:tabLst>
            </a:pPr>
            <a:r>
              <a:rPr sz="2600" dirty="0">
                <a:latin typeface="Calibri"/>
                <a:cs typeface="Calibri"/>
              </a:rPr>
              <a:t>En</a:t>
            </a:r>
            <a:r>
              <a:rPr sz="2600" spc="-45" dirty="0">
                <a:latin typeface="Calibri"/>
                <a:cs typeface="Calibri"/>
              </a:rPr>
              <a:t> </a:t>
            </a:r>
            <a:r>
              <a:rPr sz="2600" dirty="0">
                <a:latin typeface="Calibri"/>
                <a:cs typeface="Calibri"/>
              </a:rPr>
              <a:t>forutsetning</a:t>
            </a:r>
            <a:r>
              <a:rPr sz="2600" spc="-80" dirty="0">
                <a:latin typeface="Calibri"/>
                <a:cs typeface="Calibri"/>
              </a:rPr>
              <a:t> </a:t>
            </a:r>
            <a:r>
              <a:rPr sz="2600" dirty="0">
                <a:latin typeface="Calibri"/>
                <a:cs typeface="Calibri"/>
              </a:rPr>
              <a:t>for</a:t>
            </a:r>
            <a:r>
              <a:rPr sz="2600" spc="-35" dirty="0">
                <a:latin typeface="Calibri"/>
                <a:cs typeface="Calibri"/>
              </a:rPr>
              <a:t> </a:t>
            </a:r>
            <a:r>
              <a:rPr sz="2600" dirty="0">
                <a:latin typeface="Calibri"/>
                <a:cs typeface="Calibri"/>
              </a:rPr>
              <a:t>å</a:t>
            </a:r>
            <a:r>
              <a:rPr sz="2600" spc="-40" dirty="0">
                <a:latin typeface="Calibri"/>
                <a:cs typeface="Calibri"/>
              </a:rPr>
              <a:t> </a:t>
            </a:r>
            <a:r>
              <a:rPr sz="2600" dirty="0">
                <a:latin typeface="Calibri"/>
                <a:cs typeface="Calibri"/>
              </a:rPr>
              <a:t>kunne</a:t>
            </a:r>
            <a:r>
              <a:rPr sz="2600" spc="-65" dirty="0">
                <a:latin typeface="Calibri"/>
                <a:cs typeface="Calibri"/>
              </a:rPr>
              <a:t> </a:t>
            </a:r>
            <a:r>
              <a:rPr sz="2600" dirty="0">
                <a:latin typeface="Calibri"/>
                <a:cs typeface="Calibri"/>
              </a:rPr>
              <a:t>gi</a:t>
            </a:r>
            <a:r>
              <a:rPr sz="2600" spc="-40" dirty="0">
                <a:latin typeface="Calibri"/>
                <a:cs typeface="Calibri"/>
              </a:rPr>
              <a:t> </a:t>
            </a:r>
            <a:r>
              <a:rPr sz="2600" spc="-25" dirty="0">
                <a:latin typeface="Calibri"/>
                <a:cs typeface="Calibri"/>
              </a:rPr>
              <a:t>et </a:t>
            </a:r>
            <a:r>
              <a:rPr sz="2600" dirty="0">
                <a:latin typeface="Calibri"/>
                <a:cs typeface="Calibri"/>
              </a:rPr>
              <a:t>gyldig</a:t>
            </a:r>
            <a:r>
              <a:rPr sz="2600" spc="-35" dirty="0">
                <a:latin typeface="Calibri"/>
                <a:cs typeface="Calibri"/>
              </a:rPr>
              <a:t> </a:t>
            </a:r>
            <a:r>
              <a:rPr sz="2600" spc="-10" dirty="0">
                <a:latin typeface="Calibri"/>
                <a:cs typeface="Calibri"/>
              </a:rPr>
              <a:t>samtykke</a:t>
            </a:r>
            <a:r>
              <a:rPr sz="2600" spc="-55" dirty="0">
                <a:latin typeface="Calibri"/>
                <a:cs typeface="Calibri"/>
              </a:rPr>
              <a:t> </a:t>
            </a:r>
            <a:r>
              <a:rPr sz="2600" dirty="0">
                <a:latin typeface="Calibri"/>
                <a:cs typeface="Calibri"/>
              </a:rPr>
              <a:t>til</a:t>
            </a:r>
            <a:r>
              <a:rPr sz="2600" spc="-30" dirty="0">
                <a:latin typeface="Calibri"/>
                <a:cs typeface="Calibri"/>
              </a:rPr>
              <a:t> </a:t>
            </a:r>
            <a:r>
              <a:rPr sz="2600" dirty="0">
                <a:latin typeface="Calibri"/>
                <a:cs typeface="Calibri"/>
              </a:rPr>
              <a:t>å</a:t>
            </a:r>
            <a:r>
              <a:rPr sz="2600" spc="-30" dirty="0">
                <a:latin typeface="Calibri"/>
                <a:cs typeface="Calibri"/>
              </a:rPr>
              <a:t> </a:t>
            </a:r>
            <a:r>
              <a:rPr sz="2600" spc="-10" dirty="0">
                <a:latin typeface="Calibri"/>
                <a:cs typeface="Calibri"/>
              </a:rPr>
              <a:t>motta tjenester.</a:t>
            </a:r>
            <a:endParaRPr sz="2600">
              <a:latin typeface="Calibri"/>
              <a:cs typeface="Calibri"/>
            </a:endParaRPr>
          </a:p>
          <a:p>
            <a:pPr marL="355600" marR="5080" indent="-342900">
              <a:lnSpc>
                <a:spcPct val="100000"/>
              </a:lnSpc>
              <a:spcBef>
                <a:spcPts val="630"/>
              </a:spcBef>
              <a:buFont typeface="Arial"/>
              <a:buChar char="•"/>
              <a:tabLst>
                <a:tab pos="355600" algn="l"/>
              </a:tabLst>
            </a:pPr>
            <a:r>
              <a:rPr sz="2600" dirty="0">
                <a:latin typeface="Calibri"/>
                <a:cs typeface="Calibri"/>
              </a:rPr>
              <a:t>Mulighet</a:t>
            </a:r>
            <a:r>
              <a:rPr sz="2600" spc="-45" dirty="0">
                <a:latin typeface="Calibri"/>
                <a:cs typeface="Calibri"/>
              </a:rPr>
              <a:t> </a:t>
            </a:r>
            <a:r>
              <a:rPr sz="2600" dirty="0">
                <a:latin typeface="Calibri"/>
                <a:cs typeface="Calibri"/>
              </a:rPr>
              <a:t>til</a:t>
            </a:r>
            <a:r>
              <a:rPr sz="2600" spc="-25" dirty="0">
                <a:latin typeface="Calibri"/>
                <a:cs typeface="Calibri"/>
              </a:rPr>
              <a:t> </a:t>
            </a:r>
            <a:r>
              <a:rPr sz="2600" dirty="0">
                <a:latin typeface="Calibri"/>
                <a:cs typeface="Calibri"/>
              </a:rPr>
              <a:t>å</a:t>
            </a:r>
            <a:r>
              <a:rPr sz="2600" spc="-20" dirty="0">
                <a:latin typeface="Calibri"/>
                <a:cs typeface="Calibri"/>
              </a:rPr>
              <a:t> kontrollere</a:t>
            </a:r>
            <a:r>
              <a:rPr sz="2600" spc="-50" dirty="0">
                <a:latin typeface="Calibri"/>
                <a:cs typeface="Calibri"/>
              </a:rPr>
              <a:t> </a:t>
            </a:r>
            <a:r>
              <a:rPr sz="2600" dirty="0">
                <a:latin typeface="Calibri"/>
                <a:cs typeface="Calibri"/>
              </a:rPr>
              <a:t>og</a:t>
            </a:r>
            <a:r>
              <a:rPr sz="2600" spc="-25" dirty="0">
                <a:latin typeface="Calibri"/>
                <a:cs typeface="Calibri"/>
              </a:rPr>
              <a:t> </a:t>
            </a:r>
            <a:r>
              <a:rPr sz="2600" spc="-10" dirty="0">
                <a:latin typeface="Calibri"/>
                <a:cs typeface="Calibri"/>
              </a:rPr>
              <a:t>derved </a:t>
            </a:r>
            <a:r>
              <a:rPr sz="2600" dirty="0">
                <a:latin typeface="Calibri"/>
                <a:cs typeface="Calibri"/>
              </a:rPr>
              <a:t>også</a:t>
            </a:r>
            <a:r>
              <a:rPr sz="2600" spc="-50" dirty="0">
                <a:latin typeface="Calibri"/>
                <a:cs typeface="Calibri"/>
              </a:rPr>
              <a:t> </a:t>
            </a:r>
            <a:r>
              <a:rPr sz="2600" spc="-10" dirty="0">
                <a:latin typeface="Calibri"/>
                <a:cs typeface="Calibri"/>
              </a:rPr>
              <a:t>korrigere</a:t>
            </a:r>
            <a:r>
              <a:rPr sz="2600" spc="-55" dirty="0">
                <a:latin typeface="Calibri"/>
                <a:cs typeface="Calibri"/>
              </a:rPr>
              <a:t> </a:t>
            </a:r>
            <a:r>
              <a:rPr sz="2600" dirty="0">
                <a:latin typeface="Calibri"/>
                <a:cs typeface="Calibri"/>
              </a:rPr>
              <a:t>den</a:t>
            </a:r>
            <a:r>
              <a:rPr sz="2600" spc="-80" dirty="0">
                <a:latin typeface="Calibri"/>
                <a:cs typeface="Calibri"/>
              </a:rPr>
              <a:t> </a:t>
            </a:r>
            <a:r>
              <a:rPr sz="2600" spc="-10" dirty="0">
                <a:latin typeface="Calibri"/>
                <a:cs typeface="Calibri"/>
              </a:rPr>
              <a:t>informasjonen </a:t>
            </a:r>
            <a:r>
              <a:rPr sz="2600" dirty="0">
                <a:latin typeface="Calibri"/>
                <a:cs typeface="Calibri"/>
              </a:rPr>
              <a:t>som</a:t>
            </a:r>
            <a:r>
              <a:rPr sz="2600" spc="-15" dirty="0">
                <a:latin typeface="Calibri"/>
                <a:cs typeface="Calibri"/>
              </a:rPr>
              <a:t> </a:t>
            </a:r>
            <a:r>
              <a:rPr sz="2600" dirty="0">
                <a:latin typeface="Calibri"/>
                <a:cs typeface="Calibri"/>
              </a:rPr>
              <a:t>er</a:t>
            </a:r>
            <a:r>
              <a:rPr sz="2600" spc="-25" dirty="0">
                <a:latin typeface="Calibri"/>
                <a:cs typeface="Calibri"/>
              </a:rPr>
              <a:t> </a:t>
            </a:r>
            <a:r>
              <a:rPr sz="2600" spc="-10" dirty="0">
                <a:latin typeface="Calibri"/>
                <a:cs typeface="Calibri"/>
              </a:rPr>
              <a:t>tjenesteyterne</a:t>
            </a:r>
            <a:r>
              <a:rPr sz="2600" spc="-65" dirty="0">
                <a:latin typeface="Calibri"/>
                <a:cs typeface="Calibri"/>
              </a:rPr>
              <a:t> </a:t>
            </a:r>
            <a:r>
              <a:rPr sz="2600" spc="-20" dirty="0">
                <a:latin typeface="Calibri"/>
                <a:cs typeface="Calibri"/>
              </a:rPr>
              <a:t>har.</a:t>
            </a:r>
            <a:endParaRPr sz="2600">
              <a:latin typeface="Calibri"/>
              <a:cs typeface="Calibri"/>
            </a:endParaRPr>
          </a:p>
          <a:p>
            <a:pPr marL="355600" marR="32384" indent="-342900">
              <a:lnSpc>
                <a:spcPct val="100000"/>
              </a:lnSpc>
              <a:spcBef>
                <a:spcPts val="625"/>
              </a:spcBef>
              <a:buFont typeface="Arial"/>
              <a:buChar char="•"/>
              <a:tabLst>
                <a:tab pos="355600" algn="l"/>
              </a:tabLst>
            </a:pPr>
            <a:r>
              <a:rPr sz="2600" spc="-20" dirty="0">
                <a:latin typeface="Calibri"/>
                <a:cs typeface="Calibri"/>
              </a:rPr>
              <a:t>Transparens</a:t>
            </a:r>
            <a:r>
              <a:rPr sz="2600" spc="-50" dirty="0">
                <a:latin typeface="Calibri"/>
                <a:cs typeface="Calibri"/>
              </a:rPr>
              <a:t> </a:t>
            </a:r>
            <a:r>
              <a:rPr sz="2600" dirty="0">
                <a:latin typeface="Calibri"/>
                <a:cs typeface="Calibri"/>
              </a:rPr>
              <a:t>er</a:t>
            </a:r>
            <a:r>
              <a:rPr sz="2600" spc="-25" dirty="0">
                <a:latin typeface="Calibri"/>
                <a:cs typeface="Calibri"/>
              </a:rPr>
              <a:t> </a:t>
            </a:r>
            <a:r>
              <a:rPr sz="2600" dirty="0">
                <a:latin typeface="Calibri"/>
                <a:cs typeface="Calibri"/>
              </a:rPr>
              <a:t>både</a:t>
            </a:r>
            <a:r>
              <a:rPr sz="2600" spc="-35" dirty="0">
                <a:latin typeface="Calibri"/>
                <a:cs typeface="Calibri"/>
              </a:rPr>
              <a:t> </a:t>
            </a:r>
            <a:r>
              <a:rPr sz="2600" spc="-10" dirty="0">
                <a:latin typeface="Calibri"/>
                <a:cs typeface="Calibri"/>
              </a:rPr>
              <a:t>tillitsvekkende </a:t>
            </a:r>
            <a:r>
              <a:rPr sz="2600" dirty="0">
                <a:latin typeface="Calibri"/>
                <a:cs typeface="Calibri"/>
              </a:rPr>
              <a:t>og</a:t>
            </a:r>
            <a:r>
              <a:rPr sz="2600" spc="-5" dirty="0">
                <a:latin typeface="Calibri"/>
                <a:cs typeface="Calibri"/>
              </a:rPr>
              <a:t> </a:t>
            </a:r>
            <a:r>
              <a:rPr sz="2600" spc="-10" dirty="0">
                <a:latin typeface="Calibri"/>
                <a:cs typeface="Calibri"/>
              </a:rPr>
              <a:t>tillitsbyggende</a:t>
            </a:r>
            <a:endParaRPr sz="2600">
              <a:latin typeface="Calibri"/>
              <a:cs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686834" y="1153572"/>
            <a:ext cx="3200400" cy="4461163"/>
          </a:xfrm>
          <a:prstGeom prst="rect">
            <a:avLst/>
          </a:prstGeom>
        </p:spPr>
        <p:txBody>
          <a:bodyPr vert="horz" lIns="91440" tIns="45720" rIns="91440" bIns="45720" rtlCol="0" anchor="ctr">
            <a:normAutofit/>
          </a:bodyPr>
          <a:lstStyle/>
          <a:p>
            <a:pPr marR="76835" algn="l" rtl="0">
              <a:lnSpc>
                <a:spcPct val="90000"/>
              </a:lnSpc>
              <a:spcBef>
                <a:spcPct val="0"/>
              </a:spcBef>
            </a:pPr>
            <a:r>
              <a:rPr lang="en-US" sz="2400" kern="1200">
                <a:solidFill>
                  <a:srgbClr val="FFFFFF"/>
                </a:solidFill>
                <a:latin typeface="+mj-lt"/>
                <a:ea typeface="+mj-ea"/>
                <a:cs typeface="+mj-cs"/>
              </a:rPr>
              <a:t>Pasient-</a:t>
            </a:r>
            <a:r>
              <a:rPr lang="en-US" sz="2400" kern="1200" spc="-60">
                <a:solidFill>
                  <a:srgbClr val="FFFFFF"/>
                </a:solidFill>
                <a:latin typeface="+mj-lt"/>
                <a:ea typeface="+mj-ea"/>
                <a:cs typeface="+mj-cs"/>
              </a:rPr>
              <a:t> </a:t>
            </a:r>
            <a:r>
              <a:rPr lang="en-US" sz="2400" kern="1200">
                <a:solidFill>
                  <a:srgbClr val="FFFFFF"/>
                </a:solidFill>
                <a:latin typeface="+mj-lt"/>
                <a:ea typeface="+mj-ea"/>
                <a:cs typeface="+mj-cs"/>
              </a:rPr>
              <a:t>og</a:t>
            </a:r>
            <a:r>
              <a:rPr lang="en-US" sz="2400" kern="1200" spc="-50">
                <a:solidFill>
                  <a:srgbClr val="FFFFFF"/>
                </a:solidFill>
                <a:latin typeface="+mj-lt"/>
                <a:ea typeface="+mj-ea"/>
                <a:cs typeface="+mj-cs"/>
              </a:rPr>
              <a:t> </a:t>
            </a:r>
            <a:r>
              <a:rPr lang="en-US" sz="2400" kern="1200" spc="-10">
                <a:solidFill>
                  <a:srgbClr val="FFFFFF"/>
                </a:solidFill>
                <a:latin typeface="+mj-lt"/>
                <a:ea typeface="+mj-ea"/>
                <a:cs typeface="+mj-cs"/>
              </a:rPr>
              <a:t>brukerrettighetsloven</a:t>
            </a:r>
            <a:endParaRPr lang="en-US" sz="2400" kern="1200">
              <a:solidFill>
                <a:srgbClr val="FFFFFF"/>
              </a:solidFill>
              <a:latin typeface="+mj-lt"/>
              <a:ea typeface="+mj-ea"/>
              <a:cs typeface="+mj-cs"/>
            </a:endParaRPr>
          </a:p>
          <a:p>
            <a:pPr algn="l" rtl="0">
              <a:lnSpc>
                <a:spcPct val="90000"/>
              </a:lnSpc>
              <a:spcBef>
                <a:spcPct val="0"/>
              </a:spcBef>
            </a:pPr>
            <a:r>
              <a:rPr lang="en-US" sz="2400" kern="1200">
                <a:solidFill>
                  <a:srgbClr val="FFFFFF"/>
                </a:solidFill>
                <a:latin typeface="+mj-lt"/>
                <a:ea typeface="+mj-ea"/>
                <a:cs typeface="+mj-cs"/>
              </a:rPr>
              <a:t>§</a:t>
            </a:r>
            <a:r>
              <a:rPr lang="en-US" sz="2400" kern="1200" spc="-55">
                <a:solidFill>
                  <a:srgbClr val="FFFFFF"/>
                </a:solidFill>
                <a:latin typeface="+mj-lt"/>
                <a:ea typeface="+mj-ea"/>
                <a:cs typeface="+mj-cs"/>
              </a:rPr>
              <a:t> </a:t>
            </a:r>
            <a:r>
              <a:rPr lang="en-US" sz="2400" kern="1200" spc="-10">
                <a:solidFill>
                  <a:srgbClr val="FFFFFF"/>
                </a:solidFill>
                <a:latin typeface="+mj-lt"/>
                <a:ea typeface="+mj-ea"/>
                <a:cs typeface="+mj-cs"/>
              </a:rPr>
              <a:t>3-</a:t>
            </a:r>
            <a:r>
              <a:rPr lang="en-US" sz="2400" kern="1200">
                <a:solidFill>
                  <a:srgbClr val="FFFFFF"/>
                </a:solidFill>
                <a:latin typeface="+mj-lt"/>
                <a:ea typeface="+mj-ea"/>
                <a:cs typeface="+mj-cs"/>
              </a:rPr>
              <a:t>2</a:t>
            </a:r>
            <a:r>
              <a:rPr lang="en-US" sz="2400" kern="1200" spc="-55">
                <a:solidFill>
                  <a:srgbClr val="FFFFFF"/>
                </a:solidFill>
                <a:latin typeface="+mj-lt"/>
                <a:ea typeface="+mj-ea"/>
                <a:cs typeface="+mj-cs"/>
              </a:rPr>
              <a:t> </a:t>
            </a:r>
            <a:r>
              <a:rPr lang="en-US" sz="2400" kern="1200">
                <a:solidFill>
                  <a:srgbClr val="FFFFFF"/>
                </a:solidFill>
                <a:latin typeface="+mj-lt"/>
                <a:ea typeface="+mj-ea"/>
                <a:cs typeface="+mj-cs"/>
              </a:rPr>
              <a:t>Pasientens</a:t>
            </a:r>
            <a:r>
              <a:rPr lang="en-US" sz="2400" kern="1200" spc="-50">
                <a:solidFill>
                  <a:srgbClr val="FFFFFF"/>
                </a:solidFill>
                <a:latin typeface="+mj-lt"/>
                <a:ea typeface="+mj-ea"/>
                <a:cs typeface="+mj-cs"/>
              </a:rPr>
              <a:t> </a:t>
            </a:r>
            <a:r>
              <a:rPr lang="en-US" sz="2400" kern="1200">
                <a:solidFill>
                  <a:srgbClr val="FFFFFF"/>
                </a:solidFill>
                <a:latin typeface="+mj-lt"/>
                <a:ea typeface="+mj-ea"/>
                <a:cs typeface="+mj-cs"/>
              </a:rPr>
              <a:t>og</a:t>
            </a:r>
            <a:r>
              <a:rPr lang="en-US" sz="2400" kern="1200" spc="-50">
                <a:solidFill>
                  <a:srgbClr val="FFFFFF"/>
                </a:solidFill>
                <a:latin typeface="+mj-lt"/>
                <a:ea typeface="+mj-ea"/>
                <a:cs typeface="+mj-cs"/>
              </a:rPr>
              <a:t> </a:t>
            </a:r>
            <a:r>
              <a:rPr lang="en-US" sz="2400" kern="1200">
                <a:solidFill>
                  <a:srgbClr val="FFFFFF"/>
                </a:solidFill>
                <a:latin typeface="+mj-lt"/>
                <a:ea typeface="+mj-ea"/>
                <a:cs typeface="+mj-cs"/>
              </a:rPr>
              <a:t>brukerens</a:t>
            </a:r>
            <a:r>
              <a:rPr lang="en-US" sz="2400" kern="1200" spc="-25">
                <a:solidFill>
                  <a:srgbClr val="FFFFFF"/>
                </a:solidFill>
                <a:latin typeface="+mj-lt"/>
                <a:ea typeface="+mj-ea"/>
                <a:cs typeface="+mj-cs"/>
              </a:rPr>
              <a:t> </a:t>
            </a:r>
            <a:r>
              <a:rPr lang="en-US" sz="2400" kern="1200">
                <a:solidFill>
                  <a:srgbClr val="FFFFFF"/>
                </a:solidFill>
                <a:latin typeface="+mj-lt"/>
                <a:ea typeface="+mj-ea"/>
                <a:cs typeface="+mj-cs"/>
              </a:rPr>
              <a:t>rett</a:t>
            </a:r>
            <a:r>
              <a:rPr lang="en-US" sz="2400" kern="1200" spc="-40">
                <a:solidFill>
                  <a:srgbClr val="FFFFFF"/>
                </a:solidFill>
                <a:latin typeface="+mj-lt"/>
                <a:ea typeface="+mj-ea"/>
                <a:cs typeface="+mj-cs"/>
              </a:rPr>
              <a:t> </a:t>
            </a:r>
            <a:r>
              <a:rPr lang="en-US" sz="2400" kern="1200">
                <a:solidFill>
                  <a:srgbClr val="FFFFFF"/>
                </a:solidFill>
                <a:latin typeface="+mj-lt"/>
                <a:ea typeface="+mj-ea"/>
                <a:cs typeface="+mj-cs"/>
              </a:rPr>
              <a:t>til</a:t>
            </a:r>
            <a:r>
              <a:rPr lang="en-US" sz="2400" kern="1200" spc="-50">
                <a:solidFill>
                  <a:srgbClr val="FFFFFF"/>
                </a:solidFill>
                <a:latin typeface="+mj-lt"/>
                <a:ea typeface="+mj-ea"/>
                <a:cs typeface="+mj-cs"/>
              </a:rPr>
              <a:t> </a:t>
            </a:r>
            <a:r>
              <a:rPr lang="en-US" sz="2400" kern="1200" spc="-10">
                <a:solidFill>
                  <a:srgbClr val="FFFFFF"/>
                </a:solidFill>
                <a:latin typeface="+mj-lt"/>
                <a:ea typeface="+mj-ea"/>
                <a:cs typeface="+mj-cs"/>
              </a:rPr>
              <a:t>informasjon</a:t>
            </a:r>
            <a:endParaRPr lang="en-US" sz="2400" kern="1200">
              <a:solidFill>
                <a:srgbClr val="FFFFFF"/>
              </a:solidFill>
              <a:latin typeface="+mj-lt"/>
              <a:ea typeface="+mj-ea"/>
              <a:cs typeface="+mj-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object 3"/>
          <p:cNvSpPr txBox="1"/>
          <p:nvPr/>
        </p:nvSpPr>
        <p:spPr>
          <a:xfrm>
            <a:off x="4447308" y="591344"/>
            <a:ext cx="6906491" cy="5585619"/>
          </a:xfrm>
          <a:prstGeom prst="rect">
            <a:avLst/>
          </a:prstGeom>
        </p:spPr>
        <p:txBody>
          <a:bodyPr vert="horz" lIns="91440" tIns="45720" rIns="91440" bIns="45720" rtlCol="0" anchor="ctr">
            <a:normAutofit/>
          </a:bodyPr>
          <a:lstStyle/>
          <a:p>
            <a:pPr marL="127000" marR="5080" algn="l" rtl="0">
              <a:lnSpc>
                <a:spcPct val="90000"/>
              </a:lnSpc>
              <a:spcBef>
                <a:spcPts val="100"/>
              </a:spcBef>
            </a:pPr>
            <a:r>
              <a:rPr lang="en-US" kern="1200" dirty="0">
                <a:solidFill>
                  <a:schemeClr val="tx1"/>
                </a:solidFill>
                <a:latin typeface="+mn-lt"/>
                <a:ea typeface="+mn-ea"/>
                <a:cs typeface="+mn-cs"/>
              </a:rPr>
              <a:t>     </a:t>
            </a:r>
            <a:r>
              <a:rPr lang="en-US" sz="2400" i="1" kern="1200" dirty="0">
                <a:solidFill>
                  <a:schemeClr val="tx1"/>
                </a:solidFill>
                <a:latin typeface="+mn-lt"/>
                <a:ea typeface="+mn-ea"/>
                <a:cs typeface="+mn-cs"/>
              </a:rPr>
              <a:t>Pasienten</a:t>
            </a:r>
            <a:r>
              <a:rPr lang="en-US" sz="2400" i="1" kern="1200" spc="-30" dirty="0">
                <a:solidFill>
                  <a:schemeClr val="tx1"/>
                </a:solidFill>
                <a:latin typeface="+mn-lt"/>
                <a:ea typeface="+mn-ea"/>
                <a:cs typeface="+mn-cs"/>
              </a:rPr>
              <a:t> </a:t>
            </a:r>
            <a:r>
              <a:rPr lang="en-US" sz="2400" i="1" kern="1200" dirty="0" err="1">
                <a:solidFill>
                  <a:schemeClr val="tx1"/>
                </a:solidFill>
                <a:latin typeface="+mn-lt"/>
                <a:ea typeface="+mn-ea"/>
                <a:cs typeface="+mn-cs"/>
              </a:rPr>
              <a:t>skal</a:t>
            </a:r>
            <a:r>
              <a:rPr lang="en-US" sz="2400" i="1" kern="1200" spc="-10" dirty="0">
                <a:solidFill>
                  <a:schemeClr val="tx1"/>
                </a:solidFill>
                <a:latin typeface="+mn-lt"/>
                <a:ea typeface="+mn-ea"/>
                <a:cs typeface="+mn-cs"/>
              </a:rPr>
              <a:t> </a:t>
            </a:r>
            <a:r>
              <a:rPr lang="en-US" sz="2400" i="1" kern="1200" dirty="0">
                <a:solidFill>
                  <a:schemeClr val="tx1"/>
                </a:solidFill>
                <a:latin typeface="+mn-lt"/>
                <a:ea typeface="+mn-ea"/>
                <a:cs typeface="+mn-cs"/>
              </a:rPr>
              <a:t>ha</a:t>
            </a:r>
            <a:r>
              <a:rPr lang="en-US" sz="2400" i="1" kern="1200" spc="-10" dirty="0">
                <a:solidFill>
                  <a:schemeClr val="tx1"/>
                </a:solidFill>
                <a:latin typeface="+mn-lt"/>
                <a:ea typeface="+mn-ea"/>
                <a:cs typeface="+mn-cs"/>
              </a:rPr>
              <a:t> </a:t>
            </a:r>
            <a:r>
              <a:rPr lang="en-US" sz="2400" i="1" kern="1200" dirty="0">
                <a:solidFill>
                  <a:schemeClr val="tx1"/>
                </a:solidFill>
                <a:latin typeface="+mn-lt"/>
                <a:ea typeface="+mn-ea"/>
                <a:cs typeface="+mn-cs"/>
              </a:rPr>
              <a:t>den</a:t>
            </a:r>
            <a:r>
              <a:rPr lang="en-US" sz="2400" i="1" kern="1200" spc="-5" dirty="0">
                <a:solidFill>
                  <a:schemeClr val="tx1"/>
                </a:solidFill>
                <a:latin typeface="+mn-lt"/>
                <a:ea typeface="+mn-ea"/>
                <a:cs typeface="+mn-cs"/>
              </a:rPr>
              <a:t> </a:t>
            </a:r>
            <a:r>
              <a:rPr lang="en-US" sz="2400" i="1" kern="1200" dirty="0" err="1">
                <a:solidFill>
                  <a:schemeClr val="tx1"/>
                </a:solidFill>
                <a:latin typeface="+mn-lt"/>
                <a:ea typeface="+mn-ea"/>
                <a:cs typeface="+mn-cs"/>
              </a:rPr>
              <a:t>informasjon</a:t>
            </a:r>
            <a:r>
              <a:rPr lang="en-US" sz="2400" i="1" kern="1200" spc="-20" dirty="0">
                <a:solidFill>
                  <a:schemeClr val="tx1"/>
                </a:solidFill>
                <a:latin typeface="+mn-lt"/>
                <a:ea typeface="+mn-ea"/>
                <a:cs typeface="+mn-cs"/>
              </a:rPr>
              <a:t> </a:t>
            </a:r>
            <a:r>
              <a:rPr lang="en-US" sz="2400" i="1" kern="1200" dirty="0" err="1">
                <a:solidFill>
                  <a:schemeClr val="tx1"/>
                </a:solidFill>
                <a:latin typeface="+mn-lt"/>
                <a:ea typeface="+mn-ea"/>
                <a:cs typeface="+mn-cs"/>
              </a:rPr>
              <a:t>som</a:t>
            </a:r>
            <a:r>
              <a:rPr lang="en-US" sz="2400" i="1" kern="1200" dirty="0">
                <a:solidFill>
                  <a:schemeClr val="tx1"/>
                </a:solidFill>
                <a:latin typeface="+mn-lt"/>
                <a:ea typeface="+mn-ea"/>
                <a:cs typeface="+mn-cs"/>
              </a:rPr>
              <a:t> er</a:t>
            </a:r>
            <a:r>
              <a:rPr lang="en-US" sz="2400" i="1" kern="1200" spc="-5" dirty="0">
                <a:solidFill>
                  <a:schemeClr val="tx1"/>
                </a:solidFill>
                <a:latin typeface="+mn-lt"/>
                <a:ea typeface="+mn-ea"/>
                <a:cs typeface="+mn-cs"/>
              </a:rPr>
              <a:t> </a:t>
            </a:r>
            <a:r>
              <a:rPr lang="en-US" sz="2400" i="1" kern="1200" dirty="0" err="1">
                <a:solidFill>
                  <a:schemeClr val="tx1"/>
                </a:solidFill>
                <a:latin typeface="+mn-lt"/>
                <a:ea typeface="+mn-ea"/>
                <a:cs typeface="+mn-cs"/>
              </a:rPr>
              <a:t>nødvendig</a:t>
            </a:r>
            <a:r>
              <a:rPr lang="en-US" sz="2400" i="1" kern="1200" spc="-15" dirty="0">
                <a:solidFill>
                  <a:schemeClr val="tx1"/>
                </a:solidFill>
                <a:latin typeface="+mn-lt"/>
                <a:ea typeface="+mn-ea"/>
                <a:cs typeface="+mn-cs"/>
              </a:rPr>
              <a:t> </a:t>
            </a:r>
            <a:r>
              <a:rPr lang="en-US" sz="2400" i="1" kern="1200" dirty="0">
                <a:solidFill>
                  <a:schemeClr val="tx1"/>
                </a:solidFill>
                <a:latin typeface="+mn-lt"/>
                <a:ea typeface="+mn-ea"/>
                <a:cs typeface="+mn-cs"/>
              </a:rPr>
              <a:t>for å</a:t>
            </a:r>
            <a:r>
              <a:rPr lang="en-US" sz="2400" i="1" kern="1200" spc="-20" dirty="0">
                <a:solidFill>
                  <a:schemeClr val="tx1"/>
                </a:solidFill>
                <a:latin typeface="+mn-lt"/>
                <a:ea typeface="+mn-ea"/>
                <a:cs typeface="+mn-cs"/>
              </a:rPr>
              <a:t> </a:t>
            </a:r>
            <a:r>
              <a:rPr lang="en-US" sz="2400" i="1" kern="1200" spc="-25" dirty="0" err="1">
                <a:solidFill>
                  <a:schemeClr val="tx1"/>
                </a:solidFill>
                <a:latin typeface="+mn-lt"/>
                <a:ea typeface="+mn-ea"/>
                <a:cs typeface="+mn-cs"/>
              </a:rPr>
              <a:t>få</a:t>
            </a:r>
            <a:r>
              <a:rPr lang="en-US" sz="2400" i="1" kern="1200" spc="-25" dirty="0">
                <a:solidFill>
                  <a:schemeClr val="tx1"/>
                </a:solidFill>
                <a:latin typeface="+mn-lt"/>
                <a:ea typeface="+mn-ea"/>
                <a:cs typeface="+mn-cs"/>
              </a:rPr>
              <a:t> </a:t>
            </a:r>
            <a:r>
              <a:rPr lang="en-US" sz="2400" i="1" kern="1200" dirty="0" err="1">
                <a:solidFill>
                  <a:schemeClr val="tx1"/>
                </a:solidFill>
                <a:latin typeface="+mn-lt"/>
                <a:ea typeface="+mn-ea"/>
                <a:cs typeface="+mn-cs"/>
              </a:rPr>
              <a:t>innsikt</a:t>
            </a:r>
            <a:r>
              <a:rPr lang="en-US" sz="2400" i="1" kern="1200" spc="-30" dirty="0">
                <a:solidFill>
                  <a:schemeClr val="tx1"/>
                </a:solidFill>
                <a:latin typeface="+mn-lt"/>
                <a:ea typeface="+mn-ea"/>
                <a:cs typeface="+mn-cs"/>
              </a:rPr>
              <a:t> </a:t>
            </a:r>
            <a:r>
              <a:rPr lang="en-US" sz="2400" i="1" kern="1200" dirty="0">
                <a:solidFill>
                  <a:schemeClr val="tx1"/>
                </a:solidFill>
                <a:latin typeface="+mn-lt"/>
                <a:ea typeface="+mn-ea"/>
                <a:cs typeface="+mn-cs"/>
              </a:rPr>
              <a:t>i</a:t>
            </a:r>
            <a:r>
              <a:rPr lang="en-US" sz="2400" i="1" kern="1200" spc="-10" dirty="0">
                <a:solidFill>
                  <a:schemeClr val="tx1"/>
                </a:solidFill>
                <a:latin typeface="+mn-lt"/>
                <a:ea typeface="+mn-ea"/>
                <a:cs typeface="+mn-cs"/>
              </a:rPr>
              <a:t> </a:t>
            </a:r>
            <a:r>
              <a:rPr lang="en-US" sz="2400" i="1" kern="1200" dirty="0">
                <a:solidFill>
                  <a:schemeClr val="tx1"/>
                </a:solidFill>
                <a:latin typeface="+mn-lt"/>
                <a:ea typeface="+mn-ea"/>
                <a:cs typeface="+mn-cs"/>
              </a:rPr>
              <a:t>sin</a:t>
            </a:r>
            <a:r>
              <a:rPr lang="en-US" sz="2400" i="1" kern="1200" spc="5" dirty="0">
                <a:solidFill>
                  <a:schemeClr val="tx1"/>
                </a:solidFill>
                <a:latin typeface="+mn-lt"/>
                <a:ea typeface="+mn-ea"/>
                <a:cs typeface="+mn-cs"/>
              </a:rPr>
              <a:t> </a:t>
            </a:r>
            <a:r>
              <a:rPr lang="en-US" sz="2400" i="1" kern="1200" dirty="0" err="1">
                <a:solidFill>
                  <a:schemeClr val="tx1"/>
                </a:solidFill>
                <a:latin typeface="+mn-lt"/>
                <a:ea typeface="+mn-ea"/>
                <a:cs typeface="+mn-cs"/>
              </a:rPr>
              <a:t>helsetilstand</a:t>
            </a:r>
            <a:r>
              <a:rPr lang="en-US" sz="2400" i="1" kern="1200" spc="-45" dirty="0">
                <a:solidFill>
                  <a:schemeClr val="tx1"/>
                </a:solidFill>
                <a:latin typeface="+mn-lt"/>
                <a:ea typeface="+mn-ea"/>
                <a:cs typeface="+mn-cs"/>
              </a:rPr>
              <a:t> </a:t>
            </a:r>
            <a:r>
              <a:rPr lang="en-US" sz="2400" i="1" kern="1200" dirty="0">
                <a:solidFill>
                  <a:schemeClr val="tx1"/>
                </a:solidFill>
                <a:latin typeface="+mn-lt"/>
                <a:ea typeface="+mn-ea"/>
                <a:cs typeface="+mn-cs"/>
              </a:rPr>
              <a:t>og</a:t>
            </a:r>
            <a:r>
              <a:rPr lang="en-US" sz="2400" i="1" kern="1200" spc="5" dirty="0">
                <a:solidFill>
                  <a:schemeClr val="tx1"/>
                </a:solidFill>
                <a:latin typeface="+mn-lt"/>
                <a:ea typeface="+mn-ea"/>
                <a:cs typeface="+mn-cs"/>
              </a:rPr>
              <a:t> </a:t>
            </a:r>
            <a:r>
              <a:rPr lang="en-US" sz="2400" i="1" kern="1200" dirty="0" err="1">
                <a:solidFill>
                  <a:schemeClr val="tx1"/>
                </a:solidFill>
                <a:latin typeface="+mn-lt"/>
                <a:ea typeface="+mn-ea"/>
                <a:cs typeface="+mn-cs"/>
              </a:rPr>
              <a:t>innholdet</a:t>
            </a:r>
            <a:r>
              <a:rPr lang="en-US" sz="2400" i="1" kern="1200" spc="-30" dirty="0">
                <a:solidFill>
                  <a:schemeClr val="tx1"/>
                </a:solidFill>
                <a:latin typeface="+mn-lt"/>
                <a:ea typeface="+mn-ea"/>
                <a:cs typeface="+mn-cs"/>
              </a:rPr>
              <a:t> </a:t>
            </a:r>
            <a:r>
              <a:rPr lang="en-US" sz="2400" i="1" kern="1200" dirty="0">
                <a:solidFill>
                  <a:schemeClr val="tx1"/>
                </a:solidFill>
                <a:latin typeface="+mn-lt"/>
                <a:ea typeface="+mn-ea"/>
                <a:cs typeface="+mn-cs"/>
              </a:rPr>
              <a:t>i</a:t>
            </a:r>
            <a:r>
              <a:rPr lang="en-US" sz="2400" i="1" kern="1200" spc="5" dirty="0">
                <a:solidFill>
                  <a:schemeClr val="tx1"/>
                </a:solidFill>
                <a:latin typeface="+mn-lt"/>
                <a:ea typeface="+mn-ea"/>
                <a:cs typeface="+mn-cs"/>
              </a:rPr>
              <a:t> </a:t>
            </a:r>
            <a:r>
              <a:rPr lang="en-US" sz="2400" i="1" kern="1200" spc="-10" dirty="0" err="1">
                <a:solidFill>
                  <a:schemeClr val="tx1"/>
                </a:solidFill>
                <a:latin typeface="+mn-lt"/>
                <a:ea typeface="+mn-ea"/>
                <a:cs typeface="+mn-cs"/>
              </a:rPr>
              <a:t>helsehjelpen</a:t>
            </a:r>
            <a:r>
              <a:rPr lang="en-US" sz="2400" i="1" kern="1200" spc="-10" dirty="0">
                <a:solidFill>
                  <a:schemeClr val="tx1"/>
                </a:solidFill>
                <a:latin typeface="+mn-lt"/>
                <a:ea typeface="+mn-ea"/>
                <a:cs typeface="+mn-cs"/>
              </a:rPr>
              <a:t>.</a:t>
            </a:r>
            <a:endParaRPr lang="en-US" sz="2400" i="1" kern="1200" dirty="0">
              <a:solidFill>
                <a:schemeClr val="tx1"/>
              </a:solidFill>
              <a:latin typeface="+mn-lt"/>
              <a:ea typeface="+mn-ea"/>
              <a:cs typeface="+mn-cs"/>
            </a:endParaRPr>
          </a:p>
          <a:p>
            <a:pPr marL="127000" algn="l" rtl="0">
              <a:lnSpc>
                <a:spcPct val="90000"/>
              </a:lnSpc>
            </a:pPr>
            <a:r>
              <a:rPr lang="en-US" sz="2400" i="1" kern="1200" dirty="0">
                <a:solidFill>
                  <a:schemeClr val="tx1"/>
                </a:solidFill>
                <a:latin typeface="+mn-lt"/>
                <a:ea typeface="+mn-ea"/>
                <a:cs typeface="+mn-cs"/>
              </a:rPr>
              <a:t>Pasienten</a:t>
            </a:r>
            <a:r>
              <a:rPr lang="en-US" sz="2400" i="1" kern="1200" spc="-35" dirty="0">
                <a:solidFill>
                  <a:schemeClr val="tx1"/>
                </a:solidFill>
                <a:latin typeface="+mn-lt"/>
                <a:ea typeface="+mn-ea"/>
                <a:cs typeface="+mn-cs"/>
              </a:rPr>
              <a:t> </a:t>
            </a:r>
            <a:r>
              <a:rPr lang="en-US" sz="2400" i="1" kern="1200" dirty="0" err="1">
                <a:solidFill>
                  <a:schemeClr val="tx1"/>
                </a:solidFill>
                <a:latin typeface="+mn-lt"/>
                <a:ea typeface="+mn-ea"/>
                <a:cs typeface="+mn-cs"/>
              </a:rPr>
              <a:t>skal</a:t>
            </a:r>
            <a:r>
              <a:rPr lang="en-US" sz="2400" i="1" kern="1200" spc="-10" dirty="0">
                <a:solidFill>
                  <a:schemeClr val="tx1"/>
                </a:solidFill>
                <a:latin typeface="+mn-lt"/>
                <a:ea typeface="+mn-ea"/>
                <a:cs typeface="+mn-cs"/>
              </a:rPr>
              <a:t> </a:t>
            </a:r>
            <a:r>
              <a:rPr lang="en-US" sz="2400" i="1" kern="1200" dirty="0" err="1">
                <a:solidFill>
                  <a:schemeClr val="tx1"/>
                </a:solidFill>
                <a:latin typeface="+mn-lt"/>
                <a:ea typeface="+mn-ea"/>
                <a:cs typeface="+mn-cs"/>
              </a:rPr>
              <a:t>også</a:t>
            </a:r>
            <a:r>
              <a:rPr lang="en-US" sz="2400" i="1" kern="1200" spc="-25" dirty="0">
                <a:solidFill>
                  <a:schemeClr val="tx1"/>
                </a:solidFill>
                <a:latin typeface="+mn-lt"/>
                <a:ea typeface="+mn-ea"/>
                <a:cs typeface="+mn-cs"/>
              </a:rPr>
              <a:t> </a:t>
            </a:r>
            <a:r>
              <a:rPr lang="en-US" sz="2400" i="1" kern="1200" dirty="0" err="1">
                <a:solidFill>
                  <a:schemeClr val="tx1"/>
                </a:solidFill>
                <a:latin typeface="+mn-lt"/>
                <a:ea typeface="+mn-ea"/>
                <a:cs typeface="+mn-cs"/>
              </a:rPr>
              <a:t>informeres</a:t>
            </a:r>
            <a:r>
              <a:rPr lang="en-US" sz="2400" i="1" kern="1200" dirty="0">
                <a:solidFill>
                  <a:schemeClr val="tx1"/>
                </a:solidFill>
                <a:latin typeface="+mn-lt"/>
                <a:ea typeface="+mn-ea"/>
                <a:cs typeface="+mn-cs"/>
              </a:rPr>
              <a:t> om</a:t>
            </a:r>
            <a:r>
              <a:rPr lang="en-US" sz="2400" i="1" kern="1200" spc="-25" dirty="0">
                <a:solidFill>
                  <a:schemeClr val="tx1"/>
                </a:solidFill>
                <a:latin typeface="+mn-lt"/>
                <a:ea typeface="+mn-ea"/>
                <a:cs typeface="+mn-cs"/>
              </a:rPr>
              <a:t> </a:t>
            </a:r>
            <a:r>
              <a:rPr lang="en-US" sz="2400" i="1" kern="1200" dirty="0" err="1">
                <a:solidFill>
                  <a:schemeClr val="tx1"/>
                </a:solidFill>
                <a:latin typeface="+mn-lt"/>
                <a:ea typeface="+mn-ea"/>
                <a:cs typeface="+mn-cs"/>
              </a:rPr>
              <a:t>mulige</a:t>
            </a:r>
            <a:r>
              <a:rPr lang="en-US" sz="2400" i="1" kern="1200" spc="-10" dirty="0">
                <a:solidFill>
                  <a:schemeClr val="tx1"/>
                </a:solidFill>
                <a:latin typeface="+mn-lt"/>
                <a:ea typeface="+mn-ea"/>
                <a:cs typeface="+mn-cs"/>
              </a:rPr>
              <a:t> </a:t>
            </a:r>
            <a:r>
              <a:rPr lang="en-US" sz="2400" i="1" kern="1200" dirty="0" err="1">
                <a:solidFill>
                  <a:schemeClr val="tx1"/>
                </a:solidFill>
                <a:latin typeface="+mn-lt"/>
                <a:ea typeface="+mn-ea"/>
                <a:cs typeface="+mn-cs"/>
              </a:rPr>
              <a:t>risikoer</a:t>
            </a:r>
            <a:r>
              <a:rPr lang="en-US" sz="2400" i="1" kern="1200" spc="-30" dirty="0">
                <a:solidFill>
                  <a:schemeClr val="tx1"/>
                </a:solidFill>
                <a:latin typeface="+mn-lt"/>
                <a:ea typeface="+mn-ea"/>
                <a:cs typeface="+mn-cs"/>
              </a:rPr>
              <a:t> </a:t>
            </a:r>
            <a:r>
              <a:rPr lang="en-US" sz="2400" i="1" kern="1200" spc="-25" dirty="0">
                <a:solidFill>
                  <a:schemeClr val="tx1"/>
                </a:solidFill>
                <a:latin typeface="+mn-lt"/>
                <a:ea typeface="+mn-ea"/>
                <a:cs typeface="+mn-cs"/>
              </a:rPr>
              <a:t>og</a:t>
            </a:r>
            <a:endParaRPr lang="en-US" sz="2400" i="1" kern="1200" dirty="0">
              <a:solidFill>
                <a:schemeClr val="tx1"/>
              </a:solidFill>
              <a:latin typeface="+mn-lt"/>
              <a:ea typeface="+mn-ea"/>
              <a:cs typeface="+mn-cs"/>
            </a:endParaRPr>
          </a:p>
          <a:p>
            <a:pPr marL="127000" algn="l" rtl="0">
              <a:lnSpc>
                <a:spcPct val="90000"/>
              </a:lnSpc>
            </a:pPr>
            <a:r>
              <a:rPr lang="en-US" sz="2400" i="1" kern="1200" spc="-10" dirty="0" err="1">
                <a:solidFill>
                  <a:schemeClr val="tx1"/>
                </a:solidFill>
                <a:latin typeface="+mn-lt"/>
                <a:ea typeface="+mn-ea"/>
                <a:cs typeface="+mn-cs"/>
              </a:rPr>
              <a:t>bivirkninger</a:t>
            </a:r>
            <a:r>
              <a:rPr lang="en-US" sz="2400" i="1" kern="1200" spc="-10" dirty="0">
                <a:solidFill>
                  <a:schemeClr val="tx1"/>
                </a:solidFill>
                <a:latin typeface="+mn-lt"/>
                <a:ea typeface="+mn-ea"/>
                <a:cs typeface="+mn-cs"/>
              </a:rPr>
              <a:t>.</a:t>
            </a:r>
            <a:endParaRPr lang="en-US" sz="2400" i="1" kern="1200" dirty="0">
              <a:solidFill>
                <a:schemeClr val="tx1"/>
              </a:solidFill>
              <a:latin typeface="+mn-lt"/>
              <a:ea typeface="+mn-ea"/>
              <a:cs typeface="+mn-cs"/>
            </a:endParaRPr>
          </a:p>
          <a:p>
            <a:pPr algn="l" rtl="0">
              <a:lnSpc>
                <a:spcPct val="90000"/>
              </a:lnSpc>
              <a:spcBef>
                <a:spcPts val="580"/>
              </a:spcBef>
            </a:pPr>
            <a:r>
              <a:rPr lang="en-US" sz="2400" i="1" kern="1200" spc="-25" dirty="0">
                <a:solidFill>
                  <a:schemeClr val="tx1"/>
                </a:solidFill>
                <a:latin typeface="+mn-lt"/>
                <a:ea typeface="+mn-ea"/>
                <a:cs typeface="+mn-cs"/>
              </a:rPr>
              <a:t>………</a:t>
            </a:r>
            <a:endParaRPr lang="en-US" sz="2400" i="1" kern="1200" dirty="0">
              <a:solidFill>
                <a:schemeClr val="tx1"/>
              </a:solidFill>
              <a:latin typeface="+mn-lt"/>
              <a:ea typeface="+mn-ea"/>
              <a:cs typeface="+mn-cs"/>
            </a:endParaRPr>
          </a:p>
          <a:p>
            <a:pPr marL="127000" marR="187325" algn="l" rtl="0">
              <a:lnSpc>
                <a:spcPct val="90000"/>
              </a:lnSpc>
              <a:spcBef>
                <a:spcPts val="575"/>
              </a:spcBef>
            </a:pPr>
            <a:r>
              <a:rPr lang="en-US" sz="2400" i="1" kern="1200" dirty="0">
                <a:solidFill>
                  <a:schemeClr val="tx1"/>
                </a:solidFill>
                <a:latin typeface="+mn-lt"/>
                <a:ea typeface="+mn-ea"/>
                <a:cs typeface="+mn-cs"/>
              </a:rPr>
              <a:t>     </a:t>
            </a:r>
            <a:r>
              <a:rPr lang="en-US" sz="2400" i="1" kern="1200" dirty="0" err="1">
                <a:solidFill>
                  <a:schemeClr val="tx1"/>
                </a:solidFill>
                <a:latin typeface="+mn-lt"/>
                <a:ea typeface="+mn-ea"/>
                <a:cs typeface="+mn-cs"/>
              </a:rPr>
              <a:t>Brukere</a:t>
            </a:r>
            <a:r>
              <a:rPr lang="en-US" sz="2400" i="1" kern="1200" spc="-25" dirty="0">
                <a:solidFill>
                  <a:schemeClr val="tx1"/>
                </a:solidFill>
                <a:latin typeface="+mn-lt"/>
                <a:ea typeface="+mn-ea"/>
                <a:cs typeface="+mn-cs"/>
              </a:rPr>
              <a:t> </a:t>
            </a:r>
            <a:r>
              <a:rPr lang="en-US" sz="2400" i="1" kern="1200" dirty="0" err="1">
                <a:solidFill>
                  <a:schemeClr val="tx1"/>
                </a:solidFill>
                <a:latin typeface="+mn-lt"/>
                <a:ea typeface="+mn-ea"/>
                <a:cs typeface="+mn-cs"/>
              </a:rPr>
              <a:t>skal</a:t>
            </a:r>
            <a:r>
              <a:rPr lang="en-US" sz="2400" i="1" kern="1200" spc="-5" dirty="0">
                <a:solidFill>
                  <a:schemeClr val="tx1"/>
                </a:solidFill>
                <a:latin typeface="+mn-lt"/>
                <a:ea typeface="+mn-ea"/>
                <a:cs typeface="+mn-cs"/>
              </a:rPr>
              <a:t> </a:t>
            </a:r>
            <a:r>
              <a:rPr lang="en-US" sz="2400" i="1" kern="1200" dirty="0">
                <a:solidFill>
                  <a:schemeClr val="tx1"/>
                </a:solidFill>
                <a:latin typeface="+mn-lt"/>
                <a:ea typeface="+mn-ea"/>
                <a:cs typeface="+mn-cs"/>
              </a:rPr>
              <a:t>ha</a:t>
            </a:r>
            <a:r>
              <a:rPr lang="en-US" sz="2400" i="1" kern="1200" spc="-20" dirty="0">
                <a:solidFill>
                  <a:schemeClr val="tx1"/>
                </a:solidFill>
                <a:latin typeface="+mn-lt"/>
                <a:ea typeface="+mn-ea"/>
                <a:cs typeface="+mn-cs"/>
              </a:rPr>
              <a:t> </a:t>
            </a:r>
            <a:r>
              <a:rPr lang="en-US" sz="2400" i="1" kern="1200" dirty="0">
                <a:solidFill>
                  <a:schemeClr val="tx1"/>
                </a:solidFill>
                <a:latin typeface="+mn-lt"/>
                <a:ea typeface="+mn-ea"/>
                <a:cs typeface="+mn-cs"/>
              </a:rPr>
              <a:t>den</a:t>
            </a:r>
            <a:r>
              <a:rPr lang="en-US" sz="2400" i="1" kern="1200" spc="-5" dirty="0">
                <a:solidFill>
                  <a:schemeClr val="tx1"/>
                </a:solidFill>
                <a:latin typeface="+mn-lt"/>
                <a:ea typeface="+mn-ea"/>
                <a:cs typeface="+mn-cs"/>
              </a:rPr>
              <a:t> </a:t>
            </a:r>
            <a:r>
              <a:rPr lang="en-US" sz="2400" i="1" kern="1200" dirty="0" err="1">
                <a:solidFill>
                  <a:schemeClr val="tx1"/>
                </a:solidFill>
                <a:latin typeface="+mn-lt"/>
                <a:ea typeface="+mn-ea"/>
                <a:cs typeface="+mn-cs"/>
              </a:rPr>
              <a:t>informasjon</a:t>
            </a:r>
            <a:r>
              <a:rPr lang="en-US" sz="2400" i="1" kern="1200" spc="-15" dirty="0">
                <a:solidFill>
                  <a:schemeClr val="tx1"/>
                </a:solidFill>
                <a:latin typeface="+mn-lt"/>
                <a:ea typeface="+mn-ea"/>
                <a:cs typeface="+mn-cs"/>
              </a:rPr>
              <a:t> </a:t>
            </a:r>
            <a:r>
              <a:rPr lang="en-US" sz="2400" i="1" kern="1200" dirty="0" err="1">
                <a:solidFill>
                  <a:schemeClr val="tx1"/>
                </a:solidFill>
                <a:latin typeface="+mn-lt"/>
                <a:ea typeface="+mn-ea"/>
                <a:cs typeface="+mn-cs"/>
              </a:rPr>
              <a:t>som</a:t>
            </a:r>
            <a:r>
              <a:rPr lang="en-US" sz="2400" i="1" kern="1200" spc="-5" dirty="0">
                <a:solidFill>
                  <a:schemeClr val="tx1"/>
                </a:solidFill>
                <a:latin typeface="+mn-lt"/>
                <a:ea typeface="+mn-ea"/>
                <a:cs typeface="+mn-cs"/>
              </a:rPr>
              <a:t> </a:t>
            </a:r>
            <a:r>
              <a:rPr lang="en-US" sz="2400" i="1" kern="1200" dirty="0">
                <a:solidFill>
                  <a:schemeClr val="tx1"/>
                </a:solidFill>
                <a:latin typeface="+mn-lt"/>
                <a:ea typeface="+mn-ea"/>
                <a:cs typeface="+mn-cs"/>
              </a:rPr>
              <a:t>er</a:t>
            </a:r>
            <a:r>
              <a:rPr lang="en-US" sz="2400" i="1" kern="1200" spc="-15" dirty="0">
                <a:solidFill>
                  <a:schemeClr val="tx1"/>
                </a:solidFill>
                <a:latin typeface="+mn-lt"/>
                <a:ea typeface="+mn-ea"/>
                <a:cs typeface="+mn-cs"/>
              </a:rPr>
              <a:t> </a:t>
            </a:r>
            <a:r>
              <a:rPr lang="en-US" sz="2400" i="1" kern="1200" dirty="0" err="1">
                <a:solidFill>
                  <a:schemeClr val="tx1"/>
                </a:solidFill>
                <a:latin typeface="+mn-lt"/>
                <a:ea typeface="+mn-ea"/>
                <a:cs typeface="+mn-cs"/>
              </a:rPr>
              <a:t>nødvendig</a:t>
            </a:r>
            <a:r>
              <a:rPr lang="en-US" sz="2400" i="1" kern="1200" spc="-20" dirty="0">
                <a:solidFill>
                  <a:schemeClr val="tx1"/>
                </a:solidFill>
                <a:latin typeface="+mn-lt"/>
                <a:ea typeface="+mn-ea"/>
                <a:cs typeface="+mn-cs"/>
              </a:rPr>
              <a:t> </a:t>
            </a:r>
            <a:r>
              <a:rPr lang="en-US" sz="2400" i="1" kern="1200" dirty="0">
                <a:solidFill>
                  <a:schemeClr val="tx1"/>
                </a:solidFill>
                <a:latin typeface="+mn-lt"/>
                <a:ea typeface="+mn-ea"/>
                <a:cs typeface="+mn-cs"/>
              </a:rPr>
              <a:t>for</a:t>
            </a:r>
            <a:r>
              <a:rPr lang="en-US" sz="2400" i="1" kern="1200" spc="-5" dirty="0">
                <a:solidFill>
                  <a:schemeClr val="tx1"/>
                </a:solidFill>
                <a:latin typeface="+mn-lt"/>
                <a:ea typeface="+mn-ea"/>
                <a:cs typeface="+mn-cs"/>
              </a:rPr>
              <a:t> </a:t>
            </a:r>
            <a:r>
              <a:rPr lang="en-US" sz="2400" i="1" kern="1200" dirty="0">
                <a:solidFill>
                  <a:schemeClr val="tx1"/>
                </a:solidFill>
                <a:latin typeface="+mn-lt"/>
                <a:ea typeface="+mn-ea"/>
                <a:cs typeface="+mn-cs"/>
              </a:rPr>
              <a:t>å</a:t>
            </a:r>
            <a:r>
              <a:rPr lang="en-US" sz="2400" i="1" kern="1200" spc="-5" dirty="0">
                <a:solidFill>
                  <a:schemeClr val="tx1"/>
                </a:solidFill>
                <a:latin typeface="+mn-lt"/>
                <a:ea typeface="+mn-ea"/>
                <a:cs typeface="+mn-cs"/>
              </a:rPr>
              <a:t> </a:t>
            </a:r>
            <a:r>
              <a:rPr lang="en-US" sz="2400" i="1" kern="1200" spc="-25" dirty="0" err="1">
                <a:solidFill>
                  <a:schemeClr val="tx1"/>
                </a:solidFill>
                <a:latin typeface="+mn-lt"/>
                <a:ea typeface="+mn-ea"/>
                <a:cs typeface="+mn-cs"/>
              </a:rPr>
              <a:t>få</a:t>
            </a:r>
            <a:r>
              <a:rPr lang="en-US" sz="2400" i="1" kern="1200" spc="-25" dirty="0">
                <a:solidFill>
                  <a:schemeClr val="tx1"/>
                </a:solidFill>
                <a:latin typeface="+mn-lt"/>
                <a:ea typeface="+mn-ea"/>
                <a:cs typeface="+mn-cs"/>
              </a:rPr>
              <a:t> </a:t>
            </a:r>
            <a:r>
              <a:rPr lang="en-US" sz="2400" i="1" kern="1200" dirty="0" err="1">
                <a:solidFill>
                  <a:schemeClr val="tx1"/>
                </a:solidFill>
                <a:latin typeface="+mn-lt"/>
                <a:ea typeface="+mn-ea"/>
                <a:cs typeface="+mn-cs"/>
              </a:rPr>
              <a:t>tilstrekkelig</a:t>
            </a:r>
            <a:r>
              <a:rPr lang="en-US" sz="2400" i="1" kern="1200" spc="-55" dirty="0">
                <a:solidFill>
                  <a:schemeClr val="tx1"/>
                </a:solidFill>
                <a:latin typeface="+mn-lt"/>
                <a:ea typeface="+mn-ea"/>
                <a:cs typeface="+mn-cs"/>
              </a:rPr>
              <a:t> </a:t>
            </a:r>
            <a:r>
              <a:rPr lang="en-US" sz="2400" i="1" kern="1200" dirty="0" err="1">
                <a:solidFill>
                  <a:schemeClr val="tx1"/>
                </a:solidFill>
                <a:latin typeface="+mn-lt"/>
                <a:ea typeface="+mn-ea"/>
                <a:cs typeface="+mn-cs"/>
              </a:rPr>
              <a:t>innsikt</a:t>
            </a:r>
            <a:r>
              <a:rPr lang="en-US" sz="2400" i="1" kern="1200" spc="-25" dirty="0">
                <a:solidFill>
                  <a:schemeClr val="tx1"/>
                </a:solidFill>
                <a:latin typeface="+mn-lt"/>
                <a:ea typeface="+mn-ea"/>
                <a:cs typeface="+mn-cs"/>
              </a:rPr>
              <a:t> </a:t>
            </a:r>
            <a:r>
              <a:rPr lang="en-US" sz="2400" i="1" kern="1200" dirty="0">
                <a:solidFill>
                  <a:schemeClr val="tx1"/>
                </a:solidFill>
                <a:latin typeface="+mn-lt"/>
                <a:ea typeface="+mn-ea"/>
                <a:cs typeface="+mn-cs"/>
              </a:rPr>
              <a:t>i</a:t>
            </a:r>
            <a:r>
              <a:rPr lang="en-US" sz="2400" i="1" kern="1200" spc="-15" dirty="0">
                <a:solidFill>
                  <a:schemeClr val="tx1"/>
                </a:solidFill>
                <a:latin typeface="+mn-lt"/>
                <a:ea typeface="+mn-ea"/>
                <a:cs typeface="+mn-cs"/>
              </a:rPr>
              <a:t> </a:t>
            </a:r>
            <a:r>
              <a:rPr lang="en-US" sz="2400" i="1" kern="1200" dirty="0" err="1">
                <a:solidFill>
                  <a:schemeClr val="tx1"/>
                </a:solidFill>
                <a:latin typeface="+mn-lt"/>
                <a:ea typeface="+mn-ea"/>
                <a:cs typeface="+mn-cs"/>
              </a:rPr>
              <a:t>tjenestetilbudet</a:t>
            </a:r>
            <a:r>
              <a:rPr lang="en-US" sz="2400" i="1" kern="1200" spc="-50" dirty="0">
                <a:solidFill>
                  <a:schemeClr val="tx1"/>
                </a:solidFill>
                <a:latin typeface="+mn-lt"/>
                <a:ea typeface="+mn-ea"/>
                <a:cs typeface="+mn-cs"/>
              </a:rPr>
              <a:t> </a:t>
            </a:r>
            <a:r>
              <a:rPr lang="en-US" sz="2400" i="1" kern="1200" dirty="0">
                <a:solidFill>
                  <a:schemeClr val="tx1"/>
                </a:solidFill>
                <a:latin typeface="+mn-lt"/>
                <a:ea typeface="+mn-ea"/>
                <a:cs typeface="+mn-cs"/>
              </a:rPr>
              <a:t>og</a:t>
            </a:r>
            <a:r>
              <a:rPr lang="en-US" sz="2400" i="1" kern="1200" spc="-10" dirty="0">
                <a:solidFill>
                  <a:schemeClr val="tx1"/>
                </a:solidFill>
                <a:latin typeface="+mn-lt"/>
                <a:ea typeface="+mn-ea"/>
                <a:cs typeface="+mn-cs"/>
              </a:rPr>
              <a:t> </a:t>
            </a:r>
            <a:r>
              <a:rPr lang="en-US" sz="2400" i="1" kern="1200" dirty="0">
                <a:solidFill>
                  <a:schemeClr val="tx1"/>
                </a:solidFill>
                <a:latin typeface="+mn-lt"/>
                <a:ea typeface="+mn-ea"/>
                <a:cs typeface="+mn-cs"/>
              </a:rPr>
              <a:t>for</a:t>
            </a:r>
            <a:r>
              <a:rPr lang="en-US" sz="2400" i="1" kern="1200" spc="-5" dirty="0">
                <a:solidFill>
                  <a:schemeClr val="tx1"/>
                </a:solidFill>
                <a:latin typeface="+mn-lt"/>
                <a:ea typeface="+mn-ea"/>
                <a:cs typeface="+mn-cs"/>
              </a:rPr>
              <a:t> </a:t>
            </a:r>
            <a:r>
              <a:rPr lang="en-US" sz="2400" i="1" kern="1200" dirty="0">
                <a:solidFill>
                  <a:schemeClr val="tx1"/>
                </a:solidFill>
                <a:latin typeface="+mn-lt"/>
                <a:ea typeface="+mn-ea"/>
                <a:cs typeface="+mn-cs"/>
              </a:rPr>
              <a:t>å</a:t>
            </a:r>
            <a:r>
              <a:rPr lang="en-US" sz="2400" i="1" kern="1200" spc="-5" dirty="0">
                <a:solidFill>
                  <a:schemeClr val="tx1"/>
                </a:solidFill>
                <a:latin typeface="+mn-lt"/>
                <a:ea typeface="+mn-ea"/>
                <a:cs typeface="+mn-cs"/>
              </a:rPr>
              <a:t> </a:t>
            </a:r>
            <a:r>
              <a:rPr lang="en-US" sz="2400" i="1" kern="1200" spc="-10" dirty="0" err="1">
                <a:solidFill>
                  <a:schemeClr val="tx1"/>
                </a:solidFill>
                <a:latin typeface="+mn-lt"/>
                <a:ea typeface="+mn-ea"/>
                <a:cs typeface="+mn-cs"/>
              </a:rPr>
              <a:t>kunne</a:t>
            </a:r>
            <a:r>
              <a:rPr lang="en-US" sz="2400" i="1" kern="1200" spc="-10" dirty="0">
                <a:solidFill>
                  <a:schemeClr val="tx1"/>
                </a:solidFill>
                <a:latin typeface="+mn-lt"/>
                <a:ea typeface="+mn-ea"/>
                <a:cs typeface="+mn-cs"/>
              </a:rPr>
              <a:t> </a:t>
            </a:r>
            <a:r>
              <a:rPr lang="en-US" sz="2400" i="1" kern="1200" dirty="0" err="1">
                <a:solidFill>
                  <a:schemeClr val="tx1"/>
                </a:solidFill>
                <a:latin typeface="+mn-lt"/>
                <a:ea typeface="+mn-ea"/>
                <a:cs typeface="+mn-cs"/>
              </a:rPr>
              <a:t>ivareta</a:t>
            </a:r>
            <a:r>
              <a:rPr lang="en-US" sz="2400" i="1" kern="1200" spc="-30" dirty="0">
                <a:solidFill>
                  <a:schemeClr val="tx1"/>
                </a:solidFill>
                <a:latin typeface="+mn-lt"/>
                <a:ea typeface="+mn-ea"/>
                <a:cs typeface="+mn-cs"/>
              </a:rPr>
              <a:t> </a:t>
            </a:r>
            <a:r>
              <a:rPr lang="en-US" sz="2400" i="1" kern="1200" dirty="0">
                <a:solidFill>
                  <a:schemeClr val="tx1"/>
                </a:solidFill>
                <a:latin typeface="+mn-lt"/>
                <a:ea typeface="+mn-ea"/>
                <a:cs typeface="+mn-cs"/>
              </a:rPr>
              <a:t>sine </a:t>
            </a:r>
            <a:r>
              <a:rPr lang="en-US" sz="2400" i="1" kern="1200" spc="-10" dirty="0" err="1">
                <a:solidFill>
                  <a:schemeClr val="tx1"/>
                </a:solidFill>
                <a:latin typeface="+mn-lt"/>
                <a:ea typeface="+mn-ea"/>
                <a:cs typeface="+mn-cs"/>
              </a:rPr>
              <a:t>rettigheter</a:t>
            </a:r>
            <a:r>
              <a:rPr lang="en-US" sz="2400" i="1" kern="1200" spc="-10" dirty="0">
                <a:solidFill>
                  <a:schemeClr val="tx1"/>
                </a:solidFill>
                <a:latin typeface="+mn-lt"/>
                <a:ea typeface="+mn-ea"/>
                <a:cs typeface="+mn-cs"/>
              </a:rPr>
              <a:t>.</a:t>
            </a:r>
            <a:endParaRPr lang="en-US" sz="2400" i="1" kern="1200" dirty="0">
              <a:solidFill>
                <a:schemeClr val="tx1"/>
              </a:solidFill>
              <a:latin typeface="+mn-lt"/>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5FF4554A-EE77-D37A-3410-2EEB85033EBF}"/>
              </a:ext>
            </a:extLst>
          </p:cNvPr>
          <p:cNvSpPr txBox="1"/>
          <p:nvPr/>
        </p:nvSpPr>
        <p:spPr>
          <a:xfrm>
            <a:off x="838200" y="685800"/>
            <a:ext cx="10210800" cy="5924699"/>
          </a:xfrm>
          <a:prstGeom prst="rect">
            <a:avLst/>
          </a:prstGeom>
          <a:noFill/>
        </p:spPr>
        <p:txBody>
          <a:bodyPr wrap="square">
            <a:spAutoFit/>
          </a:bodyPr>
          <a:lstStyle/>
          <a:p>
            <a:pPr>
              <a:buNone/>
            </a:pPr>
            <a:r>
              <a:rPr lang="nb-NO" b="1" i="0" dirty="0">
                <a:solidFill>
                  <a:srgbClr val="333333"/>
                </a:solidFill>
                <a:effectLst/>
                <a:latin typeface="Helvetica Neue"/>
              </a:rPr>
              <a:t>Pasient- og brukerrettighetsloven § 3-4.</a:t>
            </a:r>
          </a:p>
          <a:p>
            <a:pPr>
              <a:buNone/>
            </a:pPr>
            <a:r>
              <a:rPr lang="nb-NO" b="1" i="1" dirty="0">
                <a:solidFill>
                  <a:srgbClr val="333333"/>
                </a:solidFill>
                <a:effectLst/>
                <a:latin typeface="Helvetica Neue"/>
              </a:rPr>
              <a:t>Informasjon når pasienten eller brukeren er under 18 år</a:t>
            </a:r>
            <a:endParaRPr lang="nb-NO" dirty="0"/>
          </a:p>
          <a:p>
            <a:pPr algn="l">
              <a:spcBef>
                <a:spcPts val="1125"/>
              </a:spcBef>
              <a:buNone/>
            </a:pPr>
            <a:r>
              <a:rPr lang="nb-NO" b="0" i="1" dirty="0">
                <a:solidFill>
                  <a:srgbClr val="333333"/>
                </a:solidFill>
                <a:effectLst/>
                <a:latin typeface="Helvetica Neue"/>
              </a:rPr>
              <a:t>Er pasienten eller brukeren under 16 år, skal både pasienten eller brukeren og foreldrene eller andre som har foreldreansvaret informeres.</a:t>
            </a:r>
          </a:p>
          <a:p>
            <a:pPr algn="l">
              <a:spcBef>
                <a:spcPts val="1125"/>
              </a:spcBef>
              <a:buNone/>
            </a:pPr>
            <a:r>
              <a:rPr lang="nb-NO" b="0" i="1" dirty="0">
                <a:solidFill>
                  <a:srgbClr val="333333"/>
                </a:solidFill>
                <a:effectLst/>
                <a:latin typeface="Helvetica Neue"/>
              </a:rPr>
              <a:t>Er pasienten eller brukeren mellom 12 og 16 år, skal informasjon ikke gis til foreldrene eller andre som har foreldreansvaret når pasienten eller brukeren av grunner som bør respekteres, ikke ønsker dette.</a:t>
            </a:r>
          </a:p>
          <a:p>
            <a:pPr algn="l">
              <a:spcBef>
                <a:spcPts val="1125"/>
              </a:spcBef>
              <a:buNone/>
            </a:pPr>
            <a:r>
              <a:rPr lang="nb-NO" b="0" i="1" dirty="0">
                <a:solidFill>
                  <a:srgbClr val="333333"/>
                </a:solidFill>
                <a:effectLst/>
                <a:latin typeface="Helvetica Neue"/>
              </a:rPr>
              <a:t>Uavhengig av pasientens eller brukerens alder, skal informasjon ikke gis til foreldrene eller andre som har foreldreansvaret, dersom tungtveiende hensyn til pasienten eller brukeren taler mot det.</a:t>
            </a:r>
          </a:p>
          <a:p>
            <a:pPr algn="l">
              <a:spcBef>
                <a:spcPts val="1125"/>
              </a:spcBef>
              <a:buNone/>
            </a:pPr>
            <a:r>
              <a:rPr lang="nb-NO" b="0" i="1" dirty="0">
                <a:solidFill>
                  <a:srgbClr val="333333"/>
                </a:solidFill>
                <a:effectLst/>
                <a:latin typeface="Helvetica Neue"/>
              </a:rPr>
              <a:t>Informasjon som er nødvendig for å oppfylle foreldreansvaret, skal likevel gis til foreldrene eller andre som har foreldreansvaret, når pasienten eller brukeren er under 18 år. Pasienten eller brukeren skal orienteres om at informasjonen gis.</a:t>
            </a:r>
          </a:p>
          <a:p>
            <a:pPr algn="l">
              <a:spcBef>
                <a:spcPts val="1125"/>
              </a:spcBef>
              <a:buNone/>
            </a:pPr>
            <a:r>
              <a:rPr lang="nb-NO" b="0" i="1" dirty="0">
                <a:solidFill>
                  <a:srgbClr val="333333"/>
                </a:solidFill>
                <a:effectLst/>
                <a:latin typeface="Helvetica Neue"/>
              </a:rPr>
              <a:t>Dersom det kan bli aktuelt å unnta informasjon fra foreldrene eller andre som har foreldreansvaret etter andre eller tredje ledd, skal pasienten eller brukeren så tidlig som mulig orienteres om retten til informasjon for foreldrene eller andre som har foreldreansvaret og unntakene fra denne retten.</a:t>
            </a:r>
          </a:p>
          <a:p>
            <a:pPr algn="l">
              <a:spcBef>
                <a:spcPts val="1125"/>
              </a:spcBef>
              <a:buNone/>
            </a:pPr>
            <a:r>
              <a:rPr lang="nb-NO" b="0" i="1" dirty="0">
                <a:solidFill>
                  <a:srgbClr val="333333"/>
                </a:solidFill>
                <a:effectLst/>
                <a:latin typeface="Helvetica Neue"/>
              </a:rPr>
              <a:t>Har barnevernstjenesten overtatt omsorgen for en pasient eller bruker under 18 år etter </a:t>
            </a:r>
            <a:r>
              <a:rPr lang="nb-NO" b="0" i="1" u="none" strike="noStrike" dirty="0">
                <a:solidFill>
                  <a:srgbClr val="DB142C"/>
                </a:solidFill>
                <a:effectLst/>
                <a:latin typeface="Helvetica Neue"/>
                <a:hlinkClick r:id="rId2"/>
              </a:rPr>
              <a:t>barnevernsloven § 4-2</a:t>
            </a:r>
            <a:r>
              <a:rPr lang="nb-NO" b="0" i="1" dirty="0">
                <a:solidFill>
                  <a:srgbClr val="333333"/>
                </a:solidFill>
                <a:effectLst/>
                <a:latin typeface="Helvetica Neue"/>
              </a:rPr>
              <a:t> eller </a:t>
            </a:r>
            <a:r>
              <a:rPr lang="nb-NO" b="0" i="1" u="none" strike="noStrike" dirty="0">
                <a:solidFill>
                  <a:srgbClr val="DB142C"/>
                </a:solidFill>
                <a:effectLst/>
                <a:latin typeface="Helvetica Neue"/>
                <a:hlinkClick r:id="rId3"/>
              </a:rPr>
              <a:t>5-1</a:t>
            </a:r>
            <a:r>
              <a:rPr lang="nb-NO" b="0" i="1" dirty="0">
                <a:solidFill>
                  <a:srgbClr val="333333"/>
                </a:solidFill>
                <a:effectLst/>
                <a:latin typeface="Helvetica Neue"/>
              </a:rPr>
              <a:t>, gjelder første til femte ledd tilsvarende for barnevernstjenesten</a:t>
            </a:r>
          </a:p>
        </p:txBody>
      </p:sp>
    </p:spTree>
    <p:extLst>
      <p:ext uri="{BB962C8B-B14F-4D97-AF65-F5344CB8AC3E}">
        <p14:creationId xmlns:p14="http://schemas.microsoft.com/office/powerpoint/2010/main" val="25509751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457201"/>
            <a:ext cx="8086598" cy="713529"/>
          </a:xfrm>
          <a:prstGeom prst="rect">
            <a:avLst/>
          </a:prstGeom>
        </p:spPr>
        <p:txBody>
          <a:bodyPr vert="horz" wrap="square" lIns="0" tIns="12700" rIns="0" bIns="0" rtlCol="0">
            <a:spAutoFit/>
          </a:bodyPr>
          <a:lstStyle/>
          <a:p>
            <a:pPr marL="12700">
              <a:lnSpc>
                <a:spcPts val="2735"/>
              </a:lnSpc>
              <a:spcBef>
                <a:spcPts val="100"/>
              </a:spcBef>
            </a:pPr>
            <a:r>
              <a:rPr sz="2800" spc="-10" dirty="0">
                <a:latin typeface="Calibri Light"/>
                <a:cs typeface="Calibri Light"/>
              </a:rPr>
              <a:t>Pabrl</a:t>
            </a:r>
            <a:r>
              <a:rPr sz="2800" spc="-75" dirty="0">
                <a:latin typeface="Calibri Light"/>
                <a:cs typeface="Calibri Light"/>
              </a:rPr>
              <a:t> </a:t>
            </a:r>
            <a:r>
              <a:rPr sz="2800" dirty="0">
                <a:latin typeface="Calibri Light"/>
                <a:cs typeface="Calibri Light"/>
              </a:rPr>
              <a:t>§</a:t>
            </a:r>
            <a:r>
              <a:rPr sz="2800" spc="-70" dirty="0">
                <a:latin typeface="Calibri Light"/>
                <a:cs typeface="Calibri Light"/>
              </a:rPr>
              <a:t> </a:t>
            </a:r>
            <a:r>
              <a:rPr sz="2800" spc="-20" dirty="0">
                <a:latin typeface="Calibri Light"/>
                <a:cs typeface="Calibri Light"/>
              </a:rPr>
              <a:t>3-</a:t>
            </a:r>
            <a:r>
              <a:rPr sz="2800" spc="-50" dirty="0">
                <a:latin typeface="Calibri Light"/>
                <a:cs typeface="Calibri Light"/>
              </a:rPr>
              <a:t>4</a:t>
            </a:r>
            <a:endParaRPr sz="2800" dirty="0">
              <a:latin typeface="Calibri Light"/>
              <a:cs typeface="Calibri Light"/>
            </a:endParaRPr>
          </a:p>
          <a:p>
            <a:pPr marL="12700">
              <a:lnSpc>
                <a:spcPts val="2735"/>
              </a:lnSpc>
            </a:pPr>
            <a:r>
              <a:rPr sz="2800" spc="-25" dirty="0">
                <a:latin typeface="Calibri Light"/>
                <a:cs typeface="Calibri Light"/>
              </a:rPr>
              <a:t>Rett</a:t>
            </a:r>
            <a:r>
              <a:rPr sz="2800" spc="-80" dirty="0">
                <a:latin typeface="Calibri Light"/>
                <a:cs typeface="Calibri Light"/>
              </a:rPr>
              <a:t> </a:t>
            </a:r>
            <a:r>
              <a:rPr sz="2800" dirty="0">
                <a:latin typeface="Calibri Light"/>
                <a:cs typeface="Calibri Light"/>
              </a:rPr>
              <a:t>til</a:t>
            </a:r>
            <a:r>
              <a:rPr sz="2800" spc="-50" dirty="0">
                <a:latin typeface="Calibri Light"/>
                <a:cs typeface="Calibri Light"/>
              </a:rPr>
              <a:t> </a:t>
            </a:r>
            <a:r>
              <a:rPr sz="2800" spc="-25" dirty="0">
                <a:latin typeface="Calibri Light"/>
                <a:cs typeface="Calibri Light"/>
              </a:rPr>
              <a:t>informasjon</a:t>
            </a:r>
            <a:r>
              <a:rPr sz="2800" spc="-80" dirty="0">
                <a:latin typeface="Calibri Light"/>
                <a:cs typeface="Calibri Light"/>
              </a:rPr>
              <a:t> </a:t>
            </a:r>
            <a:r>
              <a:rPr sz="2800" dirty="0">
                <a:latin typeface="Calibri Light"/>
                <a:cs typeface="Calibri Light"/>
              </a:rPr>
              <a:t>når</a:t>
            </a:r>
            <a:r>
              <a:rPr sz="2800" spc="-70" dirty="0">
                <a:latin typeface="Calibri Light"/>
                <a:cs typeface="Calibri Light"/>
              </a:rPr>
              <a:t> </a:t>
            </a:r>
            <a:r>
              <a:rPr sz="2800" spc="-25" dirty="0">
                <a:latin typeface="Calibri Light"/>
                <a:cs typeface="Calibri Light"/>
              </a:rPr>
              <a:t>pasienten</a:t>
            </a:r>
            <a:r>
              <a:rPr sz="2800" spc="-85" dirty="0">
                <a:latin typeface="Calibri Light"/>
                <a:cs typeface="Calibri Light"/>
              </a:rPr>
              <a:t> </a:t>
            </a:r>
            <a:r>
              <a:rPr sz="2800" dirty="0">
                <a:latin typeface="Calibri Light"/>
                <a:cs typeface="Calibri Light"/>
              </a:rPr>
              <a:t>er</a:t>
            </a:r>
            <a:r>
              <a:rPr sz="2800" spc="-45" dirty="0">
                <a:latin typeface="Calibri Light"/>
                <a:cs typeface="Calibri Light"/>
              </a:rPr>
              <a:t> </a:t>
            </a:r>
            <a:r>
              <a:rPr sz="2800" spc="-10" dirty="0">
                <a:latin typeface="Calibri Light"/>
                <a:cs typeface="Calibri Light"/>
              </a:rPr>
              <a:t>mindreårig</a:t>
            </a:r>
            <a:endParaRPr sz="2800" dirty="0">
              <a:latin typeface="Calibri Light"/>
              <a:cs typeface="Calibri Light"/>
            </a:endParaRPr>
          </a:p>
        </p:txBody>
      </p:sp>
      <p:sp>
        <p:nvSpPr>
          <p:cNvPr id="3" name="object 3"/>
          <p:cNvSpPr/>
          <p:nvPr/>
        </p:nvSpPr>
        <p:spPr>
          <a:xfrm>
            <a:off x="8859011" y="3406140"/>
            <a:ext cx="90170" cy="311150"/>
          </a:xfrm>
          <a:custGeom>
            <a:avLst/>
            <a:gdLst/>
            <a:ahLst/>
            <a:cxnLst/>
            <a:rect l="l" t="t" r="r" b="b"/>
            <a:pathLst>
              <a:path w="90170" h="311150">
                <a:moveTo>
                  <a:pt x="89916" y="0"/>
                </a:moveTo>
                <a:lnTo>
                  <a:pt x="0" y="0"/>
                </a:lnTo>
                <a:lnTo>
                  <a:pt x="0" y="310896"/>
                </a:lnTo>
                <a:lnTo>
                  <a:pt x="89916" y="310896"/>
                </a:lnTo>
                <a:lnTo>
                  <a:pt x="89916" y="0"/>
                </a:lnTo>
                <a:close/>
              </a:path>
            </a:pathLst>
          </a:custGeom>
          <a:solidFill>
            <a:srgbClr val="FFFF00"/>
          </a:solidFill>
        </p:spPr>
        <p:txBody>
          <a:bodyPr wrap="square" lIns="0" tIns="0" rIns="0" bIns="0" rtlCol="0"/>
          <a:lstStyle/>
          <a:p>
            <a:endParaRPr/>
          </a:p>
        </p:txBody>
      </p:sp>
      <p:sp>
        <p:nvSpPr>
          <p:cNvPr id="4" name="object 4"/>
          <p:cNvSpPr txBox="1"/>
          <p:nvPr/>
        </p:nvSpPr>
        <p:spPr>
          <a:xfrm>
            <a:off x="541510" y="1447800"/>
            <a:ext cx="8382000" cy="4038413"/>
          </a:xfrm>
          <a:prstGeom prst="rect">
            <a:avLst/>
          </a:prstGeom>
        </p:spPr>
        <p:txBody>
          <a:bodyPr vert="horz" wrap="square" lIns="0" tIns="12700" rIns="0" bIns="0" rtlCol="0">
            <a:spAutoFit/>
          </a:bodyPr>
          <a:lstStyle/>
          <a:p>
            <a:pPr marL="12700" marR="3735704">
              <a:lnSpc>
                <a:spcPct val="121600"/>
              </a:lnSpc>
              <a:spcBef>
                <a:spcPts val="100"/>
              </a:spcBef>
              <a:tabLst>
                <a:tab pos="240665" algn="l"/>
              </a:tabLst>
            </a:pPr>
            <a:endParaRPr lang="nb-NO" sz="2000" dirty="0"/>
          </a:p>
          <a:p>
            <a:pPr marL="12700" marR="3735704">
              <a:lnSpc>
                <a:spcPct val="121600"/>
              </a:lnSpc>
              <a:spcBef>
                <a:spcPts val="100"/>
              </a:spcBef>
              <a:tabLst>
                <a:tab pos="240665" algn="l"/>
              </a:tabLst>
            </a:pPr>
            <a:r>
              <a:rPr lang="nb-NO" sz="3200" b="1" dirty="0"/>
              <a:t>Hovedregel</a:t>
            </a:r>
          </a:p>
          <a:p>
            <a:pPr marL="12700" marR="3735704">
              <a:lnSpc>
                <a:spcPct val="121600"/>
              </a:lnSpc>
              <a:spcBef>
                <a:spcPts val="100"/>
              </a:spcBef>
              <a:tabLst>
                <a:tab pos="240665" algn="l"/>
              </a:tabLst>
            </a:pPr>
            <a:endParaRPr lang="nb-NO" sz="2000" dirty="0"/>
          </a:p>
          <a:p>
            <a:pPr marL="12700" marR="3735704">
              <a:lnSpc>
                <a:spcPct val="121600"/>
              </a:lnSpc>
              <a:spcBef>
                <a:spcPts val="100"/>
              </a:spcBef>
              <a:tabLst>
                <a:tab pos="240665" algn="l"/>
              </a:tabLst>
            </a:pPr>
            <a:r>
              <a:rPr lang="nb-NO" sz="2000" i="1" dirty="0"/>
              <a:t>Er pasienten eller brukeren under 16 år, skal både pasienten eller brukeren og foreldrene eller andre som har foreldreansvaret informeres</a:t>
            </a:r>
            <a:endParaRPr lang="nb-NO" sz="2000" i="1" spc="-140" dirty="0">
              <a:latin typeface="DejaVu Sans"/>
              <a:cs typeface="DejaVu Sans"/>
            </a:endParaRPr>
          </a:p>
          <a:p>
            <a:pPr marL="12700" marR="3735704" indent="227965">
              <a:lnSpc>
                <a:spcPct val="121600"/>
              </a:lnSpc>
              <a:spcBef>
                <a:spcPts val="100"/>
              </a:spcBef>
              <a:buFont typeface="Arial"/>
              <a:buChar char="•"/>
              <a:tabLst>
                <a:tab pos="240665" algn="l"/>
              </a:tabLst>
            </a:pPr>
            <a:endParaRPr lang="nb-NO" sz="2000" b="1" u="sng" spc="-10" dirty="0">
              <a:uFill>
                <a:solidFill>
                  <a:srgbClr val="000000"/>
                </a:solidFill>
              </a:uFill>
              <a:latin typeface="DejaVu Sans"/>
              <a:cs typeface="DejaVu Sans"/>
            </a:endParaRPr>
          </a:p>
          <a:p>
            <a:pPr marL="12700" marR="3735704">
              <a:lnSpc>
                <a:spcPct val="121600"/>
              </a:lnSpc>
              <a:spcBef>
                <a:spcPts val="100"/>
              </a:spcBef>
              <a:tabLst>
                <a:tab pos="240665" algn="l"/>
              </a:tabLst>
            </a:pPr>
            <a:endParaRPr lang="nb-NO" sz="2000" b="1" u="sng" spc="-10" dirty="0">
              <a:uFill>
                <a:solidFill>
                  <a:srgbClr val="000000"/>
                </a:solidFill>
              </a:uFill>
              <a:latin typeface="DejaVu Sans"/>
              <a:cs typeface="DejaVu Sans"/>
            </a:endParaRPr>
          </a:p>
          <a:p>
            <a:pPr marL="12700" marR="3735704">
              <a:lnSpc>
                <a:spcPct val="121600"/>
              </a:lnSpc>
              <a:spcBef>
                <a:spcPts val="100"/>
              </a:spcBef>
              <a:tabLst>
                <a:tab pos="240665" algn="l"/>
              </a:tabLst>
            </a:pPr>
            <a:endParaRPr sz="2000" i="1" dirty="0">
              <a:latin typeface="DejaVu Sans"/>
              <a:cs typeface="DejaVu Sans"/>
            </a:endParaRPr>
          </a:p>
        </p:txBody>
      </p:sp>
      <p:pic>
        <p:nvPicPr>
          <p:cNvPr id="7" name="object 7"/>
          <p:cNvPicPr/>
          <p:nvPr/>
        </p:nvPicPr>
        <p:blipFill>
          <a:blip r:embed="rId3" cstate="print"/>
          <a:stretch>
            <a:fillRect/>
          </a:stretch>
        </p:blipFill>
        <p:spPr>
          <a:xfrm>
            <a:off x="8432672" y="0"/>
            <a:ext cx="3670554" cy="236791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88E17A-8DE9-5FD4-6CCA-F3EBD262E88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F3597F-6EBA-6512-10C6-8954CCA76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Freeform: Shape 9">
            <a:extLst>
              <a:ext uri="{FF2B5EF4-FFF2-40B4-BE49-F238E27FC236}">
                <a16:creationId xmlns:a16="http://schemas.microsoft.com/office/drawing/2014/main" id="{0044299F-7F79-F0C3-461C-BF11B53D0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 name="object 2">
            <a:extLst>
              <a:ext uri="{FF2B5EF4-FFF2-40B4-BE49-F238E27FC236}">
                <a16:creationId xmlns:a16="http://schemas.microsoft.com/office/drawing/2014/main" id="{FF039BAF-EE1A-5F22-B753-2C877BEBB148}"/>
              </a:ext>
            </a:extLst>
          </p:cNvPr>
          <p:cNvSpPr txBox="1">
            <a:spLocks noGrp="1"/>
          </p:cNvSpPr>
          <p:nvPr>
            <p:ph type="title"/>
          </p:nvPr>
        </p:nvSpPr>
        <p:spPr>
          <a:xfrm>
            <a:off x="838200" y="401221"/>
            <a:ext cx="10515600" cy="1348065"/>
          </a:xfrm>
          <a:prstGeom prst="rect">
            <a:avLst/>
          </a:prstGeom>
        </p:spPr>
        <p:txBody>
          <a:bodyPr vert="horz" lIns="91440" tIns="45720" rIns="91440" bIns="45720" rtlCol="0" anchor="ctr">
            <a:normAutofit/>
          </a:bodyPr>
          <a:lstStyle/>
          <a:p>
            <a:pPr marL="2602230" marR="5080" indent="-2590165" algn="l" rtl="0">
              <a:lnSpc>
                <a:spcPct val="90000"/>
              </a:lnSpc>
              <a:spcBef>
                <a:spcPct val="0"/>
              </a:spcBef>
            </a:pPr>
            <a:r>
              <a:rPr lang="en-US" sz="4600" kern="1200" dirty="0">
                <a:solidFill>
                  <a:srgbClr val="FFFFFF"/>
                </a:solidFill>
                <a:latin typeface="+mj-lt"/>
                <a:ea typeface="+mj-ea"/>
                <a:cs typeface="+mj-cs"/>
              </a:rPr>
              <a:t>Rett</a:t>
            </a:r>
            <a:r>
              <a:rPr lang="en-US" sz="4600" kern="1200" spc="-30" dirty="0">
                <a:solidFill>
                  <a:srgbClr val="FFFFFF"/>
                </a:solidFill>
                <a:latin typeface="+mj-lt"/>
                <a:ea typeface="+mj-ea"/>
                <a:cs typeface="+mj-cs"/>
              </a:rPr>
              <a:t> </a:t>
            </a:r>
            <a:r>
              <a:rPr lang="en-US" sz="4600" kern="1200" dirty="0" err="1">
                <a:solidFill>
                  <a:srgbClr val="FFFFFF"/>
                </a:solidFill>
                <a:latin typeface="+mj-lt"/>
                <a:ea typeface="+mj-ea"/>
                <a:cs typeface="+mj-cs"/>
              </a:rPr>
              <a:t>til</a:t>
            </a:r>
            <a:r>
              <a:rPr lang="en-US" sz="4600" kern="1200" dirty="0">
                <a:solidFill>
                  <a:srgbClr val="FFFFFF"/>
                </a:solidFill>
                <a:latin typeface="+mj-lt"/>
                <a:ea typeface="+mj-ea"/>
                <a:cs typeface="+mj-cs"/>
              </a:rPr>
              <a:t> </a:t>
            </a:r>
            <a:r>
              <a:rPr lang="en-US" sz="4600" kern="1200" dirty="0" err="1">
                <a:solidFill>
                  <a:srgbClr val="FFFFFF"/>
                </a:solidFill>
                <a:latin typeface="+mj-lt"/>
                <a:ea typeface="+mj-ea"/>
                <a:cs typeface="+mj-cs"/>
              </a:rPr>
              <a:t>informasjon</a:t>
            </a:r>
            <a:r>
              <a:rPr lang="en-US" sz="4600" kern="1200" spc="-45" dirty="0">
                <a:solidFill>
                  <a:srgbClr val="FFFFFF"/>
                </a:solidFill>
                <a:latin typeface="+mj-lt"/>
                <a:ea typeface="+mj-ea"/>
                <a:cs typeface="+mj-cs"/>
              </a:rPr>
              <a:t> </a:t>
            </a:r>
            <a:r>
              <a:rPr lang="en-US" sz="4600" kern="1200" dirty="0">
                <a:solidFill>
                  <a:srgbClr val="FFFFFF"/>
                </a:solidFill>
                <a:latin typeface="+mj-lt"/>
                <a:ea typeface="+mj-ea"/>
                <a:cs typeface="+mj-cs"/>
              </a:rPr>
              <a:t>om barn</a:t>
            </a:r>
            <a:r>
              <a:rPr lang="en-US" sz="4600" kern="1200" spc="-5" dirty="0">
                <a:solidFill>
                  <a:srgbClr val="FFFFFF"/>
                </a:solidFill>
                <a:latin typeface="+mj-lt"/>
                <a:ea typeface="+mj-ea"/>
                <a:cs typeface="+mj-cs"/>
              </a:rPr>
              <a:t> </a:t>
            </a:r>
            <a:r>
              <a:rPr lang="en-US" sz="4600" kern="1200" spc="-50" dirty="0">
                <a:solidFill>
                  <a:srgbClr val="FFFFFF"/>
                </a:solidFill>
                <a:latin typeface="+mj-lt"/>
                <a:ea typeface="+mj-ea"/>
                <a:cs typeface="+mj-cs"/>
              </a:rPr>
              <a:t>– </a:t>
            </a:r>
            <a:r>
              <a:rPr lang="en-US" sz="4600" kern="1200" dirty="0" err="1">
                <a:solidFill>
                  <a:srgbClr val="FFFFFF"/>
                </a:solidFill>
                <a:latin typeface="+mj-lt"/>
                <a:ea typeface="+mj-ea"/>
                <a:cs typeface="+mj-cs"/>
              </a:rPr>
              <a:t>unntak</a:t>
            </a:r>
            <a:r>
              <a:rPr lang="en-US" sz="4600" kern="1200" dirty="0">
                <a:solidFill>
                  <a:srgbClr val="FFFFFF"/>
                </a:solidFill>
                <a:latin typeface="+mj-lt"/>
                <a:ea typeface="+mj-ea"/>
                <a:cs typeface="+mj-cs"/>
              </a:rPr>
              <a:t> </a:t>
            </a:r>
            <a:r>
              <a:rPr lang="en-US" sz="4600" kern="1200" spc="-50" dirty="0">
                <a:solidFill>
                  <a:srgbClr val="FFFFFF"/>
                </a:solidFill>
                <a:latin typeface="+mj-lt"/>
                <a:ea typeface="+mj-ea"/>
                <a:cs typeface="+mj-cs"/>
              </a:rPr>
              <a:t>1</a:t>
            </a:r>
          </a:p>
        </p:txBody>
      </p:sp>
      <p:sp>
        <p:nvSpPr>
          <p:cNvPr id="3" name="object 3">
            <a:extLst>
              <a:ext uri="{FF2B5EF4-FFF2-40B4-BE49-F238E27FC236}">
                <a16:creationId xmlns:a16="http://schemas.microsoft.com/office/drawing/2014/main" id="{AF4D3EBF-1810-AD16-5CAE-F11B0991A2AB}"/>
              </a:ext>
            </a:extLst>
          </p:cNvPr>
          <p:cNvSpPr txBox="1"/>
          <p:nvPr/>
        </p:nvSpPr>
        <p:spPr>
          <a:xfrm>
            <a:off x="838200" y="2586789"/>
            <a:ext cx="10515600" cy="3590174"/>
          </a:xfrm>
          <a:prstGeom prst="rect">
            <a:avLst/>
          </a:prstGeom>
        </p:spPr>
        <p:txBody>
          <a:bodyPr vert="horz" lIns="91440" tIns="45720" rIns="91440" bIns="45720" rtlCol="0">
            <a:normAutofit/>
          </a:bodyPr>
          <a:lstStyle/>
          <a:p>
            <a:pPr marL="6350" marR="0" lvl="0" indent="-228600" algn="l" defTabSz="914400" rtl="0" eaLnBrk="1" fontAlgn="auto" latinLnBrk="0" hangingPunct="1">
              <a:lnSpc>
                <a:spcPct val="90000"/>
              </a:lnSpc>
              <a:spcBef>
                <a:spcPts val="36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err="1">
                <a:ln>
                  <a:noFill/>
                </a:ln>
                <a:solidFill>
                  <a:prstClr val="black"/>
                </a:solidFill>
                <a:effectLst/>
                <a:uLnTx/>
                <a:uFillTx/>
                <a:latin typeface="Calibri"/>
                <a:ea typeface="+mn-ea"/>
                <a:cs typeface="+mn-cs"/>
              </a:rPr>
              <a:t>Pbrl</a:t>
            </a:r>
            <a:r>
              <a:rPr kumimoji="0" lang="en-US" sz="2200" b="1" i="0" u="none" strike="noStrike" kern="1200" cap="none" spc="-20" normalizeH="0" baseline="0" noProof="0" dirty="0">
                <a:ln>
                  <a:noFill/>
                </a:ln>
                <a:solidFill>
                  <a:prstClr val="black"/>
                </a:solidFill>
                <a:effectLst/>
                <a:uLnTx/>
                <a:uFillTx/>
                <a:latin typeface="Calibri"/>
                <a:ea typeface="+mn-ea"/>
                <a:cs typeface="+mn-cs"/>
              </a:rPr>
              <a:t> </a:t>
            </a:r>
            <a:r>
              <a:rPr kumimoji="0" lang="en-US" sz="2200" b="1" i="0" u="none" strike="noStrike" kern="1200" cap="none" spc="0" normalizeH="0" baseline="0" noProof="0" dirty="0">
                <a:ln>
                  <a:noFill/>
                </a:ln>
                <a:solidFill>
                  <a:prstClr val="black"/>
                </a:solidFill>
                <a:effectLst/>
                <a:uLnTx/>
                <a:uFillTx/>
                <a:latin typeface="Calibri"/>
                <a:ea typeface="+mn-ea"/>
                <a:cs typeface="+mn-cs"/>
              </a:rPr>
              <a:t>§</a:t>
            </a:r>
            <a:r>
              <a:rPr kumimoji="0" lang="en-US" sz="2200" b="1" i="0" u="none" strike="noStrike" kern="1200" cap="none" spc="-15" normalizeH="0" baseline="0" noProof="0" dirty="0">
                <a:ln>
                  <a:noFill/>
                </a:ln>
                <a:solidFill>
                  <a:prstClr val="black"/>
                </a:solidFill>
                <a:effectLst/>
                <a:uLnTx/>
                <a:uFillTx/>
                <a:latin typeface="Calibri"/>
                <a:ea typeface="+mn-ea"/>
                <a:cs typeface="+mn-cs"/>
              </a:rPr>
              <a:t> </a:t>
            </a:r>
            <a:r>
              <a:rPr kumimoji="0" lang="en-US" sz="2200" b="1" i="0" u="none" strike="noStrike" kern="1200" cap="none" spc="-10" normalizeH="0" baseline="0" noProof="0" dirty="0">
                <a:ln>
                  <a:noFill/>
                </a:ln>
                <a:solidFill>
                  <a:prstClr val="black"/>
                </a:solidFill>
                <a:effectLst/>
                <a:uLnTx/>
                <a:uFillTx/>
                <a:latin typeface="Calibri"/>
                <a:ea typeface="+mn-ea"/>
                <a:cs typeface="+mn-cs"/>
              </a:rPr>
              <a:t>3-</a:t>
            </a:r>
            <a:r>
              <a:rPr kumimoji="0" lang="en-US" sz="2200" b="1" i="0" u="none" strike="noStrike" kern="1200" cap="none" spc="0" normalizeH="0" baseline="0" noProof="0" dirty="0">
                <a:ln>
                  <a:noFill/>
                </a:ln>
                <a:solidFill>
                  <a:prstClr val="black"/>
                </a:solidFill>
                <a:effectLst/>
                <a:uLnTx/>
                <a:uFillTx/>
                <a:latin typeface="Calibri"/>
                <a:ea typeface="+mn-ea"/>
                <a:cs typeface="+mn-cs"/>
              </a:rPr>
              <a:t>4</a:t>
            </a:r>
            <a:r>
              <a:rPr kumimoji="0" lang="en-US" sz="2200" b="1" i="0" u="none" strike="noStrike" kern="1200" cap="none" spc="-30" normalizeH="0" baseline="0" noProof="0" dirty="0">
                <a:ln>
                  <a:noFill/>
                </a:ln>
                <a:solidFill>
                  <a:prstClr val="black"/>
                </a:solidFill>
                <a:effectLst/>
                <a:uLnTx/>
                <a:uFillTx/>
                <a:latin typeface="Calibri"/>
                <a:ea typeface="+mn-ea"/>
                <a:cs typeface="+mn-cs"/>
              </a:rPr>
              <a:t> </a:t>
            </a:r>
            <a:r>
              <a:rPr kumimoji="0" lang="en-US" sz="2200" b="1" i="0" u="none" strike="noStrike" kern="1200" cap="none" spc="0" normalizeH="0" baseline="0" noProof="0" dirty="0" err="1">
                <a:ln>
                  <a:noFill/>
                </a:ln>
                <a:solidFill>
                  <a:prstClr val="black"/>
                </a:solidFill>
                <a:effectLst/>
                <a:uLnTx/>
                <a:uFillTx/>
                <a:latin typeface="Calibri"/>
                <a:ea typeface="+mn-ea"/>
                <a:cs typeface="+mn-cs"/>
              </a:rPr>
              <a:t>første</a:t>
            </a:r>
            <a:r>
              <a:rPr kumimoji="0" lang="en-US" sz="2200" b="1" i="0" u="none" strike="noStrike" kern="1200" cap="none" spc="-10" normalizeH="0" baseline="0" noProof="0" dirty="0">
                <a:ln>
                  <a:noFill/>
                </a:ln>
                <a:solidFill>
                  <a:prstClr val="black"/>
                </a:solidFill>
                <a:effectLst/>
                <a:uLnTx/>
                <a:uFillTx/>
                <a:latin typeface="Calibri"/>
                <a:ea typeface="+mn-ea"/>
                <a:cs typeface="+mn-cs"/>
              </a:rPr>
              <a:t> </a:t>
            </a:r>
            <a:r>
              <a:rPr kumimoji="0" lang="en-US" sz="2200" b="1" i="0" u="none" strike="noStrike" kern="1200" cap="none" spc="-20" normalizeH="0" baseline="0" noProof="0" dirty="0" err="1">
                <a:ln>
                  <a:noFill/>
                </a:ln>
                <a:solidFill>
                  <a:prstClr val="black"/>
                </a:solidFill>
                <a:effectLst/>
                <a:uLnTx/>
                <a:uFillTx/>
                <a:latin typeface="Calibri"/>
                <a:ea typeface="+mn-ea"/>
                <a:cs typeface="+mn-cs"/>
              </a:rPr>
              <a:t>ledd</a:t>
            </a:r>
            <a:endParaRPr kumimoji="0" lang="en-US" sz="2200" b="1" i="0" u="none" strike="noStrike" kern="1200" cap="none" spc="0" normalizeH="0" baseline="0" noProof="0" dirty="0">
              <a:ln>
                <a:noFill/>
              </a:ln>
              <a:solidFill>
                <a:prstClr val="black"/>
              </a:solidFill>
              <a:effectLst/>
              <a:uLnTx/>
              <a:uFillTx/>
              <a:latin typeface="Calibri"/>
              <a:ea typeface="+mn-ea"/>
              <a:cs typeface="+mn-cs"/>
            </a:endParaRPr>
          </a:p>
          <a:p>
            <a:pPr marL="12700" marR="3735704">
              <a:lnSpc>
                <a:spcPct val="121600"/>
              </a:lnSpc>
              <a:spcBef>
                <a:spcPts val="100"/>
              </a:spcBef>
              <a:tabLst>
                <a:tab pos="240665" algn="l"/>
              </a:tabLst>
            </a:pPr>
            <a:endParaRPr lang="nb-NO" sz="2400" i="1" dirty="0"/>
          </a:p>
          <a:p>
            <a:pPr marL="12700" marR="3735704">
              <a:lnSpc>
                <a:spcPct val="121600"/>
              </a:lnSpc>
              <a:spcBef>
                <a:spcPts val="100"/>
              </a:spcBef>
              <a:tabLst>
                <a:tab pos="240665" algn="l"/>
              </a:tabLst>
            </a:pPr>
            <a:r>
              <a:rPr lang="nb-NO" sz="2400" i="1" dirty="0"/>
              <a:t>Er pasienten eller brukeren mellom</a:t>
            </a:r>
            <a:r>
              <a:rPr lang="nb-NO" sz="2400" i="1" spc="-155" dirty="0">
                <a:latin typeface="DejaVu Sans"/>
                <a:cs typeface="DejaVu Sans"/>
              </a:rPr>
              <a:t> </a:t>
            </a:r>
            <a:r>
              <a:rPr lang="nb-NO" sz="2400" i="1" spc="-155" dirty="0" err="1">
                <a:latin typeface="DejaVu Sans"/>
                <a:cs typeface="DejaVu Sans"/>
              </a:rPr>
              <a:t>mellom</a:t>
            </a:r>
            <a:r>
              <a:rPr lang="nb-NO" sz="2400" i="1" spc="-200" dirty="0">
                <a:latin typeface="DejaVu Sans"/>
                <a:cs typeface="DejaVu Sans"/>
              </a:rPr>
              <a:t> </a:t>
            </a:r>
            <a:r>
              <a:rPr lang="nb-NO" sz="2400" i="1" spc="-229" dirty="0">
                <a:latin typeface="DejaVu Sans"/>
                <a:cs typeface="DejaVu Sans"/>
              </a:rPr>
              <a:t>12</a:t>
            </a:r>
            <a:r>
              <a:rPr lang="nb-NO" sz="2400" i="1" spc="-200" dirty="0">
                <a:latin typeface="DejaVu Sans"/>
                <a:cs typeface="DejaVu Sans"/>
              </a:rPr>
              <a:t> </a:t>
            </a:r>
            <a:r>
              <a:rPr lang="nb-NO" sz="2400" i="1" spc="-215" dirty="0">
                <a:latin typeface="DejaVu Sans"/>
                <a:cs typeface="DejaVu Sans"/>
              </a:rPr>
              <a:t>og</a:t>
            </a:r>
            <a:r>
              <a:rPr lang="nb-NO" sz="2400" i="1" spc="-195" dirty="0">
                <a:latin typeface="DejaVu Sans"/>
                <a:cs typeface="DejaVu Sans"/>
              </a:rPr>
              <a:t> </a:t>
            </a:r>
            <a:r>
              <a:rPr lang="nb-NO" sz="2400" i="1" spc="-225" dirty="0">
                <a:latin typeface="DejaVu Sans"/>
                <a:cs typeface="DejaVu Sans"/>
              </a:rPr>
              <a:t>16</a:t>
            </a:r>
            <a:r>
              <a:rPr lang="nb-NO" sz="2400" i="1" spc="-200" dirty="0">
                <a:latin typeface="DejaVu Sans"/>
                <a:cs typeface="DejaVu Sans"/>
              </a:rPr>
              <a:t> </a:t>
            </a:r>
            <a:r>
              <a:rPr lang="nb-NO" sz="2400" i="1" spc="-175" dirty="0">
                <a:latin typeface="DejaVu Sans"/>
                <a:cs typeface="DejaVu Sans"/>
              </a:rPr>
              <a:t>år</a:t>
            </a:r>
            <a:r>
              <a:rPr lang="nb-NO" sz="2400" i="1" spc="-195" dirty="0">
                <a:latin typeface="DejaVu Sans"/>
                <a:cs typeface="DejaVu Sans"/>
              </a:rPr>
              <a:t> </a:t>
            </a:r>
            <a:r>
              <a:rPr lang="nb-NO" sz="2400" i="1" spc="-130" dirty="0">
                <a:latin typeface="DejaVu Sans"/>
                <a:cs typeface="DejaVu Sans"/>
              </a:rPr>
              <a:t>skal</a:t>
            </a:r>
            <a:r>
              <a:rPr lang="nb-NO" sz="2400" i="1" spc="-190" dirty="0">
                <a:latin typeface="DejaVu Sans"/>
                <a:cs typeface="DejaVu Sans"/>
              </a:rPr>
              <a:t> </a:t>
            </a:r>
            <a:r>
              <a:rPr lang="nb-NO" sz="2400" i="1" spc="-170" dirty="0">
                <a:latin typeface="DejaVu Sans"/>
                <a:cs typeface="DejaVu Sans"/>
              </a:rPr>
              <a:t>opplysninger</a:t>
            </a:r>
            <a:r>
              <a:rPr lang="nb-NO" sz="2400" i="1" spc="-215" dirty="0">
                <a:latin typeface="DejaVu Sans"/>
                <a:cs typeface="DejaVu Sans"/>
              </a:rPr>
              <a:t>  	</a:t>
            </a:r>
            <a:r>
              <a:rPr lang="nb-NO" sz="2400" i="1" spc="-20" dirty="0">
                <a:latin typeface="DejaVu Sans"/>
                <a:cs typeface="DejaVu Sans"/>
              </a:rPr>
              <a:t>ikke</a:t>
            </a:r>
            <a:r>
              <a:rPr lang="nb-NO" sz="2400" i="1" dirty="0">
                <a:latin typeface="DejaVu Sans"/>
                <a:cs typeface="DejaVu Sans"/>
              </a:rPr>
              <a:t> </a:t>
            </a:r>
            <a:r>
              <a:rPr lang="nb-NO" sz="2400" i="1" spc="-160" dirty="0">
                <a:latin typeface="DejaVu Sans"/>
                <a:cs typeface="DejaVu Sans"/>
              </a:rPr>
              <a:t>gis</a:t>
            </a:r>
            <a:r>
              <a:rPr lang="nb-NO" sz="2400" i="1" spc="-195" dirty="0">
                <a:latin typeface="DejaVu Sans"/>
                <a:cs typeface="DejaVu Sans"/>
              </a:rPr>
              <a:t> </a:t>
            </a:r>
            <a:r>
              <a:rPr lang="nb-NO" sz="2400" i="1" spc="-95" dirty="0">
                <a:latin typeface="DejaVu Sans"/>
                <a:cs typeface="DejaVu Sans"/>
              </a:rPr>
              <a:t>til</a:t>
            </a:r>
            <a:r>
              <a:rPr lang="nb-NO" sz="2400" i="1" spc="-185" dirty="0">
                <a:latin typeface="DejaVu Sans"/>
                <a:cs typeface="DejaVu Sans"/>
              </a:rPr>
              <a:t> </a:t>
            </a:r>
            <a:r>
              <a:rPr lang="nb-NO" sz="2400" i="1" spc="-160" dirty="0">
                <a:latin typeface="DejaVu Sans"/>
                <a:cs typeface="DejaVu Sans"/>
              </a:rPr>
              <a:t>foreldrene</a:t>
            </a:r>
            <a:r>
              <a:rPr lang="nb-NO" sz="2400" i="1" spc="-204" dirty="0">
                <a:latin typeface="DejaVu Sans"/>
                <a:cs typeface="DejaVu Sans"/>
              </a:rPr>
              <a:t> </a:t>
            </a:r>
            <a:r>
              <a:rPr lang="nb-NO" sz="2400" i="1" spc="-175" dirty="0">
                <a:latin typeface="DejaVu Sans"/>
                <a:cs typeface="DejaVu Sans"/>
              </a:rPr>
              <a:t>når</a:t>
            </a:r>
            <a:r>
              <a:rPr lang="nb-NO" sz="2400" i="1" spc="-195" dirty="0">
                <a:latin typeface="DejaVu Sans"/>
                <a:cs typeface="DejaVu Sans"/>
              </a:rPr>
              <a:t> </a:t>
            </a:r>
            <a:r>
              <a:rPr lang="nb-NO" sz="2400" i="1" spc="-155" dirty="0">
                <a:latin typeface="DejaVu Sans"/>
                <a:cs typeface="DejaVu Sans"/>
              </a:rPr>
              <a:t>pasienten</a:t>
            </a:r>
            <a:r>
              <a:rPr lang="nb-NO" sz="2400" i="1" spc="-220" dirty="0">
                <a:latin typeface="DejaVu Sans"/>
                <a:cs typeface="DejaVu Sans"/>
              </a:rPr>
              <a:t> </a:t>
            </a:r>
            <a:r>
              <a:rPr lang="nb-NO" sz="2400" i="1" spc="-240" dirty="0">
                <a:latin typeface="DejaVu Sans"/>
                <a:cs typeface="DejaVu Sans"/>
              </a:rPr>
              <a:t>av</a:t>
            </a:r>
            <a:r>
              <a:rPr lang="nb-NO" sz="2400" i="1" spc="-200" dirty="0">
                <a:latin typeface="DejaVu Sans"/>
                <a:cs typeface="DejaVu Sans"/>
              </a:rPr>
              <a:t> </a:t>
            </a:r>
            <a:r>
              <a:rPr lang="nb-NO" sz="2400" i="1" spc="-195" dirty="0">
                <a:highlight>
                  <a:srgbClr val="FFFF00"/>
                </a:highlight>
                <a:latin typeface="DejaVu Sans"/>
                <a:cs typeface="DejaVu Sans"/>
              </a:rPr>
              <a:t>grunner</a:t>
            </a:r>
            <a:r>
              <a:rPr lang="nb-NO" sz="2400" i="1" spc="-204" dirty="0">
                <a:highlight>
                  <a:srgbClr val="FFFF00"/>
                </a:highlight>
                <a:latin typeface="DejaVu Sans"/>
                <a:cs typeface="DejaVu Sans"/>
              </a:rPr>
              <a:t> </a:t>
            </a:r>
            <a:r>
              <a:rPr lang="nb-NO" sz="2400" i="1" spc="-25" dirty="0">
                <a:highlight>
                  <a:srgbClr val="FFFF00"/>
                </a:highlight>
                <a:latin typeface="DejaVu Sans"/>
                <a:cs typeface="DejaVu Sans"/>
              </a:rPr>
              <a:t>som</a:t>
            </a:r>
            <a:endParaRPr lang="nb-NO" sz="2400" i="1" dirty="0">
              <a:highlight>
                <a:srgbClr val="FFFF00"/>
              </a:highlight>
              <a:latin typeface="DejaVu Sans"/>
              <a:cs typeface="DejaVu Sans"/>
            </a:endParaRPr>
          </a:p>
          <a:p>
            <a:pPr marL="241300">
              <a:lnSpc>
                <a:spcPts val="2160"/>
              </a:lnSpc>
              <a:spcBef>
                <a:spcPts val="520"/>
              </a:spcBef>
            </a:pPr>
            <a:r>
              <a:rPr lang="nb-NO" sz="2400" i="1" spc="-155" dirty="0">
                <a:highlight>
                  <a:srgbClr val="FFFF00"/>
                </a:highlight>
                <a:latin typeface="DejaVu Sans"/>
                <a:cs typeface="DejaVu Sans"/>
              </a:rPr>
              <a:t>bør</a:t>
            </a:r>
            <a:r>
              <a:rPr lang="nb-NO" sz="2400" i="1" spc="-185" dirty="0">
                <a:highlight>
                  <a:srgbClr val="FFFF00"/>
                </a:highlight>
                <a:latin typeface="DejaVu Sans"/>
                <a:cs typeface="DejaVu Sans"/>
              </a:rPr>
              <a:t> </a:t>
            </a:r>
            <a:r>
              <a:rPr lang="nb-NO" sz="2400" i="1" spc="-160" dirty="0">
                <a:highlight>
                  <a:srgbClr val="FFFF00"/>
                </a:highlight>
                <a:latin typeface="DejaVu Sans"/>
                <a:cs typeface="DejaVu Sans"/>
              </a:rPr>
              <a:t>respekteres</a:t>
            </a:r>
            <a:r>
              <a:rPr lang="nb-NO" sz="2400" i="1" spc="-160" dirty="0">
                <a:latin typeface="DejaVu Sans"/>
                <a:cs typeface="DejaVu Sans"/>
              </a:rPr>
              <a:t>,</a:t>
            </a:r>
            <a:r>
              <a:rPr lang="nb-NO" sz="2400" i="1" spc="-195" dirty="0">
                <a:latin typeface="DejaVu Sans"/>
                <a:cs typeface="DejaVu Sans"/>
              </a:rPr>
              <a:t> </a:t>
            </a:r>
            <a:r>
              <a:rPr lang="nb-NO" sz="2400" i="1" spc="-180" dirty="0">
                <a:latin typeface="DejaVu Sans"/>
                <a:cs typeface="DejaVu Sans"/>
              </a:rPr>
              <a:t>ikke </a:t>
            </a:r>
            <a:r>
              <a:rPr lang="nb-NO" sz="2400" i="1" spc="-165" dirty="0">
                <a:latin typeface="DejaVu Sans"/>
                <a:cs typeface="DejaVu Sans"/>
              </a:rPr>
              <a:t>ønsker</a:t>
            </a:r>
            <a:r>
              <a:rPr lang="nb-NO" sz="2400" i="1" spc="-185" dirty="0">
                <a:latin typeface="DejaVu Sans"/>
                <a:cs typeface="DejaVu Sans"/>
              </a:rPr>
              <a:t> </a:t>
            </a:r>
            <a:r>
              <a:rPr lang="nb-NO" sz="2400" i="1" spc="-10" dirty="0">
                <a:latin typeface="DejaVu Sans"/>
                <a:cs typeface="DejaVu Sans"/>
              </a:rPr>
              <a:t>dette.</a:t>
            </a:r>
            <a:endParaRPr kumimoji="0" lang="en-US" sz="2200" b="0" i="1"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7203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object 2"/>
          <p:cNvSpPr txBox="1">
            <a:spLocks noGrp="1"/>
          </p:cNvSpPr>
          <p:nvPr>
            <p:ph type="title"/>
          </p:nvPr>
        </p:nvSpPr>
        <p:spPr>
          <a:xfrm>
            <a:off x="838200" y="401221"/>
            <a:ext cx="10515600" cy="1348065"/>
          </a:xfrm>
          <a:prstGeom prst="rect">
            <a:avLst/>
          </a:prstGeom>
        </p:spPr>
        <p:txBody>
          <a:bodyPr vert="horz" lIns="91440" tIns="45720" rIns="91440" bIns="45720" rtlCol="0" anchor="ctr">
            <a:normAutofit/>
          </a:bodyPr>
          <a:lstStyle/>
          <a:p>
            <a:pPr marL="12700" algn="l" rtl="0">
              <a:lnSpc>
                <a:spcPct val="90000"/>
              </a:lnSpc>
              <a:spcBef>
                <a:spcPct val="0"/>
              </a:spcBef>
            </a:pPr>
            <a:r>
              <a:rPr lang="en-US" sz="5400" b="0" i="1" kern="1200" spc="-10">
                <a:solidFill>
                  <a:srgbClr val="FFFFFF"/>
                </a:solidFill>
                <a:latin typeface="+mj-lt"/>
                <a:ea typeface="+mj-ea"/>
                <a:cs typeface="+mj-cs"/>
              </a:rPr>
              <a:t>Grunner</a:t>
            </a:r>
            <a:r>
              <a:rPr lang="en-US" sz="5400" b="0" i="1" kern="1200" spc="-175">
                <a:solidFill>
                  <a:srgbClr val="FFFFFF"/>
                </a:solidFill>
                <a:latin typeface="+mj-lt"/>
                <a:ea typeface="+mj-ea"/>
                <a:cs typeface="+mj-cs"/>
              </a:rPr>
              <a:t> </a:t>
            </a:r>
            <a:r>
              <a:rPr lang="en-US" sz="5400" b="0" i="1" kern="1200">
                <a:solidFill>
                  <a:srgbClr val="FFFFFF"/>
                </a:solidFill>
                <a:latin typeface="+mj-lt"/>
                <a:ea typeface="+mj-ea"/>
                <a:cs typeface="+mj-cs"/>
              </a:rPr>
              <a:t>som</a:t>
            </a:r>
            <a:r>
              <a:rPr lang="en-US" sz="5400" b="0" i="1" kern="1200" spc="-165">
                <a:solidFill>
                  <a:srgbClr val="FFFFFF"/>
                </a:solidFill>
                <a:latin typeface="+mj-lt"/>
                <a:ea typeface="+mj-ea"/>
                <a:cs typeface="+mj-cs"/>
              </a:rPr>
              <a:t> </a:t>
            </a:r>
            <a:r>
              <a:rPr lang="en-US" sz="5400" b="0" i="1" kern="1200">
                <a:solidFill>
                  <a:srgbClr val="FFFFFF"/>
                </a:solidFill>
                <a:latin typeface="+mj-lt"/>
                <a:ea typeface="+mj-ea"/>
                <a:cs typeface="+mj-cs"/>
              </a:rPr>
              <a:t>bør</a:t>
            </a:r>
            <a:r>
              <a:rPr lang="en-US" sz="5400" b="0" i="1" kern="1200" spc="-160">
                <a:solidFill>
                  <a:srgbClr val="FFFFFF"/>
                </a:solidFill>
                <a:latin typeface="+mj-lt"/>
                <a:ea typeface="+mj-ea"/>
                <a:cs typeface="+mj-cs"/>
              </a:rPr>
              <a:t> </a:t>
            </a:r>
            <a:r>
              <a:rPr lang="en-US" sz="5400" b="0" i="1" kern="1200" spc="-30">
                <a:solidFill>
                  <a:srgbClr val="FFFFFF"/>
                </a:solidFill>
                <a:latin typeface="+mj-lt"/>
                <a:ea typeface="+mj-ea"/>
                <a:cs typeface="+mj-cs"/>
              </a:rPr>
              <a:t>respekteres</a:t>
            </a:r>
            <a:r>
              <a:rPr lang="en-US" sz="5400" b="0" i="1" kern="1200" spc="-165">
                <a:solidFill>
                  <a:srgbClr val="FFFFFF"/>
                </a:solidFill>
                <a:latin typeface="+mj-lt"/>
                <a:ea typeface="+mj-ea"/>
                <a:cs typeface="+mj-cs"/>
              </a:rPr>
              <a:t> </a:t>
            </a:r>
            <a:r>
              <a:rPr lang="en-US" sz="5400" b="0" i="1" kern="1200" spc="-50">
                <a:solidFill>
                  <a:srgbClr val="FFFFFF"/>
                </a:solidFill>
                <a:latin typeface="+mj-lt"/>
                <a:ea typeface="+mj-ea"/>
                <a:cs typeface="+mj-cs"/>
              </a:rPr>
              <a:t>?</a:t>
            </a:r>
            <a:endParaRPr lang="en-US" sz="5400" kern="1200">
              <a:solidFill>
                <a:srgbClr val="FFFFFF"/>
              </a:solidFill>
              <a:latin typeface="+mj-lt"/>
              <a:ea typeface="+mj-ea"/>
              <a:cs typeface="+mj-cs"/>
            </a:endParaRPr>
          </a:p>
        </p:txBody>
      </p:sp>
      <p:sp>
        <p:nvSpPr>
          <p:cNvPr id="3" name="object 3"/>
          <p:cNvSpPr txBox="1"/>
          <p:nvPr/>
        </p:nvSpPr>
        <p:spPr>
          <a:xfrm>
            <a:off x="838200" y="2586789"/>
            <a:ext cx="10515600" cy="3590174"/>
          </a:xfrm>
          <a:prstGeom prst="rect">
            <a:avLst/>
          </a:prstGeom>
        </p:spPr>
        <p:txBody>
          <a:bodyPr vert="horz" lIns="91440" tIns="45720" rIns="91440" bIns="45720" rtlCol="0">
            <a:normAutofit/>
          </a:bodyPr>
          <a:lstStyle/>
          <a:p>
            <a:pPr marL="12700" marR="316230" indent="-228600" algn="l" rtl="0">
              <a:lnSpc>
                <a:spcPct val="90000"/>
              </a:lnSpc>
              <a:spcBef>
                <a:spcPts val="340"/>
              </a:spcBef>
              <a:buFont typeface="Arial" panose="020B0604020202020204" pitchFamily="34" charset="0"/>
              <a:buChar char="•"/>
            </a:pPr>
            <a:r>
              <a:rPr lang="en-US" sz="2200" i="1" kern="1200" dirty="0">
                <a:solidFill>
                  <a:schemeClr val="tx1"/>
                </a:solidFill>
                <a:latin typeface="+mn-lt"/>
                <a:ea typeface="+mn-ea"/>
                <a:cs typeface="+mn-cs"/>
              </a:rPr>
              <a:t>…..</a:t>
            </a:r>
            <a:r>
              <a:rPr lang="en-US" sz="2200" i="1" kern="1200" spc="-15" dirty="0">
                <a:solidFill>
                  <a:schemeClr val="tx1"/>
                </a:solidFill>
                <a:latin typeface="+mn-lt"/>
                <a:ea typeface="+mn-ea"/>
                <a:cs typeface="+mn-cs"/>
              </a:rPr>
              <a:t> </a:t>
            </a:r>
            <a:r>
              <a:rPr lang="en-US" sz="2200" i="1" kern="1200" dirty="0">
                <a:solidFill>
                  <a:schemeClr val="tx1"/>
                </a:solidFill>
                <a:latin typeface="+mn-lt"/>
                <a:ea typeface="+mn-ea"/>
                <a:cs typeface="+mn-cs"/>
              </a:rPr>
              <a:t>Det</a:t>
            </a:r>
            <a:r>
              <a:rPr lang="en-US" sz="2200" i="1" kern="1200" spc="-35" dirty="0">
                <a:solidFill>
                  <a:schemeClr val="tx1"/>
                </a:solidFill>
                <a:latin typeface="+mn-lt"/>
                <a:ea typeface="+mn-ea"/>
                <a:cs typeface="+mn-cs"/>
              </a:rPr>
              <a:t> </a:t>
            </a:r>
            <a:r>
              <a:rPr lang="en-US" sz="2200" i="1" kern="1200" dirty="0" err="1">
                <a:solidFill>
                  <a:schemeClr val="tx1"/>
                </a:solidFill>
                <a:latin typeface="+mn-lt"/>
                <a:ea typeface="+mn-ea"/>
                <a:cs typeface="+mn-cs"/>
              </a:rPr>
              <a:t>kan</a:t>
            </a:r>
            <a:r>
              <a:rPr lang="en-US" sz="2200" i="1" kern="1200" spc="-25" dirty="0">
                <a:solidFill>
                  <a:schemeClr val="tx1"/>
                </a:solidFill>
                <a:latin typeface="+mn-lt"/>
                <a:ea typeface="+mn-ea"/>
                <a:cs typeface="+mn-cs"/>
              </a:rPr>
              <a:t> </a:t>
            </a:r>
            <a:r>
              <a:rPr lang="en-US" sz="2200" i="1" kern="1200" dirty="0" err="1">
                <a:solidFill>
                  <a:schemeClr val="tx1"/>
                </a:solidFill>
                <a:latin typeface="+mn-lt"/>
                <a:ea typeface="+mn-ea"/>
                <a:cs typeface="+mn-cs"/>
              </a:rPr>
              <a:t>være</a:t>
            </a:r>
            <a:r>
              <a:rPr lang="en-US" sz="2200" i="1" kern="1200" spc="-35" dirty="0">
                <a:solidFill>
                  <a:schemeClr val="tx1"/>
                </a:solidFill>
                <a:latin typeface="+mn-lt"/>
                <a:ea typeface="+mn-ea"/>
                <a:cs typeface="+mn-cs"/>
              </a:rPr>
              <a:t> </a:t>
            </a:r>
            <a:r>
              <a:rPr lang="en-US" sz="2200" i="1" kern="1200" dirty="0" err="1">
                <a:solidFill>
                  <a:schemeClr val="tx1"/>
                </a:solidFill>
                <a:latin typeface="+mn-lt"/>
                <a:ea typeface="+mn-ea"/>
                <a:cs typeface="+mn-cs"/>
              </a:rPr>
              <a:t>flere</a:t>
            </a:r>
            <a:r>
              <a:rPr lang="en-US" sz="2200" i="1" kern="1200" spc="-25" dirty="0">
                <a:solidFill>
                  <a:schemeClr val="tx1"/>
                </a:solidFill>
                <a:latin typeface="+mn-lt"/>
                <a:ea typeface="+mn-ea"/>
                <a:cs typeface="+mn-cs"/>
              </a:rPr>
              <a:t> </a:t>
            </a:r>
            <a:r>
              <a:rPr lang="en-US" sz="2200" i="1" kern="1200" dirty="0" err="1">
                <a:solidFill>
                  <a:schemeClr val="tx1"/>
                </a:solidFill>
                <a:latin typeface="+mn-lt"/>
                <a:ea typeface="+mn-ea"/>
                <a:cs typeface="+mn-cs"/>
              </a:rPr>
              <a:t>årsaker</a:t>
            </a:r>
            <a:r>
              <a:rPr lang="en-US" sz="2200" i="1" kern="1200" spc="-60" dirty="0">
                <a:solidFill>
                  <a:schemeClr val="tx1"/>
                </a:solidFill>
                <a:latin typeface="+mn-lt"/>
                <a:ea typeface="+mn-ea"/>
                <a:cs typeface="+mn-cs"/>
              </a:rPr>
              <a:t> </a:t>
            </a:r>
            <a:r>
              <a:rPr lang="en-US" sz="2200" i="1" kern="1200" dirty="0" err="1">
                <a:solidFill>
                  <a:schemeClr val="tx1"/>
                </a:solidFill>
                <a:latin typeface="+mn-lt"/>
                <a:ea typeface="+mn-ea"/>
                <a:cs typeface="+mn-cs"/>
              </a:rPr>
              <a:t>til</a:t>
            </a:r>
            <a:r>
              <a:rPr lang="en-US" sz="2200" i="1" kern="1200" spc="-15" dirty="0">
                <a:solidFill>
                  <a:schemeClr val="tx1"/>
                </a:solidFill>
                <a:latin typeface="+mn-lt"/>
                <a:ea typeface="+mn-ea"/>
                <a:cs typeface="+mn-cs"/>
              </a:rPr>
              <a:t> </a:t>
            </a:r>
            <a:r>
              <a:rPr lang="en-US" sz="2200" i="1" kern="1200" dirty="0">
                <a:solidFill>
                  <a:schemeClr val="tx1"/>
                </a:solidFill>
                <a:latin typeface="+mn-lt"/>
                <a:ea typeface="+mn-ea"/>
                <a:cs typeface="+mn-cs"/>
              </a:rPr>
              <a:t>at</a:t>
            </a:r>
            <a:r>
              <a:rPr lang="en-US" sz="2200" i="1" kern="1200" spc="-20" dirty="0">
                <a:solidFill>
                  <a:schemeClr val="tx1"/>
                </a:solidFill>
                <a:latin typeface="+mn-lt"/>
                <a:ea typeface="+mn-ea"/>
                <a:cs typeface="+mn-cs"/>
              </a:rPr>
              <a:t> </a:t>
            </a:r>
            <a:r>
              <a:rPr lang="en-US" sz="2200" i="1" kern="1200" dirty="0" err="1">
                <a:solidFill>
                  <a:schemeClr val="tx1"/>
                </a:solidFill>
                <a:latin typeface="+mn-lt"/>
                <a:ea typeface="+mn-ea"/>
                <a:cs typeface="+mn-cs"/>
              </a:rPr>
              <a:t>foreldrene</a:t>
            </a:r>
            <a:r>
              <a:rPr lang="en-US" sz="2200" i="1" kern="1200" spc="-45" dirty="0">
                <a:solidFill>
                  <a:schemeClr val="tx1"/>
                </a:solidFill>
                <a:latin typeface="+mn-lt"/>
                <a:ea typeface="+mn-ea"/>
                <a:cs typeface="+mn-cs"/>
              </a:rPr>
              <a:t> </a:t>
            </a:r>
            <a:r>
              <a:rPr lang="en-US" sz="2200" i="1" kern="1200" dirty="0" err="1">
                <a:solidFill>
                  <a:schemeClr val="tx1"/>
                </a:solidFill>
                <a:latin typeface="+mn-lt"/>
                <a:ea typeface="+mn-ea"/>
                <a:cs typeface="+mn-cs"/>
              </a:rPr>
              <a:t>ikke</a:t>
            </a:r>
            <a:r>
              <a:rPr lang="en-US" sz="2200" i="1" kern="1200" spc="-40" dirty="0">
                <a:solidFill>
                  <a:schemeClr val="tx1"/>
                </a:solidFill>
                <a:latin typeface="+mn-lt"/>
                <a:ea typeface="+mn-ea"/>
                <a:cs typeface="+mn-cs"/>
              </a:rPr>
              <a:t> </a:t>
            </a:r>
            <a:r>
              <a:rPr lang="en-US" sz="2200" i="1" kern="1200" dirty="0" err="1">
                <a:solidFill>
                  <a:schemeClr val="tx1"/>
                </a:solidFill>
                <a:latin typeface="+mn-lt"/>
                <a:ea typeface="+mn-ea"/>
                <a:cs typeface="+mn-cs"/>
              </a:rPr>
              <a:t>bør</a:t>
            </a:r>
            <a:r>
              <a:rPr lang="en-US" sz="2200" i="1" kern="1200" spc="-25" dirty="0">
                <a:solidFill>
                  <a:schemeClr val="tx1"/>
                </a:solidFill>
                <a:latin typeface="+mn-lt"/>
                <a:ea typeface="+mn-ea"/>
                <a:cs typeface="+mn-cs"/>
              </a:rPr>
              <a:t> </a:t>
            </a:r>
            <a:r>
              <a:rPr lang="en-US" sz="2200" i="1" kern="1200" spc="-10" dirty="0" err="1">
                <a:solidFill>
                  <a:schemeClr val="tx1"/>
                </a:solidFill>
                <a:latin typeface="+mn-lt"/>
                <a:ea typeface="+mn-ea"/>
                <a:cs typeface="+mn-cs"/>
              </a:rPr>
              <a:t>informeres</a:t>
            </a:r>
            <a:r>
              <a:rPr lang="en-US" sz="2200" i="1" kern="1200" spc="-10" dirty="0">
                <a:solidFill>
                  <a:schemeClr val="tx1"/>
                </a:solidFill>
                <a:latin typeface="+mn-lt"/>
                <a:ea typeface="+mn-ea"/>
                <a:cs typeface="+mn-cs"/>
              </a:rPr>
              <a:t> </a:t>
            </a:r>
            <a:r>
              <a:rPr lang="en-US" sz="2200" i="1" kern="1200" dirty="0">
                <a:solidFill>
                  <a:schemeClr val="tx1"/>
                </a:solidFill>
                <a:latin typeface="+mn-lt"/>
                <a:ea typeface="+mn-ea"/>
                <a:cs typeface="+mn-cs"/>
              </a:rPr>
              <a:t>om</a:t>
            </a:r>
            <a:r>
              <a:rPr lang="en-US" sz="2200" i="1" kern="1200" spc="-40" dirty="0">
                <a:solidFill>
                  <a:schemeClr val="tx1"/>
                </a:solidFill>
                <a:latin typeface="+mn-lt"/>
                <a:ea typeface="+mn-ea"/>
                <a:cs typeface="+mn-cs"/>
              </a:rPr>
              <a:t> </a:t>
            </a:r>
            <a:r>
              <a:rPr lang="en-US" sz="2200" i="1" kern="1200" dirty="0" err="1">
                <a:solidFill>
                  <a:schemeClr val="tx1"/>
                </a:solidFill>
                <a:latin typeface="+mn-lt"/>
                <a:ea typeface="+mn-ea"/>
                <a:cs typeface="+mn-cs"/>
              </a:rPr>
              <a:t>barnets</a:t>
            </a:r>
            <a:r>
              <a:rPr lang="en-US" sz="2200" i="1" kern="1200" spc="-55" dirty="0">
                <a:solidFill>
                  <a:schemeClr val="tx1"/>
                </a:solidFill>
                <a:latin typeface="+mn-lt"/>
                <a:ea typeface="+mn-ea"/>
                <a:cs typeface="+mn-cs"/>
              </a:rPr>
              <a:t> </a:t>
            </a:r>
            <a:r>
              <a:rPr lang="en-US" sz="2200" i="1" kern="1200" dirty="0" err="1">
                <a:solidFill>
                  <a:schemeClr val="tx1"/>
                </a:solidFill>
                <a:latin typeface="+mn-lt"/>
                <a:ea typeface="+mn-ea"/>
                <a:cs typeface="+mn-cs"/>
              </a:rPr>
              <a:t>kontakt</a:t>
            </a:r>
            <a:r>
              <a:rPr lang="en-US" sz="2200" i="1" kern="1200" spc="-50" dirty="0">
                <a:solidFill>
                  <a:schemeClr val="tx1"/>
                </a:solidFill>
                <a:latin typeface="+mn-lt"/>
                <a:ea typeface="+mn-ea"/>
                <a:cs typeface="+mn-cs"/>
              </a:rPr>
              <a:t> </a:t>
            </a:r>
            <a:r>
              <a:rPr lang="en-US" sz="2200" i="1" kern="1200" dirty="0">
                <a:solidFill>
                  <a:schemeClr val="tx1"/>
                </a:solidFill>
                <a:latin typeface="+mn-lt"/>
                <a:ea typeface="+mn-ea"/>
                <a:cs typeface="+mn-cs"/>
              </a:rPr>
              <a:t>med</a:t>
            </a:r>
            <a:r>
              <a:rPr lang="en-US" sz="2200" i="1" kern="1200" spc="-15" dirty="0">
                <a:solidFill>
                  <a:schemeClr val="tx1"/>
                </a:solidFill>
                <a:latin typeface="+mn-lt"/>
                <a:ea typeface="+mn-ea"/>
                <a:cs typeface="+mn-cs"/>
              </a:rPr>
              <a:t> </a:t>
            </a:r>
            <a:r>
              <a:rPr lang="en-US" sz="2200" i="1" kern="1200" dirty="0" err="1">
                <a:solidFill>
                  <a:schemeClr val="tx1"/>
                </a:solidFill>
                <a:latin typeface="+mn-lt"/>
                <a:ea typeface="+mn-ea"/>
                <a:cs typeface="+mn-cs"/>
              </a:rPr>
              <a:t>helsetjenesten</a:t>
            </a:r>
            <a:r>
              <a:rPr lang="en-US" sz="2200" i="1" kern="1200" dirty="0">
                <a:solidFill>
                  <a:schemeClr val="tx1"/>
                </a:solidFill>
                <a:latin typeface="+mn-lt"/>
                <a:ea typeface="+mn-ea"/>
                <a:cs typeface="+mn-cs"/>
              </a:rPr>
              <a:t>,</a:t>
            </a:r>
            <a:r>
              <a:rPr lang="en-US" sz="2200" i="1" kern="1200" spc="-65" dirty="0">
                <a:solidFill>
                  <a:schemeClr val="tx1"/>
                </a:solidFill>
                <a:latin typeface="+mn-lt"/>
                <a:ea typeface="+mn-ea"/>
                <a:cs typeface="+mn-cs"/>
              </a:rPr>
              <a:t> </a:t>
            </a:r>
            <a:r>
              <a:rPr lang="en-US" sz="2200" i="1" kern="1200" dirty="0" err="1">
                <a:solidFill>
                  <a:schemeClr val="tx1"/>
                </a:solidFill>
                <a:latin typeface="+mn-lt"/>
                <a:ea typeface="+mn-ea"/>
                <a:cs typeface="+mn-cs"/>
              </a:rPr>
              <a:t>både</a:t>
            </a:r>
            <a:r>
              <a:rPr lang="en-US" sz="2200" i="1" kern="1200" spc="-30" dirty="0">
                <a:solidFill>
                  <a:schemeClr val="tx1"/>
                </a:solidFill>
                <a:latin typeface="+mn-lt"/>
                <a:ea typeface="+mn-ea"/>
                <a:cs typeface="+mn-cs"/>
              </a:rPr>
              <a:t> </a:t>
            </a:r>
            <a:r>
              <a:rPr lang="en-US" sz="2200" i="1" kern="1200" dirty="0">
                <a:solidFill>
                  <a:schemeClr val="tx1"/>
                </a:solidFill>
                <a:latin typeface="+mn-lt"/>
                <a:ea typeface="+mn-ea"/>
                <a:cs typeface="+mn-cs"/>
              </a:rPr>
              <a:t>rent</a:t>
            </a:r>
            <a:r>
              <a:rPr lang="en-US" sz="2200" i="1" kern="1200" spc="-40" dirty="0">
                <a:solidFill>
                  <a:schemeClr val="tx1"/>
                </a:solidFill>
                <a:latin typeface="+mn-lt"/>
                <a:ea typeface="+mn-ea"/>
                <a:cs typeface="+mn-cs"/>
              </a:rPr>
              <a:t> </a:t>
            </a:r>
            <a:r>
              <a:rPr lang="en-US" sz="2200" i="1" kern="1200" dirty="0" err="1">
                <a:solidFill>
                  <a:schemeClr val="tx1"/>
                </a:solidFill>
                <a:latin typeface="+mn-lt"/>
                <a:ea typeface="+mn-ea"/>
                <a:cs typeface="+mn-cs"/>
              </a:rPr>
              <a:t>personlige</a:t>
            </a:r>
            <a:r>
              <a:rPr lang="en-US" sz="2200" i="1" kern="1200" spc="-55" dirty="0">
                <a:solidFill>
                  <a:schemeClr val="tx1"/>
                </a:solidFill>
                <a:latin typeface="+mn-lt"/>
                <a:ea typeface="+mn-ea"/>
                <a:cs typeface="+mn-cs"/>
              </a:rPr>
              <a:t> </a:t>
            </a:r>
            <a:r>
              <a:rPr lang="en-US" sz="2200" i="1" kern="1200" spc="-20" dirty="0">
                <a:solidFill>
                  <a:schemeClr val="tx1"/>
                </a:solidFill>
                <a:latin typeface="+mn-lt"/>
                <a:ea typeface="+mn-ea"/>
                <a:cs typeface="+mn-cs"/>
              </a:rPr>
              <a:t>(for </a:t>
            </a:r>
            <a:r>
              <a:rPr lang="en-US" sz="2200" i="1" kern="1200" dirty="0" err="1">
                <a:solidFill>
                  <a:schemeClr val="tx1"/>
                </a:solidFill>
                <a:latin typeface="+mn-lt"/>
                <a:ea typeface="+mn-ea"/>
                <a:cs typeface="+mn-cs"/>
              </a:rPr>
              <a:t>eksempel</a:t>
            </a:r>
            <a:r>
              <a:rPr lang="en-US" sz="2200" i="1" kern="1200" spc="-70" dirty="0">
                <a:solidFill>
                  <a:schemeClr val="tx1"/>
                </a:solidFill>
                <a:latin typeface="+mn-lt"/>
                <a:ea typeface="+mn-ea"/>
                <a:cs typeface="+mn-cs"/>
              </a:rPr>
              <a:t> </a:t>
            </a:r>
            <a:r>
              <a:rPr lang="en-US" sz="2200" i="1" kern="1200" dirty="0" err="1">
                <a:solidFill>
                  <a:schemeClr val="tx1"/>
                </a:solidFill>
                <a:latin typeface="+mn-lt"/>
                <a:ea typeface="+mn-ea"/>
                <a:cs typeface="+mn-cs"/>
              </a:rPr>
              <a:t>mishandlingssaker</a:t>
            </a:r>
            <a:r>
              <a:rPr lang="en-US" sz="2200" i="1" kern="1200" dirty="0">
                <a:solidFill>
                  <a:schemeClr val="tx1"/>
                </a:solidFill>
                <a:latin typeface="+mn-lt"/>
                <a:ea typeface="+mn-ea"/>
                <a:cs typeface="+mn-cs"/>
              </a:rPr>
              <a:t>)</a:t>
            </a:r>
            <a:r>
              <a:rPr lang="en-US" sz="2200" i="1" kern="1200" spc="-90" dirty="0">
                <a:solidFill>
                  <a:schemeClr val="tx1"/>
                </a:solidFill>
                <a:latin typeface="+mn-lt"/>
                <a:ea typeface="+mn-ea"/>
                <a:cs typeface="+mn-cs"/>
              </a:rPr>
              <a:t> </a:t>
            </a:r>
            <a:r>
              <a:rPr lang="en-US" sz="2200" i="1" kern="1200" dirty="0" err="1">
                <a:solidFill>
                  <a:schemeClr val="tx1"/>
                </a:solidFill>
                <a:latin typeface="+mn-lt"/>
                <a:ea typeface="+mn-ea"/>
                <a:cs typeface="+mn-cs"/>
              </a:rPr>
              <a:t>og</a:t>
            </a:r>
            <a:r>
              <a:rPr lang="en-US" sz="2200" i="1" kern="1200" spc="-60" dirty="0">
                <a:solidFill>
                  <a:schemeClr val="tx1"/>
                </a:solidFill>
                <a:latin typeface="+mn-lt"/>
                <a:ea typeface="+mn-ea"/>
                <a:cs typeface="+mn-cs"/>
              </a:rPr>
              <a:t> </a:t>
            </a:r>
            <a:r>
              <a:rPr lang="en-US" sz="2200" i="1" kern="1200" dirty="0" err="1">
                <a:solidFill>
                  <a:schemeClr val="tx1"/>
                </a:solidFill>
                <a:latin typeface="+mn-lt"/>
                <a:ea typeface="+mn-ea"/>
                <a:cs typeface="+mn-cs"/>
              </a:rPr>
              <a:t>ulike</a:t>
            </a:r>
            <a:r>
              <a:rPr lang="en-US" sz="2200" i="1" kern="1200" spc="-40" dirty="0">
                <a:solidFill>
                  <a:schemeClr val="tx1"/>
                </a:solidFill>
                <a:latin typeface="+mn-lt"/>
                <a:ea typeface="+mn-ea"/>
                <a:cs typeface="+mn-cs"/>
              </a:rPr>
              <a:t> </a:t>
            </a:r>
            <a:r>
              <a:rPr lang="en-US" sz="2200" i="1" kern="1200" spc="-10" dirty="0" err="1">
                <a:solidFill>
                  <a:schemeClr val="tx1"/>
                </a:solidFill>
                <a:latin typeface="+mn-lt"/>
                <a:ea typeface="+mn-ea"/>
                <a:cs typeface="+mn-cs"/>
              </a:rPr>
              <a:t>overbevisningsgrunner</a:t>
            </a:r>
            <a:r>
              <a:rPr lang="en-US" sz="2200" i="1" kern="1200" spc="-10" dirty="0">
                <a:solidFill>
                  <a:schemeClr val="tx1"/>
                </a:solidFill>
                <a:latin typeface="+mn-lt"/>
                <a:ea typeface="+mn-ea"/>
                <a:cs typeface="+mn-cs"/>
              </a:rPr>
              <a:t>.</a:t>
            </a:r>
            <a:endParaRPr lang="en-US" sz="2200" kern="1200" dirty="0">
              <a:solidFill>
                <a:schemeClr val="tx1"/>
              </a:solidFill>
              <a:latin typeface="+mn-lt"/>
              <a:ea typeface="+mn-ea"/>
              <a:cs typeface="+mn-cs"/>
            </a:endParaRPr>
          </a:p>
          <a:p>
            <a:pPr marL="12700" marR="5080" indent="-228600" algn="l" rtl="0">
              <a:lnSpc>
                <a:spcPct val="90000"/>
              </a:lnSpc>
              <a:spcBef>
                <a:spcPts val="1005"/>
              </a:spcBef>
              <a:buFont typeface="Arial" panose="020B0604020202020204" pitchFamily="34" charset="0"/>
              <a:buChar char="•"/>
            </a:pPr>
            <a:r>
              <a:rPr lang="en-US" sz="2200" i="1" kern="1200" dirty="0">
                <a:solidFill>
                  <a:schemeClr val="tx1"/>
                </a:solidFill>
                <a:latin typeface="+mn-lt"/>
                <a:ea typeface="+mn-ea"/>
                <a:cs typeface="+mn-cs"/>
              </a:rPr>
              <a:t>Et</a:t>
            </a:r>
            <a:r>
              <a:rPr lang="en-US" sz="2200" i="1" kern="1200" spc="-20" dirty="0">
                <a:solidFill>
                  <a:schemeClr val="tx1"/>
                </a:solidFill>
                <a:latin typeface="+mn-lt"/>
                <a:ea typeface="+mn-ea"/>
                <a:cs typeface="+mn-cs"/>
              </a:rPr>
              <a:t> </a:t>
            </a:r>
            <a:r>
              <a:rPr lang="en-US" sz="2200" i="1" kern="1200" dirty="0" err="1">
                <a:solidFill>
                  <a:schemeClr val="tx1"/>
                </a:solidFill>
                <a:latin typeface="+mn-lt"/>
                <a:ea typeface="+mn-ea"/>
                <a:cs typeface="+mn-cs"/>
              </a:rPr>
              <a:t>viktig</a:t>
            </a:r>
            <a:r>
              <a:rPr lang="en-US" sz="2200" i="1" kern="1200" spc="-25" dirty="0">
                <a:solidFill>
                  <a:schemeClr val="tx1"/>
                </a:solidFill>
                <a:latin typeface="+mn-lt"/>
                <a:ea typeface="+mn-ea"/>
                <a:cs typeface="+mn-cs"/>
              </a:rPr>
              <a:t> </a:t>
            </a:r>
            <a:r>
              <a:rPr lang="en-US" sz="2200" i="1" kern="1200" dirty="0" err="1">
                <a:solidFill>
                  <a:schemeClr val="tx1"/>
                </a:solidFill>
                <a:latin typeface="+mn-lt"/>
                <a:ea typeface="+mn-ea"/>
                <a:cs typeface="+mn-cs"/>
              </a:rPr>
              <a:t>hensyn</a:t>
            </a:r>
            <a:r>
              <a:rPr lang="en-US" sz="2200" i="1" kern="1200" spc="-35" dirty="0">
                <a:solidFill>
                  <a:schemeClr val="tx1"/>
                </a:solidFill>
                <a:latin typeface="+mn-lt"/>
                <a:ea typeface="+mn-ea"/>
                <a:cs typeface="+mn-cs"/>
              </a:rPr>
              <a:t> </a:t>
            </a:r>
            <a:r>
              <a:rPr lang="en-US" sz="2200" i="1" kern="1200" dirty="0" err="1">
                <a:solidFill>
                  <a:schemeClr val="tx1"/>
                </a:solidFill>
                <a:latin typeface="+mn-lt"/>
                <a:ea typeface="+mn-ea"/>
                <a:cs typeface="+mn-cs"/>
              </a:rPr>
              <a:t>bak</a:t>
            </a:r>
            <a:r>
              <a:rPr lang="en-US" sz="2200" i="1" kern="1200" spc="-35" dirty="0">
                <a:solidFill>
                  <a:schemeClr val="tx1"/>
                </a:solidFill>
                <a:latin typeface="+mn-lt"/>
                <a:ea typeface="+mn-ea"/>
                <a:cs typeface="+mn-cs"/>
              </a:rPr>
              <a:t> </a:t>
            </a:r>
            <a:r>
              <a:rPr lang="en-US" sz="2200" i="1" kern="1200" dirty="0" err="1">
                <a:solidFill>
                  <a:schemeClr val="tx1"/>
                </a:solidFill>
                <a:latin typeface="+mn-lt"/>
                <a:ea typeface="+mn-ea"/>
                <a:cs typeface="+mn-cs"/>
              </a:rPr>
              <a:t>bestemmelsen</a:t>
            </a:r>
            <a:r>
              <a:rPr lang="en-US" sz="2200" i="1" kern="1200" spc="-35" dirty="0">
                <a:solidFill>
                  <a:schemeClr val="tx1"/>
                </a:solidFill>
                <a:latin typeface="+mn-lt"/>
                <a:ea typeface="+mn-ea"/>
                <a:cs typeface="+mn-cs"/>
              </a:rPr>
              <a:t> </a:t>
            </a:r>
            <a:r>
              <a:rPr lang="en-US" sz="2200" i="1" kern="1200" dirty="0">
                <a:solidFill>
                  <a:schemeClr val="tx1"/>
                </a:solidFill>
                <a:latin typeface="+mn-lt"/>
                <a:ea typeface="+mn-ea"/>
                <a:cs typeface="+mn-cs"/>
              </a:rPr>
              <a:t>er</a:t>
            </a:r>
            <a:r>
              <a:rPr lang="en-US" sz="2200" i="1" kern="1200" spc="-25" dirty="0">
                <a:solidFill>
                  <a:schemeClr val="tx1"/>
                </a:solidFill>
                <a:latin typeface="+mn-lt"/>
                <a:ea typeface="+mn-ea"/>
                <a:cs typeface="+mn-cs"/>
              </a:rPr>
              <a:t> </a:t>
            </a:r>
            <a:r>
              <a:rPr lang="en-US" sz="2200" i="1" kern="1200" dirty="0">
                <a:solidFill>
                  <a:schemeClr val="tx1"/>
                </a:solidFill>
                <a:latin typeface="+mn-lt"/>
                <a:ea typeface="+mn-ea"/>
                <a:cs typeface="+mn-cs"/>
              </a:rPr>
              <a:t>å</a:t>
            </a:r>
            <a:r>
              <a:rPr lang="en-US" sz="2200" i="1" kern="1200" spc="-10" dirty="0">
                <a:solidFill>
                  <a:schemeClr val="tx1"/>
                </a:solidFill>
                <a:latin typeface="+mn-lt"/>
                <a:ea typeface="+mn-ea"/>
                <a:cs typeface="+mn-cs"/>
              </a:rPr>
              <a:t> </a:t>
            </a:r>
            <a:r>
              <a:rPr lang="en-US" sz="2200" i="1" kern="1200" dirty="0" err="1">
                <a:solidFill>
                  <a:schemeClr val="tx1"/>
                </a:solidFill>
                <a:latin typeface="+mn-lt"/>
                <a:ea typeface="+mn-ea"/>
                <a:cs typeface="+mn-cs"/>
              </a:rPr>
              <a:t>sikre</a:t>
            </a:r>
            <a:r>
              <a:rPr lang="en-US" sz="2200" i="1" kern="1200" spc="-50" dirty="0">
                <a:solidFill>
                  <a:schemeClr val="tx1"/>
                </a:solidFill>
                <a:latin typeface="+mn-lt"/>
                <a:ea typeface="+mn-ea"/>
                <a:cs typeface="+mn-cs"/>
              </a:rPr>
              <a:t> </a:t>
            </a:r>
            <a:r>
              <a:rPr lang="en-US" sz="2200" i="1" kern="1200" dirty="0">
                <a:solidFill>
                  <a:schemeClr val="tx1"/>
                </a:solidFill>
                <a:latin typeface="+mn-lt"/>
                <a:ea typeface="+mn-ea"/>
                <a:cs typeface="+mn-cs"/>
              </a:rPr>
              <a:t>at</a:t>
            </a:r>
            <a:r>
              <a:rPr lang="en-US" sz="2200" i="1" kern="1200" spc="-20" dirty="0">
                <a:solidFill>
                  <a:schemeClr val="tx1"/>
                </a:solidFill>
                <a:latin typeface="+mn-lt"/>
                <a:ea typeface="+mn-ea"/>
                <a:cs typeface="+mn-cs"/>
              </a:rPr>
              <a:t> </a:t>
            </a:r>
            <a:r>
              <a:rPr lang="en-US" sz="2200" i="1" kern="1200" dirty="0">
                <a:solidFill>
                  <a:schemeClr val="tx1"/>
                </a:solidFill>
                <a:latin typeface="+mn-lt"/>
                <a:ea typeface="+mn-ea"/>
                <a:cs typeface="+mn-cs"/>
              </a:rPr>
              <a:t>barn</a:t>
            </a:r>
            <a:r>
              <a:rPr lang="en-US" sz="2200" i="1" kern="1200" spc="-40" dirty="0">
                <a:solidFill>
                  <a:schemeClr val="tx1"/>
                </a:solidFill>
                <a:latin typeface="+mn-lt"/>
                <a:ea typeface="+mn-ea"/>
                <a:cs typeface="+mn-cs"/>
              </a:rPr>
              <a:t> </a:t>
            </a:r>
            <a:r>
              <a:rPr lang="en-US" sz="2200" i="1" kern="1200" dirty="0" err="1">
                <a:solidFill>
                  <a:schemeClr val="tx1"/>
                </a:solidFill>
                <a:latin typeface="+mn-lt"/>
                <a:ea typeface="+mn-ea"/>
                <a:cs typeface="+mn-cs"/>
              </a:rPr>
              <a:t>og</a:t>
            </a:r>
            <a:r>
              <a:rPr lang="en-US" sz="2200" i="1" kern="1200" spc="-25" dirty="0">
                <a:solidFill>
                  <a:schemeClr val="tx1"/>
                </a:solidFill>
                <a:latin typeface="+mn-lt"/>
                <a:ea typeface="+mn-ea"/>
                <a:cs typeface="+mn-cs"/>
              </a:rPr>
              <a:t> </a:t>
            </a:r>
            <a:r>
              <a:rPr lang="en-US" sz="2200" i="1" kern="1200" spc="-20" dirty="0" err="1">
                <a:solidFill>
                  <a:schemeClr val="tx1"/>
                </a:solidFill>
                <a:latin typeface="+mn-lt"/>
                <a:ea typeface="+mn-ea"/>
                <a:cs typeface="+mn-cs"/>
              </a:rPr>
              <a:t>unge</a:t>
            </a:r>
            <a:r>
              <a:rPr lang="en-US" sz="2200" i="1" kern="1200" spc="-20" dirty="0">
                <a:solidFill>
                  <a:schemeClr val="tx1"/>
                </a:solidFill>
                <a:latin typeface="+mn-lt"/>
                <a:ea typeface="+mn-ea"/>
                <a:cs typeface="+mn-cs"/>
              </a:rPr>
              <a:t> </a:t>
            </a:r>
            <a:r>
              <a:rPr lang="en-US" sz="2200" i="1" kern="1200" dirty="0" err="1">
                <a:solidFill>
                  <a:schemeClr val="tx1"/>
                </a:solidFill>
                <a:latin typeface="+mn-lt"/>
                <a:ea typeface="+mn-ea"/>
                <a:cs typeface="+mn-cs"/>
              </a:rPr>
              <a:t>oppsøker</a:t>
            </a:r>
            <a:r>
              <a:rPr lang="en-US" sz="2200" i="1" kern="1200" spc="-40" dirty="0">
                <a:solidFill>
                  <a:schemeClr val="tx1"/>
                </a:solidFill>
                <a:latin typeface="+mn-lt"/>
                <a:ea typeface="+mn-ea"/>
                <a:cs typeface="+mn-cs"/>
              </a:rPr>
              <a:t> </a:t>
            </a:r>
            <a:r>
              <a:rPr lang="en-US" sz="2200" i="1" kern="1200" dirty="0" err="1">
                <a:solidFill>
                  <a:schemeClr val="tx1"/>
                </a:solidFill>
                <a:latin typeface="+mn-lt"/>
                <a:ea typeface="+mn-ea"/>
                <a:cs typeface="+mn-cs"/>
              </a:rPr>
              <a:t>helsetjenesten</a:t>
            </a:r>
            <a:r>
              <a:rPr lang="en-US" sz="2200" i="1" kern="1200" dirty="0">
                <a:solidFill>
                  <a:schemeClr val="tx1"/>
                </a:solidFill>
                <a:latin typeface="+mn-lt"/>
                <a:ea typeface="+mn-ea"/>
                <a:cs typeface="+mn-cs"/>
              </a:rPr>
              <a:t>,</a:t>
            </a:r>
            <a:r>
              <a:rPr lang="en-US" sz="2200" i="1" kern="1200" spc="-60" dirty="0">
                <a:solidFill>
                  <a:schemeClr val="tx1"/>
                </a:solidFill>
                <a:latin typeface="+mn-lt"/>
                <a:ea typeface="+mn-ea"/>
                <a:cs typeface="+mn-cs"/>
              </a:rPr>
              <a:t> </a:t>
            </a:r>
            <a:r>
              <a:rPr lang="en-US" sz="2200" i="1" kern="1200" dirty="0">
                <a:solidFill>
                  <a:schemeClr val="tx1"/>
                </a:solidFill>
                <a:latin typeface="+mn-lt"/>
                <a:ea typeface="+mn-ea"/>
                <a:cs typeface="+mn-cs"/>
              </a:rPr>
              <a:t>for</a:t>
            </a:r>
            <a:r>
              <a:rPr lang="en-US" sz="2200" i="1" kern="1200" spc="-20" dirty="0">
                <a:solidFill>
                  <a:schemeClr val="tx1"/>
                </a:solidFill>
                <a:latin typeface="+mn-lt"/>
                <a:ea typeface="+mn-ea"/>
                <a:cs typeface="+mn-cs"/>
              </a:rPr>
              <a:t> </a:t>
            </a:r>
            <a:r>
              <a:rPr lang="en-US" sz="2200" i="1" kern="1200" dirty="0" err="1">
                <a:solidFill>
                  <a:schemeClr val="tx1"/>
                </a:solidFill>
                <a:latin typeface="+mn-lt"/>
                <a:ea typeface="+mn-ea"/>
                <a:cs typeface="+mn-cs"/>
              </a:rPr>
              <a:t>eksempel</a:t>
            </a:r>
            <a:r>
              <a:rPr lang="en-US" sz="2200" i="1" kern="1200" spc="-25" dirty="0">
                <a:solidFill>
                  <a:schemeClr val="tx1"/>
                </a:solidFill>
                <a:latin typeface="+mn-lt"/>
                <a:ea typeface="+mn-ea"/>
                <a:cs typeface="+mn-cs"/>
              </a:rPr>
              <a:t> </a:t>
            </a:r>
            <a:r>
              <a:rPr lang="en-US" sz="2200" i="1" kern="1200" dirty="0" err="1">
                <a:solidFill>
                  <a:schemeClr val="tx1"/>
                </a:solidFill>
                <a:latin typeface="+mn-lt"/>
                <a:ea typeface="+mn-ea"/>
                <a:cs typeface="+mn-cs"/>
              </a:rPr>
              <a:t>helsesøster</a:t>
            </a:r>
            <a:r>
              <a:rPr lang="en-US" sz="2200" i="1" kern="1200" spc="-45" dirty="0">
                <a:solidFill>
                  <a:schemeClr val="tx1"/>
                </a:solidFill>
                <a:latin typeface="+mn-lt"/>
                <a:ea typeface="+mn-ea"/>
                <a:cs typeface="+mn-cs"/>
              </a:rPr>
              <a:t> </a:t>
            </a:r>
            <a:r>
              <a:rPr lang="en-US" sz="2200" i="1" kern="1200" dirty="0" err="1">
                <a:solidFill>
                  <a:schemeClr val="tx1"/>
                </a:solidFill>
                <a:latin typeface="+mn-lt"/>
                <a:ea typeface="+mn-ea"/>
                <a:cs typeface="+mn-cs"/>
              </a:rPr>
              <a:t>på</a:t>
            </a:r>
            <a:r>
              <a:rPr lang="en-US" sz="2200" i="1" kern="1200" spc="-15" dirty="0">
                <a:solidFill>
                  <a:schemeClr val="tx1"/>
                </a:solidFill>
                <a:latin typeface="+mn-lt"/>
                <a:ea typeface="+mn-ea"/>
                <a:cs typeface="+mn-cs"/>
              </a:rPr>
              <a:t> </a:t>
            </a:r>
            <a:r>
              <a:rPr lang="en-US" sz="2200" i="1" kern="1200" dirty="0" err="1">
                <a:solidFill>
                  <a:schemeClr val="tx1"/>
                </a:solidFill>
                <a:latin typeface="+mn-lt"/>
                <a:ea typeface="+mn-ea"/>
                <a:cs typeface="+mn-cs"/>
              </a:rPr>
              <a:t>skolen</a:t>
            </a:r>
            <a:r>
              <a:rPr lang="en-US" sz="2200" i="1" kern="1200" dirty="0">
                <a:solidFill>
                  <a:schemeClr val="tx1"/>
                </a:solidFill>
                <a:latin typeface="+mn-lt"/>
                <a:ea typeface="+mn-ea"/>
                <a:cs typeface="+mn-cs"/>
              </a:rPr>
              <a:t>,</a:t>
            </a:r>
            <a:r>
              <a:rPr lang="en-US" sz="2200" i="1" kern="1200" spc="-35" dirty="0">
                <a:solidFill>
                  <a:schemeClr val="tx1"/>
                </a:solidFill>
                <a:latin typeface="+mn-lt"/>
                <a:ea typeface="+mn-ea"/>
                <a:cs typeface="+mn-cs"/>
              </a:rPr>
              <a:t> </a:t>
            </a:r>
            <a:r>
              <a:rPr lang="en-US" sz="2200" i="1" kern="1200" spc="-25" dirty="0" err="1">
                <a:solidFill>
                  <a:schemeClr val="tx1"/>
                </a:solidFill>
                <a:latin typeface="+mn-lt"/>
                <a:ea typeface="+mn-ea"/>
                <a:cs typeface="+mn-cs"/>
              </a:rPr>
              <a:t>når</a:t>
            </a:r>
            <a:r>
              <a:rPr lang="en-US" sz="2200" i="1" kern="1200" spc="500" dirty="0">
                <a:solidFill>
                  <a:schemeClr val="tx1"/>
                </a:solidFill>
                <a:latin typeface="+mn-lt"/>
                <a:ea typeface="+mn-ea"/>
                <a:cs typeface="+mn-cs"/>
              </a:rPr>
              <a:t> </a:t>
            </a:r>
            <a:r>
              <a:rPr lang="en-US" sz="2200" i="1" kern="1200" dirty="0">
                <a:solidFill>
                  <a:schemeClr val="tx1"/>
                </a:solidFill>
                <a:latin typeface="+mn-lt"/>
                <a:ea typeface="+mn-ea"/>
                <a:cs typeface="+mn-cs"/>
              </a:rPr>
              <a:t>de</a:t>
            </a:r>
            <a:r>
              <a:rPr lang="en-US" sz="2200" i="1" kern="1200" spc="-20" dirty="0">
                <a:solidFill>
                  <a:schemeClr val="tx1"/>
                </a:solidFill>
                <a:latin typeface="+mn-lt"/>
                <a:ea typeface="+mn-ea"/>
                <a:cs typeface="+mn-cs"/>
              </a:rPr>
              <a:t> </a:t>
            </a:r>
            <a:r>
              <a:rPr lang="en-US" sz="2200" i="1" kern="1200" dirty="0" err="1">
                <a:solidFill>
                  <a:schemeClr val="tx1"/>
                </a:solidFill>
                <a:latin typeface="+mn-lt"/>
                <a:ea typeface="+mn-ea"/>
                <a:cs typeface="+mn-cs"/>
              </a:rPr>
              <a:t>har</a:t>
            </a:r>
            <a:r>
              <a:rPr lang="en-US" sz="2200" i="1" kern="1200" spc="-15" dirty="0">
                <a:solidFill>
                  <a:schemeClr val="tx1"/>
                </a:solidFill>
                <a:latin typeface="+mn-lt"/>
                <a:ea typeface="+mn-ea"/>
                <a:cs typeface="+mn-cs"/>
              </a:rPr>
              <a:t> </a:t>
            </a:r>
            <a:r>
              <a:rPr lang="en-US" sz="2200" i="1" kern="1200" dirty="0" err="1">
                <a:solidFill>
                  <a:schemeClr val="tx1"/>
                </a:solidFill>
                <a:latin typeface="+mn-lt"/>
                <a:ea typeface="+mn-ea"/>
                <a:cs typeface="+mn-cs"/>
              </a:rPr>
              <a:t>behov</a:t>
            </a:r>
            <a:r>
              <a:rPr lang="en-US" sz="2200" i="1" kern="1200" spc="-30" dirty="0">
                <a:solidFill>
                  <a:schemeClr val="tx1"/>
                </a:solidFill>
                <a:latin typeface="+mn-lt"/>
                <a:ea typeface="+mn-ea"/>
                <a:cs typeface="+mn-cs"/>
              </a:rPr>
              <a:t> </a:t>
            </a:r>
            <a:r>
              <a:rPr lang="en-US" sz="2200" i="1" kern="1200" dirty="0">
                <a:solidFill>
                  <a:schemeClr val="tx1"/>
                </a:solidFill>
                <a:latin typeface="+mn-lt"/>
                <a:ea typeface="+mn-ea"/>
                <a:cs typeface="+mn-cs"/>
              </a:rPr>
              <a:t>for</a:t>
            </a:r>
            <a:r>
              <a:rPr lang="en-US" sz="2200" i="1" kern="1200" spc="-30" dirty="0">
                <a:solidFill>
                  <a:schemeClr val="tx1"/>
                </a:solidFill>
                <a:latin typeface="+mn-lt"/>
                <a:ea typeface="+mn-ea"/>
                <a:cs typeface="+mn-cs"/>
              </a:rPr>
              <a:t> </a:t>
            </a:r>
            <a:r>
              <a:rPr lang="en-US" sz="2200" i="1" kern="1200" dirty="0">
                <a:solidFill>
                  <a:schemeClr val="tx1"/>
                </a:solidFill>
                <a:latin typeface="+mn-lt"/>
                <a:ea typeface="+mn-ea"/>
                <a:cs typeface="+mn-cs"/>
              </a:rPr>
              <a:t>det</a:t>
            </a:r>
            <a:r>
              <a:rPr lang="en-US" sz="2200" i="1" kern="1200" spc="-25" dirty="0">
                <a:solidFill>
                  <a:schemeClr val="tx1"/>
                </a:solidFill>
                <a:latin typeface="+mn-lt"/>
                <a:ea typeface="+mn-ea"/>
                <a:cs typeface="+mn-cs"/>
              </a:rPr>
              <a:t> </a:t>
            </a:r>
            <a:r>
              <a:rPr lang="en-US" sz="2200" i="1" kern="1200" dirty="0" err="1">
                <a:solidFill>
                  <a:schemeClr val="tx1"/>
                </a:solidFill>
                <a:latin typeface="+mn-lt"/>
                <a:ea typeface="+mn-ea"/>
                <a:cs typeface="+mn-cs"/>
              </a:rPr>
              <a:t>uten</a:t>
            </a:r>
            <a:r>
              <a:rPr lang="en-US" sz="2200" i="1" kern="1200" spc="-15" dirty="0">
                <a:solidFill>
                  <a:schemeClr val="tx1"/>
                </a:solidFill>
                <a:latin typeface="+mn-lt"/>
                <a:ea typeface="+mn-ea"/>
                <a:cs typeface="+mn-cs"/>
              </a:rPr>
              <a:t> </a:t>
            </a:r>
            <a:r>
              <a:rPr lang="en-US" sz="2200" i="1" kern="1200" dirty="0" err="1">
                <a:solidFill>
                  <a:schemeClr val="tx1"/>
                </a:solidFill>
                <a:latin typeface="+mn-lt"/>
                <a:ea typeface="+mn-ea"/>
                <a:cs typeface="+mn-cs"/>
              </a:rPr>
              <a:t>frykt</a:t>
            </a:r>
            <a:r>
              <a:rPr lang="en-US" sz="2200" i="1" kern="1200" spc="-40" dirty="0">
                <a:solidFill>
                  <a:schemeClr val="tx1"/>
                </a:solidFill>
                <a:latin typeface="+mn-lt"/>
                <a:ea typeface="+mn-ea"/>
                <a:cs typeface="+mn-cs"/>
              </a:rPr>
              <a:t> </a:t>
            </a:r>
            <a:r>
              <a:rPr lang="en-US" sz="2200" i="1" kern="1200" dirty="0">
                <a:solidFill>
                  <a:schemeClr val="tx1"/>
                </a:solidFill>
                <a:latin typeface="+mn-lt"/>
                <a:ea typeface="+mn-ea"/>
                <a:cs typeface="+mn-cs"/>
              </a:rPr>
              <a:t>for</a:t>
            </a:r>
            <a:r>
              <a:rPr lang="en-US" sz="2200" i="1" kern="1200" spc="-30" dirty="0">
                <a:solidFill>
                  <a:schemeClr val="tx1"/>
                </a:solidFill>
                <a:latin typeface="+mn-lt"/>
                <a:ea typeface="+mn-ea"/>
                <a:cs typeface="+mn-cs"/>
              </a:rPr>
              <a:t> </a:t>
            </a:r>
            <a:r>
              <a:rPr lang="en-US" sz="2200" i="1" kern="1200" dirty="0">
                <a:solidFill>
                  <a:schemeClr val="tx1"/>
                </a:solidFill>
                <a:latin typeface="+mn-lt"/>
                <a:ea typeface="+mn-ea"/>
                <a:cs typeface="+mn-cs"/>
              </a:rPr>
              <a:t>at</a:t>
            </a:r>
            <a:r>
              <a:rPr lang="en-US" sz="2200" i="1" kern="1200" spc="-15" dirty="0">
                <a:solidFill>
                  <a:schemeClr val="tx1"/>
                </a:solidFill>
                <a:latin typeface="+mn-lt"/>
                <a:ea typeface="+mn-ea"/>
                <a:cs typeface="+mn-cs"/>
              </a:rPr>
              <a:t> </a:t>
            </a:r>
            <a:r>
              <a:rPr lang="en-US" sz="2200" i="1" kern="1200" dirty="0" err="1">
                <a:solidFill>
                  <a:schemeClr val="tx1"/>
                </a:solidFill>
                <a:latin typeface="+mn-lt"/>
                <a:ea typeface="+mn-ea"/>
                <a:cs typeface="+mn-cs"/>
              </a:rPr>
              <a:t>foreldrene</a:t>
            </a:r>
            <a:r>
              <a:rPr lang="en-US" sz="2200" i="1" kern="1200" spc="-50" dirty="0">
                <a:solidFill>
                  <a:schemeClr val="tx1"/>
                </a:solidFill>
                <a:latin typeface="+mn-lt"/>
                <a:ea typeface="+mn-ea"/>
                <a:cs typeface="+mn-cs"/>
              </a:rPr>
              <a:t> </a:t>
            </a:r>
            <a:r>
              <a:rPr lang="en-US" sz="2200" i="1" kern="1200" dirty="0" err="1">
                <a:solidFill>
                  <a:schemeClr val="tx1"/>
                </a:solidFill>
                <a:latin typeface="+mn-lt"/>
                <a:ea typeface="+mn-ea"/>
                <a:cs typeface="+mn-cs"/>
              </a:rPr>
              <a:t>skal</a:t>
            </a:r>
            <a:r>
              <a:rPr lang="en-US" sz="2200" i="1" kern="1200" spc="-20" dirty="0">
                <a:solidFill>
                  <a:schemeClr val="tx1"/>
                </a:solidFill>
                <a:latin typeface="+mn-lt"/>
                <a:ea typeface="+mn-ea"/>
                <a:cs typeface="+mn-cs"/>
              </a:rPr>
              <a:t> </a:t>
            </a:r>
            <a:r>
              <a:rPr lang="en-US" sz="2200" i="1" kern="1200" dirty="0" err="1">
                <a:solidFill>
                  <a:schemeClr val="tx1"/>
                </a:solidFill>
                <a:latin typeface="+mn-lt"/>
                <a:ea typeface="+mn-ea"/>
                <a:cs typeface="+mn-cs"/>
              </a:rPr>
              <a:t>kobles</a:t>
            </a:r>
            <a:r>
              <a:rPr lang="en-US" sz="2200" i="1" kern="1200" spc="-25" dirty="0">
                <a:solidFill>
                  <a:schemeClr val="tx1"/>
                </a:solidFill>
                <a:latin typeface="+mn-lt"/>
                <a:ea typeface="+mn-ea"/>
                <a:cs typeface="+mn-cs"/>
              </a:rPr>
              <a:t> </a:t>
            </a:r>
            <a:r>
              <a:rPr lang="en-US" sz="2200" i="1" kern="1200" dirty="0">
                <a:solidFill>
                  <a:schemeClr val="tx1"/>
                </a:solidFill>
                <a:latin typeface="+mn-lt"/>
                <a:ea typeface="+mn-ea"/>
                <a:cs typeface="+mn-cs"/>
              </a:rPr>
              <a:t>inn.</a:t>
            </a:r>
            <a:r>
              <a:rPr lang="en-US" sz="2200" i="1" kern="1200" spc="-15" dirty="0">
                <a:solidFill>
                  <a:schemeClr val="tx1"/>
                </a:solidFill>
                <a:latin typeface="+mn-lt"/>
                <a:ea typeface="+mn-ea"/>
                <a:cs typeface="+mn-cs"/>
              </a:rPr>
              <a:t> </a:t>
            </a:r>
            <a:r>
              <a:rPr lang="en-US" sz="2200" i="1" kern="1200" spc="-10" dirty="0">
                <a:solidFill>
                  <a:schemeClr val="tx1"/>
                </a:solidFill>
                <a:latin typeface="+mn-lt"/>
                <a:ea typeface="+mn-ea"/>
                <a:cs typeface="+mn-cs"/>
              </a:rPr>
              <a:t>Dette </a:t>
            </a:r>
            <a:r>
              <a:rPr lang="en-US" sz="2200" i="1" kern="1200" dirty="0" err="1">
                <a:solidFill>
                  <a:schemeClr val="tx1"/>
                </a:solidFill>
                <a:latin typeface="+mn-lt"/>
                <a:ea typeface="+mn-ea"/>
                <a:cs typeface="+mn-cs"/>
              </a:rPr>
              <a:t>kan</a:t>
            </a:r>
            <a:r>
              <a:rPr lang="en-US" sz="2200" i="1" kern="1200" spc="-25" dirty="0">
                <a:solidFill>
                  <a:schemeClr val="tx1"/>
                </a:solidFill>
                <a:latin typeface="+mn-lt"/>
                <a:ea typeface="+mn-ea"/>
                <a:cs typeface="+mn-cs"/>
              </a:rPr>
              <a:t> </a:t>
            </a:r>
            <a:r>
              <a:rPr lang="en-US" sz="2200" i="1" kern="1200" dirty="0" err="1">
                <a:solidFill>
                  <a:schemeClr val="tx1"/>
                </a:solidFill>
                <a:latin typeface="+mn-lt"/>
                <a:ea typeface="+mn-ea"/>
                <a:cs typeface="+mn-cs"/>
              </a:rPr>
              <a:t>være</a:t>
            </a:r>
            <a:r>
              <a:rPr lang="en-US" sz="2200" i="1" kern="1200" spc="-35" dirty="0">
                <a:solidFill>
                  <a:schemeClr val="tx1"/>
                </a:solidFill>
                <a:latin typeface="+mn-lt"/>
                <a:ea typeface="+mn-ea"/>
                <a:cs typeface="+mn-cs"/>
              </a:rPr>
              <a:t> </a:t>
            </a:r>
            <a:r>
              <a:rPr lang="en-US" sz="2200" i="1" kern="1200" dirty="0" err="1">
                <a:solidFill>
                  <a:schemeClr val="tx1"/>
                </a:solidFill>
                <a:latin typeface="+mn-lt"/>
                <a:ea typeface="+mn-ea"/>
                <a:cs typeface="+mn-cs"/>
              </a:rPr>
              <a:t>særlig</a:t>
            </a:r>
            <a:r>
              <a:rPr lang="en-US" sz="2200" i="1" kern="1200" spc="-20" dirty="0">
                <a:solidFill>
                  <a:schemeClr val="tx1"/>
                </a:solidFill>
                <a:latin typeface="+mn-lt"/>
                <a:ea typeface="+mn-ea"/>
                <a:cs typeface="+mn-cs"/>
              </a:rPr>
              <a:t> </a:t>
            </a:r>
            <a:r>
              <a:rPr lang="en-US" sz="2200" i="1" kern="1200" dirty="0" err="1">
                <a:solidFill>
                  <a:schemeClr val="tx1"/>
                </a:solidFill>
                <a:latin typeface="+mn-lt"/>
                <a:ea typeface="+mn-ea"/>
                <a:cs typeface="+mn-cs"/>
              </a:rPr>
              <a:t>aktuelt</a:t>
            </a:r>
            <a:r>
              <a:rPr lang="en-US" sz="2200" i="1" kern="1200" spc="-50" dirty="0">
                <a:solidFill>
                  <a:schemeClr val="tx1"/>
                </a:solidFill>
                <a:latin typeface="+mn-lt"/>
                <a:ea typeface="+mn-ea"/>
                <a:cs typeface="+mn-cs"/>
              </a:rPr>
              <a:t> </a:t>
            </a:r>
            <a:r>
              <a:rPr lang="en-US" sz="2200" i="1" kern="1200" dirty="0">
                <a:solidFill>
                  <a:schemeClr val="tx1"/>
                </a:solidFill>
                <a:latin typeface="+mn-lt"/>
                <a:ea typeface="+mn-ea"/>
                <a:cs typeface="+mn-cs"/>
              </a:rPr>
              <a:t>der</a:t>
            </a:r>
            <a:r>
              <a:rPr lang="en-US" sz="2200" i="1" kern="1200" spc="-20" dirty="0">
                <a:solidFill>
                  <a:schemeClr val="tx1"/>
                </a:solidFill>
                <a:latin typeface="+mn-lt"/>
                <a:ea typeface="+mn-ea"/>
                <a:cs typeface="+mn-cs"/>
              </a:rPr>
              <a:t> </a:t>
            </a:r>
            <a:r>
              <a:rPr lang="en-US" sz="2200" i="1" kern="1200" dirty="0">
                <a:solidFill>
                  <a:schemeClr val="tx1"/>
                </a:solidFill>
                <a:latin typeface="+mn-lt"/>
                <a:ea typeface="+mn-ea"/>
                <a:cs typeface="+mn-cs"/>
              </a:rPr>
              <a:t>det</a:t>
            </a:r>
            <a:r>
              <a:rPr lang="en-US" sz="2200" i="1" kern="1200" spc="-30" dirty="0">
                <a:solidFill>
                  <a:schemeClr val="tx1"/>
                </a:solidFill>
                <a:latin typeface="+mn-lt"/>
                <a:ea typeface="+mn-ea"/>
                <a:cs typeface="+mn-cs"/>
              </a:rPr>
              <a:t> </a:t>
            </a:r>
            <a:r>
              <a:rPr lang="en-US" sz="2200" i="1" kern="1200" dirty="0">
                <a:solidFill>
                  <a:schemeClr val="tx1"/>
                </a:solidFill>
                <a:latin typeface="+mn-lt"/>
                <a:ea typeface="+mn-ea"/>
                <a:cs typeface="+mn-cs"/>
              </a:rPr>
              <a:t>er</a:t>
            </a:r>
            <a:r>
              <a:rPr lang="en-US" sz="2200" i="1" kern="1200" spc="-30" dirty="0">
                <a:solidFill>
                  <a:schemeClr val="tx1"/>
                </a:solidFill>
                <a:latin typeface="+mn-lt"/>
                <a:ea typeface="+mn-ea"/>
                <a:cs typeface="+mn-cs"/>
              </a:rPr>
              <a:t> </a:t>
            </a:r>
            <a:r>
              <a:rPr lang="en-US" sz="2200" i="1" kern="1200" dirty="0">
                <a:solidFill>
                  <a:schemeClr val="tx1"/>
                </a:solidFill>
                <a:latin typeface="+mn-lt"/>
                <a:ea typeface="+mn-ea"/>
                <a:cs typeface="+mn-cs"/>
              </a:rPr>
              <a:t>et</a:t>
            </a:r>
            <a:r>
              <a:rPr lang="en-US" sz="2200" i="1" kern="1200" spc="-20" dirty="0">
                <a:solidFill>
                  <a:schemeClr val="tx1"/>
                </a:solidFill>
                <a:latin typeface="+mn-lt"/>
                <a:ea typeface="+mn-ea"/>
                <a:cs typeface="+mn-cs"/>
              </a:rPr>
              <a:t> </a:t>
            </a:r>
            <a:r>
              <a:rPr lang="en-US" sz="2200" i="1" kern="1200" dirty="0" err="1">
                <a:solidFill>
                  <a:schemeClr val="tx1"/>
                </a:solidFill>
                <a:latin typeface="+mn-lt"/>
                <a:ea typeface="+mn-ea"/>
                <a:cs typeface="+mn-cs"/>
              </a:rPr>
              <a:t>motsetningsforhold</a:t>
            </a:r>
            <a:r>
              <a:rPr lang="en-US" sz="2200" i="1" kern="1200" spc="-40" dirty="0">
                <a:solidFill>
                  <a:schemeClr val="tx1"/>
                </a:solidFill>
                <a:latin typeface="+mn-lt"/>
                <a:ea typeface="+mn-ea"/>
                <a:cs typeface="+mn-cs"/>
              </a:rPr>
              <a:t> </a:t>
            </a:r>
            <a:r>
              <a:rPr lang="en-US" sz="2200" i="1" kern="1200" spc="-10" dirty="0" err="1">
                <a:solidFill>
                  <a:schemeClr val="tx1"/>
                </a:solidFill>
                <a:latin typeface="+mn-lt"/>
                <a:ea typeface="+mn-ea"/>
                <a:cs typeface="+mn-cs"/>
              </a:rPr>
              <a:t>mellom</a:t>
            </a:r>
            <a:r>
              <a:rPr lang="en-US" sz="2200" i="1" kern="1200" spc="-10" dirty="0">
                <a:solidFill>
                  <a:schemeClr val="tx1"/>
                </a:solidFill>
                <a:latin typeface="+mn-lt"/>
                <a:ea typeface="+mn-ea"/>
                <a:cs typeface="+mn-cs"/>
              </a:rPr>
              <a:t> </a:t>
            </a:r>
            <a:r>
              <a:rPr lang="en-US" sz="2200" i="1" kern="1200" dirty="0" err="1">
                <a:solidFill>
                  <a:schemeClr val="tx1"/>
                </a:solidFill>
                <a:latin typeface="+mn-lt"/>
                <a:ea typeface="+mn-ea"/>
                <a:cs typeface="+mn-cs"/>
              </a:rPr>
              <a:t>barnet</a:t>
            </a:r>
            <a:r>
              <a:rPr lang="en-US" sz="2200" i="1" kern="1200" spc="-40" dirty="0">
                <a:solidFill>
                  <a:schemeClr val="tx1"/>
                </a:solidFill>
                <a:latin typeface="+mn-lt"/>
                <a:ea typeface="+mn-ea"/>
                <a:cs typeface="+mn-cs"/>
              </a:rPr>
              <a:t> </a:t>
            </a:r>
            <a:r>
              <a:rPr lang="en-US" sz="2200" i="1" kern="1200" dirty="0" err="1">
                <a:solidFill>
                  <a:schemeClr val="tx1"/>
                </a:solidFill>
                <a:latin typeface="+mn-lt"/>
                <a:ea typeface="+mn-ea"/>
                <a:cs typeface="+mn-cs"/>
              </a:rPr>
              <a:t>og</a:t>
            </a:r>
            <a:r>
              <a:rPr lang="en-US" sz="2200" i="1" kern="1200" spc="-20" dirty="0">
                <a:solidFill>
                  <a:schemeClr val="tx1"/>
                </a:solidFill>
                <a:latin typeface="+mn-lt"/>
                <a:ea typeface="+mn-ea"/>
                <a:cs typeface="+mn-cs"/>
              </a:rPr>
              <a:t> </a:t>
            </a:r>
            <a:r>
              <a:rPr lang="en-US" sz="2200" i="1" kern="1200" dirty="0" err="1">
                <a:solidFill>
                  <a:schemeClr val="tx1"/>
                </a:solidFill>
                <a:latin typeface="+mn-lt"/>
                <a:ea typeface="+mn-ea"/>
                <a:cs typeface="+mn-cs"/>
              </a:rPr>
              <a:t>foreldrene</a:t>
            </a:r>
            <a:r>
              <a:rPr lang="en-US" sz="2200" i="1" kern="1200" dirty="0">
                <a:solidFill>
                  <a:schemeClr val="tx1"/>
                </a:solidFill>
                <a:latin typeface="+mn-lt"/>
                <a:ea typeface="+mn-ea"/>
                <a:cs typeface="+mn-cs"/>
              </a:rPr>
              <a:t>,</a:t>
            </a:r>
            <a:r>
              <a:rPr lang="en-US" sz="2200" i="1" kern="1200" spc="-45" dirty="0">
                <a:solidFill>
                  <a:schemeClr val="tx1"/>
                </a:solidFill>
                <a:latin typeface="+mn-lt"/>
                <a:ea typeface="+mn-ea"/>
                <a:cs typeface="+mn-cs"/>
              </a:rPr>
              <a:t> </a:t>
            </a:r>
            <a:r>
              <a:rPr lang="en-US" sz="2200" i="1" kern="1200" dirty="0" err="1">
                <a:solidFill>
                  <a:schemeClr val="tx1"/>
                </a:solidFill>
                <a:latin typeface="+mn-lt"/>
                <a:ea typeface="+mn-ea"/>
                <a:cs typeface="+mn-cs"/>
              </a:rPr>
              <a:t>eller</a:t>
            </a:r>
            <a:r>
              <a:rPr lang="en-US" sz="2200" i="1" kern="1200" spc="-20" dirty="0">
                <a:solidFill>
                  <a:schemeClr val="tx1"/>
                </a:solidFill>
                <a:latin typeface="+mn-lt"/>
                <a:ea typeface="+mn-ea"/>
                <a:cs typeface="+mn-cs"/>
              </a:rPr>
              <a:t> </a:t>
            </a:r>
            <a:r>
              <a:rPr lang="en-US" sz="2200" i="1" kern="1200" dirty="0">
                <a:solidFill>
                  <a:schemeClr val="tx1"/>
                </a:solidFill>
                <a:latin typeface="+mn-lt"/>
                <a:ea typeface="+mn-ea"/>
                <a:cs typeface="+mn-cs"/>
              </a:rPr>
              <a:t>der</a:t>
            </a:r>
            <a:r>
              <a:rPr lang="en-US" sz="2200" i="1" kern="1200" spc="-20" dirty="0">
                <a:solidFill>
                  <a:schemeClr val="tx1"/>
                </a:solidFill>
                <a:latin typeface="+mn-lt"/>
                <a:ea typeface="+mn-ea"/>
                <a:cs typeface="+mn-cs"/>
              </a:rPr>
              <a:t> </a:t>
            </a:r>
            <a:r>
              <a:rPr lang="en-US" sz="2200" i="1" kern="1200" dirty="0" err="1">
                <a:solidFill>
                  <a:schemeClr val="tx1"/>
                </a:solidFill>
                <a:latin typeface="+mn-lt"/>
                <a:ea typeface="+mn-ea"/>
                <a:cs typeface="+mn-cs"/>
              </a:rPr>
              <a:t>barnet</a:t>
            </a:r>
            <a:r>
              <a:rPr lang="en-US" sz="2200" i="1" kern="1200" spc="-50" dirty="0">
                <a:solidFill>
                  <a:schemeClr val="tx1"/>
                </a:solidFill>
                <a:latin typeface="+mn-lt"/>
                <a:ea typeface="+mn-ea"/>
                <a:cs typeface="+mn-cs"/>
              </a:rPr>
              <a:t> </a:t>
            </a:r>
            <a:r>
              <a:rPr lang="en-US" sz="2200" i="1" kern="1200" dirty="0" err="1">
                <a:solidFill>
                  <a:schemeClr val="tx1"/>
                </a:solidFill>
                <a:latin typeface="+mn-lt"/>
                <a:ea typeface="+mn-ea"/>
                <a:cs typeface="+mn-cs"/>
              </a:rPr>
              <a:t>har</a:t>
            </a:r>
            <a:r>
              <a:rPr lang="en-US" sz="2200" i="1" kern="1200" spc="-20" dirty="0">
                <a:solidFill>
                  <a:schemeClr val="tx1"/>
                </a:solidFill>
                <a:latin typeface="+mn-lt"/>
                <a:ea typeface="+mn-ea"/>
                <a:cs typeface="+mn-cs"/>
              </a:rPr>
              <a:t> </a:t>
            </a:r>
            <a:r>
              <a:rPr lang="en-US" sz="2200" i="1" kern="1200" dirty="0" err="1">
                <a:solidFill>
                  <a:schemeClr val="tx1"/>
                </a:solidFill>
                <a:latin typeface="+mn-lt"/>
                <a:ea typeface="+mn-ea"/>
                <a:cs typeface="+mn-cs"/>
              </a:rPr>
              <a:t>grunn</a:t>
            </a:r>
            <a:r>
              <a:rPr lang="en-US" sz="2200" i="1" kern="1200" spc="-30" dirty="0">
                <a:solidFill>
                  <a:schemeClr val="tx1"/>
                </a:solidFill>
                <a:latin typeface="+mn-lt"/>
                <a:ea typeface="+mn-ea"/>
                <a:cs typeface="+mn-cs"/>
              </a:rPr>
              <a:t> </a:t>
            </a:r>
            <a:r>
              <a:rPr lang="en-US" sz="2200" i="1" kern="1200" dirty="0" err="1">
                <a:solidFill>
                  <a:schemeClr val="tx1"/>
                </a:solidFill>
                <a:latin typeface="+mn-lt"/>
                <a:ea typeface="+mn-ea"/>
                <a:cs typeface="+mn-cs"/>
              </a:rPr>
              <a:t>til</a:t>
            </a:r>
            <a:r>
              <a:rPr lang="en-US" sz="2200" i="1" kern="1200" spc="-10" dirty="0">
                <a:solidFill>
                  <a:schemeClr val="tx1"/>
                </a:solidFill>
                <a:latin typeface="+mn-lt"/>
                <a:ea typeface="+mn-ea"/>
                <a:cs typeface="+mn-cs"/>
              </a:rPr>
              <a:t> </a:t>
            </a:r>
            <a:r>
              <a:rPr lang="en-US" sz="2200" i="1" kern="1200" dirty="0">
                <a:solidFill>
                  <a:schemeClr val="tx1"/>
                </a:solidFill>
                <a:latin typeface="+mn-lt"/>
                <a:ea typeface="+mn-ea"/>
                <a:cs typeface="+mn-cs"/>
              </a:rPr>
              <a:t>å</a:t>
            </a:r>
            <a:r>
              <a:rPr lang="en-US" sz="2200" i="1" kern="1200" spc="-15" dirty="0">
                <a:solidFill>
                  <a:schemeClr val="tx1"/>
                </a:solidFill>
                <a:latin typeface="+mn-lt"/>
                <a:ea typeface="+mn-ea"/>
                <a:cs typeface="+mn-cs"/>
              </a:rPr>
              <a:t> </a:t>
            </a:r>
            <a:r>
              <a:rPr lang="en-US" sz="2200" i="1" kern="1200" dirty="0" err="1">
                <a:solidFill>
                  <a:schemeClr val="tx1"/>
                </a:solidFill>
                <a:latin typeface="+mn-lt"/>
                <a:ea typeface="+mn-ea"/>
                <a:cs typeface="+mn-cs"/>
              </a:rPr>
              <a:t>frykte</a:t>
            </a:r>
            <a:r>
              <a:rPr lang="en-US" sz="2200" i="1" kern="1200" spc="-50" dirty="0">
                <a:solidFill>
                  <a:schemeClr val="tx1"/>
                </a:solidFill>
                <a:latin typeface="+mn-lt"/>
                <a:ea typeface="+mn-ea"/>
                <a:cs typeface="+mn-cs"/>
              </a:rPr>
              <a:t> </a:t>
            </a:r>
            <a:r>
              <a:rPr lang="en-US" sz="2200" i="1" kern="1200" spc="-10" dirty="0" err="1">
                <a:solidFill>
                  <a:schemeClr val="tx1"/>
                </a:solidFill>
                <a:latin typeface="+mn-lt"/>
                <a:ea typeface="+mn-ea"/>
                <a:cs typeface="+mn-cs"/>
              </a:rPr>
              <a:t>sterke</a:t>
            </a:r>
            <a:r>
              <a:rPr lang="en-US" sz="2200" i="1" kern="1200" spc="-10" dirty="0">
                <a:solidFill>
                  <a:schemeClr val="tx1"/>
                </a:solidFill>
                <a:latin typeface="+mn-lt"/>
                <a:ea typeface="+mn-ea"/>
                <a:cs typeface="+mn-cs"/>
              </a:rPr>
              <a:t> </a:t>
            </a:r>
            <a:r>
              <a:rPr lang="en-US" sz="2200" i="1" kern="1200" dirty="0" err="1">
                <a:solidFill>
                  <a:schemeClr val="tx1"/>
                </a:solidFill>
                <a:latin typeface="+mn-lt"/>
                <a:ea typeface="+mn-ea"/>
                <a:cs typeface="+mn-cs"/>
              </a:rPr>
              <a:t>represalier</a:t>
            </a:r>
            <a:r>
              <a:rPr lang="en-US" sz="2200" i="1" kern="1200" spc="-75" dirty="0">
                <a:solidFill>
                  <a:schemeClr val="tx1"/>
                </a:solidFill>
                <a:latin typeface="+mn-lt"/>
                <a:ea typeface="+mn-ea"/>
                <a:cs typeface="+mn-cs"/>
              </a:rPr>
              <a:t> </a:t>
            </a:r>
            <a:r>
              <a:rPr lang="en-US" sz="2200" i="1" kern="1200" dirty="0" err="1">
                <a:solidFill>
                  <a:schemeClr val="tx1"/>
                </a:solidFill>
                <a:latin typeface="+mn-lt"/>
                <a:ea typeface="+mn-ea"/>
                <a:cs typeface="+mn-cs"/>
              </a:rPr>
              <a:t>eller</a:t>
            </a:r>
            <a:r>
              <a:rPr lang="en-US" sz="2200" i="1" kern="1200" spc="-20" dirty="0">
                <a:solidFill>
                  <a:schemeClr val="tx1"/>
                </a:solidFill>
                <a:latin typeface="+mn-lt"/>
                <a:ea typeface="+mn-ea"/>
                <a:cs typeface="+mn-cs"/>
              </a:rPr>
              <a:t> </a:t>
            </a:r>
            <a:r>
              <a:rPr lang="en-US" sz="2200" i="1" kern="1200" dirty="0" err="1">
                <a:solidFill>
                  <a:schemeClr val="tx1"/>
                </a:solidFill>
                <a:latin typeface="+mn-lt"/>
                <a:ea typeface="+mn-ea"/>
                <a:cs typeface="+mn-cs"/>
              </a:rPr>
              <a:t>fordømmelse</a:t>
            </a:r>
            <a:r>
              <a:rPr lang="en-US" sz="2200" i="1" kern="1200" spc="-45" dirty="0">
                <a:solidFill>
                  <a:schemeClr val="tx1"/>
                </a:solidFill>
                <a:latin typeface="+mn-lt"/>
                <a:ea typeface="+mn-ea"/>
                <a:cs typeface="+mn-cs"/>
              </a:rPr>
              <a:t> </a:t>
            </a:r>
            <a:r>
              <a:rPr lang="en-US" sz="2200" i="1" kern="1200" dirty="0" err="1">
                <a:solidFill>
                  <a:schemeClr val="tx1"/>
                </a:solidFill>
                <a:latin typeface="+mn-lt"/>
                <a:ea typeface="+mn-ea"/>
                <a:cs typeface="+mn-cs"/>
              </a:rPr>
              <a:t>dersom</a:t>
            </a:r>
            <a:r>
              <a:rPr lang="en-US" sz="2200" i="1" kern="1200" spc="-70" dirty="0">
                <a:solidFill>
                  <a:schemeClr val="tx1"/>
                </a:solidFill>
                <a:latin typeface="+mn-lt"/>
                <a:ea typeface="+mn-ea"/>
                <a:cs typeface="+mn-cs"/>
              </a:rPr>
              <a:t> </a:t>
            </a:r>
            <a:r>
              <a:rPr lang="en-US" sz="2200" i="1" kern="1200" dirty="0" err="1">
                <a:solidFill>
                  <a:schemeClr val="tx1"/>
                </a:solidFill>
                <a:latin typeface="+mn-lt"/>
                <a:ea typeface="+mn-ea"/>
                <a:cs typeface="+mn-cs"/>
              </a:rPr>
              <a:t>foreldrene</a:t>
            </a:r>
            <a:r>
              <a:rPr lang="en-US" sz="2200" i="1" kern="1200" spc="-75" dirty="0">
                <a:solidFill>
                  <a:schemeClr val="tx1"/>
                </a:solidFill>
                <a:latin typeface="+mn-lt"/>
                <a:ea typeface="+mn-ea"/>
                <a:cs typeface="+mn-cs"/>
              </a:rPr>
              <a:t> </a:t>
            </a:r>
            <a:r>
              <a:rPr lang="en-US" sz="2200" i="1" kern="1200" dirty="0" err="1">
                <a:solidFill>
                  <a:schemeClr val="tx1"/>
                </a:solidFill>
                <a:latin typeface="+mn-lt"/>
                <a:ea typeface="+mn-ea"/>
                <a:cs typeface="+mn-cs"/>
              </a:rPr>
              <a:t>blir</a:t>
            </a:r>
            <a:r>
              <a:rPr lang="en-US" sz="2200" i="1" kern="1200" spc="-30" dirty="0">
                <a:solidFill>
                  <a:schemeClr val="tx1"/>
                </a:solidFill>
                <a:latin typeface="+mn-lt"/>
                <a:ea typeface="+mn-ea"/>
                <a:cs typeface="+mn-cs"/>
              </a:rPr>
              <a:t> </a:t>
            </a:r>
            <a:r>
              <a:rPr lang="en-US" sz="2200" i="1" kern="1200" dirty="0" err="1">
                <a:solidFill>
                  <a:schemeClr val="tx1"/>
                </a:solidFill>
                <a:latin typeface="+mn-lt"/>
                <a:ea typeface="+mn-ea"/>
                <a:cs typeface="+mn-cs"/>
              </a:rPr>
              <a:t>kjent</a:t>
            </a:r>
            <a:r>
              <a:rPr lang="en-US" sz="2200" i="1" kern="1200" spc="-45" dirty="0">
                <a:solidFill>
                  <a:schemeClr val="tx1"/>
                </a:solidFill>
                <a:latin typeface="+mn-lt"/>
                <a:ea typeface="+mn-ea"/>
                <a:cs typeface="+mn-cs"/>
              </a:rPr>
              <a:t> </a:t>
            </a:r>
            <a:r>
              <a:rPr lang="en-US" sz="2200" i="1" kern="1200" dirty="0">
                <a:solidFill>
                  <a:schemeClr val="tx1"/>
                </a:solidFill>
                <a:latin typeface="+mn-lt"/>
                <a:ea typeface="+mn-ea"/>
                <a:cs typeface="+mn-cs"/>
              </a:rPr>
              <a:t>med</a:t>
            </a:r>
            <a:r>
              <a:rPr lang="en-US" sz="2200" i="1" kern="1200" spc="-30" dirty="0">
                <a:solidFill>
                  <a:schemeClr val="tx1"/>
                </a:solidFill>
                <a:latin typeface="+mn-lt"/>
                <a:ea typeface="+mn-ea"/>
                <a:cs typeface="+mn-cs"/>
              </a:rPr>
              <a:t> </a:t>
            </a:r>
            <a:r>
              <a:rPr lang="en-US" sz="2200" i="1" kern="1200" spc="-25" dirty="0">
                <a:solidFill>
                  <a:schemeClr val="tx1"/>
                </a:solidFill>
                <a:latin typeface="+mn-lt"/>
                <a:ea typeface="+mn-ea"/>
                <a:cs typeface="+mn-cs"/>
              </a:rPr>
              <a:t>at </a:t>
            </a:r>
            <a:r>
              <a:rPr lang="en-US" sz="2200" i="1" kern="1200" dirty="0" err="1">
                <a:solidFill>
                  <a:schemeClr val="tx1"/>
                </a:solidFill>
                <a:latin typeface="+mn-lt"/>
                <a:ea typeface="+mn-ea"/>
                <a:cs typeface="+mn-cs"/>
              </a:rPr>
              <a:t>barnet</a:t>
            </a:r>
            <a:r>
              <a:rPr lang="en-US" sz="2200" i="1" kern="1200" spc="-35" dirty="0">
                <a:solidFill>
                  <a:schemeClr val="tx1"/>
                </a:solidFill>
                <a:latin typeface="+mn-lt"/>
                <a:ea typeface="+mn-ea"/>
                <a:cs typeface="+mn-cs"/>
              </a:rPr>
              <a:t> </a:t>
            </a:r>
            <a:r>
              <a:rPr lang="en-US" sz="2200" i="1" kern="1200" dirty="0" err="1">
                <a:solidFill>
                  <a:schemeClr val="tx1"/>
                </a:solidFill>
                <a:latin typeface="+mn-lt"/>
                <a:ea typeface="+mn-ea"/>
                <a:cs typeface="+mn-cs"/>
              </a:rPr>
              <a:t>har</a:t>
            </a:r>
            <a:r>
              <a:rPr lang="en-US" sz="2200" i="1" kern="1200" spc="-30" dirty="0">
                <a:solidFill>
                  <a:schemeClr val="tx1"/>
                </a:solidFill>
                <a:latin typeface="+mn-lt"/>
                <a:ea typeface="+mn-ea"/>
                <a:cs typeface="+mn-cs"/>
              </a:rPr>
              <a:t> </a:t>
            </a:r>
            <a:r>
              <a:rPr lang="en-US" sz="2200" i="1" kern="1200" dirty="0" err="1">
                <a:solidFill>
                  <a:schemeClr val="tx1"/>
                </a:solidFill>
                <a:latin typeface="+mn-lt"/>
                <a:ea typeface="+mn-ea"/>
                <a:cs typeface="+mn-cs"/>
              </a:rPr>
              <a:t>vært</a:t>
            </a:r>
            <a:r>
              <a:rPr lang="en-US" sz="2200" i="1" kern="1200" spc="-35" dirty="0">
                <a:solidFill>
                  <a:schemeClr val="tx1"/>
                </a:solidFill>
                <a:latin typeface="+mn-lt"/>
                <a:ea typeface="+mn-ea"/>
                <a:cs typeface="+mn-cs"/>
              </a:rPr>
              <a:t> </a:t>
            </a:r>
            <a:r>
              <a:rPr lang="en-US" sz="2200" i="1" kern="1200" dirty="0" err="1">
                <a:solidFill>
                  <a:schemeClr val="tx1"/>
                </a:solidFill>
                <a:latin typeface="+mn-lt"/>
                <a:ea typeface="+mn-ea"/>
                <a:cs typeface="+mn-cs"/>
              </a:rPr>
              <a:t>i</a:t>
            </a:r>
            <a:r>
              <a:rPr lang="en-US" sz="2200" i="1" kern="1200" spc="-10" dirty="0">
                <a:solidFill>
                  <a:schemeClr val="tx1"/>
                </a:solidFill>
                <a:latin typeface="+mn-lt"/>
                <a:ea typeface="+mn-ea"/>
                <a:cs typeface="+mn-cs"/>
              </a:rPr>
              <a:t> </a:t>
            </a:r>
            <a:r>
              <a:rPr lang="en-US" sz="2200" i="1" kern="1200" dirty="0" err="1">
                <a:solidFill>
                  <a:schemeClr val="tx1"/>
                </a:solidFill>
                <a:latin typeface="+mn-lt"/>
                <a:ea typeface="+mn-ea"/>
                <a:cs typeface="+mn-cs"/>
              </a:rPr>
              <a:t>kontakt</a:t>
            </a:r>
            <a:r>
              <a:rPr lang="en-US" sz="2200" i="1" kern="1200" spc="-45" dirty="0">
                <a:solidFill>
                  <a:schemeClr val="tx1"/>
                </a:solidFill>
                <a:latin typeface="+mn-lt"/>
                <a:ea typeface="+mn-ea"/>
                <a:cs typeface="+mn-cs"/>
              </a:rPr>
              <a:t> </a:t>
            </a:r>
            <a:r>
              <a:rPr lang="en-US" sz="2200" i="1" kern="1200" dirty="0">
                <a:solidFill>
                  <a:schemeClr val="tx1"/>
                </a:solidFill>
                <a:latin typeface="+mn-lt"/>
                <a:ea typeface="+mn-ea"/>
                <a:cs typeface="+mn-cs"/>
              </a:rPr>
              <a:t>med</a:t>
            </a:r>
            <a:r>
              <a:rPr lang="en-US" sz="2200" i="1" kern="1200" spc="-10" dirty="0">
                <a:solidFill>
                  <a:schemeClr val="tx1"/>
                </a:solidFill>
                <a:latin typeface="+mn-lt"/>
                <a:ea typeface="+mn-ea"/>
                <a:cs typeface="+mn-cs"/>
              </a:rPr>
              <a:t> </a:t>
            </a:r>
            <a:r>
              <a:rPr lang="en-US" sz="2200" i="1" kern="1200" dirty="0" err="1">
                <a:solidFill>
                  <a:schemeClr val="tx1"/>
                </a:solidFill>
                <a:latin typeface="+mn-lt"/>
                <a:ea typeface="+mn-ea"/>
                <a:cs typeface="+mn-cs"/>
              </a:rPr>
              <a:t>helsetjenesten</a:t>
            </a:r>
            <a:r>
              <a:rPr lang="en-US" sz="2200" i="1" kern="1200" spc="-45" dirty="0">
                <a:solidFill>
                  <a:schemeClr val="tx1"/>
                </a:solidFill>
                <a:latin typeface="+mn-lt"/>
                <a:ea typeface="+mn-ea"/>
                <a:cs typeface="+mn-cs"/>
              </a:rPr>
              <a:t> </a:t>
            </a:r>
            <a:r>
              <a:rPr lang="en-US" sz="2200" i="1" kern="1200" dirty="0">
                <a:solidFill>
                  <a:schemeClr val="tx1"/>
                </a:solidFill>
                <a:latin typeface="+mn-lt"/>
                <a:ea typeface="+mn-ea"/>
                <a:cs typeface="+mn-cs"/>
              </a:rPr>
              <a:t>for</a:t>
            </a:r>
            <a:r>
              <a:rPr lang="en-US" sz="2200" i="1" kern="1200" spc="-35" dirty="0">
                <a:solidFill>
                  <a:schemeClr val="tx1"/>
                </a:solidFill>
                <a:latin typeface="+mn-lt"/>
                <a:ea typeface="+mn-ea"/>
                <a:cs typeface="+mn-cs"/>
              </a:rPr>
              <a:t> </a:t>
            </a:r>
            <a:r>
              <a:rPr lang="en-US" sz="2200" i="1" kern="1200" dirty="0" err="1">
                <a:solidFill>
                  <a:schemeClr val="tx1"/>
                </a:solidFill>
                <a:latin typeface="+mn-lt"/>
                <a:ea typeface="+mn-ea"/>
                <a:cs typeface="+mn-cs"/>
              </a:rPr>
              <a:t>eksempel</a:t>
            </a:r>
            <a:r>
              <a:rPr lang="en-US" sz="2200" i="1" kern="1200" spc="-25" dirty="0">
                <a:solidFill>
                  <a:schemeClr val="tx1"/>
                </a:solidFill>
                <a:latin typeface="+mn-lt"/>
                <a:ea typeface="+mn-ea"/>
                <a:cs typeface="+mn-cs"/>
              </a:rPr>
              <a:t> </a:t>
            </a:r>
            <a:r>
              <a:rPr lang="en-US" sz="2200" i="1" kern="1200" dirty="0">
                <a:solidFill>
                  <a:schemeClr val="tx1"/>
                </a:solidFill>
                <a:latin typeface="+mn-lt"/>
                <a:ea typeface="+mn-ea"/>
                <a:cs typeface="+mn-cs"/>
              </a:rPr>
              <a:t>for</a:t>
            </a:r>
            <a:r>
              <a:rPr lang="en-US" sz="2200" i="1" kern="1200" spc="-30" dirty="0">
                <a:solidFill>
                  <a:schemeClr val="tx1"/>
                </a:solidFill>
                <a:latin typeface="+mn-lt"/>
                <a:ea typeface="+mn-ea"/>
                <a:cs typeface="+mn-cs"/>
              </a:rPr>
              <a:t> </a:t>
            </a:r>
            <a:r>
              <a:rPr lang="en-US" sz="2200" i="1" kern="1200" dirty="0">
                <a:solidFill>
                  <a:schemeClr val="tx1"/>
                </a:solidFill>
                <a:latin typeface="+mn-lt"/>
                <a:ea typeface="+mn-ea"/>
                <a:cs typeface="+mn-cs"/>
              </a:rPr>
              <a:t>å</a:t>
            </a:r>
            <a:r>
              <a:rPr lang="en-US" sz="2200" i="1" kern="1200" spc="-10" dirty="0">
                <a:solidFill>
                  <a:schemeClr val="tx1"/>
                </a:solidFill>
                <a:latin typeface="+mn-lt"/>
                <a:ea typeface="+mn-ea"/>
                <a:cs typeface="+mn-cs"/>
              </a:rPr>
              <a:t> </a:t>
            </a:r>
            <a:r>
              <a:rPr lang="en-US" sz="2200" i="1" kern="1200" spc="-25" dirty="0" err="1">
                <a:solidFill>
                  <a:schemeClr val="tx1"/>
                </a:solidFill>
                <a:latin typeface="+mn-lt"/>
                <a:ea typeface="+mn-ea"/>
                <a:cs typeface="+mn-cs"/>
              </a:rPr>
              <a:t>få</a:t>
            </a:r>
            <a:r>
              <a:rPr lang="en-US" sz="2200" i="1" kern="1200" spc="-25" dirty="0">
                <a:solidFill>
                  <a:schemeClr val="tx1"/>
                </a:solidFill>
                <a:latin typeface="+mn-lt"/>
                <a:ea typeface="+mn-ea"/>
                <a:cs typeface="+mn-cs"/>
              </a:rPr>
              <a:t> </a:t>
            </a:r>
            <a:r>
              <a:rPr lang="en-US" sz="2200" i="1" kern="1200" dirty="0" err="1">
                <a:solidFill>
                  <a:schemeClr val="tx1"/>
                </a:solidFill>
                <a:latin typeface="+mn-lt"/>
                <a:ea typeface="+mn-ea"/>
                <a:cs typeface="+mn-cs"/>
              </a:rPr>
              <a:t>prevensjon</a:t>
            </a:r>
            <a:r>
              <a:rPr lang="en-US" sz="2200" i="1" kern="1200" spc="-55" dirty="0">
                <a:solidFill>
                  <a:schemeClr val="tx1"/>
                </a:solidFill>
                <a:latin typeface="+mn-lt"/>
                <a:ea typeface="+mn-ea"/>
                <a:cs typeface="+mn-cs"/>
              </a:rPr>
              <a:t> </a:t>
            </a:r>
            <a:r>
              <a:rPr lang="en-US" sz="2200" i="1" kern="1200" dirty="0" err="1">
                <a:solidFill>
                  <a:schemeClr val="tx1"/>
                </a:solidFill>
                <a:latin typeface="+mn-lt"/>
                <a:ea typeface="+mn-ea"/>
                <a:cs typeface="+mn-cs"/>
              </a:rPr>
              <a:t>eller</a:t>
            </a:r>
            <a:r>
              <a:rPr lang="en-US" sz="2200" i="1" kern="1200" spc="-5" dirty="0">
                <a:solidFill>
                  <a:schemeClr val="tx1"/>
                </a:solidFill>
                <a:latin typeface="+mn-lt"/>
                <a:ea typeface="+mn-ea"/>
                <a:cs typeface="+mn-cs"/>
              </a:rPr>
              <a:t> </a:t>
            </a:r>
            <a:r>
              <a:rPr lang="en-US" sz="2200" i="1" kern="1200" dirty="0" err="1">
                <a:solidFill>
                  <a:schemeClr val="tx1"/>
                </a:solidFill>
                <a:latin typeface="+mn-lt"/>
                <a:ea typeface="+mn-ea"/>
                <a:cs typeface="+mn-cs"/>
              </a:rPr>
              <a:t>behandling</a:t>
            </a:r>
            <a:r>
              <a:rPr lang="en-US" sz="2200" i="1" kern="1200" spc="-40" dirty="0">
                <a:solidFill>
                  <a:schemeClr val="tx1"/>
                </a:solidFill>
                <a:latin typeface="+mn-lt"/>
                <a:ea typeface="+mn-ea"/>
                <a:cs typeface="+mn-cs"/>
              </a:rPr>
              <a:t> </a:t>
            </a:r>
            <a:r>
              <a:rPr lang="en-US" sz="2200" i="1" kern="1200" dirty="0">
                <a:solidFill>
                  <a:schemeClr val="tx1"/>
                </a:solidFill>
                <a:latin typeface="+mn-lt"/>
                <a:ea typeface="+mn-ea"/>
                <a:cs typeface="+mn-cs"/>
              </a:rPr>
              <a:t>for</a:t>
            </a:r>
            <a:r>
              <a:rPr lang="en-US" sz="2200" i="1" kern="1200" spc="-25" dirty="0">
                <a:solidFill>
                  <a:schemeClr val="tx1"/>
                </a:solidFill>
                <a:latin typeface="+mn-lt"/>
                <a:ea typeface="+mn-ea"/>
                <a:cs typeface="+mn-cs"/>
              </a:rPr>
              <a:t> </a:t>
            </a:r>
            <a:r>
              <a:rPr lang="en-US" sz="2200" i="1" kern="1200" spc="-10" dirty="0" err="1">
                <a:solidFill>
                  <a:schemeClr val="tx1"/>
                </a:solidFill>
                <a:latin typeface="+mn-lt"/>
                <a:ea typeface="+mn-ea"/>
                <a:cs typeface="+mn-cs"/>
              </a:rPr>
              <a:t>kjønnssykdommer</a:t>
            </a:r>
            <a:r>
              <a:rPr lang="en-US" sz="2200" i="1" kern="1200" spc="-10" dirty="0">
                <a:solidFill>
                  <a:schemeClr val="tx1"/>
                </a:solidFill>
                <a:latin typeface="+mn-lt"/>
                <a:ea typeface="+mn-ea"/>
                <a:cs typeface="+mn-cs"/>
              </a:rPr>
              <a:t>.</a:t>
            </a:r>
            <a:r>
              <a:rPr lang="en-US" sz="2200" i="1" kern="1200" spc="-55" dirty="0">
                <a:solidFill>
                  <a:schemeClr val="tx1"/>
                </a:solidFill>
                <a:latin typeface="+mn-lt"/>
                <a:ea typeface="+mn-ea"/>
                <a:cs typeface="+mn-cs"/>
              </a:rPr>
              <a:t> </a:t>
            </a:r>
            <a:r>
              <a:rPr lang="en-US" sz="2200" i="1" kern="1200" dirty="0" err="1">
                <a:solidFill>
                  <a:schemeClr val="tx1"/>
                </a:solidFill>
                <a:latin typeface="+mn-lt"/>
                <a:ea typeface="+mn-ea"/>
                <a:cs typeface="+mn-cs"/>
              </a:rPr>
              <a:t>Eksempler</a:t>
            </a:r>
            <a:r>
              <a:rPr lang="en-US" sz="2200" i="1" kern="1200" spc="-30" dirty="0">
                <a:solidFill>
                  <a:schemeClr val="tx1"/>
                </a:solidFill>
                <a:latin typeface="+mn-lt"/>
                <a:ea typeface="+mn-ea"/>
                <a:cs typeface="+mn-cs"/>
              </a:rPr>
              <a:t> </a:t>
            </a:r>
            <a:r>
              <a:rPr lang="en-US" sz="2200" i="1" kern="1200" spc="-25" dirty="0" err="1">
                <a:solidFill>
                  <a:schemeClr val="tx1"/>
                </a:solidFill>
                <a:latin typeface="+mn-lt"/>
                <a:ea typeface="+mn-ea"/>
                <a:cs typeface="+mn-cs"/>
              </a:rPr>
              <a:t>på</a:t>
            </a:r>
            <a:r>
              <a:rPr lang="en-US" sz="2200" i="1" kern="1200" spc="-25" dirty="0">
                <a:solidFill>
                  <a:schemeClr val="tx1"/>
                </a:solidFill>
                <a:latin typeface="+mn-lt"/>
                <a:ea typeface="+mn-ea"/>
                <a:cs typeface="+mn-cs"/>
              </a:rPr>
              <a:t> </a:t>
            </a:r>
            <a:r>
              <a:rPr lang="en-US" sz="2200" i="1" kern="1200" dirty="0" err="1">
                <a:solidFill>
                  <a:schemeClr val="tx1"/>
                </a:solidFill>
                <a:latin typeface="+mn-lt"/>
                <a:ea typeface="+mn-ea"/>
                <a:cs typeface="+mn-cs"/>
              </a:rPr>
              <a:t>grunner</a:t>
            </a:r>
            <a:r>
              <a:rPr lang="en-US" sz="2200" i="1" kern="1200" spc="-30" dirty="0">
                <a:solidFill>
                  <a:schemeClr val="tx1"/>
                </a:solidFill>
                <a:latin typeface="+mn-lt"/>
                <a:ea typeface="+mn-ea"/>
                <a:cs typeface="+mn-cs"/>
              </a:rPr>
              <a:t> </a:t>
            </a:r>
            <a:r>
              <a:rPr lang="en-US" sz="2200" i="1" kern="1200" dirty="0" err="1">
                <a:solidFill>
                  <a:schemeClr val="tx1"/>
                </a:solidFill>
                <a:latin typeface="+mn-lt"/>
                <a:ea typeface="+mn-ea"/>
                <a:cs typeface="+mn-cs"/>
              </a:rPr>
              <a:t>som</a:t>
            </a:r>
            <a:r>
              <a:rPr lang="en-US" sz="2200" i="1" kern="1200" spc="-25" dirty="0">
                <a:solidFill>
                  <a:schemeClr val="tx1"/>
                </a:solidFill>
                <a:latin typeface="+mn-lt"/>
                <a:ea typeface="+mn-ea"/>
                <a:cs typeface="+mn-cs"/>
              </a:rPr>
              <a:t> </a:t>
            </a:r>
            <a:r>
              <a:rPr lang="en-US" sz="2200" i="1" kern="1200" dirty="0" err="1">
                <a:solidFill>
                  <a:schemeClr val="tx1"/>
                </a:solidFill>
                <a:latin typeface="+mn-lt"/>
                <a:ea typeface="+mn-ea"/>
                <a:cs typeface="+mn-cs"/>
              </a:rPr>
              <a:t>bør</a:t>
            </a:r>
            <a:r>
              <a:rPr lang="en-US" sz="2200" i="1" kern="1200" spc="-5" dirty="0">
                <a:solidFill>
                  <a:schemeClr val="tx1"/>
                </a:solidFill>
                <a:latin typeface="+mn-lt"/>
                <a:ea typeface="+mn-ea"/>
                <a:cs typeface="+mn-cs"/>
              </a:rPr>
              <a:t> </a:t>
            </a:r>
            <a:r>
              <a:rPr lang="en-US" sz="2200" i="1" kern="1200" dirty="0" err="1">
                <a:solidFill>
                  <a:schemeClr val="tx1"/>
                </a:solidFill>
                <a:latin typeface="+mn-lt"/>
                <a:ea typeface="+mn-ea"/>
                <a:cs typeface="+mn-cs"/>
              </a:rPr>
              <a:t>respekteres</a:t>
            </a:r>
            <a:r>
              <a:rPr lang="en-US" sz="2200" i="1" kern="1200" spc="-35" dirty="0">
                <a:solidFill>
                  <a:schemeClr val="tx1"/>
                </a:solidFill>
                <a:latin typeface="+mn-lt"/>
                <a:ea typeface="+mn-ea"/>
                <a:cs typeface="+mn-cs"/>
              </a:rPr>
              <a:t> </a:t>
            </a:r>
            <a:r>
              <a:rPr lang="en-US" sz="2200" i="1" kern="1200" dirty="0" err="1">
                <a:solidFill>
                  <a:schemeClr val="tx1"/>
                </a:solidFill>
                <a:latin typeface="+mn-lt"/>
                <a:ea typeface="+mn-ea"/>
                <a:cs typeface="+mn-cs"/>
              </a:rPr>
              <a:t>kan</a:t>
            </a:r>
            <a:r>
              <a:rPr lang="en-US" sz="2200" i="1" kern="1200" spc="-25" dirty="0">
                <a:solidFill>
                  <a:schemeClr val="tx1"/>
                </a:solidFill>
                <a:latin typeface="+mn-lt"/>
                <a:ea typeface="+mn-ea"/>
                <a:cs typeface="+mn-cs"/>
              </a:rPr>
              <a:t> </a:t>
            </a:r>
            <a:r>
              <a:rPr lang="en-US" sz="2200" i="1" kern="1200" dirty="0" err="1">
                <a:solidFill>
                  <a:schemeClr val="tx1"/>
                </a:solidFill>
                <a:latin typeface="+mn-lt"/>
                <a:ea typeface="+mn-ea"/>
                <a:cs typeface="+mn-cs"/>
              </a:rPr>
              <a:t>være</a:t>
            </a:r>
            <a:r>
              <a:rPr lang="en-US" sz="2200" i="1" kern="1200" spc="-15" dirty="0">
                <a:solidFill>
                  <a:schemeClr val="tx1"/>
                </a:solidFill>
                <a:latin typeface="+mn-lt"/>
                <a:ea typeface="+mn-ea"/>
                <a:cs typeface="+mn-cs"/>
              </a:rPr>
              <a:t> </a:t>
            </a:r>
            <a:r>
              <a:rPr lang="en-US" sz="2200" i="1" kern="1200" spc="-10" dirty="0" err="1">
                <a:solidFill>
                  <a:schemeClr val="tx1"/>
                </a:solidFill>
                <a:latin typeface="+mn-lt"/>
                <a:ea typeface="+mn-ea"/>
                <a:cs typeface="+mn-cs"/>
              </a:rPr>
              <a:t>prevensjonsveiledning</a:t>
            </a:r>
            <a:r>
              <a:rPr lang="en-US" sz="2200" i="1" kern="1200" spc="-10" dirty="0">
                <a:solidFill>
                  <a:schemeClr val="tx1"/>
                </a:solidFill>
                <a:latin typeface="+mn-lt"/>
                <a:ea typeface="+mn-ea"/>
                <a:cs typeface="+mn-cs"/>
              </a:rPr>
              <a:t>,</a:t>
            </a:r>
            <a:r>
              <a:rPr lang="en-US" sz="2200" i="1" kern="1200" spc="-35" dirty="0">
                <a:solidFill>
                  <a:schemeClr val="tx1"/>
                </a:solidFill>
                <a:latin typeface="+mn-lt"/>
                <a:ea typeface="+mn-ea"/>
                <a:cs typeface="+mn-cs"/>
              </a:rPr>
              <a:t> </a:t>
            </a:r>
            <a:r>
              <a:rPr lang="en-US" sz="2200" i="1" kern="1200" spc="-25" dirty="0" err="1">
                <a:solidFill>
                  <a:schemeClr val="tx1"/>
                </a:solidFill>
                <a:latin typeface="+mn-lt"/>
                <a:ea typeface="+mn-ea"/>
                <a:cs typeface="+mn-cs"/>
              </a:rPr>
              <a:t>råd</a:t>
            </a:r>
            <a:r>
              <a:rPr lang="en-US" sz="2200" i="1" kern="1200" spc="-25" dirty="0">
                <a:solidFill>
                  <a:schemeClr val="tx1"/>
                </a:solidFill>
                <a:latin typeface="+mn-lt"/>
                <a:ea typeface="+mn-ea"/>
                <a:cs typeface="+mn-cs"/>
              </a:rPr>
              <a:t> </a:t>
            </a:r>
            <a:r>
              <a:rPr lang="en-US" sz="2200" i="1" kern="1200" dirty="0">
                <a:solidFill>
                  <a:schemeClr val="tx1"/>
                </a:solidFill>
                <a:latin typeface="+mn-lt"/>
                <a:ea typeface="+mn-ea"/>
                <a:cs typeface="+mn-cs"/>
              </a:rPr>
              <a:t>om</a:t>
            </a:r>
            <a:r>
              <a:rPr lang="en-US" sz="2200" i="1" kern="1200" spc="-35" dirty="0">
                <a:solidFill>
                  <a:schemeClr val="tx1"/>
                </a:solidFill>
                <a:latin typeface="+mn-lt"/>
                <a:ea typeface="+mn-ea"/>
                <a:cs typeface="+mn-cs"/>
              </a:rPr>
              <a:t> </a:t>
            </a:r>
            <a:r>
              <a:rPr lang="en-US" sz="2200" i="1" kern="1200" dirty="0" err="1">
                <a:solidFill>
                  <a:schemeClr val="tx1"/>
                </a:solidFill>
                <a:latin typeface="+mn-lt"/>
                <a:ea typeface="+mn-ea"/>
                <a:cs typeface="+mn-cs"/>
              </a:rPr>
              <a:t>svangerskapsavbrudd</a:t>
            </a:r>
            <a:r>
              <a:rPr lang="en-US" sz="2200" i="1" kern="1200" spc="-75" dirty="0">
                <a:solidFill>
                  <a:schemeClr val="tx1"/>
                </a:solidFill>
                <a:latin typeface="+mn-lt"/>
                <a:ea typeface="+mn-ea"/>
                <a:cs typeface="+mn-cs"/>
              </a:rPr>
              <a:t> </a:t>
            </a:r>
            <a:r>
              <a:rPr lang="en-US" sz="2200" i="1" kern="1200" dirty="0" err="1">
                <a:solidFill>
                  <a:schemeClr val="tx1"/>
                </a:solidFill>
                <a:latin typeface="+mn-lt"/>
                <a:ea typeface="+mn-ea"/>
                <a:cs typeface="+mn-cs"/>
              </a:rPr>
              <a:t>eller</a:t>
            </a:r>
            <a:r>
              <a:rPr lang="en-US" sz="2200" i="1" kern="1200" spc="-15" dirty="0">
                <a:solidFill>
                  <a:schemeClr val="tx1"/>
                </a:solidFill>
                <a:latin typeface="+mn-lt"/>
                <a:ea typeface="+mn-ea"/>
                <a:cs typeface="+mn-cs"/>
              </a:rPr>
              <a:t> </a:t>
            </a:r>
            <a:r>
              <a:rPr lang="en-US" sz="2200" i="1" kern="1200" dirty="0" err="1">
                <a:solidFill>
                  <a:schemeClr val="tx1"/>
                </a:solidFill>
                <a:latin typeface="+mn-lt"/>
                <a:ea typeface="+mn-ea"/>
                <a:cs typeface="+mn-cs"/>
              </a:rPr>
              <a:t>lettere</a:t>
            </a:r>
            <a:r>
              <a:rPr lang="en-US" sz="2200" i="1" kern="1200" spc="-40" dirty="0">
                <a:solidFill>
                  <a:schemeClr val="tx1"/>
                </a:solidFill>
                <a:latin typeface="+mn-lt"/>
                <a:ea typeface="+mn-ea"/>
                <a:cs typeface="+mn-cs"/>
              </a:rPr>
              <a:t> </a:t>
            </a:r>
            <a:r>
              <a:rPr lang="en-US" sz="2200" i="1" kern="1200" dirty="0" err="1">
                <a:solidFill>
                  <a:schemeClr val="tx1"/>
                </a:solidFill>
                <a:latin typeface="+mn-lt"/>
                <a:ea typeface="+mn-ea"/>
                <a:cs typeface="+mn-cs"/>
              </a:rPr>
              <a:t>psykiske</a:t>
            </a:r>
            <a:r>
              <a:rPr lang="en-US" sz="2200" i="1" kern="1200" spc="-75" dirty="0">
                <a:solidFill>
                  <a:schemeClr val="tx1"/>
                </a:solidFill>
                <a:latin typeface="+mn-lt"/>
                <a:ea typeface="+mn-ea"/>
                <a:cs typeface="+mn-cs"/>
              </a:rPr>
              <a:t> </a:t>
            </a:r>
            <a:r>
              <a:rPr lang="en-US" sz="2200" i="1" kern="1200" dirty="0" err="1">
                <a:solidFill>
                  <a:schemeClr val="tx1"/>
                </a:solidFill>
                <a:latin typeface="+mn-lt"/>
                <a:ea typeface="+mn-ea"/>
                <a:cs typeface="+mn-cs"/>
              </a:rPr>
              <a:t>problemer</a:t>
            </a:r>
            <a:r>
              <a:rPr lang="en-US" sz="2200" i="1" kern="1200" spc="-40" dirty="0">
                <a:solidFill>
                  <a:schemeClr val="tx1"/>
                </a:solidFill>
                <a:latin typeface="+mn-lt"/>
                <a:ea typeface="+mn-ea"/>
                <a:cs typeface="+mn-cs"/>
              </a:rPr>
              <a:t> </a:t>
            </a:r>
            <a:r>
              <a:rPr lang="en-US" sz="2200" i="1" kern="1200" dirty="0" err="1">
                <a:solidFill>
                  <a:schemeClr val="tx1"/>
                </a:solidFill>
                <a:latin typeface="+mn-lt"/>
                <a:ea typeface="+mn-ea"/>
                <a:cs typeface="+mn-cs"/>
              </a:rPr>
              <a:t>på</a:t>
            </a:r>
            <a:r>
              <a:rPr lang="en-US" sz="2200" i="1" kern="1200" spc="-35" dirty="0">
                <a:solidFill>
                  <a:schemeClr val="tx1"/>
                </a:solidFill>
                <a:latin typeface="+mn-lt"/>
                <a:ea typeface="+mn-ea"/>
                <a:cs typeface="+mn-cs"/>
              </a:rPr>
              <a:t> </a:t>
            </a:r>
            <a:r>
              <a:rPr lang="en-US" sz="2200" i="1" kern="1200" spc="-10" dirty="0" err="1">
                <a:solidFill>
                  <a:schemeClr val="tx1"/>
                </a:solidFill>
                <a:latin typeface="+mn-lt"/>
                <a:ea typeface="+mn-ea"/>
                <a:cs typeface="+mn-cs"/>
              </a:rPr>
              <a:t>grunn</a:t>
            </a:r>
            <a:r>
              <a:rPr lang="en-US" sz="2200" i="1" kern="1200" spc="-10" dirty="0">
                <a:solidFill>
                  <a:schemeClr val="tx1"/>
                </a:solidFill>
                <a:latin typeface="+mn-lt"/>
                <a:ea typeface="+mn-ea"/>
                <a:cs typeface="+mn-cs"/>
              </a:rPr>
              <a:t> </a:t>
            </a:r>
            <a:r>
              <a:rPr lang="en-US" sz="2200" i="1" kern="1200" dirty="0">
                <a:solidFill>
                  <a:schemeClr val="tx1"/>
                </a:solidFill>
                <a:latin typeface="+mn-lt"/>
                <a:ea typeface="+mn-ea"/>
                <a:cs typeface="+mn-cs"/>
              </a:rPr>
              <a:t>av</a:t>
            </a:r>
            <a:r>
              <a:rPr lang="en-US" sz="2200" i="1" kern="1200" spc="-15" dirty="0">
                <a:solidFill>
                  <a:schemeClr val="tx1"/>
                </a:solidFill>
                <a:latin typeface="+mn-lt"/>
                <a:ea typeface="+mn-ea"/>
                <a:cs typeface="+mn-cs"/>
              </a:rPr>
              <a:t> </a:t>
            </a:r>
            <a:r>
              <a:rPr lang="en-US" sz="2200" i="1" kern="1200" spc="-10" dirty="0">
                <a:solidFill>
                  <a:schemeClr val="tx1"/>
                </a:solidFill>
                <a:latin typeface="+mn-lt"/>
                <a:ea typeface="+mn-ea"/>
                <a:cs typeface="+mn-cs"/>
              </a:rPr>
              <a:t>mobbing.</a:t>
            </a:r>
            <a:endParaRPr lang="en-US" sz="2200" kern="1200" dirty="0">
              <a:solidFill>
                <a:schemeClr val="tx1"/>
              </a:solidFill>
              <a:latin typeface="+mn-lt"/>
              <a:ea typeface="+mn-ea"/>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2347595"/>
          </a:xfrm>
          <a:custGeom>
            <a:avLst/>
            <a:gdLst/>
            <a:ahLst/>
            <a:cxnLst/>
            <a:rect l="l" t="t" r="r" b="b"/>
            <a:pathLst>
              <a:path w="12192000" h="2347595">
                <a:moveTo>
                  <a:pt x="12192000" y="0"/>
                </a:moveTo>
                <a:lnTo>
                  <a:pt x="0" y="0"/>
                </a:lnTo>
                <a:lnTo>
                  <a:pt x="0" y="1718690"/>
                </a:lnTo>
                <a:lnTo>
                  <a:pt x="200710" y="1755139"/>
                </a:lnTo>
                <a:lnTo>
                  <a:pt x="298911" y="1772415"/>
                </a:lnTo>
                <a:lnTo>
                  <a:pt x="446521" y="1797771"/>
                </a:lnTo>
                <a:lnTo>
                  <a:pt x="545095" y="1813991"/>
                </a:lnTo>
                <a:lnTo>
                  <a:pt x="647291" y="1830003"/>
                </a:lnTo>
                <a:lnTo>
                  <a:pt x="753038" y="1845672"/>
                </a:lnTo>
                <a:lnTo>
                  <a:pt x="964661" y="1875719"/>
                </a:lnTo>
                <a:lnTo>
                  <a:pt x="1335238" y="1929288"/>
                </a:lnTo>
                <a:lnTo>
                  <a:pt x="1441196" y="1943862"/>
                </a:lnTo>
                <a:lnTo>
                  <a:pt x="1493558" y="1950605"/>
                </a:lnTo>
                <a:lnTo>
                  <a:pt x="1545980" y="1956961"/>
                </a:lnTo>
                <a:lnTo>
                  <a:pt x="1755775" y="1981327"/>
                </a:lnTo>
                <a:lnTo>
                  <a:pt x="2043117" y="2017516"/>
                </a:lnTo>
                <a:lnTo>
                  <a:pt x="2140306" y="2028666"/>
                </a:lnTo>
                <a:lnTo>
                  <a:pt x="2337435" y="2048637"/>
                </a:lnTo>
                <a:lnTo>
                  <a:pt x="2389681" y="2054520"/>
                </a:lnTo>
                <a:lnTo>
                  <a:pt x="2546300" y="2072781"/>
                </a:lnTo>
                <a:lnTo>
                  <a:pt x="2598547" y="2078482"/>
                </a:lnTo>
                <a:lnTo>
                  <a:pt x="2651186" y="2083655"/>
                </a:lnTo>
                <a:lnTo>
                  <a:pt x="2756656" y="2092715"/>
                </a:lnTo>
                <a:lnTo>
                  <a:pt x="2809367" y="2097532"/>
                </a:lnTo>
                <a:lnTo>
                  <a:pt x="2858159" y="2102262"/>
                </a:lnTo>
                <a:lnTo>
                  <a:pt x="3101467" y="2126741"/>
                </a:lnTo>
                <a:lnTo>
                  <a:pt x="3258312" y="2139569"/>
                </a:lnTo>
                <a:lnTo>
                  <a:pt x="3517265" y="2163317"/>
                </a:lnTo>
                <a:lnTo>
                  <a:pt x="3559556" y="2166659"/>
                </a:lnTo>
                <a:lnTo>
                  <a:pt x="3686429" y="2176017"/>
                </a:lnTo>
                <a:lnTo>
                  <a:pt x="3887719" y="2192321"/>
                </a:lnTo>
                <a:lnTo>
                  <a:pt x="4035097" y="2203759"/>
                </a:lnTo>
                <a:lnTo>
                  <a:pt x="4545179" y="2237493"/>
                </a:lnTo>
                <a:lnTo>
                  <a:pt x="4605401" y="2240279"/>
                </a:lnTo>
                <a:lnTo>
                  <a:pt x="4568451" y="2242796"/>
                </a:lnTo>
                <a:lnTo>
                  <a:pt x="4533836" y="2241835"/>
                </a:lnTo>
                <a:lnTo>
                  <a:pt x="4500745" y="2239494"/>
                </a:lnTo>
                <a:lnTo>
                  <a:pt x="4468368" y="2237866"/>
                </a:lnTo>
                <a:lnTo>
                  <a:pt x="4415119" y="2236590"/>
                </a:lnTo>
                <a:lnTo>
                  <a:pt x="4361909" y="2234343"/>
                </a:lnTo>
                <a:lnTo>
                  <a:pt x="4255506" y="2228817"/>
                </a:lnTo>
                <a:lnTo>
                  <a:pt x="4202264" y="2226475"/>
                </a:lnTo>
                <a:lnTo>
                  <a:pt x="4148963" y="2225040"/>
                </a:lnTo>
                <a:lnTo>
                  <a:pt x="4095189" y="2223062"/>
                </a:lnTo>
                <a:lnTo>
                  <a:pt x="4041586" y="2219464"/>
                </a:lnTo>
                <a:lnTo>
                  <a:pt x="3934721" y="2210425"/>
                </a:lnTo>
                <a:lnTo>
                  <a:pt x="3881374" y="2206498"/>
                </a:lnTo>
                <a:lnTo>
                  <a:pt x="3825494" y="2203811"/>
                </a:lnTo>
                <a:lnTo>
                  <a:pt x="3769518" y="2201862"/>
                </a:lnTo>
                <a:lnTo>
                  <a:pt x="3713781" y="2199247"/>
                </a:lnTo>
                <a:lnTo>
                  <a:pt x="3658616" y="2194560"/>
                </a:lnTo>
                <a:lnTo>
                  <a:pt x="3603904" y="2189406"/>
                </a:lnTo>
                <a:lnTo>
                  <a:pt x="3494434" y="2181719"/>
                </a:lnTo>
                <a:lnTo>
                  <a:pt x="3439795" y="2176779"/>
                </a:lnTo>
                <a:lnTo>
                  <a:pt x="3390302" y="2173045"/>
                </a:lnTo>
                <a:lnTo>
                  <a:pt x="3340655" y="2171001"/>
                </a:lnTo>
                <a:lnTo>
                  <a:pt x="3291079" y="2168671"/>
                </a:lnTo>
                <a:lnTo>
                  <a:pt x="3241802" y="2164079"/>
                </a:lnTo>
                <a:lnTo>
                  <a:pt x="3190478" y="2158195"/>
                </a:lnTo>
                <a:lnTo>
                  <a:pt x="3139094" y="2153578"/>
                </a:lnTo>
                <a:lnTo>
                  <a:pt x="3036265" y="2145905"/>
                </a:lnTo>
                <a:lnTo>
                  <a:pt x="2847863" y="2130262"/>
                </a:lnTo>
                <a:lnTo>
                  <a:pt x="2747236" y="2121408"/>
                </a:lnTo>
                <a:lnTo>
                  <a:pt x="2637055" y="2111073"/>
                </a:lnTo>
                <a:lnTo>
                  <a:pt x="2499487" y="2096722"/>
                </a:lnTo>
                <a:lnTo>
                  <a:pt x="2458235" y="2092850"/>
                </a:lnTo>
                <a:lnTo>
                  <a:pt x="2416937" y="2089658"/>
                </a:lnTo>
                <a:lnTo>
                  <a:pt x="2365658" y="2085365"/>
                </a:lnTo>
                <a:lnTo>
                  <a:pt x="2314463" y="2079704"/>
                </a:lnTo>
                <a:lnTo>
                  <a:pt x="2263292" y="2073495"/>
                </a:lnTo>
                <a:lnTo>
                  <a:pt x="2212086" y="2067560"/>
                </a:lnTo>
                <a:lnTo>
                  <a:pt x="2068702" y="2052954"/>
                </a:lnTo>
                <a:lnTo>
                  <a:pt x="2021665" y="2047684"/>
                </a:lnTo>
                <a:lnTo>
                  <a:pt x="1701419" y="2010664"/>
                </a:lnTo>
                <a:lnTo>
                  <a:pt x="1518031" y="1988058"/>
                </a:lnTo>
                <a:lnTo>
                  <a:pt x="1474271" y="1983053"/>
                </a:lnTo>
                <a:lnTo>
                  <a:pt x="1386657" y="1973520"/>
                </a:lnTo>
                <a:lnTo>
                  <a:pt x="1342898" y="1968373"/>
                </a:lnTo>
                <a:lnTo>
                  <a:pt x="949909" y="1912365"/>
                </a:lnTo>
                <a:lnTo>
                  <a:pt x="722833" y="1878584"/>
                </a:lnTo>
                <a:lnTo>
                  <a:pt x="610347" y="1863344"/>
                </a:lnTo>
                <a:lnTo>
                  <a:pt x="554174" y="1855366"/>
                </a:lnTo>
                <a:lnTo>
                  <a:pt x="498157" y="1846199"/>
                </a:lnTo>
                <a:lnTo>
                  <a:pt x="442221" y="1836451"/>
                </a:lnTo>
                <a:lnTo>
                  <a:pt x="274243" y="1808734"/>
                </a:lnTo>
                <a:lnTo>
                  <a:pt x="0" y="1758441"/>
                </a:lnTo>
                <a:lnTo>
                  <a:pt x="0" y="1814829"/>
                </a:lnTo>
                <a:lnTo>
                  <a:pt x="35731" y="1821688"/>
                </a:lnTo>
                <a:lnTo>
                  <a:pt x="86998" y="1830549"/>
                </a:lnTo>
                <a:lnTo>
                  <a:pt x="138295" y="1839152"/>
                </a:lnTo>
                <a:lnTo>
                  <a:pt x="292268" y="1864230"/>
                </a:lnTo>
                <a:lnTo>
                  <a:pt x="542823" y="1905630"/>
                </a:lnTo>
                <a:lnTo>
                  <a:pt x="759248" y="1940623"/>
                </a:lnTo>
                <a:lnTo>
                  <a:pt x="814908" y="1949069"/>
                </a:lnTo>
                <a:lnTo>
                  <a:pt x="861354" y="1955686"/>
                </a:lnTo>
                <a:lnTo>
                  <a:pt x="1241386" y="2007108"/>
                </a:lnTo>
                <a:lnTo>
                  <a:pt x="1404462" y="2028771"/>
                </a:lnTo>
                <a:lnTo>
                  <a:pt x="1501445" y="2041161"/>
                </a:lnTo>
                <a:lnTo>
                  <a:pt x="1629283" y="2056002"/>
                </a:lnTo>
                <a:lnTo>
                  <a:pt x="1865376" y="2084832"/>
                </a:lnTo>
                <a:lnTo>
                  <a:pt x="1912475" y="2090019"/>
                </a:lnTo>
                <a:lnTo>
                  <a:pt x="2054225" y="2104771"/>
                </a:lnTo>
                <a:lnTo>
                  <a:pt x="2260347" y="2128025"/>
                </a:lnTo>
                <a:lnTo>
                  <a:pt x="2311908" y="2133473"/>
                </a:lnTo>
                <a:lnTo>
                  <a:pt x="2365269" y="2138687"/>
                </a:lnTo>
                <a:lnTo>
                  <a:pt x="2472088" y="2147974"/>
                </a:lnTo>
                <a:lnTo>
                  <a:pt x="2525522" y="2152904"/>
                </a:lnTo>
                <a:lnTo>
                  <a:pt x="2574535" y="2157732"/>
                </a:lnTo>
                <a:lnTo>
                  <a:pt x="2770587" y="2177751"/>
                </a:lnTo>
                <a:lnTo>
                  <a:pt x="2819654" y="2182367"/>
                </a:lnTo>
                <a:lnTo>
                  <a:pt x="2870948" y="2186705"/>
                </a:lnTo>
                <a:lnTo>
                  <a:pt x="3076067" y="2201799"/>
                </a:lnTo>
                <a:lnTo>
                  <a:pt x="3325566" y="2223255"/>
                </a:lnTo>
                <a:lnTo>
                  <a:pt x="3425444" y="2231263"/>
                </a:lnTo>
                <a:lnTo>
                  <a:pt x="3476244" y="2234627"/>
                </a:lnTo>
                <a:lnTo>
                  <a:pt x="3628681" y="2243633"/>
                </a:lnTo>
                <a:lnTo>
                  <a:pt x="3679517" y="2247096"/>
                </a:lnTo>
                <a:lnTo>
                  <a:pt x="3730371" y="2251202"/>
                </a:lnTo>
                <a:lnTo>
                  <a:pt x="3758372" y="2253204"/>
                </a:lnTo>
                <a:lnTo>
                  <a:pt x="3814327" y="2255541"/>
                </a:lnTo>
                <a:lnTo>
                  <a:pt x="3842258" y="2257044"/>
                </a:lnTo>
                <a:lnTo>
                  <a:pt x="4083772" y="2274031"/>
                </a:lnTo>
                <a:lnTo>
                  <a:pt x="4180332" y="2280158"/>
                </a:lnTo>
                <a:lnTo>
                  <a:pt x="4232072" y="2282719"/>
                </a:lnTo>
                <a:lnTo>
                  <a:pt x="4335601" y="2286319"/>
                </a:lnTo>
                <a:lnTo>
                  <a:pt x="4387342" y="2288666"/>
                </a:lnTo>
                <a:lnTo>
                  <a:pt x="4593660" y="2299260"/>
                </a:lnTo>
                <a:lnTo>
                  <a:pt x="4800012" y="2308745"/>
                </a:lnTo>
                <a:lnTo>
                  <a:pt x="5006398" y="2317131"/>
                </a:lnTo>
                <a:lnTo>
                  <a:pt x="5212818" y="2324423"/>
                </a:lnTo>
                <a:lnTo>
                  <a:pt x="5418455" y="2330602"/>
                </a:lnTo>
                <a:lnTo>
                  <a:pt x="6077775" y="2347023"/>
                </a:lnTo>
                <a:lnTo>
                  <a:pt x="6128023" y="2347380"/>
                </a:lnTo>
                <a:lnTo>
                  <a:pt x="6178296" y="2345690"/>
                </a:lnTo>
                <a:lnTo>
                  <a:pt x="6228689" y="2342381"/>
                </a:lnTo>
                <a:lnTo>
                  <a:pt x="6379822" y="2331651"/>
                </a:lnTo>
                <a:lnTo>
                  <a:pt x="6430198" y="2328502"/>
                </a:lnTo>
                <a:lnTo>
                  <a:pt x="6480581" y="2325915"/>
                </a:lnTo>
                <a:lnTo>
                  <a:pt x="6530975" y="2324100"/>
                </a:lnTo>
                <a:lnTo>
                  <a:pt x="6582204" y="2322792"/>
                </a:lnTo>
                <a:lnTo>
                  <a:pt x="7248356" y="2307984"/>
                </a:lnTo>
                <a:lnTo>
                  <a:pt x="7402050" y="2303314"/>
                </a:lnTo>
                <a:lnTo>
                  <a:pt x="7504489" y="2299536"/>
                </a:lnTo>
                <a:lnTo>
                  <a:pt x="7606903" y="2295101"/>
                </a:lnTo>
                <a:lnTo>
                  <a:pt x="7912949" y="2280355"/>
                </a:lnTo>
                <a:lnTo>
                  <a:pt x="8014847" y="2274789"/>
                </a:lnTo>
                <a:lnTo>
                  <a:pt x="8065770" y="2271649"/>
                </a:lnTo>
                <a:lnTo>
                  <a:pt x="8372960" y="2251224"/>
                </a:lnTo>
                <a:lnTo>
                  <a:pt x="8628898" y="2232786"/>
                </a:lnTo>
                <a:lnTo>
                  <a:pt x="8833813" y="2216913"/>
                </a:lnTo>
                <a:lnTo>
                  <a:pt x="8987631" y="2203783"/>
                </a:lnTo>
                <a:lnTo>
                  <a:pt x="9141380" y="2189727"/>
                </a:lnTo>
                <a:lnTo>
                  <a:pt x="9294763" y="2174871"/>
                </a:lnTo>
                <a:lnTo>
                  <a:pt x="9651208" y="2137605"/>
                </a:lnTo>
                <a:lnTo>
                  <a:pt x="9753141" y="2127893"/>
                </a:lnTo>
                <a:lnTo>
                  <a:pt x="9855562" y="2119184"/>
                </a:lnTo>
                <a:lnTo>
                  <a:pt x="10009872" y="2106987"/>
                </a:lnTo>
                <a:lnTo>
                  <a:pt x="10575920" y="2065339"/>
                </a:lnTo>
                <a:lnTo>
                  <a:pt x="10777425" y="2049663"/>
                </a:lnTo>
                <a:lnTo>
                  <a:pt x="10977430" y="2032846"/>
                </a:lnTo>
                <a:lnTo>
                  <a:pt x="11177346" y="2014914"/>
                </a:lnTo>
                <a:lnTo>
                  <a:pt x="11427126" y="1991137"/>
                </a:lnTo>
                <a:lnTo>
                  <a:pt x="11729842" y="1960705"/>
                </a:lnTo>
                <a:lnTo>
                  <a:pt x="11882717" y="1944290"/>
                </a:lnTo>
                <a:lnTo>
                  <a:pt x="12035536" y="1926971"/>
                </a:lnTo>
                <a:lnTo>
                  <a:pt x="12192000" y="1907413"/>
                </a:lnTo>
                <a:lnTo>
                  <a:pt x="12192000" y="1851152"/>
                </a:lnTo>
                <a:lnTo>
                  <a:pt x="11575161" y="1921383"/>
                </a:lnTo>
                <a:lnTo>
                  <a:pt x="11471248" y="1931748"/>
                </a:lnTo>
                <a:lnTo>
                  <a:pt x="11211369" y="1956720"/>
                </a:lnTo>
                <a:lnTo>
                  <a:pt x="11003329" y="1975398"/>
                </a:lnTo>
                <a:lnTo>
                  <a:pt x="10847197" y="1988439"/>
                </a:lnTo>
                <a:lnTo>
                  <a:pt x="10841228" y="1988565"/>
                </a:lnTo>
                <a:lnTo>
                  <a:pt x="10829290" y="1987803"/>
                </a:lnTo>
                <a:lnTo>
                  <a:pt x="10808130" y="1991826"/>
                </a:lnTo>
                <a:lnTo>
                  <a:pt x="10786792" y="1994550"/>
                </a:lnTo>
                <a:lnTo>
                  <a:pt x="10765335" y="1995965"/>
                </a:lnTo>
                <a:lnTo>
                  <a:pt x="10743819" y="1996059"/>
                </a:lnTo>
                <a:lnTo>
                  <a:pt x="10829036" y="1983232"/>
                </a:lnTo>
                <a:lnTo>
                  <a:pt x="10977987" y="1959745"/>
                </a:lnTo>
                <a:lnTo>
                  <a:pt x="11176447" y="1927475"/>
                </a:lnTo>
                <a:lnTo>
                  <a:pt x="11374693" y="1893952"/>
                </a:lnTo>
                <a:lnTo>
                  <a:pt x="11523204" y="1867880"/>
                </a:lnTo>
                <a:lnTo>
                  <a:pt x="11671540" y="1840930"/>
                </a:lnTo>
                <a:lnTo>
                  <a:pt x="11819676" y="1813026"/>
                </a:lnTo>
                <a:lnTo>
                  <a:pt x="11967591" y="1784096"/>
                </a:lnTo>
                <a:lnTo>
                  <a:pt x="12192000" y="1736471"/>
                </a:lnTo>
                <a:lnTo>
                  <a:pt x="12192000" y="0"/>
                </a:lnTo>
                <a:close/>
              </a:path>
            </a:pathLst>
          </a:custGeom>
          <a:solidFill>
            <a:srgbClr val="EC7C3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 name="object 3"/>
          <p:cNvSpPr txBox="1"/>
          <p:nvPr/>
        </p:nvSpPr>
        <p:spPr>
          <a:xfrm>
            <a:off x="916939" y="2553618"/>
            <a:ext cx="10040620" cy="1661795"/>
          </a:xfrm>
          <a:prstGeom prst="rect">
            <a:avLst/>
          </a:prstGeom>
        </p:spPr>
        <p:txBody>
          <a:bodyPr vert="horz" wrap="square" lIns="0" tIns="64769" rIns="0" bIns="0" rtlCol="0">
            <a:spAutoFit/>
          </a:bodyPr>
          <a:lstStyle/>
          <a:p>
            <a:pPr marL="12700" marR="486409" lvl="0" indent="227965" defTabSz="914400" eaLnBrk="1" fontAlgn="auto" latinLnBrk="0" hangingPunct="1">
              <a:lnSpc>
                <a:spcPts val="2380"/>
              </a:lnSpc>
              <a:spcBef>
                <a:spcPts val="509"/>
              </a:spcBef>
              <a:spcAft>
                <a:spcPts val="0"/>
              </a:spcAft>
              <a:buClrTx/>
              <a:buSzPct val="95652"/>
              <a:buFont typeface="Arial"/>
              <a:buChar char="•"/>
              <a:tabLst>
                <a:tab pos="240665" algn="l"/>
              </a:tabLst>
              <a:defRPr/>
            </a:pPr>
            <a:r>
              <a:rPr kumimoji="0" sz="2300" b="0" i="0" u="none" strike="noStrike" kern="0" cap="none" spc="-325" normalizeH="0" baseline="0" noProof="0" dirty="0">
                <a:ln>
                  <a:noFill/>
                </a:ln>
                <a:solidFill>
                  <a:sysClr val="windowText" lastClr="000000"/>
                </a:solidFill>
                <a:effectLst/>
                <a:uLnTx/>
                <a:uFillTx/>
                <a:latin typeface="DejaVu Sans"/>
                <a:cs typeface="DejaVu Sans"/>
              </a:rPr>
              <a:t>«Mer</a:t>
            </a:r>
            <a:r>
              <a:rPr kumimoji="0" sz="2300" b="0" i="0" u="none" strike="noStrike" kern="0" cap="none" spc="-265" normalizeH="0" baseline="0" noProof="0" dirty="0">
                <a:ln>
                  <a:noFill/>
                </a:ln>
                <a:solidFill>
                  <a:sysClr val="windowText" lastClr="000000"/>
                </a:solidFill>
                <a:effectLst/>
                <a:uLnTx/>
                <a:uFillTx/>
                <a:latin typeface="DejaVu Sans"/>
                <a:cs typeface="DejaVu Sans"/>
              </a:rPr>
              <a:t> </a:t>
            </a:r>
            <a:r>
              <a:rPr kumimoji="0" sz="2300" b="0" i="0" u="none" strike="noStrike" kern="0" cap="none" spc="-229" normalizeH="0" baseline="0" noProof="0" dirty="0">
                <a:ln>
                  <a:noFill/>
                </a:ln>
                <a:solidFill>
                  <a:sysClr val="windowText" lastClr="000000"/>
                </a:solidFill>
                <a:effectLst/>
                <a:uLnTx/>
                <a:uFillTx/>
                <a:latin typeface="DejaVu Sans"/>
                <a:cs typeface="DejaVu Sans"/>
              </a:rPr>
              <a:t>alvorlige</a:t>
            </a:r>
            <a:r>
              <a:rPr kumimoji="0" sz="2300" b="0" i="0" u="none" strike="noStrike" kern="0" cap="none" spc="-210" normalizeH="0" baseline="0" noProof="0" dirty="0">
                <a:ln>
                  <a:noFill/>
                </a:ln>
                <a:solidFill>
                  <a:sysClr val="windowText" lastClr="000000"/>
                </a:solidFill>
                <a:effectLst/>
                <a:uLnTx/>
                <a:uFillTx/>
                <a:latin typeface="DejaVu Sans"/>
                <a:cs typeface="DejaVu Sans"/>
              </a:rPr>
              <a:t> </a:t>
            </a:r>
            <a:r>
              <a:rPr kumimoji="0" sz="2300" b="0" i="0" u="none" strike="noStrike" kern="0" cap="none" spc="-245" normalizeH="0" baseline="0" noProof="0" dirty="0">
                <a:ln>
                  <a:noFill/>
                </a:ln>
                <a:solidFill>
                  <a:sysClr val="windowText" lastClr="000000"/>
                </a:solidFill>
                <a:effectLst/>
                <a:uLnTx/>
                <a:uFillTx/>
                <a:latin typeface="DejaVu Sans"/>
                <a:cs typeface="DejaVu Sans"/>
              </a:rPr>
              <a:t>psykiske</a:t>
            </a:r>
            <a:r>
              <a:rPr kumimoji="0" sz="2300" b="0" i="0" u="none" strike="noStrike" kern="0" cap="none" spc="-235" normalizeH="0" baseline="0" noProof="0" dirty="0">
                <a:ln>
                  <a:noFill/>
                </a:ln>
                <a:solidFill>
                  <a:sysClr val="windowText" lastClr="000000"/>
                </a:solidFill>
                <a:effectLst/>
                <a:uLnTx/>
                <a:uFillTx/>
                <a:latin typeface="DejaVu Sans"/>
                <a:cs typeface="DejaVu Sans"/>
              </a:rPr>
              <a:t> </a:t>
            </a:r>
            <a:r>
              <a:rPr kumimoji="0" sz="2300" b="0" i="0" u="none" strike="noStrike" kern="0" cap="none" spc="-175" normalizeH="0" baseline="0" noProof="0" dirty="0">
                <a:ln>
                  <a:noFill/>
                </a:ln>
                <a:solidFill>
                  <a:sysClr val="windowText" lastClr="000000"/>
                </a:solidFill>
                <a:effectLst/>
                <a:uLnTx/>
                <a:uFillTx/>
                <a:latin typeface="DejaVu Sans"/>
                <a:cs typeface="DejaVu Sans"/>
              </a:rPr>
              <a:t>lidelser</a:t>
            </a:r>
            <a:r>
              <a:rPr kumimoji="0" sz="2300" b="0" i="0" u="none" strike="noStrike" kern="0" cap="none" spc="-245" normalizeH="0" baseline="0" noProof="0" dirty="0">
                <a:ln>
                  <a:noFill/>
                </a:ln>
                <a:solidFill>
                  <a:sysClr val="windowText" lastClr="000000"/>
                </a:solidFill>
                <a:effectLst/>
                <a:uLnTx/>
                <a:uFillTx/>
                <a:latin typeface="DejaVu Sans"/>
                <a:cs typeface="DejaVu Sans"/>
              </a:rPr>
              <a:t> </a:t>
            </a:r>
            <a:r>
              <a:rPr kumimoji="0" sz="2300" b="0" i="0" u="none" strike="noStrike" kern="0" cap="none" spc="-280" normalizeH="0" baseline="0" noProof="0" dirty="0">
                <a:ln>
                  <a:noFill/>
                </a:ln>
                <a:solidFill>
                  <a:sysClr val="windowText" lastClr="000000"/>
                </a:solidFill>
                <a:effectLst/>
                <a:uLnTx/>
                <a:uFillTx/>
                <a:latin typeface="DejaVu Sans"/>
                <a:cs typeface="DejaVu Sans"/>
              </a:rPr>
              <a:t>kan</a:t>
            </a:r>
            <a:r>
              <a:rPr kumimoji="0" sz="2300" b="0" i="0" u="none" strike="noStrike" kern="0" cap="none" spc="-229" normalizeH="0" baseline="0" noProof="0" dirty="0">
                <a:ln>
                  <a:noFill/>
                </a:ln>
                <a:solidFill>
                  <a:sysClr val="windowText" lastClr="000000"/>
                </a:solidFill>
                <a:effectLst/>
                <a:uLnTx/>
                <a:uFillTx/>
                <a:latin typeface="DejaVu Sans"/>
                <a:cs typeface="DejaVu Sans"/>
              </a:rPr>
              <a:t> </a:t>
            </a:r>
            <a:r>
              <a:rPr kumimoji="0" sz="2300" b="0" i="0" u="none" strike="noStrike" kern="0" cap="none" spc="-254" normalizeH="0" baseline="0" noProof="0" dirty="0">
                <a:ln>
                  <a:noFill/>
                </a:ln>
                <a:solidFill>
                  <a:sysClr val="windowText" lastClr="000000"/>
                </a:solidFill>
                <a:effectLst/>
                <a:uLnTx/>
                <a:uFillTx/>
                <a:latin typeface="DejaVu Sans"/>
                <a:cs typeface="DejaVu Sans"/>
              </a:rPr>
              <a:t>ikke</a:t>
            </a:r>
            <a:r>
              <a:rPr kumimoji="0" sz="2300" b="0" i="0" u="none" strike="noStrike" kern="0" cap="none" spc="-220" normalizeH="0" baseline="0" noProof="0" dirty="0">
                <a:ln>
                  <a:noFill/>
                </a:ln>
                <a:solidFill>
                  <a:sysClr val="windowText" lastClr="000000"/>
                </a:solidFill>
                <a:effectLst/>
                <a:uLnTx/>
                <a:uFillTx/>
                <a:latin typeface="DejaVu Sans"/>
                <a:cs typeface="DejaVu Sans"/>
              </a:rPr>
              <a:t> </a:t>
            </a:r>
            <a:r>
              <a:rPr kumimoji="0" sz="2300" b="0" i="0" u="none" strike="noStrike" kern="0" cap="none" spc="-200" normalizeH="0" baseline="0" noProof="0" dirty="0">
                <a:ln>
                  <a:noFill/>
                </a:ln>
                <a:solidFill>
                  <a:sysClr val="windowText" lastClr="000000"/>
                </a:solidFill>
                <a:effectLst/>
                <a:uLnTx/>
                <a:uFillTx/>
                <a:latin typeface="DejaVu Sans"/>
                <a:cs typeface="DejaVu Sans"/>
              </a:rPr>
              <a:t>helsepersonell</a:t>
            </a:r>
            <a:r>
              <a:rPr kumimoji="0" sz="2300" b="0" i="0" u="none" strike="noStrike" kern="0" cap="none" spc="-240" normalizeH="0" baseline="0" noProof="0" dirty="0">
                <a:ln>
                  <a:noFill/>
                </a:ln>
                <a:solidFill>
                  <a:sysClr val="windowText" lastClr="000000"/>
                </a:solidFill>
                <a:effectLst/>
                <a:uLnTx/>
                <a:uFillTx/>
                <a:latin typeface="DejaVu Sans"/>
                <a:cs typeface="DejaVu Sans"/>
              </a:rPr>
              <a:t> unnlate</a:t>
            </a:r>
            <a:r>
              <a:rPr kumimoji="0" sz="2300" b="0" i="0" u="none" strike="noStrike" kern="0" cap="none" spc="-215" normalizeH="0" baseline="0" noProof="0" dirty="0">
                <a:ln>
                  <a:noFill/>
                </a:ln>
                <a:solidFill>
                  <a:sysClr val="windowText" lastClr="000000"/>
                </a:solidFill>
                <a:effectLst/>
                <a:uLnTx/>
                <a:uFillTx/>
                <a:latin typeface="DejaVu Sans"/>
                <a:cs typeface="DejaVu Sans"/>
              </a:rPr>
              <a:t> </a:t>
            </a:r>
            <a:r>
              <a:rPr kumimoji="0" sz="2300" b="0" i="0" u="none" strike="noStrike" kern="0" cap="none" spc="-254" normalizeH="0" baseline="0" noProof="0" dirty="0">
                <a:ln>
                  <a:noFill/>
                </a:ln>
                <a:solidFill>
                  <a:sysClr val="windowText" lastClr="000000"/>
                </a:solidFill>
                <a:effectLst/>
                <a:uLnTx/>
                <a:uFillTx/>
                <a:latin typeface="DejaVu Sans"/>
                <a:cs typeface="DejaVu Sans"/>
              </a:rPr>
              <a:t>å</a:t>
            </a:r>
            <a:r>
              <a:rPr kumimoji="0" sz="2300" b="0" i="0" u="none" strike="noStrike" kern="0" cap="none" spc="-245" normalizeH="0" baseline="0" noProof="0" dirty="0">
                <a:ln>
                  <a:noFill/>
                </a:ln>
                <a:solidFill>
                  <a:sysClr val="windowText" lastClr="000000"/>
                </a:solidFill>
                <a:effectLst/>
                <a:uLnTx/>
                <a:uFillTx/>
                <a:latin typeface="DejaVu Sans"/>
                <a:cs typeface="DejaVu Sans"/>
              </a:rPr>
              <a:t> </a:t>
            </a:r>
            <a:r>
              <a:rPr kumimoji="0" sz="2300" b="0" i="0" u="none" strike="noStrike" kern="0" cap="none" spc="-105" normalizeH="0" baseline="0" noProof="0" dirty="0">
                <a:ln>
                  <a:noFill/>
                </a:ln>
                <a:solidFill>
                  <a:sysClr val="windowText" lastClr="000000"/>
                </a:solidFill>
                <a:effectLst/>
                <a:uLnTx/>
                <a:uFillTx/>
                <a:latin typeface="DejaVu Sans"/>
                <a:cs typeface="DejaVu Sans"/>
              </a:rPr>
              <a:t>informere </a:t>
            </a:r>
            <a:r>
              <a:rPr kumimoji="0" sz="2300" b="0" i="0" u="none" strike="noStrike" kern="0" cap="none" spc="-235" normalizeH="0" baseline="0" noProof="0" dirty="0">
                <a:ln>
                  <a:noFill/>
                </a:ln>
                <a:solidFill>
                  <a:sysClr val="windowText" lastClr="000000"/>
                </a:solidFill>
                <a:effectLst/>
                <a:uLnTx/>
                <a:uFillTx/>
                <a:latin typeface="DejaVu Sans"/>
                <a:cs typeface="DejaVu Sans"/>
              </a:rPr>
              <a:t>foreldrene </a:t>
            </a:r>
            <a:r>
              <a:rPr kumimoji="0" sz="2300" b="0" i="0" u="none" strike="noStrike" kern="0" cap="none" spc="-185" normalizeH="0" baseline="0" noProof="0" dirty="0">
                <a:ln>
                  <a:noFill/>
                </a:ln>
                <a:solidFill>
                  <a:sysClr val="windowText" lastClr="000000"/>
                </a:solidFill>
                <a:effectLst/>
                <a:uLnTx/>
                <a:uFillTx/>
                <a:latin typeface="DejaVu Sans"/>
                <a:cs typeface="DejaVu Sans"/>
              </a:rPr>
              <a:t>eller</a:t>
            </a:r>
            <a:r>
              <a:rPr kumimoji="0" sz="2300" b="0" i="0" u="none" strike="noStrike" kern="0" cap="none" spc="-240" normalizeH="0" baseline="0" noProof="0" dirty="0">
                <a:ln>
                  <a:noFill/>
                </a:ln>
                <a:solidFill>
                  <a:sysClr val="windowText" lastClr="000000"/>
                </a:solidFill>
                <a:effectLst/>
                <a:uLnTx/>
                <a:uFillTx/>
                <a:latin typeface="DejaVu Sans"/>
                <a:cs typeface="DejaVu Sans"/>
              </a:rPr>
              <a:t> </a:t>
            </a:r>
            <a:r>
              <a:rPr kumimoji="0" sz="2300" b="0" i="0" u="none" strike="noStrike" kern="0" cap="none" spc="-254" normalizeH="0" baseline="0" noProof="0" dirty="0">
                <a:ln>
                  <a:noFill/>
                </a:ln>
                <a:solidFill>
                  <a:sysClr val="windowText" lastClr="000000"/>
                </a:solidFill>
                <a:effectLst/>
                <a:uLnTx/>
                <a:uFillTx/>
                <a:latin typeface="DejaVu Sans"/>
                <a:cs typeface="DejaVu Sans"/>
              </a:rPr>
              <a:t>andre</a:t>
            </a:r>
            <a:r>
              <a:rPr kumimoji="0" sz="2300" b="0" i="0" u="none" strike="noStrike" kern="0" cap="none" spc="-229" normalizeH="0" baseline="0" noProof="0" dirty="0">
                <a:ln>
                  <a:noFill/>
                </a:ln>
                <a:solidFill>
                  <a:sysClr val="windowText" lastClr="000000"/>
                </a:solidFill>
                <a:effectLst/>
                <a:uLnTx/>
                <a:uFillTx/>
                <a:latin typeface="DejaVu Sans"/>
                <a:cs typeface="DejaVu Sans"/>
              </a:rPr>
              <a:t> </a:t>
            </a:r>
            <a:r>
              <a:rPr kumimoji="0" sz="2300" b="0" i="0" u="none" strike="noStrike" kern="0" cap="none" spc="-285" normalizeH="0" baseline="0" noProof="0" dirty="0">
                <a:ln>
                  <a:noFill/>
                </a:ln>
                <a:solidFill>
                  <a:sysClr val="windowText" lastClr="000000"/>
                </a:solidFill>
                <a:effectLst/>
                <a:uLnTx/>
                <a:uFillTx/>
                <a:latin typeface="DejaVu Sans"/>
                <a:cs typeface="DejaVu Sans"/>
              </a:rPr>
              <a:t>med</a:t>
            </a:r>
            <a:r>
              <a:rPr kumimoji="0" sz="2300" b="0" i="0" u="none" strike="noStrike" kern="0" cap="none" spc="-240" normalizeH="0" baseline="0" noProof="0" dirty="0">
                <a:ln>
                  <a:noFill/>
                </a:ln>
                <a:solidFill>
                  <a:sysClr val="windowText" lastClr="000000"/>
                </a:solidFill>
                <a:effectLst/>
                <a:uLnTx/>
                <a:uFillTx/>
                <a:latin typeface="DejaVu Sans"/>
                <a:cs typeface="DejaVu Sans"/>
              </a:rPr>
              <a:t> </a:t>
            </a:r>
            <a:r>
              <a:rPr kumimoji="0" sz="2300" b="0" i="0" u="none" strike="noStrike" kern="0" cap="none" spc="-245" normalizeH="0" baseline="0" noProof="0" dirty="0">
                <a:ln>
                  <a:noFill/>
                </a:ln>
                <a:solidFill>
                  <a:sysClr val="windowText" lastClr="000000"/>
                </a:solidFill>
                <a:effectLst/>
                <a:uLnTx/>
                <a:uFillTx/>
                <a:latin typeface="DejaVu Sans"/>
                <a:cs typeface="DejaVu Sans"/>
              </a:rPr>
              <a:t>foreldreansvaret</a:t>
            </a:r>
            <a:r>
              <a:rPr kumimoji="0" sz="2300" b="0" i="0" u="none" strike="noStrike" kern="0" cap="none" spc="-229" normalizeH="0" baseline="0" noProof="0" dirty="0">
                <a:ln>
                  <a:noFill/>
                </a:ln>
                <a:solidFill>
                  <a:sysClr val="windowText" lastClr="000000"/>
                </a:solidFill>
                <a:effectLst/>
                <a:uLnTx/>
                <a:uFillTx/>
                <a:latin typeface="DejaVu Sans"/>
                <a:cs typeface="DejaVu Sans"/>
              </a:rPr>
              <a:t> </a:t>
            </a:r>
            <a:r>
              <a:rPr kumimoji="0" sz="2300" b="0" i="0" u="none" strike="noStrike" kern="0" cap="none" spc="-240" normalizeH="0" baseline="0" noProof="0" dirty="0">
                <a:ln>
                  <a:noFill/>
                </a:ln>
                <a:solidFill>
                  <a:sysClr val="windowText" lastClr="000000"/>
                </a:solidFill>
                <a:effectLst/>
                <a:uLnTx/>
                <a:uFillTx/>
                <a:latin typeface="DejaVu Sans"/>
                <a:cs typeface="DejaVu Sans"/>
              </a:rPr>
              <a:t>om.</a:t>
            </a:r>
            <a:r>
              <a:rPr kumimoji="0" sz="2300" b="0" i="0" u="none" strike="noStrike" kern="0" cap="none" spc="-250" normalizeH="0" baseline="0" noProof="0" dirty="0">
                <a:ln>
                  <a:noFill/>
                </a:ln>
                <a:solidFill>
                  <a:sysClr val="windowText" lastClr="000000"/>
                </a:solidFill>
                <a:effectLst/>
                <a:uLnTx/>
                <a:uFillTx/>
                <a:latin typeface="DejaVu Sans"/>
                <a:cs typeface="DejaVu Sans"/>
              </a:rPr>
              <a:t> </a:t>
            </a:r>
            <a:r>
              <a:rPr kumimoji="0" sz="2300" b="0" i="0" u="none" strike="noStrike" kern="0" cap="none" spc="-260" normalizeH="0" baseline="0" noProof="0" dirty="0">
                <a:ln>
                  <a:noFill/>
                </a:ln>
                <a:solidFill>
                  <a:sysClr val="windowText" lastClr="000000"/>
                </a:solidFill>
                <a:effectLst/>
                <a:uLnTx/>
                <a:uFillTx/>
                <a:latin typeface="DejaVu Sans"/>
                <a:cs typeface="DejaVu Sans"/>
              </a:rPr>
              <a:t>Dette</a:t>
            </a:r>
            <a:r>
              <a:rPr kumimoji="0" sz="2300" b="0" i="0" u="none" strike="noStrike" kern="0" cap="none" spc="-220" normalizeH="0" baseline="0" noProof="0" dirty="0">
                <a:ln>
                  <a:noFill/>
                </a:ln>
                <a:solidFill>
                  <a:sysClr val="windowText" lastClr="000000"/>
                </a:solidFill>
                <a:effectLst/>
                <a:uLnTx/>
                <a:uFillTx/>
                <a:latin typeface="DejaVu Sans"/>
                <a:cs typeface="DejaVu Sans"/>
              </a:rPr>
              <a:t> </a:t>
            </a:r>
            <a:r>
              <a:rPr kumimoji="0" sz="2300" b="0" i="0" u="none" strike="noStrike" kern="0" cap="none" spc="-225" normalizeH="0" baseline="0" noProof="0" dirty="0">
                <a:ln>
                  <a:noFill/>
                </a:ln>
                <a:solidFill>
                  <a:sysClr val="windowText" lastClr="000000"/>
                </a:solidFill>
                <a:effectLst/>
                <a:uLnTx/>
                <a:uFillTx/>
                <a:latin typeface="DejaVu Sans"/>
                <a:cs typeface="DejaVu Sans"/>
              </a:rPr>
              <a:t>gjelder</a:t>
            </a:r>
            <a:r>
              <a:rPr kumimoji="0" sz="2300" b="0" i="0" u="none" strike="noStrike" kern="0" cap="none" spc="-240" normalizeH="0" baseline="0" noProof="0" dirty="0">
                <a:ln>
                  <a:noFill/>
                </a:ln>
                <a:solidFill>
                  <a:sysClr val="windowText" lastClr="000000"/>
                </a:solidFill>
                <a:effectLst/>
                <a:uLnTx/>
                <a:uFillTx/>
                <a:latin typeface="DejaVu Sans"/>
                <a:cs typeface="DejaVu Sans"/>
              </a:rPr>
              <a:t> </a:t>
            </a:r>
            <a:r>
              <a:rPr kumimoji="0" sz="2300" b="0" i="0" u="none" strike="noStrike" kern="0" cap="none" spc="-245" normalizeH="0" baseline="0" noProof="0" dirty="0">
                <a:ln>
                  <a:noFill/>
                </a:ln>
                <a:solidFill>
                  <a:sysClr val="windowText" lastClr="000000"/>
                </a:solidFill>
                <a:effectLst/>
                <a:uLnTx/>
                <a:uFillTx/>
                <a:latin typeface="DejaVu Sans"/>
                <a:cs typeface="DejaVu Sans"/>
              </a:rPr>
              <a:t>særlig</a:t>
            </a:r>
            <a:r>
              <a:rPr kumimoji="0" sz="2300" b="0" i="0" u="none" strike="noStrike" kern="0" cap="none" spc="-235" normalizeH="0" baseline="0" noProof="0" dirty="0">
                <a:ln>
                  <a:noFill/>
                </a:ln>
                <a:solidFill>
                  <a:sysClr val="windowText" lastClr="000000"/>
                </a:solidFill>
                <a:effectLst/>
                <a:uLnTx/>
                <a:uFillTx/>
                <a:latin typeface="DejaVu Sans"/>
                <a:cs typeface="DejaVu Sans"/>
              </a:rPr>
              <a:t> </a:t>
            </a:r>
            <a:r>
              <a:rPr kumimoji="0" sz="2300" b="0" i="0" u="none" strike="noStrike" kern="0" cap="none" spc="-290" normalizeH="0" baseline="0" noProof="0" dirty="0">
                <a:ln>
                  <a:noFill/>
                </a:ln>
                <a:solidFill>
                  <a:sysClr val="windowText" lastClr="000000"/>
                </a:solidFill>
                <a:effectLst/>
                <a:uLnTx/>
                <a:uFillTx/>
                <a:latin typeface="DejaVu Sans"/>
                <a:cs typeface="DejaVu Sans"/>
              </a:rPr>
              <a:t>ved</a:t>
            </a:r>
            <a:r>
              <a:rPr kumimoji="0" sz="2300" b="0" i="0" u="none" strike="noStrike" kern="0" cap="none" spc="-235" normalizeH="0" baseline="0" noProof="0" dirty="0">
                <a:ln>
                  <a:noFill/>
                </a:ln>
                <a:solidFill>
                  <a:sysClr val="windowText" lastClr="000000"/>
                </a:solidFill>
                <a:effectLst/>
                <a:uLnTx/>
                <a:uFillTx/>
                <a:latin typeface="DejaVu Sans"/>
                <a:cs typeface="DejaVu Sans"/>
              </a:rPr>
              <a:t> </a:t>
            </a:r>
            <a:r>
              <a:rPr kumimoji="0" sz="2300" b="0" i="0" u="none" strike="noStrike" kern="0" cap="none" spc="-254" normalizeH="0" baseline="0" noProof="0" dirty="0">
                <a:ln>
                  <a:noFill/>
                </a:ln>
                <a:solidFill>
                  <a:sysClr val="windowText" lastClr="000000"/>
                </a:solidFill>
                <a:effectLst/>
                <a:uLnTx/>
                <a:uFillTx/>
                <a:latin typeface="DejaVu Sans"/>
                <a:cs typeface="DejaVu Sans"/>
              </a:rPr>
              <a:t>fare</a:t>
            </a:r>
            <a:r>
              <a:rPr kumimoji="0" sz="2300" b="0" i="0" u="none" strike="noStrike" kern="0" cap="none" spc="-240" normalizeH="0" baseline="0" noProof="0" dirty="0">
                <a:ln>
                  <a:noFill/>
                </a:ln>
                <a:solidFill>
                  <a:sysClr val="windowText" lastClr="000000"/>
                </a:solidFill>
                <a:effectLst/>
                <a:uLnTx/>
                <a:uFillTx/>
                <a:latin typeface="DejaVu Sans"/>
                <a:cs typeface="DejaVu Sans"/>
              </a:rPr>
              <a:t> </a:t>
            </a:r>
            <a:r>
              <a:rPr kumimoji="0" sz="2300" b="0" i="0" u="none" strike="noStrike" kern="0" cap="none" spc="-25" normalizeH="0" baseline="0" noProof="0" dirty="0">
                <a:ln>
                  <a:noFill/>
                </a:ln>
                <a:solidFill>
                  <a:sysClr val="windowText" lastClr="000000"/>
                </a:solidFill>
                <a:effectLst/>
                <a:uLnTx/>
                <a:uFillTx/>
                <a:latin typeface="DejaVu Sans"/>
                <a:cs typeface="DejaVu Sans"/>
              </a:rPr>
              <a:t>for </a:t>
            </a:r>
            <a:r>
              <a:rPr kumimoji="0" sz="2300" b="0" i="0" u="none" strike="noStrike" kern="0" cap="none" spc="-240" normalizeH="0" baseline="0" noProof="0" dirty="0">
                <a:ln>
                  <a:noFill/>
                </a:ln>
                <a:solidFill>
                  <a:sysClr val="windowText" lastClr="000000"/>
                </a:solidFill>
                <a:effectLst/>
                <a:uLnTx/>
                <a:uFillTx/>
                <a:latin typeface="DejaVu Sans"/>
                <a:cs typeface="DejaVu Sans"/>
              </a:rPr>
              <a:t>selvskading</a:t>
            </a:r>
            <a:r>
              <a:rPr kumimoji="0" sz="2300" b="0" i="0" u="none" strike="noStrike" kern="0" cap="none" spc="-200" normalizeH="0" baseline="0" noProof="0" dirty="0">
                <a:ln>
                  <a:noFill/>
                </a:ln>
                <a:solidFill>
                  <a:sysClr val="windowText" lastClr="000000"/>
                </a:solidFill>
                <a:effectLst/>
                <a:uLnTx/>
                <a:uFillTx/>
                <a:latin typeface="DejaVu Sans"/>
                <a:cs typeface="DejaVu Sans"/>
              </a:rPr>
              <a:t> </a:t>
            </a:r>
            <a:r>
              <a:rPr kumimoji="0" sz="2300" b="0" i="0" u="none" strike="noStrike" kern="0" cap="none" spc="-180" normalizeH="0" baseline="0" noProof="0" dirty="0">
                <a:ln>
                  <a:noFill/>
                </a:ln>
                <a:solidFill>
                  <a:sysClr val="windowText" lastClr="000000"/>
                </a:solidFill>
                <a:effectLst/>
                <a:uLnTx/>
                <a:uFillTx/>
                <a:latin typeface="DejaVu Sans"/>
                <a:cs typeface="DejaVu Sans"/>
              </a:rPr>
              <a:t>eller</a:t>
            </a:r>
            <a:r>
              <a:rPr kumimoji="0" sz="2300" b="0" i="0" u="none" strike="noStrike" kern="0" cap="none" spc="-220" normalizeH="0" baseline="0" noProof="0" dirty="0">
                <a:ln>
                  <a:noFill/>
                </a:ln>
                <a:solidFill>
                  <a:sysClr val="windowText" lastClr="000000"/>
                </a:solidFill>
                <a:effectLst/>
                <a:uLnTx/>
                <a:uFillTx/>
                <a:latin typeface="DejaVu Sans"/>
                <a:cs typeface="DejaVu Sans"/>
              </a:rPr>
              <a:t> </a:t>
            </a:r>
            <a:r>
              <a:rPr kumimoji="0" sz="2300" b="0" i="0" u="none" strike="noStrike" kern="0" cap="none" spc="-105" normalizeH="0" baseline="0" noProof="0" dirty="0">
                <a:ln>
                  <a:noFill/>
                </a:ln>
                <a:solidFill>
                  <a:sysClr val="windowText" lastClr="000000"/>
                </a:solidFill>
                <a:effectLst/>
                <a:uLnTx/>
                <a:uFillTx/>
                <a:latin typeface="DejaVu Sans"/>
                <a:cs typeface="DejaVu Sans"/>
              </a:rPr>
              <a:t>redusert</a:t>
            </a:r>
            <a:endParaRPr kumimoji="0" sz="2300" b="0" i="0" u="none" strike="noStrike" kern="0" cap="none" spc="0" normalizeH="0" baseline="0" noProof="0">
              <a:ln>
                <a:noFill/>
              </a:ln>
              <a:solidFill>
                <a:sysClr val="windowText" lastClr="000000"/>
              </a:solidFill>
              <a:effectLst/>
              <a:uLnTx/>
              <a:uFillTx/>
              <a:latin typeface="DejaVu Sans"/>
              <a:cs typeface="DejaVu Sans"/>
            </a:endParaRPr>
          </a:p>
          <a:p>
            <a:pPr marL="12700" marR="5080" lvl="0" indent="227965" defTabSz="914400" eaLnBrk="1" fontAlgn="auto" latinLnBrk="0" hangingPunct="1">
              <a:lnSpc>
                <a:spcPts val="2380"/>
              </a:lnSpc>
              <a:spcBef>
                <a:spcPts val="590"/>
              </a:spcBef>
              <a:spcAft>
                <a:spcPts val="0"/>
              </a:spcAft>
              <a:buClrTx/>
              <a:buSzPct val="95652"/>
              <a:buFont typeface="Arial"/>
              <a:buChar char="•"/>
              <a:tabLst>
                <a:tab pos="240665" algn="l"/>
              </a:tabLst>
              <a:defRPr/>
            </a:pPr>
            <a:r>
              <a:rPr kumimoji="0" sz="2300" b="0" i="0" u="none" strike="noStrike" kern="0" cap="none" spc="-229" normalizeH="0" baseline="0" noProof="0" dirty="0">
                <a:ln>
                  <a:noFill/>
                </a:ln>
                <a:solidFill>
                  <a:sysClr val="windowText" lastClr="000000"/>
                </a:solidFill>
                <a:effectLst/>
                <a:uLnTx/>
                <a:uFillTx/>
                <a:latin typeface="DejaVu Sans"/>
                <a:cs typeface="DejaVu Sans"/>
              </a:rPr>
              <a:t>utvikling,</a:t>
            </a:r>
            <a:r>
              <a:rPr kumimoji="0" sz="2300" b="0" i="0" u="none" strike="noStrike" kern="0" cap="none" spc="-265" normalizeH="0" baseline="0" noProof="0" dirty="0">
                <a:ln>
                  <a:noFill/>
                </a:ln>
                <a:solidFill>
                  <a:sysClr val="windowText" lastClr="000000"/>
                </a:solidFill>
                <a:effectLst/>
                <a:uLnTx/>
                <a:uFillTx/>
                <a:latin typeface="DejaVu Sans"/>
                <a:cs typeface="DejaVu Sans"/>
              </a:rPr>
              <a:t> </a:t>
            </a:r>
            <a:r>
              <a:rPr kumimoji="0" sz="2300" b="0" i="0" u="none" strike="noStrike" kern="0" cap="none" spc="-320" normalizeH="0" baseline="0" noProof="0" dirty="0">
                <a:ln>
                  <a:noFill/>
                </a:ln>
                <a:solidFill>
                  <a:sysClr val="windowText" lastClr="000000"/>
                </a:solidFill>
                <a:effectLst/>
                <a:uLnTx/>
                <a:uFillTx/>
                <a:latin typeface="DejaVu Sans"/>
                <a:cs typeface="DejaVu Sans"/>
              </a:rPr>
              <a:t>omgang</a:t>
            </a:r>
            <a:r>
              <a:rPr kumimoji="0" sz="2300" b="0" i="0" u="none" strike="noStrike" kern="0" cap="none" spc="-235" normalizeH="0" baseline="0" noProof="0" dirty="0">
                <a:ln>
                  <a:noFill/>
                </a:ln>
                <a:solidFill>
                  <a:sysClr val="windowText" lastClr="000000"/>
                </a:solidFill>
                <a:effectLst/>
                <a:uLnTx/>
                <a:uFillTx/>
                <a:latin typeface="DejaVu Sans"/>
                <a:cs typeface="DejaVu Sans"/>
              </a:rPr>
              <a:t> </a:t>
            </a:r>
            <a:r>
              <a:rPr kumimoji="0" sz="2300" b="0" i="0" u="none" strike="noStrike" kern="0" cap="none" spc="-290" normalizeH="0" baseline="0" noProof="0" dirty="0">
                <a:ln>
                  <a:noFill/>
                </a:ln>
                <a:solidFill>
                  <a:sysClr val="windowText" lastClr="000000"/>
                </a:solidFill>
                <a:effectLst/>
                <a:uLnTx/>
                <a:uFillTx/>
                <a:latin typeface="DejaVu Sans"/>
                <a:cs typeface="DejaVu Sans"/>
              </a:rPr>
              <a:t>med</a:t>
            </a:r>
            <a:r>
              <a:rPr kumimoji="0" sz="2300" b="0" i="0" u="none" strike="noStrike" kern="0" cap="none" spc="-229" normalizeH="0" baseline="0" noProof="0" dirty="0">
                <a:ln>
                  <a:noFill/>
                </a:ln>
                <a:solidFill>
                  <a:sysClr val="windowText" lastClr="000000"/>
                </a:solidFill>
                <a:effectLst/>
                <a:uLnTx/>
                <a:uFillTx/>
                <a:latin typeface="DejaVu Sans"/>
                <a:cs typeface="DejaVu Sans"/>
              </a:rPr>
              <a:t> </a:t>
            </a:r>
            <a:r>
              <a:rPr kumimoji="0" sz="2300" b="0" i="0" u="none" strike="noStrike" kern="0" cap="none" spc="-235" normalizeH="0" baseline="0" noProof="0" dirty="0">
                <a:ln>
                  <a:noFill/>
                </a:ln>
                <a:solidFill>
                  <a:sysClr val="windowText" lastClr="000000"/>
                </a:solidFill>
                <a:effectLst/>
                <a:uLnTx/>
                <a:uFillTx/>
                <a:latin typeface="DejaVu Sans"/>
                <a:cs typeface="DejaVu Sans"/>
              </a:rPr>
              <a:t>ulovlige</a:t>
            </a:r>
            <a:r>
              <a:rPr kumimoji="0" sz="2300" b="0" i="0" u="none" strike="noStrike" kern="0" cap="none" spc="-245" normalizeH="0" baseline="0" noProof="0" dirty="0">
                <a:ln>
                  <a:noFill/>
                </a:ln>
                <a:solidFill>
                  <a:sysClr val="windowText" lastClr="000000"/>
                </a:solidFill>
                <a:effectLst/>
                <a:uLnTx/>
                <a:uFillTx/>
                <a:latin typeface="DejaVu Sans"/>
                <a:cs typeface="DejaVu Sans"/>
              </a:rPr>
              <a:t> </a:t>
            </a:r>
            <a:r>
              <a:rPr kumimoji="0" sz="2300" b="0" i="0" u="none" strike="noStrike" kern="0" cap="none" spc="-220" normalizeH="0" baseline="0" noProof="0" dirty="0">
                <a:ln>
                  <a:noFill/>
                </a:ln>
                <a:solidFill>
                  <a:sysClr val="windowText" lastClr="000000"/>
                </a:solidFill>
                <a:effectLst/>
                <a:uLnTx/>
                <a:uFillTx/>
                <a:latin typeface="DejaVu Sans"/>
                <a:cs typeface="DejaVu Sans"/>
              </a:rPr>
              <a:t>rusmidler</a:t>
            </a:r>
            <a:r>
              <a:rPr kumimoji="0" sz="2300" b="0" i="0" u="none" strike="noStrike" kern="0" cap="none" spc="-229" normalizeH="0" baseline="0" noProof="0" dirty="0">
                <a:ln>
                  <a:noFill/>
                </a:ln>
                <a:solidFill>
                  <a:sysClr val="windowText" lastClr="000000"/>
                </a:solidFill>
                <a:effectLst/>
                <a:uLnTx/>
                <a:uFillTx/>
                <a:latin typeface="DejaVu Sans"/>
                <a:cs typeface="DejaVu Sans"/>
              </a:rPr>
              <a:t> </a:t>
            </a:r>
            <a:r>
              <a:rPr kumimoji="0" sz="2300" b="0" i="0" u="none" strike="noStrike" kern="0" cap="none" spc="-185" normalizeH="0" baseline="0" noProof="0" dirty="0">
                <a:ln>
                  <a:noFill/>
                </a:ln>
                <a:solidFill>
                  <a:sysClr val="windowText" lastClr="000000"/>
                </a:solidFill>
                <a:effectLst/>
                <a:uLnTx/>
                <a:uFillTx/>
                <a:latin typeface="DejaVu Sans"/>
                <a:cs typeface="DejaVu Sans"/>
              </a:rPr>
              <a:t>eller</a:t>
            </a:r>
            <a:r>
              <a:rPr kumimoji="0" sz="2300" b="0" i="0" u="none" strike="noStrike" kern="0" cap="none" spc="-245" normalizeH="0" baseline="0" noProof="0" dirty="0">
                <a:ln>
                  <a:noFill/>
                </a:ln>
                <a:solidFill>
                  <a:sysClr val="windowText" lastClr="000000"/>
                </a:solidFill>
                <a:effectLst/>
                <a:uLnTx/>
                <a:uFillTx/>
                <a:latin typeface="DejaVu Sans"/>
                <a:cs typeface="DejaVu Sans"/>
              </a:rPr>
              <a:t> </a:t>
            </a:r>
            <a:r>
              <a:rPr kumimoji="0" sz="2300" b="0" i="0" u="none" strike="noStrike" kern="0" cap="none" spc="-235" normalizeH="0" baseline="0" noProof="0" dirty="0">
                <a:ln>
                  <a:noFill/>
                </a:ln>
                <a:solidFill>
                  <a:sysClr val="windowText" lastClr="000000"/>
                </a:solidFill>
                <a:effectLst/>
                <a:uLnTx/>
                <a:uFillTx/>
                <a:latin typeface="DejaVu Sans"/>
                <a:cs typeface="DejaVu Sans"/>
              </a:rPr>
              <a:t>større </a:t>
            </a:r>
            <a:r>
              <a:rPr kumimoji="0" sz="2300" b="0" i="0" u="none" strike="noStrike" kern="0" cap="none" spc="-229" normalizeH="0" baseline="0" noProof="0" dirty="0">
                <a:ln>
                  <a:noFill/>
                </a:ln>
                <a:solidFill>
                  <a:sysClr val="windowText" lastClr="000000"/>
                </a:solidFill>
                <a:effectLst/>
                <a:uLnTx/>
                <a:uFillTx/>
                <a:latin typeface="DejaVu Sans"/>
                <a:cs typeface="DejaVu Sans"/>
              </a:rPr>
              <a:t>fysiske</a:t>
            </a:r>
            <a:r>
              <a:rPr kumimoji="0" sz="2300" b="0" i="0" u="none" strike="noStrike" kern="0" cap="none" spc="-250" normalizeH="0" baseline="0" noProof="0" dirty="0">
                <a:ln>
                  <a:noFill/>
                </a:ln>
                <a:solidFill>
                  <a:sysClr val="windowText" lastClr="000000"/>
                </a:solidFill>
                <a:effectLst/>
                <a:uLnTx/>
                <a:uFillTx/>
                <a:latin typeface="DejaVu Sans"/>
                <a:cs typeface="DejaVu Sans"/>
              </a:rPr>
              <a:t> </a:t>
            </a:r>
            <a:r>
              <a:rPr kumimoji="0" sz="2300" b="0" i="0" u="none" strike="noStrike" kern="0" cap="none" spc="-245" normalizeH="0" baseline="0" noProof="0" dirty="0">
                <a:ln>
                  <a:noFill/>
                </a:ln>
                <a:solidFill>
                  <a:sysClr val="windowText" lastClr="000000"/>
                </a:solidFill>
                <a:effectLst/>
                <a:uLnTx/>
                <a:uFillTx/>
                <a:latin typeface="DejaVu Sans"/>
                <a:cs typeface="DejaVu Sans"/>
              </a:rPr>
              <a:t>skader</a:t>
            </a:r>
            <a:r>
              <a:rPr kumimoji="0" sz="2300" b="0" i="0" u="none" strike="noStrike" kern="0" cap="none" spc="-229" normalizeH="0" baseline="0" noProof="0" dirty="0">
                <a:ln>
                  <a:noFill/>
                </a:ln>
                <a:solidFill>
                  <a:sysClr val="windowText" lastClr="000000"/>
                </a:solidFill>
                <a:effectLst/>
                <a:uLnTx/>
                <a:uFillTx/>
                <a:latin typeface="DejaVu Sans"/>
                <a:cs typeface="DejaVu Sans"/>
              </a:rPr>
              <a:t> </a:t>
            </a:r>
            <a:r>
              <a:rPr kumimoji="0" sz="2300" b="0" i="0" u="none" strike="noStrike" kern="0" cap="none" spc="-250" normalizeH="0" baseline="0" noProof="0" dirty="0">
                <a:ln>
                  <a:noFill/>
                </a:ln>
                <a:solidFill>
                  <a:sysClr val="windowText" lastClr="000000"/>
                </a:solidFill>
                <a:effectLst/>
                <a:uLnTx/>
                <a:uFillTx/>
                <a:latin typeface="DejaVu Sans"/>
                <a:cs typeface="DejaVu Sans"/>
              </a:rPr>
              <a:t>på</a:t>
            </a:r>
            <a:r>
              <a:rPr kumimoji="0" sz="2300" b="0" i="0" u="none" strike="noStrike" kern="0" cap="none" spc="-235" normalizeH="0" baseline="0" noProof="0" dirty="0">
                <a:ln>
                  <a:noFill/>
                </a:ln>
                <a:solidFill>
                  <a:sysClr val="windowText" lastClr="000000"/>
                </a:solidFill>
                <a:effectLst/>
                <a:uLnTx/>
                <a:uFillTx/>
                <a:latin typeface="DejaVu Sans"/>
                <a:cs typeface="DejaVu Sans"/>
              </a:rPr>
              <a:t> </a:t>
            </a:r>
            <a:r>
              <a:rPr kumimoji="0" sz="2300" b="0" i="0" u="none" strike="noStrike" kern="0" cap="none" spc="-280" normalizeH="0" baseline="0" noProof="0" dirty="0">
                <a:ln>
                  <a:noFill/>
                </a:ln>
                <a:solidFill>
                  <a:sysClr val="windowText" lastClr="000000"/>
                </a:solidFill>
                <a:effectLst/>
                <a:uLnTx/>
                <a:uFillTx/>
                <a:latin typeface="DejaVu Sans"/>
                <a:cs typeface="DejaVu Sans"/>
              </a:rPr>
              <a:t>grunn</a:t>
            </a:r>
            <a:r>
              <a:rPr kumimoji="0" sz="2300" b="0" i="0" u="none" strike="noStrike" kern="0" cap="none" spc="-245" normalizeH="0" baseline="0" noProof="0" dirty="0">
                <a:ln>
                  <a:noFill/>
                </a:ln>
                <a:solidFill>
                  <a:sysClr val="windowText" lastClr="000000"/>
                </a:solidFill>
                <a:effectLst/>
                <a:uLnTx/>
                <a:uFillTx/>
                <a:latin typeface="DejaVu Sans"/>
                <a:cs typeface="DejaVu Sans"/>
              </a:rPr>
              <a:t> </a:t>
            </a:r>
            <a:r>
              <a:rPr kumimoji="0" sz="2300" b="0" i="0" u="none" strike="noStrike" kern="0" cap="none" spc="-360" normalizeH="0" baseline="0" noProof="0" dirty="0">
                <a:ln>
                  <a:noFill/>
                </a:ln>
                <a:solidFill>
                  <a:sysClr val="windowText" lastClr="000000"/>
                </a:solidFill>
                <a:effectLst/>
                <a:uLnTx/>
                <a:uFillTx/>
                <a:latin typeface="DejaVu Sans"/>
                <a:cs typeface="DejaVu Sans"/>
              </a:rPr>
              <a:t>av </a:t>
            </a:r>
            <a:r>
              <a:rPr kumimoji="0" sz="2300" b="0" i="0" u="none" strike="noStrike" kern="0" cap="none" spc="-215" normalizeH="0" baseline="0" noProof="0" dirty="0">
                <a:ln>
                  <a:noFill/>
                </a:ln>
                <a:solidFill>
                  <a:sysClr val="windowText" lastClr="000000"/>
                </a:solidFill>
                <a:effectLst/>
                <a:uLnTx/>
                <a:uFillTx/>
                <a:latin typeface="DejaVu Sans"/>
                <a:cs typeface="DejaVu Sans"/>
              </a:rPr>
              <a:t>kriminelle </a:t>
            </a:r>
            <a:r>
              <a:rPr kumimoji="0" sz="2300" b="0" i="0" u="none" strike="noStrike" kern="0" cap="none" spc="-245" normalizeH="0" baseline="0" noProof="0" dirty="0">
                <a:ln>
                  <a:noFill/>
                </a:ln>
                <a:solidFill>
                  <a:sysClr val="windowText" lastClr="000000"/>
                </a:solidFill>
                <a:effectLst/>
                <a:uLnTx/>
                <a:uFillTx/>
                <a:latin typeface="DejaVu Sans"/>
                <a:cs typeface="DejaVu Sans"/>
              </a:rPr>
              <a:t>handlinger.</a:t>
            </a:r>
            <a:r>
              <a:rPr kumimoji="0" sz="2300" b="0" i="0" u="none" strike="noStrike" kern="0" cap="none" spc="-240" normalizeH="0" baseline="0" noProof="0" dirty="0">
                <a:ln>
                  <a:noFill/>
                </a:ln>
                <a:solidFill>
                  <a:sysClr val="windowText" lastClr="000000"/>
                </a:solidFill>
                <a:effectLst/>
                <a:uLnTx/>
                <a:uFillTx/>
                <a:latin typeface="DejaVu Sans"/>
                <a:cs typeface="DejaVu Sans"/>
              </a:rPr>
              <a:t> </a:t>
            </a:r>
            <a:r>
              <a:rPr kumimoji="0" sz="2300" b="0" i="0" u="none" strike="noStrike" kern="0" cap="none" spc="-254" normalizeH="0" baseline="0" noProof="0" dirty="0">
                <a:ln>
                  <a:noFill/>
                </a:ln>
                <a:solidFill>
                  <a:sysClr val="windowText" lastClr="000000"/>
                </a:solidFill>
                <a:effectLst/>
                <a:uLnTx/>
                <a:uFillTx/>
                <a:latin typeface="DejaVu Sans"/>
                <a:cs typeface="DejaVu Sans"/>
              </a:rPr>
              <a:t>Det </a:t>
            </a:r>
            <a:r>
              <a:rPr kumimoji="0" sz="2300" b="0" i="0" u="none" strike="noStrike" kern="0" cap="none" spc="-280" normalizeH="0" baseline="0" noProof="0" dirty="0">
                <a:ln>
                  <a:noFill/>
                </a:ln>
                <a:solidFill>
                  <a:sysClr val="windowText" lastClr="000000"/>
                </a:solidFill>
                <a:effectLst/>
                <a:uLnTx/>
                <a:uFillTx/>
                <a:latin typeface="DejaVu Sans"/>
                <a:cs typeface="DejaVu Sans"/>
              </a:rPr>
              <a:t>kan</a:t>
            </a:r>
            <a:r>
              <a:rPr kumimoji="0" sz="2300" b="0" i="0" u="none" strike="noStrike" kern="0" cap="none" spc="-235" normalizeH="0" baseline="0" noProof="0" dirty="0">
                <a:ln>
                  <a:noFill/>
                </a:ln>
                <a:solidFill>
                  <a:sysClr val="windowText" lastClr="000000"/>
                </a:solidFill>
                <a:effectLst/>
                <a:uLnTx/>
                <a:uFillTx/>
                <a:latin typeface="DejaVu Sans"/>
                <a:cs typeface="DejaVu Sans"/>
              </a:rPr>
              <a:t> </a:t>
            </a:r>
            <a:r>
              <a:rPr kumimoji="0" sz="2300" b="0" i="0" u="none" strike="noStrike" kern="0" cap="none" spc="-335" normalizeH="0" baseline="0" noProof="0" dirty="0">
                <a:ln>
                  <a:noFill/>
                </a:ln>
                <a:solidFill>
                  <a:sysClr val="windowText" lastClr="000000"/>
                </a:solidFill>
                <a:effectLst/>
                <a:uLnTx/>
                <a:uFillTx/>
                <a:latin typeface="DejaVu Sans"/>
                <a:cs typeface="DejaVu Sans"/>
              </a:rPr>
              <a:t>være</a:t>
            </a:r>
            <a:r>
              <a:rPr kumimoji="0" sz="2300" b="0" i="0" u="none" strike="noStrike" kern="0" cap="none" spc="-240" normalizeH="0" baseline="0" noProof="0" dirty="0">
                <a:ln>
                  <a:noFill/>
                </a:ln>
                <a:solidFill>
                  <a:sysClr val="windowText" lastClr="000000"/>
                </a:solidFill>
                <a:effectLst/>
                <a:uLnTx/>
                <a:uFillTx/>
                <a:latin typeface="DejaVu Sans"/>
                <a:cs typeface="DejaVu Sans"/>
              </a:rPr>
              <a:t> </a:t>
            </a:r>
            <a:r>
              <a:rPr kumimoji="0" sz="2300" b="0" i="0" u="none" strike="noStrike" kern="0" cap="none" spc="-280" normalizeH="0" baseline="0" noProof="0" dirty="0">
                <a:ln>
                  <a:noFill/>
                </a:ln>
                <a:solidFill>
                  <a:sysClr val="windowText" lastClr="000000"/>
                </a:solidFill>
                <a:effectLst/>
                <a:uLnTx/>
                <a:uFillTx/>
                <a:latin typeface="DejaVu Sans"/>
                <a:cs typeface="DejaVu Sans"/>
              </a:rPr>
              <a:t>grunn</a:t>
            </a:r>
            <a:r>
              <a:rPr kumimoji="0" sz="2300" b="0" i="0" u="none" strike="noStrike" kern="0" cap="none" spc="-254" normalizeH="0" baseline="0" noProof="0" dirty="0">
                <a:ln>
                  <a:noFill/>
                </a:ln>
                <a:solidFill>
                  <a:sysClr val="windowText" lastClr="000000"/>
                </a:solidFill>
                <a:effectLst/>
                <a:uLnTx/>
                <a:uFillTx/>
                <a:latin typeface="DejaVu Sans"/>
                <a:cs typeface="DejaVu Sans"/>
              </a:rPr>
              <a:t> </a:t>
            </a:r>
            <a:r>
              <a:rPr kumimoji="0" sz="2300" b="0" i="0" u="none" strike="noStrike" kern="0" cap="none" spc="-150" normalizeH="0" baseline="0" noProof="0" dirty="0">
                <a:ln>
                  <a:noFill/>
                </a:ln>
                <a:solidFill>
                  <a:sysClr val="windowText" lastClr="000000"/>
                </a:solidFill>
                <a:effectLst/>
                <a:uLnTx/>
                <a:uFillTx/>
                <a:latin typeface="DejaVu Sans"/>
                <a:cs typeface="DejaVu Sans"/>
              </a:rPr>
              <a:t>til</a:t>
            </a:r>
            <a:r>
              <a:rPr kumimoji="0" sz="2300" b="0" i="0" u="none" strike="noStrike" kern="0" cap="none" spc="-240" normalizeH="0" baseline="0" noProof="0" dirty="0">
                <a:ln>
                  <a:noFill/>
                </a:ln>
                <a:solidFill>
                  <a:sysClr val="windowText" lastClr="000000"/>
                </a:solidFill>
                <a:effectLst/>
                <a:uLnTx/>
                <a:uFillTx/>
                <a:latin typeface="DejaVu Sans"/>
                <a:cs typeface="DejaVu Sans"/>
              </a:rPr>
              <a:t> </a:t>
            </a:r>
            <a:r>
              <a:rPr kumimoji="0" sz="2300" b="0" i="0" u="none" strike="noStrike" kern="0" cap="none" spc="-254" normalizeH="0" baseline="0" noProof="0" dirty="0">
                <a:ln>
                  <a:noFill/>
                </a:ln>
                <a:solidFill>
                  <a:sysClr val="windowText" lastClr="000000"/>
                </a:solidFill>
                <a:effectLst/>
                <a:uLnTx/>
                <a:uFillTx/>
                <a:latin typeface="DejaVu Sans"/>
                <a:cs typeface="DejaVu Sans"/>
              </a:rPr>
              <a:t>å</a:t>
            </a:r>
            <a:r>
              <a:rPr kumimoji="0" sz="2300" b="0" i="0" u="none" strike="noStrike" kern="0" cap="none" spc="-240" normalizeH="0" baseline="0" noProof="0" dirty="0">
                <a:ln>
                  <a:noFill/>
                </a:ln>
                <a:solidFill>
                  <a:sysClr val="windowText" lastClr="000000"/>
                </a:solidFill>
                <a:effectLst/>
                <a:uLnTx/>
                <a:uFillTx/>
                <a:latin typeface="DejaVu Sans"/>
                <a:cs typeface="DejaVu Sans"/>
              </a:rPr>
              <a:t> </a:t>
            </a:r>
            <a:r>
              <a:rPr kumimoji="0" sz="2300" b="0" i="0" u="none" strike="noStrike" kern="0" cap="none" spc="-220" normalizeH="0" baseline="0" noProof="0" dirty="0">
                <a:ln>
                  <a:noFill/>
                </a:ln>
                <a:solidFill>
                  <a:sysClr val="windowText" lastClr="000000"/>
                </a:solidFill>
                <a:effectLst/>
                <a:uLnTx/>
                <a:uFillTx/>
                <a:latin typeface="DejaVu Sans"/>
                <a:cs typeface="DejaVu Sans"/>
              </a:rPr>
              <a:t>journalføre</a:t>
            </a:r>
            <a:r>
              <a:rPr kumimoji="0" sz="2300" b="0" i="0" u="none" strike="noStrike" kern="0" cap="none" spc="-229" normalizeH="0" baseline="0" noProof="0" dirty="0">
                <a:ln>
                  <a:noFill/>
                </a:ln>
                <a:solidFill>
                  <a:sysClr val="windowText" lastClr="000000"/>
                </a:solidFill>
                <a:effectLst/>
                <a:uLnTx/>
                <a:uFillTx/>
                <a:latin typeface="DejaVu Sans"/>
                <a:cs typeface="DejaVu Sans"/>
              </a:rPr>
              <a:t> </a:t>
            </a:r>
            <a:r>
              <a:rPr kumimoji="0" sz="2300" b="0" i="0" u="none" strike="noStrike" kern="0" cap="none" spc="-240" normalizeH="0" baseline="0" noProof="0" dirty="0">
                <a:ln>
                  <a:noFill/>
                </a:ln>
                <a:solidFill>
                  <a:sysClr val="windowText" lastClr="000000"/>
                </a:solidFill>
                <a:effectLst/>
                <a:uLnTx/>
                <a:uFillTx/>
                <a:latin typeface="DejaVu Sans"/>
                <a:cs typeface="DejaVu Sans"/>
              </a:rPr>
              <a:t>at</a:t>
            </a:r>
            <a:r>
              <a:rPr kumimoji="0" sz="2300" b="0" i="0" u="none" strike="noStrike" kern="0" cap="none" spc="-260" normalizeH="0" baseline="0" noProof="0" dirty="0">
                <a:ln>
                  <a:noFill/>
                </a:ln>
                <a:solidFill>
                  <a:sysClr val="windowText" lastClr="000000"/>
                </a:solidFill>
                <a:effectLst/>
                <a:uLnTx/>
                <a:uFillTx/>
                <a:latin typeface="DejaVu Sans"/>
                <a:cs typeface="DejaVu Sans"/>
              </a:rPr>
              <a:t> </a:t>
            </a:r>
            <a:r>
              <a:rPr kumimoji="0" sz="2300" b="0" i="0" u="none" strike="noStrike" kern="0" cap="none" spc="-160" normalizeH="0" baseline="0" noProof="0" dirty="0">
                <a:ln>
                  <a:noFill/>
                </a:ln>
                <a:solidFill>
                  <a:sysClr val="windowText" lastClr="000000"/>
                </a:solidFill>
                <a:effectLst/>
                <a:uLnTx/>
                <a:uFillTx/>
                <a:latin typeface="DejaVu Sans"/>
                <a:cs typeface="DejaVu Sans"/>
              </a:rPr>
              <a:t>slik</a:t>
            </a:r>
            <a:r>
              <a:rPr kumimoji="0" sz="2300" b="0" i="0" u="none" strike="noStrike" kern="0" cap="none" spc="-240" normalizeH="0" baseline="0" noProof="0" dirty="0">
                <a:ln>
                  <a:noFill/>
                </a:ln>
                <a:solidFill>
                  <a:sysClr val="windowText" lastClr="000000"/>
                </a:solidFill>
                <a:effectLst/>
                <a:uLnTx/>
                <a:uFillTx/>
                <a:latin typeface="DejaVu Sans"/>
                <a:cs typeface="DejaVu Sans"/>
              </a:rPr>
              <a:t> </a:t>
            </a:r>
            <a:r>
              <a:rPr kumimoji="0" sz="2300" b="0" i="0" u="none" strike="noStrike" kern="0" cap="none" spc="-225" normalizeH="0" baseline="0" noProof="0" dirty="0">
                <a:ln>
                  <a:noFill/>
                </a:ln>
                <a:solidFill>
                  <a:sysClr val="windowText" lastClr="000000"/>
                </a:solidFill>
                <a:effectLst/>
                <a:uLnTx/>
                <a:uFillTx/>
                <a:latin typeface="DejaVu Sans"/>
                <a:cs typeface="DejaVu Sans"/>
              </a:rPr>
              <a:t>informasjon</a:t>
            </a:r>
            <a:r>
              <a:rPr kumimoji="0" sz="2300" b="0" i="0" u="none" strike="noStrike" kern="0" cap="none" spc="-235" normalizeH="0" baseline="0" noProof="0" dirty="0">
                <a:ln>
                  <a:noFill/>
                </a:ln>
                <a:solidFill>
                  <a:sysClr val="windowText" lastClr="000000"/>
                </a:solidFill>
                <a:effectLst/>
                <a:uLnTx/>
                <a:uFillTx/>
                <a:latin typeface="DejaVu Sans"/>
                <a:cs typeface="DejaVu Sans"/>
              </a:rPr>
              <a:t> </a:t>
            </a:r>
            <a:r>
              <a:rPr kumimoji="0" sz="2300" b="0" i="0" u="none" strike="noStrike" kern="0" cap="none" spc="-250" normalizeH="0" baseline="0" noProof="0" dirty="0">
                <a:ln>
                  <a:noFill/>
                </a:ln>
                <a:solidFill>
                  <a:sysClr val="windowText" lastClr="000000"/>
                </a:solidFill>
                <a:effectLst/>
                <a:uLnTx/>
                <a:uFillTx/>
                <a:latin typeface="DejaVu Sans"/>
                <a:cs typeface="DejaVu Sans"/>
              </a:rPr>
              <a:t>er</a:t>
            </a:r>
            <a:r>
              <a:rPr kumimoji="0" sz="2300" b="0" i="0" u="none" strike="noStrike" kern="0" cap="none" spc="-260" normalizeH="0" baseline="0" noProof="0" dirty="0">
                <a:ln>
                  <a:noFill/>
                </a:ln>
                <a:solidFill>
                  <a:sysClr val="windowText" lastClr="000000"/>
                </a:solidFill>
                <a:effectLst/>
                <a:uLnTx/>
                <a:uFillTx/>
                <a:latin typeface="DejaVu Sans"/>
                <a:cs typeface="DejaVu Sans"/>
              </a:rPr>
              <a:t> </a:t>
            </a:r>
            <a:r>
              <a:rPr kumimoji="0" sz="2300" b="0" i="0" u="none" strike="noStrike" kern="0" cap="none" spc="-280" normalizeH="0" baseline="0" noProof="0" dirty="0">
                <a:ln>
                  <a:noFill/>
                </a:ln>
                <a:solidFill>
                  <a:sysClr val="windowText" lastClr="000000"/>
                </a:solidFill>
                <a:effectLst/>
                <a:uLnTx/>
                <a:uFillTx/>
                <a:latin typeface="DejaVu Sans"/>
                <a:cs typeface="DejaVu Sans"/>
              </a:rPr>
              <a:t>gitt.»</a:t>
            </a:r>
            <a:endParaRPr kumimoji="0" sz="2300" b="0" i="0" u="none" strike="noStrike" kern="0" cap="none" spc="0" normalizeH="0" baseline="0" noProof="0">
              <a:ln>
                <a:noFill/>
              </a:ln>
              <a:solidFill>
                <a:sysClr val="windowText" lastClr="000000"/>
              </a:solidFill>
              <a:effectLst/>
              <a:uLnTx/>
              <a:uFillTx/>
              <a:latin typeface="DejaVu Sans"/>
              <a:cs typeface="DejaVu Sans"/>
            </a:endParaRPr>
          </a:p>
        </p:txBody>
      </p:sp>
      <p:sp>
        <p:nvSpPr>
          <p:cNvPr id="4" name="object 4"/>
          <p:cNvSpPr txBox="1"/>
          <p:nvPr/>
        </p:nvSpPr>
        <p:spPr>
          <a:xfrm>
            <a:off x="916939" y="4785105"/>
            <a:ext cx="10036175" cy="623570"/>
          </a:xfrm>
          <a:prstGeom prst="rect">
            <a:avLst/>
          </a:prstGeom>
        </p:spPr>
        <p:txBody>
          <a:bodyPr vert="horz" wrap="square" lIns="0" tIns="37465" rIns="0" bIns="0" rtlCol="0">
            <a:spAutoFit/>
          </a:bodyPr>
          <a:lstStyle/>
          <a:p>
            <a:pPr marL="12700" marR="5080" lvl="0" indent="0" defTabSz="914400" eaLnBrk="1" fontAlgn="auto" latinLnBrk="0" hangingPunct="1">
              <a:lnSpc>
                <a:spcPts val="1510"/>
              </a:lnSpc>
              <a:spcBef>
                <a:spcPts val="295"/>
              </a:spcBef>
              <a:spcAft>
                <a:spcPts val="0"/>
              </a:spcAft>
              <a:buClrTx/>
              <a:buSzTx/>
              <a:buFontTx/>
              <a:buNone/>
              <a:tabLst/>
              <a:defRPr/>
            </a:pPr>
            <a:r>
              <a:rPr kumimoji="0" sz="1400" b="0" i="0" u="none" strike="noStrike" kern="0" cap="none" spc="-114" normalizeH="0" baseline="0" noProof="0" dirty="0">
                <a:ln>
                  <a:noFill/>
                </a:ln>
                <a:solidFill>
                  <a:srgbClr val="202020"/>
                </a:solidFill>
                <a:effectLst/>
                <a:uLnTx/>
                <a:uFillTx/>
                <a:latin typeface="DejaVu Sans"/>
                <a:cs typeface="DejaVu Sans"/>
              </a:rPr>
              <a:t>Helsedirektoratet</a:t>
            </a:r>
            <a:r>
              <a:rPr kumimoji="0" sz="1400" b="0" i="0" u="none" strike="noStrike" kern="0" cap="none" spc="-140" normalizeH="0" baseline="0" noProof="0" dirty="0">
                <a:ln>
                  <a:noFill/>
                </a:ln>
                <a:solidFill>
                  <a:srgbClr val="202020"/>
                </a:solidFill>
                <a:effectLst/>
                <a:uLnTx/>
                <a:uFillTx/>
                <a:latin typeface="DejaVu Sans"/>
                <a:cs typeface="DejaVu Sans"/>
              </a:rPr>
              <a:t> </a:t>
            </a:r>
            <a:r>
              <a:rPr kumimoji="0" sz="1400" b="0" i="0" u="none" strike="noStrike" kern="0" cap="none" spc="-145" normalizeH="0" baseline="0" noProof="0" dirty="0">
                <a:ln>
                  <a:noFill/>
                </a:ln>
                <a:solidFill>
                  <a:srgbClr val="202020"/>
                </a:solidFill>
                <a:effectLst/>
                <a:uLnTx/>
                <a:uFillTx/>
                <a:latin typeface="DejaVu Sans"/>
                <a:cs typeface="DejaVu Sans"/>
              </a:rPr>
              <a:t>(2015).</a:t>
            </a:r>
            <a:r>
              <a:rPr kumimoji="0" sz="1400" b="0" i="0" u="none" strike="noStrike" kern="0" cap="none" spc="-50" normalizeH="0" baseline="0" noProof="0" dirty="0">
                <a:ln>
                  <a:noFill/>
                </a:ln>
                <a:solidFill>
                  <a:srgbClr val="202020"/>
                </a:solidFill>
                <a:effectLst/>
                <a:uLnTx/>
                <a:uFillTx/>
                <a:latin typeface="DejaVu Sans"/>
                <a:cs typeface="DejaVu Sans"/>
              </a:rPr>
              <a:t> </a:t>
            </a:r>
            <a:r>
              <a:rPr kumimoji="0" sz="1400" b="0" i="0" u="none" strike="noStrike" kern="0" cap="none" spc="-90" normalizeH="0" baseline="0" noProof="0" dirty="0">
                <a:ln>
                  <a:noFill/>
                </a:ln>
                <a:solidFill>
                  <a:srgbClr val="202020"/>
                </a:solidFill>
                <a:effectLst/>
                <a:uLnTx/>
                <a:uFillTx/>
                <a:latin typeface="DejaVu Sans"/>
                <a:cs typeface="DejaVu Sans"/>
              </a:rPr>
              <a:t>Pasient-</a:t>
            </a:r>
            <a:r>
              <a:rPr kumimoji="0" sz="1400" b="0" i="0" u="none" strike="noStrike" kern="0" cap="none" spc="-100" normalizeH="0" baseline="0" noProof="0" dirty="0">
                <a:ln>
                  <a:noFill/>
                </a:ln>
                <a:solidFill>
                  <a:srgbClr val="202020"/>
                </a:solidFill>
                <a:effectLst/>
                <a:uLnTx/>
                <a:uFillTx/>
                <a:latin typeface="DejaVu Sans"/>
                <a:cs typeface="DejaVu Sans"/>
              </a:rPr>
              <a:t> </a:t>
            </a:r>
            <a:r>
              <a:rPr kumimoji="0" sz="1400" b="0" i="0" u="none" strike="noStrike" kern="0" cap="none" spc="-160" normalizeH="0" baseline="0" noProof="0" dirty="0">
                <a:ln>
                  <a:noFill/>
                </a:ln>
                <a:solidFill>
                  <a:srgbClr val="202020"/>
                </a:solidFill>
                <a:effectLst/>
                <a:uLnTx/>
                <a:uFillTx/>
                <a:latin typeface="DejaVu Sans"/>
                <a:cs typeface="DejaVu Sans"/>
              </a:rPr>
              <a:t>og</a:t>
            </a:r>
            <a:r>
              <a:rPr kumimoji="0" sz="1400" b="0" i="0" u="none" strike="noStrike" kern="0" cap="none" spc="-95" normalizeH="0" baseline="0" noProof="0" dirty="0">
                <a:ln>
                  <a:noFill/>
                </a:ln>
                <a:solidFill>
                  <a:srgbClr val="202020"/>
                </a:solidFill>
                <a:effectLst/>
                <a:uLnTx/>
                <a:uFillTx/>
                <a:latin typeface="DejaVu Sans"/>
                <a:cs typeface="DejaVu Sans"/>
              </a:rPr>
              <a:t> </a:t>
            </a:r>
            <a:r>
              <a:rPr kumimoji="0" sz="1400" b="0" i="0" u="none" strike="noStrike" kern="0" cap="none" spc="-125" normalizeH="0" baseline="0" noProof="0" dirty="0">
                <a:ln>
                  <a:noFill/>
                </a:ln>
                <a:solidFill>
                  <a:srgbClr val="202020"/>
                </a:solidFill>
                <a:effectLst/>
                <a:uLnTx/>
                <a:uFillTx/>
                <a:latin typeface="DejaVu Sans"/>
                <a:cs typeface="DejaVu Sans"/>
              </a:rPr>
              <a:t>brukerrettighetsloven</a:t>
            </a:r>
            <a:r>
              <a:rPr kumimoji="0" sz="1400" b="0" i="0" u="none" strike="noStrike" kern="0" cap="none" spc="-140" normalizeH="0" baseline="0" noProof="0" dirty="0">
                <a:ln>
                  <a:noFill/>
                </a:ln>
                <a:solidFill>
                  <a:srgbClr val="202020"/>
                </a:solidFill>
                <a:effectLst/>
                <a:uLnTx/>
                <a:uFillTx/>
                <a:latin typeface="DejaVu Sans"/>
                <a:cs typeface="DejaVu Sans"/>
              </a:rPr>
              <a:t> </a:t>
            </a:r>
            <a:r>
              <a:rPr kumimoji="0" sz="1400" b="0" i="0" u="none" strike="noStrike" kern="0" cap="none" spc="-145" normalizeH="0" baseline="0" noProof="0" dirty="0">
                <a:ln>
                  <a:noFill/>
                </a:ln>
                <a:solidFill>
                  <a:srgbClr val="202020"/>
                </a:solidFill>
                <a:effectLst/>
                <a:uLnTx/>
                <a:uFillTx/>
                <a:latin typeface="DejaVu Sans"/>
                <a:cs typeface="DejaVu Sans"/>
              </a:rPr>
              <a:t>med</a:t>
            </a:r>
            <a:r>
              <a:rPr kumimoji="0" sz="1400" b="0" i="0" u="none" strike="noStrike" kern="0" cap="none" spc="-90" normalizeH="0" baseline="0" noProof="0" dirty="0">
                <a:ln>
                  <a:noFill/>
                </a:ln>
                <a:solidFill>
                  <a:srgbClr val="202020"/>
                </a:solidFill>
                <a:effectLst/>
                <a:uLnTx/>
                <a:uFillTx/>
                <a:latin typeface="DejaVu Sans"/>
                <a:cs typeface="DejaVu Sans"/>
              </a:rPr>
              <a:t> </a:t>
            </a:r>
            <a:r>
              <a:rPr kumimoji="0" sz="1400" b="0" i="0" u="none" strike="noStrike" kern="0" cap="none" spc="-140" normalizeH="0" baseline="0" noProof="0" dirty="0">
                <a:ln>
                  <a:noFill/>
                </a:ln>
                <a:solidFill>
                  <a:srgbClr val="202020"/>
                </a:solidFill>
                <a:effectLst/>
                <a:uLnTx/>
                <a:uFillTx/>
                <a:latin typeface="DejaVu Sans"/>
                <a:cs typeface="DejaVu Sans"/>
              </a:rPr>
              <a:t>kommentarer</a:t>
            </a:r>
            <a:r>
              <a:rPr kumimoji="0" sz="1400" b="0" i="0" u="none" strike="noStrike" kern="0" cap="none" spc="-110" normalizeH="0" baseline="0" noProof="0" dirty="0">
                <a:ln>
                  <a:noFill/>
                </a:ln>
                <a:solidFill>
                  <a:srgbClr val="202020"/>
                </a:solidFill>
                <a:effectLst/>
                <a:uLnTx/>
                <a:uFillTx/>
                <a:latin typeface="DejaVu Sans"/>
                <a:cs typeface="DejaVu Sans"/>
              </a:rPr>
              <a:t> </a:t>
            </a:r>
            <a:r>
              <a:rPr kumimoji="0" sz="1400" b="0" i="0" u="none" strike="noStrike" kern="0" cap="none" spc="-125" normalizeH="0" baseline="0" noProof="0" dirty="0">
                <a:ln>
                  <a:noFill/>
                </a:ln>
                <a:solidFill>
                  <a:srgbClr val="202020"/>
                </a:solidFill>
                <a:effectLst/>
                <a:uLnTx/>
                <a:uFillTx/>
                <a:latin typeface="DejaVu Sans"/>
                <a:cs typeface="DejaVu Sans"/>
              </a:rPr>
              <a:t>[nettdokument].</a:t>
            </a:r>
            <a:r>
              <a:rPr kumimoji="0" sz="1400" b="0" i="0" u="none" strike="noStrike" kern="0" cap="none" spc="-100" normalizeH="0" baseline="0" noProof="0" dirty="0">
                <a:ln>
                  <a:noFill/>
                </a:ln>
                <a:solidFill>
                  <a:srgbClr val="202020"/>
                </a:solidFill>
                <a:effectLst/>
                <a:uLnTx/>
                <a:uFillTx/>
                <a:latin typeface="DejaVu Sans"/>
                <a:cs typeface="DejaVu Sans"/>
              </a:rPr>
              <a:t> </a:t>
            </a:r>
            <a:r>
              <a:rPr kumimoji="0" sz="1400" b="0" i="0" u="none" strike="noStrike" kern="0" cap="none" spc="-70" normalizeH="0" baseline="0" noProof="0" dirty="0">
                <a:ln>
                  <a:noFill/>
                </a:ln>
                <a:solidFill>
                  <a:srgbClr val="202020"/>
                </a:solidFill>
                <a:effectLst/>
                <a:uLnTx/>
                <a:uFillTx/>
                <a:latin typeface="DejaVu Sans"/>
                <a:cs typeface="DejaVu Sans"/>
              </a:rPr>
              <a:t>Oslo:</a:t>
            </a:r>
            <a:r>
              <a:rPr kumimoji="0" sz="1400" b="0" i="0" u="none" strike="noStrike" kern="0" cap="none" spc="-105" normalizeH="0" baseline="0" noProof="0" dirty="0">
                <a:ln>
                  <a:noFill/>
                </a:ln>
                <a:solidFill>
                  <a:srgbClr val="202020"/>
                </a:solidFill>
                <a:effectLst/>
                <a:uLnTx/>
                <a:uFillTx/>
                <a:latin typeface="DejaVu Sans"/>
                <a:cs typeface="DejaVu Sans"/>
              </a:rPr>
              <a:t> </a:t>
            </a:r>
            <a:r>
              <a:rPr kumimoji="0" sz="1400" b="0" i="0" u="none" strike="noStrike" kern="0" cap="none" spc="-110" normalizeH="0" baseline="0" noProof="0" dirty="0">
                <a:ln>
                  <a:noFill/>
                </a:ln>
                <a:solidFill>
                  <a:srgbClr val="202020"/>
                </a:solidFill>
                <a:effectLst/>
                <a:uLnTx/>
                <a:uFillTx/>
                <a:latin typeface="DejaVu Sans"/>
                <a:cs typeface="DejaVu Sans"/>
              </a:rPr>
              <a:t>Helsedirektoratet</a:t>
            </a:r>
            <a:r>
              <a:rPr kumimoji="0" sz="1400" b="0" i="0" u="none" strike="noStrike" kern="0" cap="none" spc="-145" normalizeH="0" baseline="0" noProof="0" dirty="0">
                <a:ln>
                  <a:noFill/>
                </a:ln>
                <a:solidFill>
                  <a:srgbClr val="202020"/>
                </a:solidFill>
                <a:effectLst/>
                <a:uLnTx/>
                <a:uFillTx/>
                <a:latin typeface="DejaVu Sans"/>
                <a:cs typeface="DejaVu Sans"/>
              </a:rPr>
              <a:t> </a:t>
            </a:r>
            <a:r>
              <a:rPr kumimoji="0" sz="1400" b="0" i="0" u="none" strike="noStrike" kern="0" cap="none" spc="-90" normalizeH="0" baseline="0" noProof="0" dirty="0">
                <a:ln>
                  <a:noFill/>
                </a:ln>
                <a:solidFill>
                  <a:srgbClr val="202020"/>
                </a:solidFill>
                <a:effectLst/>
                <a:uLnTx/>
                <a:uFillTx/>
                <a:latin typeface="DejaVu Sans"/>
                <a:cs typeface="DejaVu Sans"/>
              </a:rPr>
              <a:t>(siste</a:t>
            </a:r>
            <a:r>
              <a:rPr kumimoji="0" sz="1400" b="0" i="0" u="none" strike="noStrike" kern="0" cap="none" spc="-95" normalizeH="0" baseline="0" noProof="0" dirty="0">
                <a:ln>
                  <a:noFill/>
                </a:ln>
                <a:solidFill>
                  <a:srgbClr val="202020"/>
                </a:solidFill>
                <a:effectLst/>
                <a:uLnTx/>
                <a:uFillTx/>
                <a:latin typeface="DejaVu Sans"/>
                <a:cs typeface="DejaVu Sans"/>
              </a:rPr>
              <a:t> </a:t>
            </a:r>
            <a:r>
              <a:rPr kumimoji="0" sz="1400" b="0" i="0" u="none" strike="noStrike" kern="0" cap="none" spc="-45" normalizeH="0" baseline="0" noProof="0" dirty="0">
                <a:ln>
                  <a:noFill/>
                </a:ln>
                <a:solidFill>
                  <a:srgbClr val="202020"/>
                </a:solidFill>
                <a:effectLst/>
                <a:uLnTx/>
                <a:uFillTx/>
                <a:latin typeface="DejaVu Sans"/>
                <a:cs typeface="DejaVu Sans"/>
              </a:rPr>
              <a:t>faglige </a:t>
            </a:r>
            <a:r>
              <a:rPr kumimoji="0" sz="1400" b="0" i="0" u="none" strike="noStrike" kern="0" cap="none" spc="-135" normalizeH="0" baseline="0" noProof="0" dirty="0">
                <a:ln>
                  <a:noFill/>
                </a:ln>
                <a:solidFill>
                  <a:srgbClr val="202020"/>
                </a:solidFill>
                <a:effectLst/>
                <a:uLnTx/>
                <a:uFillTx/>
                <a:latin typeface="DejaVu Sans"/>
                <a:cs typeface="DejaVu Sans"/>
              </a:rPr>
              <a:t>endring</a:t>
            </a:r>
            <a:r>
              <a:rPr kumimoji="0" sz="1400" b="0" i="0" u="none" strike="noStrike" kern="0" cap="none" spc="-90" normalizeH="0" baseline="0" noProof="0" dirty="0">
                <a:ln>
                  <a:noFill/>
                </a:ln>
                <a:solidFill>
                  <a:srgbClr val="202020"/>
                </a:solidFill>
                <a:effectLst/>
                <a:uLnTx/>
                <a:uFillTx/>
                <a:latin typeface="DejaVu Sans"/>
                <a:cs typeface="DejaVu Sans"/>
              </a:rPr>
              <a:t> </a:t>
            </a:r>
            <a:r>
              <a:rPr kumimoji="0" sz="1400" b="0" i="0" u="none" strike="noStrike" kern="0" cap="none" spc="-125" normalizeH="0" baseline="0" noProof="0" dirty="0">
                <a:ln>
                  <a:noFill/>
                </a:ln>
                <a:solidFill>
                  <a:srgbClr val="202020"/>
                </a:solidFill>
                <a:effectLst/>
                <a:uLnTx/>
                <a:uFillTx/>
                <a:latin typeface="DejaVu Sans"/>
                <a:cs typeface="DejaVu Sans"/>
              </a:rPr>
              <a:t>06.</a:t>
            </a:r>
            <a:r>
              <a:rPr kumimoji="0" sz="1400" b="0" i="0" u="none" strike="noStrike" kern="0" cap="none" spc="-65" normalizeH="0" baseline="0" noProof="0" dirty="0">
                <a:ln>
                  <a:noFill/>
                </a:ln>
                <a:solidFill>
                  <a:srgbClr val="202020"/>
                </a:solidFill>
                <a:effectLst/>
                <a:uLnTx/>
                <a:uFillTx/>
                <a:latin typeface="DejaVu Sans"/>
                <a:cs typeface="DejaVu Sans"/>
              </a:rPr>
              <a:t> </a:t>
            </a:r>
            <a:r>
              <a:rPr kumimoji="0" sz="1400" b="0" i="0" u="none" strike="noStrike" kern="0" cap="none" spc="-125" normalizeH="0" baseline="0" noProof="0" dirty="0">
                <a:ln>
                  <a:noFill/>
                </a:ln>
                <a:solidFill>
                  <a:srgbClr val="202020"/>
                </a:solidFill>
                <a:effectLst/>
                <a:uLnTx/>
                <a:uFillTx/>
                <a:latin typeface="DejaVu Sans"/>
                <a:cs typeface="DejaVu Sans"/>
              </a:rPr>
              <a:t>august</a:t>
            </a:r>
            <a:r>
              <a:rPr kumimoji="0" sz="1400" b="0" i="0" u="none" strike="noStrike" kern="0" cap="none" spc="-75" normalizeH="0" baseline="0" noProof="0" dirty="0">
                <a:ln>
                  <a:noFill/>
                </a:ln>
                <a:solidFill>
                  <a:srgbClr val="202020"/>
                </a:solidFill>
                <a:effectLst/>
                <a:uLnTx/>
                <a:uFillTx/>
                <a:latin typeface="DejaVu Sans"/>
                <a:cs typeface="DejaVu Sans"/>
              </a:rPr>
              <a:t> </a:t>
            </a:r>
            <a:r>
              <a:rPr kumimoji="0" sz="1400" b="0" i="0" u="none" strike="noStrike" kern="0" cap="none" spc="-140" normalizeH="0" baseline="0" noProof="0" dirty="0">
                <a:ln>
                  <a:noFill/>
                </a:ln>
                <a:solidFill>
                  <a:srgbClr val="202020"/>
                </a:solidFill>
                <a:effectLst/>
                <a:uLnTx/>
                <a:uFillTx/>
                <a:latin typeface="DejaVu Sans"/>
                <a:cs typeface="DejaVu Sans"/>
              </a:rPr>
              <a:t>2024,</a:t>
            </a:r>
            <a:r>
              <a:rPr kumimoji="0" sz="1400" b="0" i="0" u="none" strike="noStrike" kern="0" cap="none" spc="-30" normalizeH="0" baseline="0" noProof="0" dirty="0">
                <a:ln>
                  <a:noFill/>
                </a:ln>
                <a:solidFill>
                  <a:srgbClr val="202020"/>
                </a:solidFill>
                <a:effectLst/>
                <a:uLnTx/>
                <a:uFillTx/>
                <a:latin typeface="DejaVu Sans"/>
                <a:cs typeface="DejaVu Sans"/>
              </a:rPr>
              <a:t> </a:t>
            </a:r>
            <a:r>
              <a:rPr kumimoji="0" sz="1400" b="0" i="0" u="none" strike="noStrike" kern="0" cap="none" spc="-85" normalizeH="0" baseline="0" noProof="0" dirty="0">
                <a:ln>
                  <a:noFill/>
                </a:ln>
                <a:solidFill>
                  <a:srgbClr val="202020"/>
                </a:solidFill>
                <a:effectLst/>
                <a:uLnTx/>
                <a:uFillTx/>
                <a:latin typeface="DejaVu Sans"/>
                <a:cs typeface="DejaVu Sans"/>
              </a:rPr>
              <a:t>lest</a:t>
            </a:r>
            <a:r>
              <a:rPr kumimoji="0" sz="1400" b="0" i="0" u="none" strike="noStrike" kern="0" cap="none" spc="-100" normalizeH="0" baseline="0" noProof="0" dirty="0">
                <a:ln>
                  <a:noFill/>
                </a:ln>
                <a:solidFill>
                  <a:srgbClr val="202020"/>
                </a:solidFill>
                <a:effectLst/>
                <a:uLnTx/>
                <a:uFillTx/>
                <a:latin typeface="DejaVu Sans"/>
                <a:cs typeface="DejaVu Sans"/>
              </a:rPr>
              <a:t> </a:t>
            </a:r>
            <a:r>
              <a:rPr kumimoji="0" sz="1400" b="0" i="0" u="none" strike="noStrike" kern="0" cap="none" spc="-125" normalizeH="0" baseline="0" noProof="0" dirty="0">
                <a:ln>
                  <a:noFill/>
                </a:ln>
                <a:solidFill>
                  <a:srgbClr val="202020"/>
                </a:solidFill>
                <a:effectLst/>
                <a:uLnTx/>
                <a:uFillTx/>
                <a:latin typeface="DejaVu Sans"/>
                <a:cs typeface="DejaVu Sans"/>
              </a:rPr>
              <a:t>16.</a:t>
            </a:r>
            <a:r>
              <a:rPr kumimoji="0" sz="1400" b="0" i="0" u="none" strike="noStrike" kern="0" cap="none" spc="-45" normalizeH="0" baseline="0" noProof="0" dirty="0">
                <a:ln>
                  <a:noFill/>
                </a:ln>
                <a:solidFill>
                  <a:srgbClr val="202020"/>
                </a:solidFill>
                <a:effectLst/>
                <a:uLnTx/>
                <a:uFillTx/>
                <a:latin typeface="DejaVu Sans"/>
                <a:cs typeface="DejaVu Sans"/>
              </a:rPr>
              <a:t> </a:t>
            </a:r>
            <a:r>
              <a:rPr kumimoji="0" sz="1400" b="0" i="0" u="none" strike="noStrike" kern="0" cap="none" spc="-140" normalizeH="0" baseline="0" noProof="0" dirty="0">
                <a:ln>
                  <a:noFill/>
                </a:ln>
                <a:solidFill>
                  <a:srgbClr val="202020"/>
                </a:solidFill>
                <a:effectLst/>
                <a:uLnTx/>
                <a:uFillTx/>
                <a:latin typeface="DejaVu Sans"/>
                <a:cs typeface="DejaVu Sans"/>
              </a:rPr>
              <a:t>november</a:t>
            </a:r>
            <a:r>
              <a:rPr kumimoji="0" sz="1400" b="0" i="0" u="none" strike="noStrike" kern="0" cap="none" spc="-100" normalizeH="0" baseline="0" noProof="0" dirty="0">
                <a:ln>
                  <a:noFill/>
                </a:ln>
                <a:solidFill>
                  <a:srgbClr val="202020"/>
                </a:solidFill>
                <a:effectLst/>
                <a:uLnTx/>
                <a:uFillTx/>
                <a:latin typeface="DejaVu Sans"/>
                <a:cs typeface="DejaVu Sans"/>
              </a:rPr>
              <a:t> </a:t>
            </a:r>
            <a:r>
              <a:rPr kumimoji="0" sz="1400" b="0" i="0" u="none" strike="noStrike" kern="0" cap="none" spc="-140" normalizeH="0" baseline="0" noProof="0" dirty="0">
                <a:ln>
                  <a:noFill/>
                </a:ln>
                <a:solidFill>
                  <a:srgbClr val="202020"/>
                </a:solidFill>
                <a:effectLst/>
                <a:uLnTx/>
                <a:uFillTx/>
                <a:latin typeface="DejaVu Sans"/>
                <a:cs typeface="DejaVu Sans"/>
              </a:rPr>
              <a:t>2024).</a:t>
            </a:r>
            <a:r>
              <a:rPr kumimoji="0" sz="1400" b="0" i="0" u="none" strike="noStrike" kern="0" cap="none" spc="-35" normalizeH="0" baseline="0" noProof="0" dirty="0">
                <a:ln>
                  <a:noFill/>
                </a:ln>
                <a:solidFill>
                  <a:srgbClr val="202020"/>
                </a:solidFill>
                <a:effectLst/>
                <a:uLnTx/>
                <a:uFillTx/>
                <a:latin typeface="DejaVu Sans"/>
                <a:cs typeface="DejaVu Sans"/>
              </a:rPr>
              <a:t> </a:t>
            </a:r>
            <a:r>
              <a:rPr kumimoji="0" sz="1400" b="0" i="0" u="none" strike="noStrike" kern="0" cap="none" spc="-125" normalizeH="0" baseline="0" noProof="0" dirty="0">
                <a:ln>
                  <a:noFill/>
                </a:ln>
                <a:solidFill>
                  <a:srgbClr val="202020"/>
                </a:solidFill>
                <a:effectLst/>
                <a:uLnTx/>
                <a:uFillTx/>
                <a:latin typeface="DejaVu Sans"/>
                <a:cs typeface="DejaVu Sans"/>
              </a:rPr>
              <a:t>Tilgjengelig</a:t>
            </a:r>
            <a:r>
              <a:rPr kumimoji="0" sz="1400" b="0" i="0" u="none" strike="noStrike" kern="0" cap="none" spc="-100" normalizeH="0" baseline="0" noProof="0" dirty="0">
                <a:ln>
                  <a:noFill/>
                </a:ln>
                <a:solidFill>
                  <a:srgbClr val="202020"/>
                </a:solidFill>
                <a:effectLst/>
                <a:uLnTx/>
                <a:uFillTx/>
                <a:latin typeface="DejaVu Sans"/>
                <a:cs typeface="DejaVu Sans"/>
              </a:rPr>
              <a:t> </a:t>
            </a:r>
            <a:r>
              <a:rPr kumimoji="0" sz="1400" b="0" i="0" u="none" strike="noStrike" kern="0" cap="none" spc="-120" normalizeH="0" baseline="0" noProof="0" dirty="0">
                <a:ln>
                  <a:noFill/>
                </a:ln>
                <a:solidFill>
                  <a:srgbClr val="202020"/>
                </a:solidFill>
                <a:effectLst/>
                <a:uLnTx/>
                <a:uFillTx/>
                <a:latin typeface="DejaVu Sans"/>
                <a:cs typeface="DejaVu Sans"/>
              </a:rPr>
              <a:t>fra</a:t>
            </a:r>
            <a:r>
              <a:rPr kumimoji="0" sz="1400" b="0" i="0" u="none" strike="noStrike" kern="0" cap="none" spc="-45" normalizeH="0" baseline="0" noProof="0" dirty="0">
                <a:ln>
                  <a:noFill/>
                </a:ln>
                <a:solidFill>
                  <a:srgbClr val="202020"/>
                </a:solidFill>
                <a:effectLst/>
                <a:uLnTx/>
                <a:uFillTx/>
                <a:latin typeface="DejaVu Sans"/>
                <a:cs typeface="DejaVu Sans"/>
              </a:rPr>
              <a:t> </a:t>
            </a:r>
            <a:r>
              <a:rPr kumimoji="0" sz="1400" b="0" i="0" u="sng" strike="noStrike" kern="0" cap="none" spc="-110" normalizeH="0" baseline="0" noProof="0" dirty="0">
                <a:ln>
                  <a:noFill/>
                </a:ln>
                <a:solidFill>
                  <a:srgbClr val="0462C1"/>
                </a:solidFill>
                <a:effectLst/>
                <a:uLnTx/>
                <a:uFill>
                  <a:solidFill>
                    <a:srgbClr val="0462C1"/>
                  </a:solidFill>
                </a:uFill>
                <a:latin typeface="DejaVu Sans"/>
                <a:cs typeface="DejaVu Sans"/>
                <a:hlinkClick r:id="rId3"/>
              </a:rPr>
              <a:t>https://www.helsedirektoratet.no/rundskriv/pasient-</a:t>
            </a:r>
            <a:r>
              <a:rPr kumimoji="0" sz="1400" b="0" i="0" u="sng" strike="noStrike" kern="0" cap="none" spc="-25" normalizeH="0" baseline="0" noProof="0" dirty="0">
                <a:ln>
                  <a:noFill/>
                </a:ln>
                <a:solidFill>
                  <a:srgbClr val="0462C1"/>
                </a:solidFill>
                <a:effectLst/>
                <a:uLnTx/>
                <a:uFill>
                  <a:solidFill>
                    <a:srgbClr val="0462C1"/>
                  </a:solidFill>
                </a:uFill>
                <a:latin typeface="DejaVu Sans"/>
                <a:cs typeface="DejaVu Sans"/>
                <a:hlinkClick r:id="rId3"/>
              </a:rPr>
              <a:t>og-</a:t>
            </a:r>
            <a:r>
              <a:rPr kumimoji="0" sz="1400" b="0" i="0" u="none" strike="noStrike" kern="0" cap="none" spc="-25" normalizeH="0" baseline="0" noProof="0" dirty="0">
                <a:ln>
                  <a:noFill/>
                </a:ln>
                <a:solidFill>
                  <a:srgbClr val="0462C1"/>
                </a:solidFill>
                <a:effectLst/>
                <a:uLnTx/>
                <a:uFillTx/>
                <a:latin typeface="DejaVu Sans"/>
                <a:cs typeface="DejaVu Sans"/>
              </a:rPr>
              <a:t> </a:t>
            </a:r>
            <a:r>
              <a:rPr kumimoji="0" sz="1400" b="0" i="0" u="sng" strike="noStrike" kern="0" cap="none" spc="-120" normalizeH="0" baseline="0" noProof="0" dirty="0">
                <a:ln>
                  <a:noFill/>
                </a:ln>
                <a:solidFill>
                  <a:srgbClr val="0462C1"/>
                </a:solidFill>
                <a:effectLst/>
                <a:uLnTx/>
                <a:uFill>
                  <a:solidFill>
                    <a:srgbClr val="0462C1"/>
                  </a:solidFill>
                </a:uFill>
                <a:latin typeface="DejaVu Sans"/>
                <a:cs typeface="DejaVu Sans"/>
                <a:hlinkClick r:id="rId3"/>
              </a:rPr>
              <a:t>brukerrettighetsloven-med-</a:t>
            </a:r>
            <a:r>
              <a:rPr kumimoji="0" sz="1400" b="0" i="0" u="sng" strike="noStrike" kern="0" cap="none" spc="-40" normalizeH="0" baseline="0" noProof="0" dirty="0">
                <a:ln>
                  <a:noFill/>
                </a:ln>
                <a:solidFill>
                  <a:srgbClr val="0462C1"/>
                </a:solidFill>
                <a:effectLst/>
                <a:uLnTx/>
                <a:uFill>
                  <a:solidFill>
                    <a:srgbClr val="0462C1"/>
                  </a:solidFill>
                </a:uFill>
                <a:latin typeface="DejaVu Sans"/>
                <a:cs typeface="DejaVu Sans"/>
                <a:hlinkClick r:id="rId3"/>
              </a:rPr>
              <a:t>kommentarer</a:t>
            </a:r>
            <a:endParaRPr kumimoji="0" sz="1400" b="0" i="0" u="none" strike="noStrike" kern="0" cap="none" spc="0" normalizeH="0" baseline="0" noProof="0">
              <a:ln>
                <a:noFill/>
              </a:ln>
              <a:solidFill>
                <a:sysClr val="windowText" lastClr="000000"/>
              </a:solidFill>
              <a:effectLst/>
              <a:uLnTx/>
              <a:uFillTx/>
              <a:latin typeface="DejaVu Sans"/>
              <a:cs typeface="DejaVu Sans"/>
            </a:endParaRPr>
          </a:p>
        </p:txBody>
      </p:sp>
    </p:spTree>
    <p:extLst>
      <p:ext uri="{BB962C8B-B14F-4D97-AF65-F5344CB8AC3E}">
        <p14:creationId xmlns:p14="http://schemas.microsoft.com/office/powerpoint/2010/main" val="770045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4EFD25-8BC2-C8B5-5A22-8E8B233BDF8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object 2">
            <a:extLst>
              <a:ext uri="{FF2B5EF4-FFF2-40B4-BE49-F238E27FC236}">
                <a16:creationId xmlns:a16="http://schemas.microsoft.com/office/drawing/2014/main" id="{91BC108A-D4E9-3F0E-8DC8-31C8348D5768}"/>
              </a:ext>
            </a:extLst>
          </p:cNvPr>
          <p:cNvSpPr txBox="1">
            <a:spLocks noGrp="1"/>
          </p:cNvSpPr>
          <p:nvPr>
            <p:ph type="title"/>
          </p:nvPr>
        </p:nvSpPr>
        <p:spPr>
          <a:xfrm>
            <a:off x="838200" y="401221"/>
            <a:ext cx="10515600" cy="1348065"/>
          </a:xfrm>
          <a:prstGeom prst="rect">
            <a:avLst/>
          </a:prstGeom>
        </p:spPr>
        <p:txBody>
          <a:bodyPr vert="horz" lIns="91440" tIns="45720" rIns="91440" bIns="45720" rtlCol="0" anchor="ctr">
            <a:normAutofit/>
          </a:bodyPr>
          <a:lstStyle/>
          <a:p>
            <a:pPr marL="2602230" marR="5080" indent="-2590165" algn="l" rtl="0">
              <a:lnSpc>
                <a:spcPct val="90000"/>
              </a:lnSpc>
              <a:spcBef>
                <a:spcPct val="0"/>
              </a:spcBef>
            </a:pPr>
            <a:r>
              <a:rPr lang="en-US" sz="4600" kern="1200">
                <a:solidFill>
                  <a:srgbClr val="FFFFFF"/>
                </a:solidFill>
                <a:latin typeface="+mj-lt"/>
                <a:ea typeface="+mj-ea"/>
                <a:cs typeface="+mj-cs"/>
              </a:rPr>
              <a:t>Rett</a:t>
            </a:r>
            <a:r>
              <a:rPr lang="en-US" sz="4600" kern="1200" spc="-30">
                <a:solidFill>
                  <a:srgbClr val="FFFFFF"/>
                </a:solidFill>
                <a:latin typeface="+mj-lt"/>
                <a:ea typeface="+mj-ea"/>
                <a:cs typeface="+mj-cs"/>
              </a:rPr>
              <a:t> </a:t>
            </a:r>
            <a:r>
              <a:rPr lang="en-US" sz="4600" kern="1200">
                <a:solidFill>
                  <a:srgbClr val="FFFFFF"/>
                </a:solidFill>
                <a:latin typeface="+mj-lt"/>
                <a:ea typeface="+mj-ea"/>
                <a:cs typeface="+mj-cs"/>
              </a:rPr>
              <a:t>til informasjon</a:t>
            </a:r>
            <a:r>
              <a:rPr lang="en-US" sz="4600" kern="1200" spc="-45">
                <a:solidFill>
                  <a:srgbClr val="FFFFFF"/>
                </a:solidFill>
                <a:latin typeface="+mj-lt"/>
                <a:ea typeface="+mj-ea"/>
                <a:cs typeface="+mj-cs"/>
              </a:rPr>
              <a:t> </a:t>
            </a:r>
            <a:r>
              <a:rPr lang="en-US" sz="4600" kern="1200">
                <a:solidFill>
                  <a:srgbClr val="FFFFFF"/>
                </a:solidFill>
                <a:latin typeface="+mj-lt"/>
                <a:ea typeface="+mj-ea"/>
                <a:cs typeface="+mj-cs"/>
              </a:rPr>
              <a:t>om barn</a:t>
            </a:r>
            <a:r>
              <a:rPr lang="en-US" sz="4600" kern="1200" spc="-5">
                <a:solidFill>
                  <a:srgbClr val="FFFFFF"/>
                </a:solidFill>
                <a:latin typeface="+mj-lt"/>
                <a:ea typeface="+mj-ea"/>
                <a:cs typeface="+mj-cs"/>
              </a:rPr>
              <a:t> </a:t>
            </a:r>
            <a:r>
              <a:rPr lang="en-US" sz="4600" kern="1200" spc="-50">
                <a:solidFill>
                  <a:srgbClr val="FFFFFF"/>
                </a:solidFill>
                <a:latin typeface="+mj-lt"/>
                <a:ea typeface="+mj-ea"/>
                <a:cs typeface="+mj-cs"/>
              </a:rPr>
              <a:t>– </a:t>
            </a:r>
            <a:r>
              <a:rPr lang="en-US" sz="4600" kern="1200">
                <a:solidFill>
                  <a:srgbClr val="FFFFFF"/>
                </a:solidFill>
                <a:latin typeface="+mj-lt"/>
                <a:ea typeface="+mj-ea"/>
                <a:cs typeface="+mj-cs"/>
              </a:rPr>
              <a:t>unntak </a:t>
            </a:r>
            <a:r>
              <a:rPr lang="en-US" sz="4600" kern="1200" spc="-50">
                <a:solidFill>
                  <a:srgbClr val="FFFFFF"/>
                </a:solidFill>
                <a:latin typeface="+mj-lt"/>
                <a:ea typeface="+mj-ea"/>
                <a:cs typeface="+mj-cs"/>
              </a:rPr>
              <a:t>2</a:t>
            </a:r>
          </a:p>
        </p:txBody>
      </p:sp>
      <p:sp>
        <p:nvSpPr>
          <p:cNvPr id="3" name="object 3">
            <a:extLst>
              <a:ext uri="{FF2B5EF4-FFF2-40B4-BE49-F238E27FC236}">
                <a16:creationId xmlns:a16="http://schemas.microsoft.com/office/drawing/2014/main" id="{738C1977-42D4-D820-E313-9C188D1237BD}"/>
              </a:ext>
            </a:extLst>
          </p:cNvPr>
          <p:cNvSpPr txBox="1"/>
          <p:nvPr/>
        </p:nvSpPr>
        <p:spPr>
          <a:xfrm>
            <a:off x="838200" y="2586789"/>
            <a:ext cx="10515600" cy="3590174"/>
          </a:xfrm>
          <a:prstGeom prst="rect">
            <a:avLst/>
          </a:prstGeom>
        </p:spPr>
        <p:txBody>
          <a:bodyPr vert="horz" lIns="91440" tIns="45720" rIns="91440" bIns="45720" rtlCol="0">
            <a:normAutofit/>
          </a:bodyPr>
          <a:lstStyle/>
          <a:p>
            <a:pPr marL="6350" indent="-228600" algn="l" rtl="0">
              <a:lnSpc>
                <a:spcPct val="90000"/>
              </a:lnSpc>
              <a:spcBef>
                <a:spcPts val="360"/>
              </a:spcBef>
              <a:buFont typeface="Arial" panose="020B0604020202020204" pitchFamily="34" charset="0"/>
              <a:buChar char="•"/>
            </a:pPr>
            <a:r>
              <a:rPr lang="en-US" sz="2200" b="1" kern="1200">
                <a:solidFill>
                  <a:schemeClr val="tx1"/>
                </a:solidFill>
                <a:latin typeface="+mn-lt"/>
                <a:ea typeface="+mn-ea"/>
                <a:cs typeface="+mn-cs"/>
              </a:rPr>
              <a:t>Pbrl</a:t>
            </a:r>
            <a:r>
              <a:rPr lang="en-US" sz="2200" b="1" kern="1200" spc="-20">
                <a:solidFill>
                  <a:schemeClr val="tx1"/>
                </a:solidFill>
                <a:latin typeface="+mn-lt"/>
                <a:ea typeface="+mn-ea"/>
                <a:cs typeface="+mn-cs"/>
              </a:rPr>
              <a:t> </a:t>
            </a:r>
            <a:r>
              <a:rPr lang="en-US" sz="2200" b="1" kern="1200">
                <a:solidFill>
                  <a:schemeClr val="tx1"/>
                </a:solidFill>
                <a:latin typeface="+mn-lt"/>
                <a:ea typeface="+mn-ea"/>
                <a:cs typeface="+mn-cs"/>
              </a:rPr>
              <a:t>§</a:t>
            </a:r>
            <a:r>
              <a:rPr lang="en-US" sz="2200" b="1" kern="1200" spc="-15">
                <a:solidFill>
                  <a:schemeClr val="tx1"/>
                </a:solidFill>
                <a:latin typeface="+mn-lt"/>
                <a:ea typeface="+mn-ea"/>
                <a:cs typeface="+mn-cs"/>
              </a:rPr>
              <a:t> </a:t>
            </a:r>
            <a:r>
              <a:rPr lang="en-US" sz="2200" b="1" kern="1200" spc="-10">
                <a:solidFill>
                  <a:schemeClr val="tx1"/>
                </a:solidFill>
                <a:latin typeface="+mn-lt"/>
                <a:ea typeface="+mn-ea"/>
                <a:cs typeface="+mn-cs"/>
              </a:rPr>
              <a:t>3-</a:t>
            </a:r>
            <a:r>
              <a:rPr lang="en-US" sz="2200" b="1" kern="1200">
                <a:solidFill>
                  <a:schemeClr val="tx1"/>
                </a:solidFill>
                <a:latin typeface="+mn-lt"/>
                <a:ea typeface="+mn-ea"/>
                <a:cs typeface="+mn-cs"/>
              </a:rPr>
              <a:t>4</a:t>
            </a:r>
            <a:r>
              <a:rPr lang="en-US" sz="2200" b="1" kern="1200" spc="-30">
                <a:solidFill>
                  <a:schemeClr val="tx1"/>
                </a:solidFill>
                <a:latin typeface="+mn-lt"/>
                <a:ea typeface="+mn-ea"/>
                <a:cs typeface="+mn-cs"/>
              </a:rPr>
              <a:t> </a:t>
            </a:r>
            <a:r>
              <a:rPr lang="en-US" sz="2200" b="1" kern="1200">
                <a:solidFill>
                  <a:schemeClr val="tx1"/>
                </a:solidFill>
                <a:latin typeface="+mn-lt"/>
                <a:ea typeface="+mn-ea"/>
                <a:cs typeface="+mn-cs"/>
              </a:rPr>
              <a:t>tredje</a:t>
            </a:r>
            <a:r>
              <a:rPr lang="en-US" sz="2200" b="1" kern="1200" spc="-10">
                <a:solidFill>
                  <a:schemeClr val="tx1"/>
                </a:solidFill>
                <a:latin typeface="+mn-lt"/>
                <a:ea typeface="+mn-ea"/>
                <a:cs typeface="+mn-cs"/>
              </a:rPr>
              <a:t> </a:t>
            </a:r>
            <a:r>
              <a:rPr lang="en-US" sz="2200" b="1" kern="1200" spc="-20">
                <a:solidFill>
                  <a:schemeClr val="tx1"/>
                </a:solidFill>
                <a:latin typeface="+mn-lt"/>
                <a:ea typeface="+mn-ea"/>
                <a:cs typeface="+mn-cs"/>
              </a:rPr>
              <a:t>ledd</a:t>
            </a:r>
            <a:endParaRPr lang="en-US" sz="2200" b="1" kern="1200">
              <a:solidFill>
                <a:schemeClr val="tx1"/>
              </a:solidFill>
              <a:latin typeface="+mn-lt"/>
              <a:ea typeface="+mn-ea"/>
              <a:cs typeface="+mn-cs"/>
            </a:endParaRPr>
          </a:p>
          <a:p>
            <a:pPr indent="-228600" algn="l" rtl="0">
              <a:lnSpc>
                <a:spcPct val="90000"/>
              </a:lnSpc>
              <a:spcBef>
                <a:spcPts val="600"/>
              </a:spcBef>
              <a:buFont typeface="Arial" panose="020B0604020202020204" pitchFamily="34" charset="0"/>
              <a:buChar char="•"/>
            </a:pPr>
            <a:r>
              <a:rPr lang="en-US" sz="2200" i="1" kern="1200">
                <a:solidFill>
                  <a:schemeClr val="tx1"/>
                </a:solidFill>
                <a:effectLst/>
                <a:latin typeface="+mn-lt"/>
                <a:ea typeface="+mn-ea"/>
                <a:cs typeface="+mn-cs"/>
              </a:rPr>
              <a:t>Uavhengig av pasientens eller brukerens alder, skal informasjon ikke gis til foreldrene eller andre som har foreldreansvaret, dersom tungtveiende hensyn til pasienten eller brukeren taler mot det.</a:t>
            </a:r>
          </a:p>
        </p:txBody>
      </p:sp>
    </p:spTree>
    <p:extLst>
      <p:ext uri="{BB962C8B-B14F-4D97-AF65-F5344CB8AC3E}">
        <p14:creationId xmlns:p14="http://schemas.microsoft.com/office/powerpoint/2010/main" val="33022283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kstSylinder 2">
            <a:extLst>
              <a:ext uri="{FF2B5EF4-FFF2-40B4-BE49-F238E27FC236}">
                <a16:creationId xmlns:a16="http://schemas.microsoft.com/office/drawing/2014/main" id="{78BC00F7-3B9D-5CCA-5DEE-E91ADAA94DE8}"/>
              </a:ext>
            </a:extLst>
          </p:cNvPr>
          <p:cNvSpPr txBox="1"/>
          <p:nvPr/>
        </p:nvSpPr>
        <p:spPr>
          <a:xfrm>
            <a:off x="640080" y="2872899"/>
            <a:ext cx="4243589" cy="3320668"/>
          </a:xfrm>
          <a:prstGeom prst="rect">
            <a:avLst/>
          </a:prstGeom>
        </p:spPr>
        <p:txBody>
          <a:bodyPr vert="horz" lIns="91440" tIns="45720" rIns="91440" bIns="45720" rtlCol="0">
            <a:normAutofit fontScale="77500" lnSpcReduction="20000"/>
          </a:bodyPr>
          <a:lstStyle/>
          <a:p>
            <a:pPr indent="-228600" algn="l" rtl="0">
              <a:lnSpc>
                <a:spcPct val="90000"/>
              </a:lnSpc>
              <a:spcAft>
                <a:spcPts val="600"/>
              </a:spcAft>
              <a:buFont typeface="Arial" panose="020B0604020202020204" pitchFamily="34" charset="0"/>
              <a:buChar char="•"/>
            </a:pPr>
            <a:r>
              <a:rPr lang="en-US" sz="2000" b="0" i="1" kern="1200" dirty="0">
                <a:solidFill>
                  <a:schemeClr val="tx1"/>
                </a:solidFill>
                <a:effectLst/>
                <a:latin typeface="+mn-lt"/>
                <a:ea typeface="+mn-ea"/>
                <a:cs typeface="+mn-cs"/>
              </a:rPr>
              <a:t>For at det </a:t>
            </a:r>
            <a:r>
              <a:rPr lang="en-US" sz="2000" b="0" i="1" kern="1200" dirty="0" err="1">
                <a:solidFill>
                  <a:schemeClr val="tx1"/>
                </a:solidFill>
                <a:effectLst/>
                <a:latin typeface="+mn-lt"/>
                <a:ea typeface="+mn-ea"/>
                <a:cs typeface="+mn-cs"/>
              </a:rPr>
              <a:t>skal</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foreligge</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tungtveiende</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hensyn</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må</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pasienten</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eller</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brukeren</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være</a:t>
            </a:r>
            <a:r>
              <a:rPr lang="en-US" sz="2000" b="0" i="1" kern="1200" dirty="0">
                <a:solidFill>
                  <a:schemeClr val="tx1"/>
                </a:solidFill>
                <a:effectLst/>
                <a:latin typeface="+mn-lt"/>
                <a:ea typeface="+mn-ea"/>
                <a:cs typeface="+mn-cs"/>
              </a:rPr>
              <a:t> i, </a:t>
            </a:r>
            <a:r>
              <a:rPr lang="en-US" sz="2000" b="0" i="1" kern="1200" dirty="0" err="1">
                <a:solidFill>
                  <a:schemeClr val="tx1"/>
                </a:solidFill>
                <a:effectLst/>
                <a:latin typeface="+mn-lt"/>
                <a:ea typeface="+mn-ea"/>
                <a:cs typeface="+mn-cs"/>
              </a:rPr>
              <a:t>eller</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antas</a:t>
            </a:r>
            <a:r>
              <a:rPr lang="en-US" sz="2000" b="0" i="1" kern="1200" dirty="0">
                <a:solidFill>
                  <a:schemeClr val="tx1"/>
                </a:solidFill>
                <a:effectLst/>
                <a:latin typeface="+mn-lt"/>
                <a:ea typeface="+mn-ea"/>
                <a:cs typeface="+mn-cs"/>
              </a:rPr>
              <a:t> å </a:t>
            </a:r>
            <a:r>
              <a:rPr lang="en-US" sz="2000" b="0" i="1" kern="1200" dirty="0" err="1">
                <a:solidFill>
                  <a:schemeClr val="tx1"/>
                </a:solidFill>
                <a:effectLst/>
                <a:latin typeface="+mn-lt"/>
                <a:ea typeface="+mn-ea"/>
                <a:cs typeface="+mn-cs"/>
              </a:rPr>
              <a:t>være</a:t>
            </a:r>
            <a:r>
              <a:rPr lang="en-US" sz="2000" b="0" i="1" kern="1200" dirty="0">
                <a:solidFill>
                  <a:schemeClr val="tx1"/>
                </a:solidFill>
                <a:effectLst/>
                <a:latin typeface="+mn-lt"/>
                <a:ea typeface="+mn-ea"/>
                <a:cs typeface="+mn-cs"/>
              </a:rPr>
              <a:t> i, </a:t>
            </a:r>
            <a:r>
              <a:rPr lang="en-US" sz="2000" b="0" i="1" kern="1200" dirty="0" err="1">
                <a:solidFill>
                  <a:schemeClr val="tx1"/>
                </a:solidFill>
                <a:effectLst/>
                <a:latin typeface="+mn-lt"/>
                <a:ea typeface="+mn-ea"/>
                <a:cs typeface="+mn-cs"/>
              </a:rPr>
              <a:t>en</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situasjon</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som</a:t>
            </a:r>
            <a:r>
              <a:rPr lang="en-US" sz="2000" b="0" i="1" kern="1200" dirty="0">
                <a:solidFill>
                  <a:schemeClr val="tx1"/>
                </a:solidFill>
                <a:effectLst/>
                <a:latin typeface="+mn-lt"/>
                <a:ea typeface="+mn-ea"/>
                <a:cs typeface="+mn-cs"/>
              </a:rPr>
              <a:t> er </a:t>
            </a:r>
            <a:r>
              <a:rPr lang="en-US" sz="2000" b="0" i="1" kern="1200" dirty="0" err="1">
                <a:solidFill>
                  <a:schemeClr val="tx1"/>
                </a:solidFill>
                <a:effectLst/>
                <a:latin typeface="+mn-lt"/>
                <a:ea typeface="+mn-ea"/>
                <a:cs typeface="+mn-cs"/>
              </a:rPr>
              <a:t>alvorlig</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eller</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som</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blir</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oppfattet</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som</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alvorlig</a:t>
            </a:r>
            <a:r>
              <a:rPr lang="en-US" sz="2000" b="0" i="1" kern="1200" dirty="0">
                <a:solidFill>
                  <a:schemeClr val="tx1"/>
                </a:solidFill>
                <a:effectLst/>
                <a:latin typeface="+mn-lt"/>
                <a:ea typeface="+mn-ea"/>
                <a:cs typeface="+mn-cs"/>
              </a:rPr>
              <a:t> av </a:t>
            </a:r>
            <a:r>
              <a:rPr lang="en-US" sz="2000" b="0" i="1" kern="1200" dirty="0" err="1">
                <a:solidFill>
                  <a:schemeClr val="tx1"/>
                </a:solidFill>
                <a:effectLst/>
                <a:latin typeface="+mn-lt"/>
                <a:ea typeface="+mn-ea"/>
                <a:cs typeface="+mn-cs"/>
              </a:rPr>
              <a:t>pasienten</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eller</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brukeren</a:t>
            </a:r>
            <a:r>
              <a:rPr lang="en-US" sz="2000" b="0" i="1" kern="1200" dirty="0">
                <a:solidFill>
                  <a:schemeClr val="tx1"/>
                </a:solidFill>
                <a:effectLst/>
                <a:latin typeface="+mn-lt"/>
                <a:ea typeface="+mn-ea"/>
                <a:cs typeface="+mn-cs"/>
              </a:rPr>
              <a:t>. Dette </a:t>
            </a:r>
            <a:r>
              <a:rPr lang="en-US" sz="2000" b="0" i="1" kern="1200" dirty="0" err="1">
                <a:solidFill>
                  <a:schemeClr val="tx1"/>
                </a:solidFill>
                <a:effectLst/>
                <a:latin typeface="+mn-lt"/>
                <a:ea typeface="+mn-ea"/>
                <a:cs typeface="+mn-cs"/>
              </a:rPr>
              <a:t>kan</a:t>
            </a:r>
            <a:r>
              <a:rPr lang="en-US" sz="2000" b="0" i="1" kern="1200" dirty="0">
                <a:solidFill>
                  <a:schemeClr val="tx1"/>
                </a:solidFill>
                <a:effectLst/>
                <a:latin typeface="+mn-lt"/>
                <a:ea typeface="+mn-ea"/>
                <a:cs typeface="+mn-cs"/>
              </a:rPr>
              <a:t> for </a:t>
            </a:r>
            <a:r>
              <a:rPr lang="en-US" sz="2000" b="0" i="1" kern="1200" dirty="0" err="1">
                <a:solidFill>
                  <a:schemeClr val="tx1"/>
                </a:solidFill>
                <a:effectLst/>
                <a:latin typeface="+mn-lt"/>
                <a:ea typeface="+mn-ea"/>
                <a:cs typeface="+mn-cs"/>
              </a:rPr>
              <a:t>eksempel</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være</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en</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alvorlig</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omsorgssviktsituasjon</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eller</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annen</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situasjon</a:t>
            </a:r>
            <a:r>
              <a:rPr lang="en-US" sz="2000" b="0" i="1" kern="1200" dirty="0">
                <a:solidFill>
                  <a:schemeClr val="tx1"/>
                </a:solidFill>
                <a:effectLst/>
                <a:latin typeface="+mn-lt"/>
                <a:ea typeface="+mn-ea"/>
                <a:cs typeface="+mn-cs"/>
              </a:rPr>
              <a:t> med </a:t>
            </a:r>
            <a:r>
              <a:rPr lang="en-US" sz="2000" b="0" i="1" kern="1200" dirty="0" err="1">
                <a:solidFill>
                  <a:schemeClr val="tx1"/>
                </a:solidFill>
                <a:effectLst/>
                <a:latin typeface="+mn-lt"/>
                <a:ea typeface="+mn-ea"/>
                <a:cs typeface="+mn-cs"/>
              </a:rPr>
              <a:t>alvorlig</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uro</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eller</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belastning</a:t>
            </a:r>
            <a:r>
              <a:rPr lang="en-US" sz="2000" b="0" i="1" kern="1200" dirty="0">
                <a:solidFill>
                  <a:schemeClr val="tx1"/>
                </a:solidFill>
                <a:effectLst/>
                <a:latin typeface="+mn-lt"/>
                <a:ea typeface="+mn-ea"/>
                <a:cs typeface="+mn-cs"/>
              </a:rPr>
              <a:t>, for </a:t>
            </a:r>
            <a:r>
              <a:rPr lang="en-US" sz="2000" b="0" i="1" kern="1200" dirty="0" err="1">
                <a:solidFill>
                  <a:schemeClr val="tx1"/>
                </a:solidFill>
                <a:effectLst/>
                <a:latin typeface="+mn-lt"/>
                <a:ea typeface="+mn-ea"/>
                <a:cs typeface="+mn-cs"/>
              </a:rPr>
              <a:t>eksempel</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knyttet</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til</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kjønnsidentitet</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seksualitet</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eller</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psykososiale</a:t>
            </a:r>
            <a:r>
              <a:rPr lang="en-US" sz="2000" b="0" i="1" kern="1200" dirty="0">
                <a:solidFill>
                  <a:schemeClr val="tx1"/>
                </a:solidFill>
                <a:effectLst/>
                <a:latin typeface="+mn-lt"/>
                <a:ea typeface="+mn-ea"/>
                <a:cs typeface="+mn-cs"/>
              </a:rPr>
              <a:t> forhold.</a:t>
            </a:r>
          </a:p>
          <a:p>
            <a:pPr indent="-228600" algn="l" rtl="0">
              <a:lnSpc>
                <a:spcPct val="90000"/>
              </a:lnSpc>
              <a:spcAft>
                <a:spcPts val="600"/>
              </a:spcAft>
              <a:buFont typeface="Arial" panose="020B0604020202020204" pitchFamily="34" charset="0"/>
              <a:buChar char="•"/>
            </a:pPr>
            <a:endParaRPr lang="en-US" sz="2000" i="1" kern="1200" dirty="0">
              <a:solidFill>
                <a:schemeClr val="tx1"/>
              </a:solidFill>
              <a:latin typeface="+mn-lt"/>
              <a:ea typeface="+mn-ea"/>
              <a:cs typeface="+mn-cs"/>
            </a:endParaRPr>
          </a:p>
          <a:p>
            <a:pPr indent="-228600" algn="l" rtl="0">
              <a:lnSpc>
                <a:spcPct val="90000"/>
              </a:lnSpc>
              <a:spcAft>
                <a:spcPts val="600"/>
              </a:spcAft>
              <a:buFont typeface="Arial" panose="020B0604020202020204" pitchFamily="34" charset="0"/>
              <a:buChar char="•"/>
            </a:pPr>
            <a:r>
              <a:rPr lang="en-US" sz="2000" i="1" kern="1200" dirty="0">
                <a:solidFill>
                  <a:schemeClr val="tx1"/>
                </a:solidFill>
                <a:latin typeface="+mn-lt"/>
                <a:ea typeface="+mn-ea"/>
                <a:cs typeface="+mn-cs"/>
              </a:rPr>
              <a:t>…</a:t>
            </a:r>
          </a:p>
          <a:p>
            <a:pPr indent="-228600" algn="l" rtl="0">
              <a:lnSpc>
                <a:spcPct val="90000"/>
              </a:lnSpc>
              <a:spcAft>
                <a:spcPts val="600"/>
              </a:spcAft>
              <a:buFont typeface="Arial" panose="020B0604020202020204" pitchFamily="34" charset="0"/>
              <a:buChar char="•"/>
            </a:pPr>
            <a:r>
              <a:rPr lang="en-US" sz="2000" b="0" i="1" kern="1200" dirty="0">
                <a:solidFill>
                  <a:schemeClr val="tx1"/>
                </a:solidFill>
                <a:effectLst/>
                <a:latin typeface="+mn-lt"/>
                <a:ea typeface="+mn-ea"/>
                <a:cs typeface="+mn-cs"/>
              </a:rPr>
              <a:t>Den </a:t>
            </a:r>
            <a:r>
              <a:rPr lang="en-US" sz="2000" b="0" i="1" kern="1200" dirty="0" err="1">
                <a:solidFill>
                  <a:schemeClr val="tx1"/>
                </a:solidFill>
                <a:effectLst/>
                <a:latin typeface="+mn-lt"/>
                <a:ea typeface="+mn-ea"/>
                <a:cs typeface="+mn-cs"/>
              </a:rPr>
              <a:t>som</a:t>
            </a:r>
            <a:r>
              <a:rPr lang="en-US" sz="2000" b="0" i="1" kern="1200" dirty="0">
                <a:solidFill>
                  <a:schemeClr val="tx1"/>
                </a:solidFill>
                <a:effectLst/>
                <a:latin typeface="+mn-lt"/>
                <a:ea typeface="+mn-ea"/>
                <a:cs typeface="+mn-cs"/>
              </a:rPr>
              <a:t> sitter på </a:t>
            </a:r>
            <a:r>
              <a:rPr lang="en-US" sz="2000" b="0" i="1" kern="1200" dirty="0" err="1">
                <a:solidFill>
                  <a:schemeClr val="tx1"/>
                </a:solidFill>
                <a:effectLst/>
                <a:latin typeface="+mn-lt"/>
                <a:ea typeface="+mn-ea"/>
                <a:cs typeface="+mn-cs"/>
              </a:rPr>
              <a:t>informasjon</a:t>
            </a:r>
            <a:r>
              <a:rPr lang="en-US" sz="2000" b="0" i="1" kern="1200" dirty="0">
                <a:solidFill>
                  <a:schemeClr val="tx1"/>
                </a:solidFill>
                <a:effectLst/>
                <a:latin typeface="+mn-lt"/>
                <a:ea typeface="+mn-ea"/>
                <a:cs typeface="+mn-cs"/>
              </a:rPr>
              <a:t> om </a:t>
            </a:r>
            <a:r>
              <a:rPr lang="en-US" sz="2000" b="0" i="1" kern="1200" dirty="0" err="1">
                <a:solidFill>
                  <a:schemeClr val="tx1"/>
                </a:solidFill>
                <a:effectLst/>
                <a:latin typeface="+mn-lt"/>
                <a:ea typeface="+mn-ea"/>
                <a:cs typeface="+mn-cs"/>
              </a:rPr>
              <a:t>en</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alvorlig</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situasjon</a:t>
            </a:r>
            <a:r>
              <a:rPr lang="en-US" sz="2000" b="0" i="1" kern="1200" dirty="0">
                <a:solidFill>
                  <a:schemeClr val="tx1"/>
                </a:solidFill>
                <a:effectLst/>
                <a:latin typeface="+mn-lt"/>
                <a:ea typeface="+mn-ea"/>
                <a:cs typeface="+mn-cs"/>
              </a:rPr>
              <a:t> for et barn </a:t>
            </a:r>
            <a:r>
              <a:rPr lang="en-US" sz="2000" b="0" i="1" kern="1200" dirty="0" err="1">
                <a:solidFill>
                  <a:schemeClr val="tx1"/>
                </a:solidFill>
                <a:effectLst/>
                <a:latin typeface="+mn-lt"/>
                <a:ea typeface="+mn-ea"/>
                <a:cs typeface="+mn-cs"/>
              </a:rPr>
              <a:t>kan</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imidlertid</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ikke</a:t>
            </a:r>
            <a:r>
              <a:rPr lang="en-US" sz="2000" b="0" i="1" kern="1200" dirty="0">
                <a:solidFill>
                  <a:schemeClr val="tx1"/>
                </a:solidFill>
                <a:effectLst/>
                <a:latin typeface="+mn-lt"/>
                <a:ea typeface="+mn-ea"/>
                <a:cs typeface="+mn-cs"/>
              </a:rPr>
              <a:t> la </a:t>
            </a:r>
            <a:r>
              <a:rPr lang="en-US" sz="2000" b="0" i="1" kern="1200" dirty="0" err="1">
                <a:solidFill>
                  <a:schemeClr val="tx1"/>
                </a:solidFill>
                <a:effectLst/>
                <a:latin typeface="+mn-lt"/>
                <a:ea typeface="+mn-ea"/>
                <a:cs typeface="+mn-cs"/>
              </a:rPr>
              <a:t>være</a:t>
            </a:r>
            <a:r>
              <a:rPr lang="en-US" sz="2000" b="0" i="1" kern="1200" dirty="0">
                <a:solidFill>
                  <a:schemeClr val="tx1"/>
                </a:solidFill>
                <a:effectLst/>
                <a:latin typeface="+mn-lt"/>
                <a:ea typeface="+mn-ea"/>
                <a:cs typeface="+mn-cs"/>
              </a:rPr>
              <a:t> å </a:t>
            </a:r>
            <a:r>
              <a:rPr lang="en-US" sz="2000" b="0" i="1" kern="1200" dirty="0" err="1">
                <a:solidFill>
                  <a:schemeClr val="tx1"/>
                </a:solidFill>
                <a:effectLst/>
                <a:latin typeface="+mn-lt"/>
                <a:ea typeface="+mn-ea"/>
                <a:cs typeface="+mn-cs"/>
              </a:rPr>
              <a:t>gjøre</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noe</a:t>
            </a:r>
            <a:r>
              <a:rPr lang="en-US" sz="2000" b="0" i="1" kern="1200" dirty="0">
                <a:solidFill>
                  <a:schemeClr val="tx1"/>
                </a:solidFill>
                <a:effectLst/>
                <a:latin typeface="+mn-lt"/>
                <a:ea typeface="+mn-ea"/>
                <a:cs typeface="+mn-cs"/>
              </a:rPr>
              <a:t> </a:t>
            </a:r>
            <a:r>
              <a:rPr lang="en-US" sz="2000" b="0" i="1" kern="1200" dirty="0" err="1">
                <a:solidFill>
                  <a:schemeClr val="tx1"/>
                </a:solidFill>
                <a:effectLst/>
                <a:latin typeface="+mn-lt"/>
                <a:ea typeface="+mn-ea"/>
                <a:cs typeface="+mn-cs"/>
              </a:rPr>
              <a:t>mer</a:t>
            </a:r>
            <a:r>
              <a:rPr lang="en-US" sz="2000" b="0" i="1" kern="1200" dirty="0">
                <a:solidFill>
                  <a:schemeClr val="tx1"/>
                </a:solidFill>
                <a:effectLst/>
                <a:latin typeface="+mn-lt"/>
                <a:ea typeface="+mn-ea"/>
                <a:cs typeface="+mn-cs"/>
              </a:rPr>
              <a:t> i </a:t>
            </a:r>
            <a:r>
              <a:rPr lang="en-US" sz="2000" b="0" i="1" kern="1200" dirty="0" err="1">
                <a:solidFill>
                  <a:schemeClr val="tx1"/>
                </a:solidFill>
                <a:effectLst/>
                <a:latin typeface="+mn-lt"/>
                <a:ea typeface="+mn-ea"/>
                <a:cs typeface="+mn-cs"/>
              </a:rPr>
              <a:t>saken</a:t>
            </a:r>
            <a:r>
              <a:rPr lang="en-US" sz="2000" b="0" i="1" kern="1200" dirty="0">
                <a:solidFill>
                  <a:schemeClr val="tx1"/>
                </a:solidFill>
                <a:effectLst/>
                <a:latin typeface="+mn-lt"/>
                <a:ea typeface="+mn-ea"/>
                <a:cs typeface="+mn-cs"/>
              </a:rPr>
              <a:t>.</a:t>
            </a:r>
          </a:p>
          <a:p>
            <a:pPr indent="-228600" algn="l" rtl="0">
              <a:lnSpc>
                <a:spcPct val="90000"/>
              </a:lnSpc>
              <a:spcAft>
                <a:spcPts val="600"/>
              </a:spcAft>
              <a:buFont typeface="Arial" panose="020B0604020202020204" pitchFamily="34" charset="0"/>
              <a:buChar char="•"/>
            </a:pPr>
            <a:endParaRPr lang="en-US" sz="1200" i="1" kern="1200" dirty="0">
              <a:solidFill>
                <a:schemeClr val="tx1"/>
              </a:solidFill>
              <a:latin typeface="+mn-lt"/>
              <a:ea typeface="+mn-ea"/>
              <a:cs typeface="+mn-cs"/>
            </a:endParaRPr>
          </a:p>
          <a:p>
            <a:pPr indent="-228600" algn="l" rtl="0">
              <a:lnSpc>
                <a:spcPct val="90000"/>
              </a:lnSpc>
              <a:spcAft>
                <a:spcPts val="600"/>
              </a:spcAft>
              <a:buFont typeface="Arial" panose="020B0604020202020204" pitchFamily="34" charset="0"/>
              <a:buChar char="•"/>
            </a:pPr>
            <a:r>
              <a:rPr lang="en-US" sz="1200" kern="1200" dirty="0">
                <a:solidFill>
                  <a:schemeClr val="tx1"/>
                </a:solidFill>
                <a:latin typeface="+mn-lt"/>
                <a:ea typeface="+mn-ea"/>
                <a:cs typeface="+mn-cs"/>
                <a:hlinkClick r:id="rId3"/>
              </a:rPr>
              <a:t>Rett </a:t>
            </a:r>
            <a:r>
              <a:rPr lang="en-US" sz="1200" kern="1200" dirty="0" err="1">
                <a:solidFill>
                  <a:schemeClr val="tx1"/>
                </a:solidFill>
                <a:latin typeface="+mn-lt"/>
                <a:ea typeface="+mn-ea"/>
                <a:cs typeface="+mn-cs"/>
                <a:hlinkClick r:id="rId3"/>
              </a:rPr>
              <a:t>til</a:t>
            </a:r>
            <a:r>
              <a:rPr lang="en-US" sz="1200" kern="1200" dirty="0">
                <a:solidFill>
                  <a:schemeClr val="tx1"/>
                </a:solidFill>
                <a:latin typeface="+mn-lt"/>
                <a:ea typeface="+mn-ea"/>
                <a:cs typeface="+mn-cs"/>
                <a:hlinkClick r:id="rId3"/>
              </a:rPr>
              <a:t> </a:t>
            </a:r>
            <a:r>
              <a:rPr lang="en-US" sz="1200" kern="1200" dirty="0" err="1">
                <a:solidFill>
                  <a:schemeClr val="tx1"/>
                </a:solidFill>
                <a:latin typeface="+mn-lt"/>
                <a:ea typeface="+mn-ea"/>
                <a:cs typeface="+mn-cs"/>
                <a:hlinkClick r:id="rId3"/>
              </a:rPr>
              <a:t>medvirkning</a:t>
            </a:r>
            <a:r>
              <a:rPr lang="en-US" sz="1200" kern="1200" dirty="0">
                <a:solidFill>
                  <a:schemeClr val="tx1"/>
                </a:solidFill>
                <a:latin typeface="+mn-lt"/>
                <a:ea typeface="+mn-ea"/>
                <a:cs typeface="+mn-cs"/>
                <a:hlinkClick r:id="rId3"/>
              </a:rPr>
              <a:t> og </a:t>
            </a:r>
            <a:r>
              <a:rPr lang="en-US" sz="1200" kern="1200" dirty="0" err="1">
                <a:solidFill>
                  <a:schemeClr val="tx1"/>
                </a:solidFill>
                <a:latin typeface="+mn-lt"/>
                <a:ea typeface="+mn-ea"/>
                <a:cs typeface="+mn-cs"/>
                <a:hlinkClick r:id="rId3"/>
              </a:rPr>
              <a:t>informasjon</a:t>
            </a:r>
            <a:r>
              <a:rPr lang="en-US" sz="1200" kern="1200" dirty="0">
                <a:solidFill>
                  <a:schemeClr val="tx1"/>
                </a:solidFill>
                <a:latin typeface="+mn-lt"/>
                <a:ea typeface="+mn-ea"/>
                <a:cs typeface="+mn-cs"/>
                <a:hlinkClick r:id="rId3"/>
              </a:rPr>
              <a:t> - </a:t>
            </a:r>
            <a:r>
              <a:rPr lang="en-US" sz="1200" kern="1200" dirty="0" err="1">
                <a:solidFill>
                  <a:schemeClr val="tx1"/>
                </a:solidFill>
                <a:latin typeface="+mn-lt"/>
                <a:ea typeface="+mn-ea"/>
                <a:cs typeface="+mn-cs"/>
                <a:hlinkClick r:id="rId3"/>
              </a:rPr>
              <a:t>Helsedirektoratet</a:t>
            </a:r>
            <a:endParaRPr lang="en-US" sz="1200" i="1" kern="1200" dirty="0">
              <a:solidFill>
                <a:schemeClr val="tx1"/>
              </a:solidFill>
              <a:latin typeface="+mn-lt"/>
              <a:ea typeface="+mn-ea"/>
              <a:cs typeface="+mn-cs"/>
            </a:endParaRPr>
          </a:p>
        </p:txBody>
      </p:sp>
      <p:pic>
        <p:nvPicPr>
          <p:cNvPr id="4" name="Bilde 3" descr="Rød alarm lys med personer på bakgrunnen">
            <a:extLst>
              <a:ext uri="{FF2B5EF4-FFF2-40B4-BE49-F238E27FC236}">
                <a16:creationId xmlns:a16="http://schemas.microsoft.com/office/drawing/2014/main" id="{D9830657-3B87-4765-73EA-8573B5450C09}"/>
              </a:ext>
            </a:extLst>
          </p:cNvPr>
          <p:cNvPicPr>
            <a:picLocks noChangeAspect="1"/>
          </p:cNvPicPr>
          <p:nvPr/>
        </p:nvPicPr>
        <p:blipFill>
          <a:blip r:embed="rId4" cstate="print">
            <a:extLst>
              <a:ext uri="{28A0092B-C50C-407E-A947-70E740481C1C}">
                <a14:useLocalDpi xmlns:a14="http://schemas.microsoft.com/office/drawing/2010/main" val="0"/>
              </a:ext>
            </a:extLst>
          </a:blip>
          <a:srcRect l="24000" r="9047"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068142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B485FA-E56C-6BED-E6A0-3BA0D8BA53D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EA23C3-2A51-693B-7744-3C7205182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Freeform: Shape 9">
            <a:extLst>
              <a:ext uri="{FF2B5EF4-FFF2-40B4-BE49-F238E27FC236}">
                <a16:creationId xmlns:a16="http://schemas.microsoft.com/office/drawing/2014/main" id="{166F1F15-D53D-5CBD-AC24-789C9D866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 name="object 2">
            <a:extLst>
              <a:ext uri="{FF2B5EF4-FFF2-40B4-BE49-F238E27FC236}">
                <a16:creationId xmlns:a16="http://schemas.microsoft.com/office/drawing/2014/main" id="{A9A41BEC-50B9-8D9A-3B51-C6B5EEE4D0C5}"/>
              </a:ext>
            </a:extLst>
          </p:cNvPr>
          <p:cNvSpPr txBox="1">
            <a:spLocks noGrp="1"/>
          </p:cNvSpPr>
          <p:nvPr>
            <p:ph type="title"/>
          </p:nvPr>
        </p:nvSpPr>
        <p:spPr>
          <a:xfrm>
            <a:off x="838200" y="401221"/>
            <a:ext cx="10515600" cy="1348065"/>
          </a:xfrm>
          <a:prstGeom prst="rect">
            <a:avLst/>
          </a:prstGeom>
        </p:spPr>
        <p:txBody>
          <a:bodyPr vert="horz" lIns="91440" tIns="45720" rIns="91440" bIns="45720" rtlCol="0" anchor="ctr">
            <a:normAutofit/>
          </a:bodyPr>
          <a:lstStyle/>
          <a:p>
            <a:pPr marL="2602230" marR="5080" indent="-2590165" algn="l" rtl="0">
              <a:lnSpc>
                <a:spcPct val="90000"/>
              </a:lnSpc>
              <a:spcBef>
                <a:spcPct val="0"/>
              </a:spcBef>
            </a:pPr>
            <a:r>
              <a:rPr lang="en-US" sz="4600" kern="1200" dirty="0">
                <a:solidFill>
                  <a:srgbClr val="FFFFFF"/>
                </a:solidFill>
                <a:latin typeface="+mj-lt"/>
                <a:ea typeface="+mj-ea"/>
                <a:cs typeface="+mj-cs"/>
              </a:rPr>
              <a:t>Rett</a:t>
            </a:r>
            <a:r>
              <a:rPr lang="en-US" sz="4600" kern="1200" spc="-30" dirty="0">
                <a:solidFill>
                  <a:srgbClr val="FFFFFF"/>
                </a:solidFill>
                <a:latin typeface="+mj-lt"/>
                <a:ea typeface="+mj-ea"/>
                <a:cs typeface="+mj-cs"/>
              </a:rPr>
              <a:t> </a:t>
            </a:r>
            <a:r>
              <a:rPr lang="en-US" sz="4600" kern="1200" dirty="0" err="1">
                <a:solidFill>
                  <a:srgbClr val="FFFFFF"/>
                </a:solidFill>
                <a:latin typeface="+mj-lt"/>
                <a:ea typeface="+mj-ea"/>
                <a:cs typeface="+mj-cs"/>
              </a:rPr>
              <a:t>til</a:t>
            </a:r>
            <a:r>
              <a:rPr lang="en-US" sz="4600" kern="1200" dirty="0">
                <a:solidFill>
                  <a:srgbClr val="FFFFFF"/>
                </a:solidFill>
                <a:latin typeface="+mj-lt"/>
                <a:ea typeface="+mj-ea"/>
                <a:cs typeface="+mj-cs"/>
              </a:rPr>
              <a:t> </a:t>
            </a:r>
            <a:r>
              <a:rPr lang="en-US" sz="4600" kern="1200" dirty="0" err="1">
                <a:solidFill>
                  <a:srgbClr val="FFFFFF"/>
                </a:solidFill>
                <a:latin typeface="+mj-lt"/>
                <a:ea typeface="+mj-ea"/>
                <a:cs typeface="+mj-cs"/>
              </a:rPr>
              <a:t>informasjon</a:t>
            </a:r>
            <a:r>
              <a:rPr lang="en-US" sz="4600" kern="1200" spc="-45" dirty="0">
                <a:solidFill>
                  <a:srgbClr val="FFFFFF"/>
                </a:solidFill>
                <a:latin typeface="+mj-lt"/>
                <a:ea typeface="+mj-ea"/>
                <a:cs typeface="+mj-cs"/>
              </a:rPr>
              <a:t> </a:t>
            </a:r>
            <a:r>
              <a:rPr lang="en-US" sz="4600" kern="1200" dirty="0">
                <a:solidFill>
                  <a:srgbClr val="FFFFFF"/>
                </a:solidFill>
                <a:latin typeface="+mj-lt"/>
                <a:ea typeface="+mj-ea"/>
                <a:cs typeface="+mj-cs"/>
              </a:rPr>
              <a:t>om barn</a:t>
            </a:r>
            <a:r>
              <a:rPr lang="en-US" sz="4600" kern="1200" spc="-5" dirty="0">
                <a:solidFill>
                  <a:srgbClr val="FFFFFF"/>
                </a:solidFill>
                <a:latin typeface="+mj-lt"/>
                <a:ea typeface="+mj-ea"/>
                <a:cs typeface="+mj-cs"/>
              </a:rPr>
              <a:t> </a:t>
            </a:r>
            <a:r>
              <a:rPr lang="en-US" sz="4600" kern="1200" spc="-50" dirty="0">
                <a:solidFill>
                  <a:srgbClr val="FFFFFF"/>
                </a:solidFill>
                <a:latin typeface="+mj-lt"/>
                <a:ea typeface="+mj-ea"/>
                <a:cs typeface="+mj-cs"/>
              </a:rPr>
              <a:t>– </a:t>
            </a:r>
            <a:r>
              <a:rPr lang="en-US" sz="4600" kern="1200" dirty="0" err="1">
                <a:solidFill>
                  <a:srgbClr val="FFFFFF"/>
                </a:solidFill>
                <a:latin typeface="+mj-lt"/>
                <a:ea typeface="+mj-ea"/>
                <a:cs typeface="+mj-cs"/>
              </a:rPr>
              <a:t>unntak</a:t>
            </a:r>
            <a:r>
              <a:rPr lang="en-US" sz="4600" kern="1200" dirty="0">
                <a:solidFill>
                  <a:srgbClr val="FFFFFF"/>
                </a:solidFill>
                <a:latin typeface="+mj-lt"/>
                <a:ea typeface="+mj-ea"/>
                <a:cs typeface="+mj-cs"/>
              </a:rPr>
              <a:t> </a:t>
            </a:r>
            <a:r>
              <a:rPr lang="en-US" sz="4600" kern="1200" spc="-50" dirty="0">
                <a:solidFill>
                  <a:srgbClr val="FFFFFF"/>
                </a:solidFill>
                <a:latin typeface="+mj-lt"/>
                <a:ea typeface="+mj-ea"/>
                <a:cs typeface="+mj-cs"/>
              </a:rPr>
              <a:t>3</a:t>
            </a:r>
          </a:p>
        </p:txBody>
      </p:sp>
      <p:sp>
        <p:nvSpPr>
          <p:cNvPr id="3" name="object 3">
            <a:extLst>
              <a:ext uri="{FF2B5EF4-FFF2-40B4-BE49-F238E27FC236}">
                <a16:creationId xmlns:a16="http://schemas.microsoft.com/office/drawing/2014/main" id="{9CD99F4D-12A8-6A88-65F9-CDD1AA1BD399}"/>
              </a:ext>
            </a:extLst>
          </p:cNvPr>
          <p:cNvSpPr txBox="1"/>
          <p:nvPr/>
        </p:nvSpPr>
        <p:spPr>
          <a:xfrm>
            <a:off x="838200" y="2586789"/>
            <a:ext cx="10515600" cy="3590174"/>
          </a:xfrm>
          <a:prstGeom prst="rect">
            <a:avLst/>
          </a:prstGeom>
        </p:spPr>
        <p:txBody>
          <a:bodyPr vert="horz" lIns="91440" tIns="45720" rIns="91440" bIns="45720" rtlCol="0">
            <a:normAutofit/>
          </a:bodyPr>
          <a:lstStyle/>
          <a:p>
            <a:pPr marL="6350" marR="0" lvl="0" indent="-228600" algn="l" defTabSz="914400" rtl="0" eaLnBrk="1" fontAlgn="auto" latinLnBrk="0" hangingPunct="1">
              <a:lnSpc>
                <a:spcPct val="90000"/>
              </a:lnSpc>
              <a:spcBef>
                <a:spcPts val="36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err="1">
                <a:ln>
                  <a:noFill/>
                </a:ln>
                <a:solidFill>
                  <a:prstClr val="black"/>
                </a:solidFill>
                <a:effectLst/>
                <a:uLnTx/>
                <a:uFillTx/>
                <a:latin typeface="Calibri"/>
                <a:ea typeface="+mn-ea"/>
                <a:cs typeface="+mn-cs"/>
              </a:rPr>
              <a:t>Pbrl</a:t>
            </a:r>
            <a:r>
              <a:rPr kumimoji="0" lang="en-US" sz="2200" b="1" i="0" u="none" strike="noStrike" kern="1200" cap="none" spc="-20" normalizeH="0" baseline="0" noProof="0" dirty="0">
                <a:ln>
                  <a:noFill/>
                </a:ln>
                <a:solidFill>
                  <a:prstClr val="black"/>
                </a:solidFill>
                <a:effectLst/>
                <a:uLnTx/>
                <a:uFillTx/>
                <a:latin typeface="Calibri"/>
                <a:ea typeface="+mn-ea"/>
                <a:cs typeface="+mn-cs"/>
              </a:rPr>
              <a:t> </a:t>
            </a:r>
            <a:r>
              <a:rPr kumimoji="0" lang="en-US" sz="2200" b="1" i="0" u="none" strike="noStrike" kern="1200" cap="none" spc="0" normalizeH="0" baseline="0" noProof="0" dirty="0">
                <a:ln>
                  <a:noFill/>
                </a:ln>
                <a:solidFill>
                  <a:prstClr val="black"/>
                </a:solidFill>
                <a:effectLst/>
                <a:uLnTx/>
                <a:uFillTx/>
                <a:latin typeface="Calibri"/>
                <a:ea typeface="+mn-ea"/>
                <a:cs typeface="+mn-cs"/>
              </a:rPr>
              <a:t>§</a:t>
            </a:r>
            <a:r>
              <a:rPr kumimoji="0" lang="en-US" sz="2200" b="1" i="0" u="none" strike="noStrike" kern="1200" cap="none" spc="-15" normalizeH="0" baseline="0" noProof="0" dirty="0">
                <a:ln>
                  <a:noFill/>
                </a:ln>
                <a:solidFill>
                  <a:prstClr val="black"/>
                </a:solidFill>
                <a:effectLst/>
                <a:uLnTx/>
                <a:uFillTx/>
                <a:latin typeface="Calibri"/>
                <a:ea typeface="+mn-ea"/>
                <a:cs typeface="+mn-cs"/>
              </a:rPr>
              <a:t> </a:t>
            </a:r>
            <a:r>
              <a:rPr kumimoji="0" lang="en-US" sz="2200" b="1" i="0" u="none" strike="noStrike" kern="1200" cap="none" spc="-10" normalizeH="0" baseline="0" noProof="0" dirty="0">
                <a:ln>
                  <a:noFill/>
                </a:ln>
                <a:solidFill>
                  <a:prstClr val="black"/>
                </a:solidFill>
                <a:effectLst/>
                <a:uLnTx/>
                <a:uFillTx/>
                <a:latin typeface="Calibri"/>
                <a:ea typeface="+mn-ea"/>
                <a:cs typeface="+mn-cs"/>
              </a:rPr>
              <a:t>3-</a:t>
            </a:r>
            <a:r>
              <a:rPr kumimoji="0" lang="en-US" sz="2200" b="1" i="0" u="none" strike="noStrike" kern="1200" cap="none" spc="0" normalizeH="0" baseline="0" noProof="0" dirty="0">
                <a:ln>
                  <a:noFill/>
                </a:ln>
                <a:solidFill>
                  <a:prstClr val="black"/>
                </a:solidFill>
                <a:effectLst/>
                <a:uLnTx/>
                <a:uFillTx/>
                <a:latin typeface="Calibri"/>
                <a:ea typeface="+mn-ea"/>
                <a:cs typeface="+mn-cs"/>
              </a:rPr>
              <a:t>4</a:t>
            </a:r>
            <a:r>
              <a:rPr kumimoji="0" lang="en-US" sz="2200" b="1" i="0" u="none" strike="noStrike" kern="1200" cap="none" spc="-30" normalizeH="0" baseline="0" noProof="0" dirty="0">
                <a:ln>
                  <a:noFill/>
                </a:ln>
                <a:solidFill>
                  <a:prstClr val="black"/>
                </a:solidFill>
                <a:effectLst/>
                <a:uLnTx/>
                <a:uFillTx/>
                <a:latin typeface="Calibri"/>
                <a:ea typeface="+mn-ea"/>
                <a:cs typeface="+mn-cs"/>
              </a:rPr>
              <a:t> </a:t>
            </a:r>
            <a:r>
              <a:rPr kumimoji="0" lang="en-US" sz="2200" b="1" i="0" u="none" strike="noStrike" kern="1200" cap="none" spc="0" normalizeH="0" baseline="0" noProof="0" dirty="0" err="1">
                <a:ln>
                  <a:noFill/>
                </a:ln>
                <a:solidFill>
                  <a:prstClr val="black"/>
                </a:solidFill>
                <a:effectLst/>
                <a:uLnTx/>
                <a:uFillTx/>
                <a:latin typeface="Calibri"/>
                <a:ea typeface="+mn-ea"/>
                <a:cs typeface="+mn-cs"/>
              </a:rPr>
              <a:t>tredje</a:t>
            </a:r>
            <a:r>
              <a:rPr kumimoji="0" lang="en-US" sz="2200" b="1" i="0" u="none" strike="noStrike" kern="1200" cap="none" spc="-10" normalizeH="0" baseline="0" noProof="0" dirty="0">
                <a:ln>
                  <a:noFill/>
                </a:ln>
                <a:solidFill>
                  <a:prstClr val="black"/>
                </a:solidFill>
                <a:effectLst/>
                <a:uLnTx/>
                <a:uFillTx/>
                <a:latin typeface="Calibri"/>
                <a:ea typeface="+mn-ea"/>
                <a:cs typeface="+mn-cs"/>
              </a:rPr>
              <a:t> </a:t>
            </a:r>
            <a:r>
              <a:rPr kumimoji="0" lang="en-US" sz="2200" b="1" i="0" u="none" strike="noStrike" kern="1200" cap="none" spc="-20" normalizeH="0" baseline="0" noProof="0" dirty="0" err="1">
                <a:ln>
                  <a:noFill/>
                </a:ln>
                <a:solidFill>
                  <a:prstClr val="black"/>
                </a:solidFill>
                <a:effectLst/>
                <a:uLnTx/>
                <a:uFillTx/>
                <a:latin typeface="Calibri"/>
                <a:ea typeface="+mn-ea"/>
                <a:cs typeface="+mn-cs"/>
              </a:rPr>
              <a:t>ledd</a:t>
            </a:r>
            <a:endParaRPr kumimoji="0" lang="en-US" sz="2200" b="1" i="0" u="none" strike="noStrike" kern="1200" cap="none" spc="0" normalizeH="0" baseline="0" noProof="0" dirty="0">
              <a:ln>
                <a:noFill/>
              </a:ln>
              <a:solidFill>
                <a:prstClr val="black"/>
              </a:solidFill>
              <a:effectLst/>
              <a:uLnTx/>
              <a:uFillTx/>
              <a:latin typeface="Calibri"/>
              <a:ea typeface="+mn-ea"/>
              <a:cs typeface="+mn-cs"/>
            </a:endParaRPr>
          </a:p>
          <a:p>
            <a:pPr marL="12700" marR="3735704" lvl="0" indent="0" defTabSz="914400" eaLnBrk="1" fontAlgn="auto" latinLnBrk="0" hangingPunct="1">
              <a:lnSpc>
                <a:spcPct val="121600"/>
              </a:lnSpc>
              <a:spcBef>
                <a:spcPts val="100"/>
              </a:spcBef>
              <a:spcAft>
                <a:spcPts val="0"/>
              </a:spcAft>
              <a:buClrTx/>
              <a:buSzTx/>
              <a:buFontTx/>
              <a:buNone/>
              <a:tabLst>
                <a:tab pos="240665" algn="l"/>
              </a:tabLst>
              <a:defRPr/>
            </a:pPr>
            <a:endParaRPr kumimoji="0" lang="nb-NO" sz="2400" b="0" i="1" u="none" strike="noStrike" kern="0" cap="none" spc="0" normalizeH="0" baseline="0" noProof="0" dirty="0">
              <a:ln>
                <a:noFill/>
              </a:ln>
              <a:solidFill>
                <a:sysClr val="windowText" lastClr="000000"/>
              </a:solidFill>
              <a:effectLst/>
              <a:uLnTx/>
              <a:uFillTx/>
            </a:endParaRPr>
          </a:p>
          <a:p>
            <a:pPr marL="6350" algn="l">
              <a:lnSpc>
                <a:spcPts val="2510"/>
              </a:lnSpc>
              <a:spcBef>
                <a:spcPts val="265"/>
              </a:spcBef>
            </a:pPr>
            <a:r>
              <a:rPr lang="nb-NO" sz="2400" i="1" dirty="0">
                <a:latin typeface="Times New Roman"/>
                <a:cs typeface="Times New Roman"/>
              </a:rPr>
              <a:t>Informasjon</a:t>
            </a:r>
            <a:r>
              <a:rPr lang="nb-NO" sz="2400" i="1" spc="-30" dirty="0">
                <a:latin typeface="Times New Roman"/>
                <a:cs typeface="Times New Roman"/>
              </a:rPr>
              <a:t> </a:t>
            </a:r>
            <a:r>
              <a:rPr lang="nb-NO" sz="2400" i="1" dirty="0">
                <a:latin typeface="Times New Roman"/>
                <a:cs typeface="Times New Roman"/>
              </a:rPr>
              <a:t>som</a:t>
            </a:r>
            <a:r>
              <a:rPr lang="nb-NO" sz="2400" i="1" spc="-60" dirty="0">
                <a:latin typeface="Times New Roman"/>
                <a:cs typeface="Times New Roman"/>
              </a:rPr>
              <a:t> </a:t>
            </a:r>
            <a:r>
              <a:rPr lang="nb-NO" sz="2400" i="1" dirty="0">
                <a:latin typeface="Times New Roman"/>
                <a:cs typeface="Times New Roman"/>
              </a:rPr>
              <a:t>er</a:t>
            </a:r>
            <a:r>
              <a:rPr lang="nb-NO" sz="2400" i="1" spc="-60" dirty="0">
                <a:latin typeface="Times New Roman"/>
                <a:cs typeface="Times New Roman"/>
              </a:rPr>
              <a:t> </a:t>
            </a:r>
            <a:r>
              <a:rPr lang="nb-NO" sz="2400" i="1" dirty="0">
                <a:latin typeface="Times New Roman"/>
                <a:cs typeface="Times New Roman"/>
              </a:rPr>
              <a:t>nødvendig</a:t>
            </a:r>
            <a:r>
              <a:rPr lang="nb-NO" sz="2400" i="1" spc="-70" dirty="0">
                <a:latin typeface="Times New Roman"/>
                <a:cs typeface="Times New Roman"/>
              </a:rPr>
              <a:t> </a:t>
            </a:r>
            <a:r>
              <a:rPr lang="nb-NO" sz="2400" i="1" dirty="0">
                <a:latin typeface="Times New Roman"/>
                <a:cs typeface="Times New Roman"/>
              </a:rPr>
              <a:t>for</a:t>
            </a:r>
            <a:r>
              <a:rPr lang="nb-NO" sz="2400" i="1" spc="-20" dirty="0">
                <a:latin typeface="Times New Roman"/>
                <a:cs typeface="Times New Roman"/>
              </a:rPr>
              <a:t> </a:t>
            </a:r>
            <a:r>
              <a:rPr lang="nb-NO" sz="2400" b="1" i="1" dirty="0">
                <a:latin typeface="Times New Roman"/>
                <a:cs typeface="Times New Roman"/>
              </a:rPr>
              <a:t>å</a:t>
            </a:r>
            <a:r>
              <a:rPr lang="nb-NO" sz="2400" b="1" i="1" spc="-60" dirty="0">
                <a:latin typeface="Times New Roman"/>
                <a:cs typeface="Times New Roman"/>
              </a:rPr>
              <a:t> </a:t>
            </a:r>
            <a:r>
              <a:rPr lang="nb-NO" sz="2400" b="1" i="1" dirty="0">
                <a:latin typeface="Times New Roman"/>
                <a:cs typeface="Times New Roman"/>
              </a:rPr>
              <a:t>oppfylle</a:t>
            </a:r>
            <a:r>
              <a:rPr lang="nb-NO" sz="2400" b="1" i="1" spc="-60" dirty="0">
                <a:latin typeface="Times New Roman"/>
                <a:cs typeface="Times New Roman"/>
              </a:rPr>
              <a:t> </a:t>
            </a:r>
            <a:r>
              <a:rPr lang="nb-NO" sz="2400" b="1" i="1" dirty="0">
                <a:latin typeface="Times New Roman"/>
                <a:cs typeface="Times New Roman"/>
              </a:rPr>
              <a:t>foreldreansvaret</a:t>
            </a:r>
            <a:r>
              <a:rPr lang="nb-NO" sz="2400" i="1" dirty="0">
                <a:latin typeface="Times New Roman"/>
                <a:cs typeface="Times New Roman"/>
              </a:rPr>
              <a:t>,</a:t>
            </a:r>
            <a:r>
              <a:rPr lang="nb-NO" sz="2400" i="1" spc="-45" dirty="0">
                <a:latin typeface="Times New Roman"/>
                <a:cs typeface="Times New Roman"/>
              </a:rPr>
              <a:t> </a:t>
            </a:r>
            <a:r>
              <a:rPr lang="nb-NO" sz="2400" i="1" spc="-20" dirty="0">
                <a:latin typeface="Times New Roman"/>
                <a:cs typeface="Times New Roman"/>
              </a:rPr>
              <a:t>skal </a:t>
            </a:r>
            <a:r>
              <a:rPr lang="nb-NO" sz="2400" i="1" dirty="0">
                <a:latin typeface="Times New Roman"/>
                <a:cs typeface="Times New Roman"/>
              </a:rPr>
              <a:t>likevel</a:t>
            </a:r>
            <a:r>
              <a:rPr lang="nb-NO" sz="2400" i="1" spc="-40" dirty="0">
                <a:latin typeface="Times New Roman"/>
                <a:cs typeface="Times New Roman"/>
              </a:rPr>
              <a:t> </a:t>
            </a:r>
            <a:r>
              <a:rPr lang="nb-NO" sz="2400" i="1" dirty="0">
                <a:latin typeface="Times New Roman"/>
                <a:cs typeface="Times New Roman"/>
              </a:rPr>
              <a:t>gis</a:t>
            </a:r>
            <a:r>
              <a:rPr lang="nb-NO" sz="2400" i="1" spc="-45" dirty="0">
                <a:latin typeface="Times New Roman"/>
                <a:cs typeface="Times New Roman"/>
              </a:rPr>
              <a:t> </a:t>
            </a:r>
            <a:r>
              <a:rPr lang="nb-NO" sz="2400" i="1" dirty="0">
                <a:latin typeface="Times New Roman"/>
                <a:cs typeface="Times New Roman"/>
              </a:rPr>
              <a:t>foreldre</a:t>
            </a:r>
            <a:r>
              <a:rPr lang="nb-NO" sz="2400" i="1" spc="-25" dirty="0">
                <a:latin typeface="Times New Roman"/>
                <a:cs typeface="Times New Roman"/>
              </a:rPr>
              <a:t> </a:t>
            </a:r>
            <a:r>
              <a:rPr lang="nb-NO" sz="2400" i="1" dirty="0">
                <a:latin typeface="Times New Roman"/>
                <a:cs typeface="Times New Roman"/>
              </a:rPr>
              <a:t>når</a:t>
            </a:r>
            <a:r>
              <a:rPr lang="nb-NO" sz="2400" i="1" spc="-35" dirty="0">
                <a:latin typeface="Times New Roman"/>
                <a:cs typeface="Times New Roman"/>
              </a:rPr>
              <a:t> </a:t>
            </a:r>
            <a:r>
              <a:rPr lang="nb-NO" sz="2400" i="1" dirty="0">
                <a:latin typeface="Times New Roman"/>
                <a:cs typeface="Times New Roman"/>
              </a:rPr>
              <a:t>pasienten</a:t>
            </a:r>
            <a:r>
              <a:rPr lang="nb-NO" sz="2400" i="1" spc="-30" dirty="0">
                <a:latin typeface="Times New Roman"/>
                <a:cs typeface="Times New Roman"/>
              </a:rPr>
              <a:t> </a:t>
            </a:r>
            <a:r>
              <a:rPr lang="nb-NO" sz="2400" i="1" dirty="0">
                <a:latin typeface="Times New Roman"/>
                <a:cs typeface="Times New Roman"/>
              </a:rPr>
              <a:t>er</a:t>
            </a:r>
            <a:r>
              <a:rPr lang="nb-NO" sz="2400" i="1" spc="-20" dirty="0">
                <a:latin typeface="Times New Roman"/>
                <a:cs typeface="Times New Roman"/>
              </a:rPr>
              <a:t> </a:t>
            </a:r>
            <a:r>
              <a:rPr lang="nb-NO" sz="2400" i="1" dirty="0">
                <a:latin typeface="Times New Roman"/>
                <a:cs typeface="Times New Roman"/>
              </a:rPr>
              <a:t>under</a:t>
            </a:r>
            <a:r>
              <a:rPr lang="nb-NO" sz="2400" i="1" spc="-40" dirty="0">
                <a:latin typeface="Times New Roman"/>
                <a:cs typeface="Times New Roman"/>
              </a:rPr>
              <a:t> </a:t>
            </a:r>
            <a:r>
              <a:rPr lang="nb-NO" sz="2400" i="1" dirty="0">
                <a:latin typeface="Times New Roman"/>
                <a:cs typeface="Times New Roman"/>
              </a:rPr>
              <a:t>18</a:t>
            </a:r>
            <a:r>
              <a:rPr lang="nb-NO" sz="2400" i="1" spc="-40" dirty="0">
                <a:latin typeface="Times New Roman"/>
                <a:cs typeface="Times New Roman"/>
              </a:rPr>
              <a:t> </a:t>
            </a:r>
            <a:r>
              <a:rPr lang="nb-NO" sz="2400" i="1" spc="-25" dirty="0">
                <a:latin typeface="Times New Roman"/>
                <a:cs typeface="Times New Roman"/>
              </a:rPr>
              <a:t>år.</a:t>
            </a:r>
            <a:endParaRPr lang="nb-NO" sz="2400" i="1" dirty="0">
              <a:latin typeface="Times New Roman"/>
              <a:cs typeface="Times New Roman"/>
            </a:endParaRPr>
          </a:p>
          <a:p>
            <a:pPr marL="12700" marR="5080" algn="l">
              <a:lnSpc>
                <a:spcPts val="2380"/>
              </a:lnSpc>
              <a:spcBef>
                <a:spcPts val="560"/>
              </a:spcBef>
            </a:pPr>
            <a:r>
              <a:rPr lang="nb-NO" sz="2400" i="1" dirty="0">
                <a:latin typeface="Times New Roman"/>
                <a:cs typeface="Times New Roman"/>
              </a:rPr>
              <a:t>Unntak</a:t>
            </a:r>
            <a:r>
              <a:rPr lang="nb-NO" sz="2400" i="1" spc="-65" dirty="0">
                <a:latin typeface="Times New Roman"/>
                <a:cs typeface="Times New Roman"/>
              </a:rPr>
              <a:t> </a:t>
            </a:r>
            <a:r>
              <a:rPr lang="nb-NO" sz="2400" i="1" dirty="0">
                <a:latin typeface="Times New Roman"/>
                <a:cs typeface="Times New Roman"/>
              </a:rPr>
              <a:t>fra</a:t>
            </a:r>
            <a:r>
              <a:rPr lang="nb-NO" sz="2400" i="1" spc="-55" dirty="0">
                <a:latin typeface="Times New Roman"/>
                <a:cs typeface="Times New Roman"/>
              </a:rPr>
              <a:t> </a:t>
            </a:r>
            <a:r>
              <a:rPr lang="nb-NO" sz="2400" i="1" dirty="0">
                <a:latin typeface="Times New Roman"/>
                <a:cs typeface="Times New Roman"/>
              </a:rPr>
              <a:t>hovedregel</a:t>
            </a:r>
            <a:r>
              <a:rPr lang="nb-NO" sz="2400" i="1" spc="-60" dirty="0">
                <a:latin typeface="Times New Roman"/>
                <a:cs typeface="Times New Roman"/>
              </a:rPr>
              <a:t> </a:t>
            </a:r>
            <a:r>
              <a:rPr lang="nb-NO" sz="2400" i="1" dirty="0">
                <a:latin typeface="Times New Roman"/>
                <a:cs typeface="Times New Roman"/>
              </a:rPr>
              <a:t>om</a:t>
            </a:r>
            <a:r>
              <a:rPr lang="nb-NO" sz="2400" i="1" spc="-65" dirty="0">
                <a:latin typeface="Times New Roman"/>
                <a:cs typeface="Times New Roman"/>
              </a:rPr>
              <a:t> </a:t>
            </a:r>
            <a:r>
              <a:rPr lang="nb-NO" sz="2400" i="1" dirty="0">
                <a:latin typeface="Times New Roman"/>
                <a:cs typeface="Times New Roman"/>
              </a:rPr>
              <a:t>taushetsplikt</a:t>
            </a:r>
            <a:r>
              <a:rPr lang="nb-NO" sz="2400" i="1" spc="-70" dirty="0">
                <a:latin typeface="Times New Roman"/>
                <a:cs typeface="Times New Roman"/>
              </a:rPr>
              <a:t> </a:t>
            </a:r>
            <a:r>
              <a:rPr lang="nb-NO" sz="2400" i="1" dirty="0">
                <a:latin typeface="Times New Roman"/>
                <a:cs typeface="Times New Roman"/>
              </a:rPr>
              <a:t>ovenfor</a:t>
            </a:r>
            <a:r>
              <a:rPr lang="nb-NO" sz="2400" i="1" spc="-60" dirty="0">
                <a:latin typeface="Times New Roman"/>
                <a:cs typeface="Times New Roman"/>
              </a:rPr>
              <a:t> </a:t>
            </a:r>
            <a:r>
              <a:rPr lang="nb-NO" sz="2400" i="1" dirty="0">
                <a:latin typeface="Times New Roman"/>
                <a:cs typeface="Times New Roman"/>
              </a:rPr>
              <a:t>pårørende</a:t>
            </a:r>
            <a:r>
              <a:rPr lang="nb-NO" sz="2400" i="1" spc="-60" dirty="0">
                <a:latin typeface="Times New Roman"/>
                <a:cs typeface="Times New Roman"/>
              </a:rPr>
              <a:t> </a:t>
            </a:r>
            <a:r>
              <a:rPr lang="nb-NO" sz="2400" i="1" dirty="0">
                <a:latin typeface="Times New Roman"/>
                <a:cs typeface="Times New Roman"/>
              </a:rPr>
              <a:t>til</a:t>
            </a:r>
            <a:r>
              <a:rPr lang="nb-NO" sz="2400" i="1" spc="-65" dirty="0">
                <a:latin typeface="Times New Roman"/>
                <a:cs typeface="Times New Roman"/>
              </a:rPr>
              <a:t> </a:t>
            </a:r>
            <a:r>
              <a:rPr lang="nb-NO" sz="2400" i="1" spc="-10" dirty="0">
                <a:latin typeface="Times New Roman"/>
                <a:cs typeface="Times New Roman"/>
              </a:rPr>
              <a:t>pasienter </a:t>
            </a:r>
            <a:r>
              <a:rPr lang="nb-NO" sz="2400" i="1" dirty="0">
                <a:latin typeface="Times New Roman"/>
                <a:cs typeface="Times New Roman"/>
              </a:rPr>
              <a:t>over</a:t>
            </a:r>
            <a:r>
              <a:rPr lang="nb-NO" sz="2400" i="1" spc="-35" dirty="0">
                <a:latin typeface="Times New Roman"/>
                <a:cs typeface="Times New Roman"/>
              </a:rPr>
              <a:t> </a:t>
            </a:r>
            <a:r>
              <a:rPr lang="nb-NO" sz="2400" i="1" dirty="0">
                <a:latin typeface="Times New Roman"/>
                <a:cs typeface="Times New Roman"/>
              </a:rPr>
              <a:t>16</a:t>
            </a:r>
            <a:r>
              <a:rPr lang="nb-NO" sz="2400" i="1" spc="-35" dirty="0">
                <a:latin typeface="Times New Roman"/>
                <a:cs typeface="Times New Roman"/>
              </a:rPr>
              <a:t> </a:t>
            </a:r>
            <a:r>
              <a:rPr lang="nb-NO" sz="2400" i="1" spc="-25" dirty="0">
                <a:latin typeface="Times New Roman"/>
                <a:cs typeface="Times New Roman"/>
              </a:rPr>
              <a:t>år</a:t>
            </a:r>
            <a:endParaRPr lang="nb-NO" sz="2400" i="1" dirty="0">
              <a:latin typeface="Times New Roman"/>
              <a:cs typeface="Times New Roman"/>
            </a:endParaRPr>
          </a:p>
          <a:p>
            <a:pPr marL="241300" marR="0" lvl="0" indent="0" defTabSz="914400" eaLnBrk="1" fontAlgn="auto" latinLnBrk="0" hangingPunct="1">
              <a:lnSpc>
                <a:spcPts val="2160"/>
              </a:lnSpc>
              <a:spcBef>
                <a:spcPts val="520"/>
              </a:spcBef>
              <a:spcAft>
                <a:spcPts val="0"/>
              </a:spcAft>
              <a:buClrTx/>
              <a:buSzTx/>
              <a:buFontTx/>
              <a:buNone/>
              <a:tabLst/>
              <a:defRPr/>
            </a:pPr>
            <a:endParaRPr kumimoji="0" lang="en-US" sz="2200" b="0" i="1"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36517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60628" y="594487"/>
            <a:ext cx="8808720" cy="4673715"/>
          </a:xfrm>
          <a:prstGeom prst="rect">
            <a:avLst/>
          </a:prstGeom>
        </p:spPr>
        <p:txBody>
          <a:bodyPr vert="horz" wrap="square" lIns="0" tIns="13335" rIns="0" bIns="0" rtlCol="0">
            <a:spAutoFit/>
          </a:bodyPr>
          <a:lstStyle/>
          <a:p>
            <a:pPr marL="12700" marR="846455">
              <a:lnSpc>
                <a:spcPct val="100000"/>
              </a:lnSpc>
              <a:spcBef>
                <a:spcPts val="105"/>
              </a:spcBef>
            </a:pPr>
            <a:r>
              <a:rPr sz="2000" dirty="0">
                <a:latin typeface="Times New Roman"/>
                <a:cs typeface="Times New Roman"/>
              </a:rPr>
              <a:t>Det</a:t>
            </a:r>
            <a:r>
              <a:rPr sz="2000" spc="-15" dirty="0">
                <a:latin typeface="Times New Roman"/>
                <a:cs typeface="Times New Roman"/>
              </a:rPr>
              <a:t> </a:t>
            </a:r>
            <a:r>
              <a:rPr sz="2000" dirty="0">
                <a:latin typeface="Times New Roman"/>
                <a:cs typeface="Times New Roman"/>
              </a:rPr>
              <a:t>er</a:t>
            </a:r>
            <a:r>
              <a:rPr sz="2000" spc="-10" dirty="0">
                <a:latin typeface="Times New Roman"/>
                <a:cs typeface="Times New Roman"/>
              </a:rPr>
              <a:t> </a:t>
            </a:r>
            <a:r>
              <a:rPr sz="2000" dirty="0">
                <a:latin typeface="Times New Roman"/>
                <a:cs typeface="Times New Roman"/>
              </a:rPr>
              <a:t>viktig</a:t>
            </a:r>
            <a:r>
              <a:rPr sz="2000" spc="-35" dirty="0">
                <a:latin typeface="Times New Roman"/>
                <a:cs typeface="Times New Roman"/>
              </a:rPr>
              <a:t> </a:t>
            </a:r>
            <a:r>
              <a:rPr sz="2000" dirty="0">
                <a:latin typeface="Times New Roman"/>
                <a:cs typeface="Times New Roman"/>
              </a:rPr>
              <a:t>å sikre</a:t>
            </a:r>
            <a:r>
              <a:rPr sz="2000" spc="-30" dirty="0">
                <a:latin typeface="Times New Roman"/>
                <a:cs typeface="Times New Roman"/>
              </a:rPr>
              <a:t> </a:t>
            </a:r>
            <a:r>
              <a:rPr sz="2000" dirty="0">
                <a:latin typeface="Times New Roman"/>
                <a:cs typeface="Times New Roman"/>
              </a:rPr>
              <a:t>at</a:t>
            </a:r>
            <a:r>
              <a:rPr sz="2000" spc="-20" dirty="0">
                <a:latin typeface="Times New Roman"/>
                <a:cs typeface="Times New Roman"/>
              </a:rPr>
              <a:t> </a:t>
            </a:r>
            <a:r>
              <a:rPr sz="2000" dirty="0">
                <a:latin typeface="Times New Roman"/>
                <a:cs typeface="Times New Roman"/>
              </a:rPr>
              <a:t>foreldrene</a:t>
            </a:r>
            <a:r>
              <a:rPr sz="2000" spc="-35" dirty="0">
                <a:latin typeface="Times New Roman"/>
                <a:cs typeface="Times New Roman"/>
              </a:rPr>
              <a:t> </a:t>
            </a:r>
            <a:r>
              <a:rPr sz="2000" dirty="0">
                <a:latin typeface="Times New Roman"/>
                <a:cs typeface="Times New Roman"/>
              </a:rPr>
              <a:t>eller</a:t>
            </a:r>
            <a:r>
              <a:rPr sz="2000" spc="-20" dirty="0">
                <a:latin typeface="Times New Roman"/>
                <a:cs typeface="Times New Roman"/>
              </a:rPr>
              <a:t> </a:t>
            </a:r>
            <a:r>
              <a:rPr sz="2000" dirty="0">
                <a:latin typeface="Times New Roman"/>
                <a:cs typeface="Times New Roman"/>
              </a:rPr>
              <a:t>andre</a:t>
            </a:r>
            <a:r>
              <a:rPr sz="2000" spc="-25" dirty="0">
                <a:latin typeface="Times New Roman"/>
                <a:cs typeface="Times New Roman"/>
              </a:rPr>
              <a:t> </a:t>
            </a:r>
            <a:r>
              <a:rPr sz="2000" dirty="0">
                <a:latin typeface="Times New Roman"/>
                <a:cs typeface="Times New Roman"/>
              </a:rPr>
              <a:t>som</a:t>
            </a:r>
            <a:r>
              <a:rPr sz="2000" spc="-25" dirty="0">
                <a:latin typeface="Times New Roman"/>
                <a:cs typeface="Times New Roman"/>
              </a:rPr>
              <a:t> </a:t>
            </a:r>
            <a:r>
              <a:rPr sz="2000" dirty="0">
                <a:latin typeface="Times New Roman"/>
                <a:cs typeface="Times New Roman"/>
              </a:rPr>
              <a:t>har</a:t>
            </a:r>
            <a:r>
              <a:rPr sz="2000" spc="-25" dirty="0">
                <a:latin typeface="Times New Roman"/>
                <a:cs typeface="Times New Roman"/>
              </a:rPr>
              <a:t> </a:t>
            </a:r>
            <a:r>
              <a:rPr sz="2000" dirty="0">
                <a:latin typeface="Times New Roman"/>
                <a:cs typeface="Times New Roman"/>
              </a:rPr>
              <a:t>foreldreansvaret</a:t>
            </a:r>
            <a:r>
              <a:rPr sz="2000" spc="-45" dirty="0">
                <a:latin typeface="Times New Roman"/>
                <a:cs typeface="Times New Roman"/>
              </a:rPr>
              <a:t> </a:t>
            </a:r>
            <a:r>
              <a:rPr sz="2000" dirty="0">
                <a:latin typeface="Times New Roman"/>
                <a:cs typeface="Times New Roman"/>
              </a:rPr>
              <a:t>får</a:t>
            </a:r>
            <a:r>
              <a:rPr sz="2000" spc="-15" dirty="0">
                <a:latin typeface="Times New Roman"/>
                <a:cs typeface="Times New Roman"/>
              </a:rPr>
              <a:t> </a:t>
            </a:r>
            <a:r>
              <a:rPr sz="2000" spc="-25" dirty="0">
                <a:latin typeface="Times New Roman"/>
                <a:cs typeface="Times New Roman"/>
              </a:rPr>
              <a:t>den </a:t>
            </a:r>
            <a:r>
              <a:rPr sz="2000" b="1" dirty="0">
                <a:latin typeface="Times New Roman"/>
                <a:cs typeface="Times New Roman"/>
              </a:rPr>
              <a:t>nødvendige</a:t>
            </a:r>
            <a:r>
              <a:rPr sz="2000" b="1" spc="-45" dirty="0">
                <a:latin typeface="Times New Roman"/>
                <a:cs typeface="Times New Roman"/>
              </a:rPr>
              <a:t> </a:t>
            </a:r>
            <a:r>
              <a:rPr sz="2000" b="1" dirty="0">
                <a:latin typeface="Times New Roman"/>
                <a:cs typeface="Times New Roman"/>
              </a:rPr>
              <a:t>informasjon</a:t>
            </a:r>
            <a:r>
              <a:rPr sz="2000" b="1" spc="-35" dirty="0">
                <a:latin typeface="Times New Roman"/>
                <a:cs typeface="Times New Roman"/>
              </a:rPr>
              <a:t> </a:t>
            </a:r>
            <a:r>
              <a:rPr sz="2000" b="1" dirty="0">
                <a:latin typeface="Times New Roman"/>
                <a:cs typeface="Times New Roman"/>
              </a:rPr>
              <a:t>slik</a:t>
            </a:r>
            <a:r>
              <a:rPr sz="2000" b="1" spc="-20" dirty="0">
                <a:latin typeface="Times New Roman"/>
                <a:cs typeface="Times New Roman"/>
              </a:rPr>
              <a:t> </a:t>
            </a:r>
            <a:r>
              <a:rPr sz="2000" b="1" dirty="0">
                <a:latin typeface="Times New Roman"/>
                <a:cs typeface="Times New Roman"/>
              </a:rPr>
              <a:t>at</a:t>
            </a:r>
            <a:r>
              <a:rPr sz="2000" b="1" spc="-15" dirty="0">
                <a:latin typeface="Times New Roman"/>
                <a:cs typeface="Times New Roman"/>
              </a:rPr>
              <a:t> </a:t>
            </a:r>
            <a:r>
              <a:rPr sz="2000" b="1" dirty="0">
                <a:latin typeface="Times New Roman"/>
                <a:cs typeface="Times New Roman"/>
              </a:rPr>
              <a:t>de settes</a:t>
            </a:r>
            <a:r>
              <a:rPr sz="2000" b="1" spc="-15" dirty="0">
                <a:latin typeface="Times New Roman"/>
                <a:cs typeface="Times New Roman"/>
              </a:rPr>
              <a:t> </a:t>
            </a:r>
            <a:r>
              <a:rPr sz="2000" b="1" dirty="0">
                <a:latin typeface="Times New Roman"/>
                <a:cs typeface="Times New Roman"/>
              </a:rPr>
              <a:t>i</a:t>
            </a:r>
            <a:r>
              <a:rPr sz="2000" b="1" spc="-15" dirty="0">
                <a:latin typeface="Times New Roman"/>
                <a:cs typeface="Times New Roman"/>
              </a:rPr>
              <a:t> </a:t>
            </a:r>
            <a:r>
              <a:rPr sz="2000" b="1" dirty="0">
                <a:latin typeface="Times New Roman"/>
                <a:cs typeface="Times New Roman"/>
              </a:rPr>
              <a:t>stand</a:t>
            </a:r>
            <a:r>
              <a:rPr sz="2000" b="1" spc="-15" dirty="0">
                <a:latin typeface="Times New Roman"/>
                <a:cs typeface="Times New Roman"/>
              </a:rPr>
              <a:t> </a:t>
            </a:r>
            <a:r>
              <a:rPr sz="2000" b="1" dirty="0">
                <a:latin typeface="Times New Roman"/>
                <a:cs typeface="Times New Roman"/>
              </a:rPr>
              <a:t>til</a:t>
            </a:r>
            <a:r>
              <a:rPr sz="2000" b="1" spc="-15" dirty="0">
                <a:latin typeface="Times New Roman"/>
                <a:cs typeface="Times New Roman"/>
              </a:rPr>
              <a:t> </a:t>
            </a:r>
            <a:r>
              <a:rPr sz="2000" b="1" dirty="0">
                <a:latin typeface="Times New Roman"/>
                <a:cs typeface="Times New Roman"/>
              </a:rPr>
              <a:t>å</a:t>
            </a:r>
            <a:r>
              <a:rPr sz="2000" b="1" spc="-5" dirty="0">
                <a:latin typeface="Times New Roman"/>
                <a:cs typeface="Times New Roman"/>
              </a:rPr>
              <a:t> </a:t>
            </a:r>
            <a:r>
              <a:rPr sz="2000" b="1" dirty="0">
                <a:latin typeface="Times New Roman"/>
                <a:cs typeface="Times New Roman"/>
              </a:rPr>
              <a:t>oppfylle</a:t>
            </a:r>
            <a:r>
              <a:rPr sz="2000" b="1" spc="-50" dirty="0">
                <a:latin typeface="Times New Roman"/>
                <a:cs typeface="Times New Roman"/>
              </a:rPr>
              <a:t> </a:t>
            </a:r>
            <a:r>
              <a:rPr sz="2000" b="1" spc="-10" dirty="0">
                <a:latin typeface="Times New Roman"/>
                <a:cs typeface="Times New Roman"/>
              </a:rPr>
              <a:t>foreldreansvaret. </a:t>
            </a:r>
            <a:r>
              <a:rPr sz="2000" dirty="0">
                <a:latin typeface="Times New Roman"/>
                <a:cs typeface="Times New Roman"/>
              </a:rPr>
              <a:t>Noe</a:t>
            </a:r>
            <a:r>
              <a:rPr sz="2000" spc="-20" dirty="0">
                <a:latin typeface="Times New Roman"/>
                <a:cs typeface="Times New Roman"/>
              </a:rPr>
              <a:t> </a:t>
            </a:r>
            <a:r>
              <a:rPr sz="2000" dirty="0">
                <a:latin typeface="Times New Roman"/>
                <a:cs typeface="Times New Roman"/>
              </a:rPr>
              <a:t>annet</a:t>
            </a:r>
            <a:r>
              <a:rPr sz="2000" spc="-35" dirty="0">
                <a:latin typeface="Times New Roman"/>
                <a:cs typeface="Times New Roman"/>
              </a:rPr>
              <a:t> </a:t>
            </a:r>
            <a:r>
              <a:rPr sz="2000" dirty="0">
                <a:latin typeface="Times New Roman"/>
                <a:cs typeface="Times New Roman"/>
              </a:rPr>
              <a:t>kan</a:t>
            </a:r>
            <a:r>
              <a:rPr sz="2000" spc="-20" dirty="0">
                <a:latin typeface="Times New Roman"/>
                <a:cs typeface="Times New Roman"/>
              </a:rPr>
              <a:t> </a:t>
            </a:r>
            <a:r>
              <a:rPr sz="2000" dirty="0">
                <a:latin typeface="Times New Roman"/>
                <a:cs typeface="Times New Roman"/>
              </a:rPr>
              <a:t>føre</a:t>
            </a:r>
            <a:r>
              <a:rPr sz="2000" spc="-25" dirty="0">
                <a:latin typeface="Times New Roman"/>
                <a:cs typeface="Times New Roman"/>
              </a:rPr>
              <a:t> </a:t>
            </a:r>
            <a:r>
              <a:rPr sz="2000" dirty="0">
                <a:latin typeface="Times New Roman"/>
                <a:cs typeface="Times New Roman"/>
              </a:rPr>
              <a:t>til</a:t>
            </a:r>
            <a:r>
              <a:rPr sz="2000" spc="-25" dirty="0">
                <a:latin typeface="Times New Roman"/>
                <a:cs typeface="Times New Roman"/>
              </a:rPr>
              <a:t> </a:t>
            </a:r>
            <a:r>
              <a:rPr sz="2000" dirty="0">
                <a:latin typeface="Times New Roman"/>
                <a:cs typeface="Times New Roman"/>
              </a:rPr>
              <a:t>at</a:t>
            </a:r>
            <a:r>
              <a:rPr sz="2000" spc="-20" dirty="0">
                <a:latin typeface="Times New Roman"/>
                <a:cs typeface="Times New Roman"/>
              </a:rPr>
              <a:t> </a:t>
            </a:r>
            <a:r>
              <a:rPr sz="2000" dirty="0">
                <a:latin typeface="Times New Roman"/>
                <a:cs typeface="Times New Roman"/>
              </a:rPr>
              <a:t>foreldrene</a:t>
            </a:r>
            <a:r>
              <a:rPr sz="2000" spc="-55" dirty="0">
                <a:latin typeface="Times New Roman"/>
                <a:cs typeface="Times New Roman"/>
              </a:rPr>
              <a:t> </a:t>
            </a:r>
            <a:r>
              <a:rPr sz="2000" dirty="0">
                <a:latin typeface="Times New Roman"/>
                <a:cs typeface="Times New Roman"/>
              </a:rPr>
              <a:t>fratas</a:t>
            </a:r>
            <a:r>
              <a:rPr sz="2000" spc="-30" dirty="0">
                <a:latin typeface="Times New Roman"/>
                <a:cs typeface="Times New Roman"/>
              </a:rPr>
              <a:t> </a:t>
            </a:r>
            <a:r>
              <a:rPr sz="2000" dirty="0">
                <a:latin typeface="Times New Roman"/>
                <a:cs typeface="Times New Roman"/>
              </a:rPr>
              <a:t>omsorgsansvaret</a:t>
            </a:r>
            <a:r>
              <a:rPr sz="2000" spc="-50" dirty="0">
                <a:latin typeface="Times New Roman"/>
                <a:cs typeface="Times New Roman"/>
              </a:rPr>
              <a:t> </a:t>
            </a:r>
            <a:r>
              <a:rPr sz="2000" dirty="0">
                <a:latin typeface="Times New Roman"/>
                <a:cs typeface="Times New Roman"/>
              </a:rPr>
              <a:t>for</a:t>
            </a:r>
            <a:r>
              <a:rPr sz="2000" spc="-35" dirty="0">
                <a:latin typeface="Times New Roman"/>
                <a:cs typeface="Times New Roman"/>
              </a:rPr>
              <a:t> </a:t>
            </a:r>
            <a:r>
              <a:rPr sz="2000" dirty="0">
                <a:latin typeface="Times New Roman"/>
                <a:cs typeface="Times New Roman"/>
              </a:rPr>
              <a:t>barna</a:t>
            </a:r>
            <a:r>
              <a:rPr sz="2000" spc="-20" dirty="0">
                <a:latin typeface="Times New Roman"/>
                <a:cs typeface="Times New Roman"/>
              </a:rPr>
              <a:t> </a:t>
            </a:r>
            <a:r>
              <a:rPr sz="2000" spc="-10" dirty="0">
                <a:latin typeface="Times New Roman"/>
                <a:cs typeface="Times New Roman"/>
              </a:rPr>
              <a:t>sine.</a:t>
            </a:r>
            <a:endParaRPr sz="2000" dirty="0">
              <a:latin typeface="Times New Roman"/>
              <a:cs typeface="Times New Roman"/>
            </a:endParaRPr>
          </a:p>
          <a:p>
            <a:pPr marL="12700" marR="19050">
              <a:lnSpc>
                <a:spcPct val="100000"/>
              </a:lnSpc>
            </a:pPr>
            <a:r>
              <a:rPr sz="2000" dirty="0">
                <a:latin typeface="Times New Roman"/>
                <a:cs typeface="Times New Roman"/>
              </a:rPr>
              <a:t>Informasjon</a:t>
            </a:r>
            <a:r>
              <a:rPr sz="2000" spc="-55" dirty="0">
                <a:latin typeface="Times New Roman"/>
                <a:cs typeface="Times New Roman"/>
              </a:rPr>
              <a:t> </a:t>
            </a:r>
            <a:r>
              <a:rPr sz="2000" dirty="0">
                <a:latin typeface="Times New Roman"/>
                <a:cs typeface="Times New Roman"/>
              </a:rPr>
              <a:t>som</a:t>
            </a:r>
            <a:r>
              <a:rPr sz="2000" spc="-25" dirty="0">
                <a:latin typeface="Times New Roman"/>
                <a:cs typeface="Times New Roman"/>
              </a:rPr>
              <a:t> </a:t>
            </a:r>
            <a:r>
              <a:rPr sz="2000" dirty="0">
                <a:latin typeface="Times New Roman"/>
                <a:cs typeface="Times New Roman"/>
              </a:rPr>
              <a:t>er</a:t>
            </a:r>
            <a:r>
              <a:rPr sz="2000" spc="-10" dirty="0">
                <a:latin typeface="Times New Roman"/>
                <a:cs typeface="Times New Roman"/>
              </a:rPr>
              <a:t> </a:t>
            </a:r>
            <a:r>
              <a:rPr sz="2000" dirty="0">
                <a:latin typeface="Times New Roman"/>
                <a:cs typeface="Times New Roman"/>
              </a:rPr>
              <a:t>nødvendig</a:t>
            </a:r>
            <a:r>
              <a:rPr sz="2000" spc="-55" dirty="0">
                <a:latin typeface="Times New Roman"/>
                <a:cs typeface="Times New Roman"/>
              </a:rPr>
              <a:t> </a:t>
            </a:r>
            <a:r>
              <a:rPr sz="2000" dirty="0">
                <a:latin typeface="Times New Roman"/>
                <a:cs typeface="Times New Roman"/>
              </a:rPr>
              <a:t>for</a:t>
            </a:r>
            <a:r>
              <a:rPr sz="2000" spc="-35" dirty="0">
                <a:latin typeface="Times New Roman"/>
                <a:cs typeface="Times New Roman"/>
              </a:rPr>
              <a:t> </a:t>
            </a:r>
            <a:r>
              <a:rPr sz="2000" dirty="0">
                <a:latin typeface="Times New Roman"/>
                <a:cs typeface="Times New Roman"/>
              </a:rPr>
              <a:t>å</a:t>
            </a:r>
            <a:r>
              <a:rPr sz="2000" spc="-5" dirty="0">
                <a:latin typeface="Times New Roman"/>
                <a:cs typeface="Times New Roman"/>
              </a:rPr>
              <a:t> </a:t>
            </a:r>
            <a:r>
              <a:rPr sz="2000" dirty="0">
                <a:latin typeface="Times New Roman"/>
                <a:cs typeface="Times New Roman"/>
              </a:rPr>
              <a:t>oppfylle</a:t>
            </a:r>
            <a:r>
              <a:rPr sz="2000" spc="-55" dirty="0">
                <a:latin typeface="Times New Roman"/>
                <a:cs typeface="Times New Roman"/>
              </a:rPr>
              <a:t> </a:t>
            </a:r>
            <a:r>
              <a:rPr sz="2000" dirty="0">
                <a:latin typeface="Times New Roman"/>
                <a:cs typeface="Times New Roman"/>
              </a:rPr>
              <a:t>foreldreansvaret,</a:t>
            </a:r>
            <a:r>
              <a:rPr sz="2000" spc="-55" dirty="0">
                <a:latin typeface="Times New Roman"/>
                <a:cs typeface="Times New Roman"/>
              </a:rPr>
              <a:t> </a:t>
            </a:r>
            <a:r>
              <a:rPr sz="2000" dirty="0">
                <a:latin typeface="Times New Roman"/>
                <a:cs typeface="Times New Roman"/>
              </a:rPr>
              <a:t>er</a:t>
            </a:r>
            <a:r>
              <a:rPr sz="2000" spc="-15" dirty="0">
                <a:latin typeface="Times New Roman"/>
                <a:cs typeface="Times New Roman"/>
              </a:rPr>
              <a:t> </a:t>
            </a:r>
            <a:r>
              <a:rPr sz="2000" dirty="0">
                <a:latin typeface="Times New Roman"/>
                <a:cs typeface="Times New Roman"/>
              </a:rPr>
              <a:t>avgrenset</a:t>
            </a:r>
            <a:r>
              <a:rPr sz="2000" spc="-45" dirty="0">
                <a:latin typeface="Times New Roman"/>
                <a:cs typeface="Times New Roman"/>
              </a:rPr>
              <a:t> </a:t>
            </a:r>
            <a:r>
              <a:rPr sz="2000" spc="-25" dirty="0">
                <a:latin typeface="Times New Roman"/>
                <a:cs typeface="Times New Roman"/>
              </a:rPr>
              <a:t>til </a:t>
            </a:r>
            <a:r>
              <a:rPr sz="2000" dirty="0">
                <a:latin typeface="Times New Roman"/>
                <a:cs typeface="Times New Roman"/>
              </a:rPr>
              <a:t>informasjon</a:t>
            </a:r>
            <a:r>
              <a:rPr sz="2000" spc="-40" dirty="0">
                <a:latin typeface="Times New Roman"/>
                <a:cs typeface="Times New Roman"/>
              </a:rPr>
              <a:t> </a:t>
            </a:r>
            <a:r>
              <a:rPr sz="2000" dirty="0">
                <a:latin typeface="Times New Roman"/>
                <a:cs typeface="Times New Roman"/>
              </a:rPr>
              <a:t>som</a:t>
            </a:r>
            <a:r>
              <a:rPr sz="2000" spc="-30" dirty="0">
                <a:latin typeface="Times New Roman"/>
                <a:cs typeface="Times New Roman"/>
              </a:rPr>
              <a:t> </a:t>
            </a:r>
            <a:r>
              <a:rPr sz="2000" dirty="0">
                <a:latin typeface="Times New Roman"/>
                <a:cs typeface="Times New Roman"/>
              </a:rPr>
              <a:t>er</a:t>
            </a:r>
            <a:r>
              <a:rPr sz="2000" spc="-15" dirty="0">
                <a:latin typeface="Times New Roman"/>
                <a:cs typeface="Times New Roman"/>
              </a:rPr>
              <a:t> </a:t>
            </a:r>
            <a:r>
              <a:rPr sz="2000" dirty="0">
                <a:latin typeface="Times New Roman"/>
                <a:cs typeface="Times New Roman"/>
              </a:rPr>
              <a:t>nødvendig</a:t>
            </a:r>
            <a:r>
              <a:rPr sz="2000" spc="-45" dirty="0">
                <a:latin typeface="Times New Roman"/>
                <a:cs typeface="Times New Roman"/>
              </a:rPr>
              <a:t> </a:t>
            </a:r>
            <a:r>
              <a:rPr sz="2000" dirty="0">
                <a:latin typeface="Times New Roman"/>
                <a:cs typeface="Times New Roman"/>
              </a:rPr>
              <a:t>for</a:t>
            </a:r>
            <a:r>
              <a:rPr sz="2000" spc="-20" dirty="0">
                <a:latin typeface="Times New Roman"/>
                <a:cs typeface="Times New Roman"/>
              </a:rPr>
              <a:t> </a:t>
            </a:r>
            <a:r>
              <a:rPr sz="2000" dirty="0">
                <a:latin typeface="Times New Roman"/>
                <a:cs typeface="Times New Roman"/>
              </a:rPr>
              <a:t>at</a:t>
            </a:r>
            <a:r>
              <a:rPr sz="2000" spc="-20" dirty="0">
                <a:latin typeface="Times New Roman"/>
                <a:cs typeface="Times New Roman"/>
              </a:rPr>
              <a:t> </a:t>
            </a:r>
            <a:r>
              <a:rPr sz="2000" dirty="0">
                <a:latin typeface="Times New Roman"/>
                <a:cs typeface="Times New Roman"/>
              </a:rPr>
              <a:t>foreldre</a:t>
            </a:r>
            <a:r>
              <a:rPr sz="2000" spc="-40" dirty="0">
                <a:latin typeface="Times New Roman"/>
                <a:cs typeface="Times New Roman"/>
              </a:rPr>
              <a:t> </a:t>
            </a:r>
            <a:r>
              <a:rPr sz="2000" dirty="0">
                <a:latin typeface="Times New Roman"/>
                <a:cs typeface="Times New Roman"/>
              </a:rPr>
              <a:t>eller</a:t>
            </a:r>
            <a:r>
              <a:rPr sz="2000" spc="-20" dirty="0">
                <a:latin typeface="Times New Roman"/>
                <a:cs typeface="Times New Roman"/>
              </a:rPr>
              <a:t> </a:t>
            </a:r>
            <a:r>
              <a:rPr sz="2000" dirty="0">
                <a:latin typeface="Times New Roman"/>
                <a:cs typeface="Times New Roman"/>
              </a:rPr>
              <a:t>andre</a:t>
            </a:r>
            <a:r>
              <a:rPr sz="2000" spc="-25" dirty="0">
                <a:latin typeface="Times New Roman"/>
                <a:cs typeface="Times New Roman"/>
              </a:rPr>
              <a:t> </a:t>
            </a:r>
            <a:r>
              <a:rPr sz="2000" dirty="0">
                <a:latin typeface="Times New Roman"/>
                <a:cs typeface="Times New Roman"/>
              </a:rPr>
              <a:t>som</a:t>
            </a:r>
            <a:r>
              <a:rPr sz="2000" spc="-35" dirty="0">
                <a:latin typeface="Times New Roman"/>
                <a:cs typeface="Times New Roman"/>
              </a:rPr>
              <a:t> </a:t>
            </a:r>
            <a:r>
              <a:rPr sz="2000" dirty="0">
                <a:latin typeface="Times New Roman"/>
                <a:cs typeface="Times New Roman"/>
              </a:rPr>
              <a:t>har</a:t>
            </a:r>
            <a:r>
              <a:rPr sz="2000" spc="-10" dirty="0">
                <a:latin typeface="Times New Roman"/>
                <a:cs typeface="Times New Roman"/>
              </a:rPr>
              <a:t> </a:t>
            </a:r>
            <a:r>
              <a:rPr sz="2000" dirty="0">
                <a:latin typeface="Times New Roman"/>
                <a:cs typeface="Times New Roman"/>
              </a:rPr>
              <a:t>foreldreansvaret</a:t>
            </a:r>
            <a:r>
              <a:rPr sz="2000" spc="-50" dirty="0">
                <a:latin typeface="Times New Roman"/>
                <a:cs typeface="Times New Roman"/>
              </a:rPr>
              <a:t> </a:t>
            </a:r>
            <a:r>
              <a:rPr sz="2000" spc="-20" dirty="0">
                <a:latin typeface="Times New Roman"/>
                <a:cs typeface="Times New Roman"/>
              </a:rPr>
              <a:t>skal </a:t>
            </a:r>
            <a:r>
              <a:rPr sz="2000" dirty="0">
                <a:latin typeface="Times New Roman"/>
                <a:cs typeface="Times New Roman"/>
              </a:rPr>
              <a:t>kunne</a:t>
            </a:r>
            <a:r>
              <a:rPr sz="2000" spc="-45" dirty="0">
                <a:latin typeface="Times New Roman"/>
                <a:cs typeface="Times New Roman"/>
              </a:rPr>
              <a:t> </a:t>
            </a:r>
            <a:r>
              <a:rPr sz="2000" dirty="0">
                <a:latin typeface="Times New Roman"/>
                <a:cs typeface="Times New Roman"/>
              </a:rPr>
              <a:t>sikre</a:t>
            </a:r>
            <a:r>
              <a:rPr sz="2000" spc="-20" dirty="0">
                <a:latin typeface="Times New Roman"/>
                <a:cs typeface="Times New Roman"/>
              </a:rPr>
              <a:t> </a:t>
            </a:r>
            <a:r>
              <a:rPr sz="2000" dirty="0">
                <a:latin typeface="Times New Roman"/>
                <a:cs typeface="Times New Roman"/>
              </a:rPr>
              <a:t>foreldreomsorgen.</a:t>
            </a:r>
            <a:r>
              <a:rPr sz="2000" spc="-40" dirty="0">
                <a:latin typeface="Times New Roman"/>
                <a:cs typeface="Times New Roman"/>
              </a:rPr>
              <a:t> </a:t>
            </a:r>
            <a:r>
              <a:rPr sz="2000" dirty="0">
                <a:solidFill>
                  <a:srgbClr val="FF0000"/>
                </a:solidFill>
                <a:latin typeface="Times New Roman"/>
                <a:cs typeface="Times New Roman"/>
              </a:rPr>
              <a:t>Forhold</a:t>
            </a:r>
            <a:r>
              <a:rPr sz="2000" spc="-50" dirty="0">
                <a:solidFill>
                  <a:srgbClr val="FF0000"/>
                </a:solidFill>
                <a:latin typeface="Times New Roman"/>
                <a:cs typeface="Times New Roman"/>
              </a:rPr>
              <a:t> </a:t>
            </a:r>
            <a:r>
              <a:rPr sz="2000" dirty="0">
                <a:solidFill>
                  <a:srgbClr val="FF0000"/>
                </a:solidFill>
                <a:latin typeface="Times New Roman"/>
                <a:cs typeface="Times New Roman"/>
              </a:rPr>
              <a:t>som</a:t>
            </a:r>
            <a:r>
              <a:rPr sz="2000" spc="-30" dirty="0">
                <a:solidFill>
                  <a:srgbClr val="FF0000"/>
                </a:solidFill>
                <a:latin typeface="Times New Roman"/>
                <a:cs typeface="Times New Roman"/>
              </a:rPr>
              <a:t> </a:t>
            </a:r>
            <a:r>
              <a:rPr sz="2000" dirty="0">
                <a:solidFill>
                  <a:srgbClr val="FF0000"/>
                </a:solidFill>
                <a:latin typeface="Times New Roman"/>
                <a:cs typeface="Times New Roman"/>
              </a:rPr>
              <a:t>kan</a:t>
            </a:r>
            <a:r>
              <a:rPr sz="2000" spc="-20" dirty="0">
                <a:solidFill>
                  <a:srgbClr val="FF0000"/>
                </a:solidFill>
                <a:latin typeface="Times New Roman"/>
                <a:cs typeface="Times New Roman"/>
              </a:rPr>
              <a:t> </a:t>
            </a:r>
            <a:r>
              <a:rPr sz="2000" dirty="0">
                <a:solidFill>
                  <a:srgbClr val="FF0000"/>
                </a:solidFill>
                <a:latin typeface="Times New Roman"/>
                <a:cs typeface="Times New Roman"/>
              </a:rPr>
              <a:t>omfattes</a:t>
            </a:r>
            <a:r>
              <a:rPr sz="2000" spc="-20" dirty="0">
                <a:solidFill>
                  <a:srgbClr val="FF0000"/>
                </a:solidFill>
                <a:latin typeface="Times New Roman"/>
                <a:cs typeface="Times New Roman"/>
              </a:rPr>
              <a:t> </a:t>
            </a:r>
            <a:r>
              <a:rPr sz="2000" dirty="0">
                <a:solidFill>
                  <a:srgbClr val="FF0000"/>
                </a:solidFill>
                <a:latin typeface="Times New Roman"/>
                <a:cs typeface="Times New Roman"/>
              </a:rPr>
              <a:t>av</a:t>
            </a:r>
            <a:r>
              <a:rPr sz="2000" spc="-20" dirty="0">
                <a:solidFill>
                  <a:srgbClr val="FF0000"/>
                </a:solidFill>
                <a:latin typeface="Times New Roman"/>
                <a:cs typeface="Times New Roman"/>
              </a:rPr>
              <a:t> </a:t>
            </a:r>
            <a:r>
              <a:rPr sz="2000" dirty="0">
                <a:solidFill>
                  <a:srgbClr val="FF0000"/>
                </a:solidFill>
                <a:latin typeface="Times New Roman"/>
                <a:cs typeface="Times New Roman"/>
              </a:rPr>
              <a:t>unntaket</a:t>
            </a:r>
            <a:r>
              <a:rPr sz="2000" spc="-40" dirty="0">
                <a:solidFill>
                  <a:srgbClr val="FF0000"/>
                </a:solidFill>
                <a:latin typeface="Times New Roman"/>
                <a:cs typeface="Times New Roman"/>
              </a:rPr>
              <a:t> </a:t>
            </a:r>
            <a:r>
              <a:rPr sz="2000" dirty="0">
                <a:solidFill>
                  <a:srgbClr val="FF0000"/>
                </a:solidFill>
                <a:latin typeface="Times New Roman"/>
                <a:cs typeface="Times New Roman"/>
              </a:rPr>
              <a:t>kan</a:t>
            </a:r>
            <a:r>
              <a:rPr sz="2000" spc="-20" dirty="0">
                <a:solidFill>
                  <a:srgbClr val="FF0000"/>
                </a:solidFill>
                <a:latin typeface="Times New Roman"/>
                <a:cs typeface="Times New Roman"/>
              </a:rPr>
              <a:t> </a:t>
            </a:r>
            <a:r>
              <a:rPr sz="2000" spc="-25" dirty="0">
                <a:solidFill>
                  <a:srgbClr val="FF0000"/>
                </a:solidFill>
                <a:latin typeface="Times New Roman"/>
                <a:cs typeface="Times New Roman"/>
              </a:rPr>
              <a:t>for </a:t>
            </a:r>
            <a:r>
              <a:rPr sz="2000" dirty="0">
                <a:solidFill>
                  <a:srgbClr val="FF0000"/>
                </a:solidFill>
                <a:latin typeface="Times New Roman"/>
                <a:cs typeface="Times New Roman"/>
              </a:rPr>
              <a:t>eksempel</a:t>
            </a:r>
            <a:r>
              <a:rPr sz="2000" spc="-15" dirty="0">
                <a:solidFill>
                  <a:srgbClr val="FF0000"/>
                </a:solidFill>
                <a:latin typeface="Times New Roman"/>
                <a:cs typeface="Times New Roman"/>
              </a:rPr>
              <a:t> </a:t>
            </a:r>
            <a:r>
              <a:rPr sz="2000" dirty="0">
                <a:solidFill>
                  <a:srgbClr val="FF0000"/>
                </a:solidFill>
                <a:latin typeface="Times New Roman"/>
                <a:cs typeface="Times New Roman"/>
              </a:rPr>
              <a:t>være</a:t>
            </a:r>
            <a:r>
              <a:rPr sz="2000" spc="-15" dirty="0">
                <a:solidFill>
                  <a:srgbClr val="FF0000"/>
                </a:solidFill>
                <a:latin typeface="Times New Roman"/>
                <a:cs typeface="Times New Roman"/>
              </a:rPr>
              <a:t> </a:t>
            </a:r>
            <a:r>
              <a:rPr sz="2000" dirty="0">
                <a:solidFill>
                  <a:srgbClr val="FF0000"/>
                </a:solidFill>
                <a:latin typeface="Times New Roman"/>
                <a:cs typeface="Times New Roman"/>
              </a:rPr>
              <a:t>opplysninger</a:t>
            </a:r>
            <a:r>
              <a:rPr sz="2000" spc="-50" dirty="0">
                <a:solidFill>
                  <a:srgbClr val="FF0000"/>
                </a:solidFill>
                <a:latin typeface="Times New Roman"/>
                <a:cs typeface="Times New Roman"/>
              </a:rPr>
              <a:t> </a:t>
            </a:r>
            <a:r>
              <a:rPr sz="2000" dirty="0">
                <a:solidFill>
                  <a:srgbClr val="FF0000"/>
                </a:solidFill>
                <a:latin typeface="Times New Roman"/>
                <a:cs typeface="Times New Roman"/>
              </a:rPr>
              <a:t>om</a:t>
            </a:r>
            <a:r>
              <a:rPr sz="2000" spc="-20" dirty="0">
                <a:solidFill>
                  <a:srgbClr val="FF0000"/>
                </a:solidFill>
                <a:latin typeface="Times New Roman"/>
                <a:cs typeface="Times New Roman"/>
              </a:rPr>
              <a:t> </a:t>
            </a:r>
            <a:r>
              <a:rPr sz="2000" dirty="0">
                <a:solidFill>
                  <a:srgbClr val="FF0000"/>
                </a:solidFill>
                <a:latin typeface="Times New Roman"/>
                <a:cs typeface="Times New Roman"/>
              </a:rPr>
              <a:t>selvmordsfare,</a:t>
            </a:r>
            <a:r>
              <a:rPr sz="2000" spc="-45" dirty="0">
                <a:solidFill>
                  <a:srgbClr val="FF0000"/>
                </a:solidFill>
                <a:latin typeface="Times New Roman"/>
                <a:cs typeface="Times New Roman"/>
              </a:rPr>
              <a:t> </a:t>
            </a:r>
            <a:r>
              <a:rPr sz="2000" dirty="0">
                <a:solidFill>
                  <a:srgbClr val="FF0000"/>
                </a:solidFill>
                <a:latin typeface="Times New Roman"/>
                <a:cs typeface="Times New Roman"/>
              </a:rPr>
              <a:t>hvor</a:t>
            </a:r>
            <a:r>
              <a:rPr sz="2000" spc="-25" dirty="0">
                <a:solidFill>
                  <a:srgbClr val="FF0000"/>
                </a:solidFill>
                <a:latin typeface="Times New Roman"/>
                <a:cs typeface="Times New Roman"/>
              </a:rPr>
              <a:t> </a:t>
            </a:r>
            <a:r>
              <a:rPr sz="2000" dirty="0">
                <a:solidFill>
                  <a:srgbClr val="FF0000"/>
                </a:solidFill>
                <a:latin typeface="Times New Roman"/>
                <a:cs typeface="Times New Roman"/>
              </a:rPr>
              <a:t>pasienten</a:t>
            </a:r>
            <a:r>
              <a:rPr sz="2000" spc="-35" dirty="0">
                <a:solidFill>
                  <a:srgbClr val="FF0000"/>
                </a:solidFill>
                <a:latin typeface="Times New Roman"/>
                <a:cs typeface="Times New Roman"/>
              </a:rPr>
              <a:t> </a:t>
            </a:r>
            <a:r>
              <a:rPr sz="2000" dirty="0">
                <a:solidFill>
                  <a:srgbClr val="FF0000"/>
                </a:solidFill>
                <a:latin typeface="Times New Roman"/>
                <a:cs typeface="Times New Roman"/>
              </a:rPr>
              <a:t>befinner</a:t>
            </a:r>
            <a:r>
              <a:rPr sz="2000" spc="-45" dirty="0">
                <a:solidFill>
                  <a:srgbClr val="FF0000"/>
                </a:solidFill>
                <a:latin typeface="Times New Roman"/>
                <a:cs typeface="Times New Roman"/>
              </a:rPr>
              <a:t> </a:t>
            </a:r>
            <a:r>
              <a:rPr sz="2000" dirty="0">
                <a:solidFill>
                  <a:srgbClr val="FF0000"/>
                </a:solidFill>
                <a:latin typeface="Times New Roman"/>
                <a:cs typeface="Times New Roman"/>
              </a:rPr>
              <a:t>seg</a:t>
            </a:r>
            <a:r>
              <a:rPr sz="2000" spc="-15" dirty="0">
                <a:solidFill>
                  <a:srgbClr val="FF0000"/>
                </a:solidFill>
                <a:latin typeface="Times New Roman"/>
                <a:cs typeface="Times New Roman"/>
              </a:rPr>
              <a:t> </a:t>
            </a:r>
            <a:r>
              <a:rPr sz="2000" spc="-25" dirty="0">
                <a:solidFill>
                  <a:srgbClr val="FF0000"/>
                </a:solidFill>
                <a:latin typeface="Times New Roman"/>
                <a:cs typeface="Times New Roman"/>
              </a:rPr>
              <a:t>og </a:t>
            </a:r>
            <a:r>
              <a:rPr sz="2000" dirty="0">
                <a:solidFill>
                  <a:srgbClr val="FF0000"/>
                </a:solidFill>
                <a:latin typeface="Times New Roman"/>
                <a:cs typeface="Times New Roman"/>
              </a:rPr>
              <a:t>innleggelse</a:t>
            </a:r>
            <a:r>
              <a:rPr sz="2000" spc="-40" dirty="0">
                <a:solidFill>
                  <a:srgbClr val="FF0000"/>
                </a:solidFill>
                <a:latin typeface="Times New Roman"/>
                <a:cs typeface="Times New Roman"/>
              </a:rPr>
              <a:t> </a:t>
            </a:r>
            <a:r>
              <a:rPr sz="2000" dirty="0">
                <a:solidFill>
                  <a:srgbClr val="FF0000"/>
                </a:solidFill>
                <a:latin typeface="Times New Roman"/>
                <a:cs typeface="Times New Roman"/>
              </a:rPr>
              <a:t>på</a:t>
            </a:r>
            <a:r>
              <a:rPr sz="2000" spc="-5" dirty="0">
                <a:solidFill>
                  <a:srgbClr val="FF0000"/>
                </a:solidFill>
                <a:latin typeface="Times New Roman"/>
                <a:cs typeface="Times New Roman"/>
              </a:rPr>
              <a:t> </a:t>
            </a:r>
            <a:r>
              <a:rPr sz="2000" dirty="0">
                <a:solidFill>
                  <a:srgbClr val="FF0000"/>
                </a:solidFill>
                <a:latin typeface="Times New Roman"/>
                <a:cs typeface="Times New Roman"/>
              </a:rPr>
              <a:t>sykehus</a:t>
            </a:r>
            <a:r>
              <a:rPr sz="2000" spc="-35" dirty="0">
                <a:solidFill>
                  <a:srgbClr val="FF0000"/>
                </a:solidFill>
                <a:latin typeface="Times New Roman"/>
                <a:cs typeface="Times New Roman"/>
              </a:rPr>
              <a:t> </a:t>
            </a:r>
            <a:r>
              <a:rPr sz="2000" dirty="0">
                <a:solidFill>
                  <a:srgbClr val="FF0000"/>
                </a:solidFill>
                <a:latin typeface="Times New Roman"/>
                <a:cs typeface="Times New Roman"/>
              </a:rPr>
              <a:t>på</a:t>
            </a:r>
            <a:r>
              <a:rPr sz="2000" spc="-5" dirty="0">
                <a:solidFill>
                  <a:srgbClr val="FF0000"/>
                </a:solidFill>
                <a:latin typeface="Times New Roman"/>
                <a:cs typeface="Times New Roman"/>
              </a:rPr>
              <a:t> </a:t>
            </a:r>
            <a:r>
              <a:rPr sz="2000" dirty="0">
                <a:solidFill>
                  <a:srgbClr val="FF0000"/>
                </a:solidFill>
                <a:latin typeface="Times New Roman"/>
                <a:cs typeface="Times New Roman"/>
              </a:rPr>
              <a:t>grunn</a:t>
            </a:r>
            <a:r>
              <a:rPr sz="2000" spc="-35" dirty="0">
                <a:solidFill>
                  <a:srgbClr val="FF0000"/>
                </a:solidFill>
                <a:latin typeface="Times New Roman"/>
                <a:cs typeface="Times New Roman"/>
              </a:rPr>
              <a:t> </a:t>
            </a:r>
            <a:r>
              <a:rPr sz="2000" dirty="0">
                <a:solidFill>
                  <a:srgbClr val="FF0000"/>
                </a:solidFill>
                <a:latin typeface="Times New Roman"/>
                <a:cs typeface="Times New Roman"/>
              </a:rPr>
              <a:t>av</a:t>
            </a:r>
            <a:r>
              <a:rPr sz="2000" spc="-5" dirty="0">
                <a:solidFill>
                  <a:srgbClr val="FF0000"/>
                </a:solidFill>
                <a:latin typeface="Times New Roman"/>
                <a:cs typeface="Times New Roman"/>
              </a:rPr>
              <a:t> </a:t>
            </a:r>
            <a:r>
              <a:rPr sz="2000" dirty="0">
                <a:solidFill>
                  <a:srgbClr val="FF0000"/>
                </a:solidFill>
                <a:latin typeface="Times New Roman"/>
                <a:cs typeface="Times New Roman"/>
              </a:rPr>
              <a:t>livstruende</a:t>
            </a:r>
            <a:r>
              <a:rPr sz="2000" spc="-45" dirty="0">
                <a:solidFill>
                  <a:srgbClr val="FF0000"/>
                </a:solidFill>
                <a:latin typeface="Times New Roman"/>
                <a:cs typeface="Times New Roman"/>
              </a:rPr>
              <a:t> </a:t>
            </a:r>
            <a:r>
              <a:rPr sz="2000" spc="-10" dirty="0">
                <a:solidFill>
                  <a:srgbClr val="FF0000"/>
                </a:solidFill>
                <a:latin typeface="Times New Roman"/>
                <a:cs typeface="Times New Roman"/>
              </a:rPr>
              <a:t>tilstander.</a:t>
            </a:r>
            <a:r>
              <a:rPr sz="2000" spc="-25" dirty="0">
                <a:solidFill>
                  <a:srgbClr val="FF0000"/>
                </a:solidFill>
                <a:latin typeface="Times New Roman"/>
                <a:cs typeface="Times New Roman"/>
              </a:rPr>
              <a:t> </a:t>
            </a:r>
            <a:r>
              <a:rPr sz="2000" dirty="0">
                <a:latin typeface="Times New Roman"/>
                <a:cs typeface="Times New Roman"/>
              </a:rPr>
              <a:t>Det</a:t>
            </a:r>
            <a:r>
              <a:rPr sz="2000" spc="-5" dirty="0">
                <a:latin typeface="Times New Roman"/>
                <a:cs typeface="Times New Roman"/>
              </a:rPr>
              <a:t> </a:t>
            </a:r>
            <a:r>
              <a:rPr sz="2000" dirty="0">
                <a:latin typeface="Times New Roman"/>
                <a:cs typeface="Times New Roman"/>
              </a:rPr>
              <a:t>må vurderes</a:t>
            </a:r>
            <a:r>
              <a:rPr sz="2000" spc="-55" dirty="0">
                <a:latin typeface="Times New Roman"/>
                <a:cs typeface="Times New Roman"/>
              </a:rPr>
              <a:t> </a:t>
            </a:r>
            <a:r>
              <a:rPr sz="2000" spc="-10" dirty="0">
                <a:latin typeface="Times New Roman"/>
                <a:cs typeface="Times New Roman"/>
              </a:rPr>
              <a:t>konkret </a:t>
            </a:r>
            <a:r>
              <a:rPr sz="2000" dirty="0">
                <a:latin typeface="Times New Roman"/>
                <a:cs typeface="Times New Roman"/>
              </a:rPr>
              <a:t>hvilken</a:t>
            </a:r>
            <a:r>
              <a:rPr sz="2000" spc="-45" dirty="0">
                <a:latin typeface="Times New Roman"/>
                <a:cs typeface="Times New Roman"/>
              </a:rPr>
              <a:t> </a:t>
            </a:r>
            <a:r>
              <a:rPr sz="2000" dirty="0">
                <a:latin typeface="Times New Roman"/>
                <a:cs typeface="Times New Roman"/>
              </a:rPr>
              <a:t>informasjon</a:t>
            </a:r>
            <a:r>
              <a:rPr sz="2000" spc="-50" dirty="0">
                <a:latin typeface="Times New Roman"/>
                <a:cs typeface="Times New Roman"/>
              </a:rPr>
              <a:t> </a:t>
            </a:r>
            <a:r>
              <a:rPr sz="2000" dirty="0">
                <a:latin typeface="Times New Roman"/>
                <a:cs typeface="Times New Roman"/>
              </a:rPr>
              <a:t>som</a:t>
            </a:r>
            <a:r>
              <a:rPr sz="2000" spc="-30" dirty="0">
                <a:latin typeface="Times New Roman"/>
                <a:cs typeface="Times New Roman"/>
              </a:rPr>
              <a:t> </a:t>
            </a:r>
            <a:r>
              <a:rPr sz="2000" dirty="0">
                <a:latin typeface="Times New Roman"/>
                <a:cs typeface="Times New Roman"/>
              </a:rPr>
              <a:t>i</a:t>
            </a:r>
            <a:r>
              <a:rPr sz="2000" spc="-15" dirty="0">
                <a:latin typeface="Times New Roman"/>
                <a:cs typeface="Times New Roman"/>
              </a:rPr>
              <a:t> </a:t>
            </a:r>
            <a:r>
              <a:rPr sz="2000" dirty="0">
                <a:latin typeface="Times New Roman"/>
                <a:cs typeface="Times New Roman"/>
              </a:rPr>
              <a:t>så</a:t>
            </a:r>
            <a:r>
              <a:rPr sz="2000" spc="-25" dirty="0">
                <a:latin typeface="Times New Roman"/>
                <a:cs typeface="Times New Roman"/>
              </a:rPr>
              <a:t> </a:t>
            </a:r>
            <a:r>
              <a:rPr sz="2000" dirty="0">
                <a:latin typeface="Times New Roman"/>
                <a:cs typeface="Times New Roman"/>
              </a:rPr>
              <a:t>fall</a:t>
            </a:r>
            <a:r>
              <a:rPr sz="2000" spc="-50" dirty="0">
                <a:latin typeface="Times New Roman"/>
                <a:cs typeface="Times New Roman"/>
              </a:rPr>
              <a:t> </a:t>
            </a:r>
            <a:r>
              <a:rPr sz="2000" dirty="0">
                <a:latin typeface="Times New Roman"/>
                <a:cs typeface="Times New Roman"/>
              </a:rPr>
              <a:t>skal</a:t>
            </a:r>
            <a:r>
              <a:rPr sz="2000" spc="-25" dirty="0">
                <a:latin typeface="Times New Roman"/>
                <a:cs typeface="Times New Roman"/>
              </a:rPr>
              <a:t> </a:t>
            </a:r>
            <a:r>
              <a:rPr sz="2000" dirty="0">
                <a:latin typeface="Times New Roman"/>
                <a:cs typeface="Times New Roman"/>
              </a:rPr>
              <a:t>gis,</a:t>
            </a:r>
            <a:r>
              <a:rPr sz="2000" spc="-30" dirty="0">
                <a:latin typeface="Times New Roman"/>
                <a:cs typeface="Times New Roman"/>
              </a:rPr>
              <a:t> </a:t>
            </a:r>
            <a:r>
              <a:rPr sz="2000" dirty="0">
                <a:latin typeface="Times New Roman"/>
                <a:cs typeface="Times New Roman"/>
              </a:rPr>
              <a:t>men</a:t>
            </a:r>
            <a:r>
              <a:rPr sz="2000" spc="-15" dirty="0">
                <a:latin typeface="Times New Roman"/>
                <a:cs typeface="Times New Roman"/>
              </a:rPr>
              <a:t> </a:t>
            </a:r>
            <a:r>
              <a:rPr sz="2000" dirty="0">
                <a:latin typeface="Times New Roman"/>
                <a:cs typeface="Times New Roman"/>
              </a:rPr>
              <a:t>informasjonsplikten</a:t>
            </a:r>
            <a:r>
              <a:rPr sz="2000" spc="-55" dirty="0">
                <a:latin typeface="Times New Roman"/>
                <a:cs typeface="Times New Roman"/>
              </a:rPr>
              <a:t> </a:t>
            </a:r>
            <a:r>
              <a:rPr sz="2000" dirty="0">
                <a:latin typeface="Times New Roman"/>
                <a:cs typeface="Times New Roman"/>
              </a:rPr>
              <a:t>vil</a:t>
            </a:r>
            <a:r>
              <a:rPr sz="2000" spc="-40" dirty="0">
                <a:latin typeface="Times New Roman"/>
                <a:cs typeface="Times New Roman"/>
              </a:rPr>
              <a:t> </a:t>
            </a:r>
            <a:r>
              <a:rPr sz="2000" dirty="0">
                <a:latin typeface="Times New Roman"/>
                <a:cs typeface="Times New Roman"/>
              </a:rPr>
              <a:t>normalt</a:t>
            </a:r>
            <a:r>
              <a:rPr sz="2000" spc="-30" dirty="0">
                <a:latin typeface="Times New Roman"/>
                <a:cs typeface="Times New Roman"/>
              </a:rPr>
              <a:t> </a:t>
            </a:r>
            <a:r>
              <a:rPr sz="2000" spc="-20" dirty="0">
                <a:latin typeface="Times New Roman"/>
                <a:cs typeface="Times New Roman"/>
              </a:rPr>
              <a:t>ikke </a:t>
            </a:r>
            <a:r>
              <a:rPr sz="2000" dirty="0">
                <a:latin typeface="Times New Roman"/>
                <a:cs typeface="Times New Roman"/>
              </a:rPr>
              <a:t>omfatte</a:t>
            </a:r>
            <a:r>
              <a:rPr sz="2000" spc="-20" dirty="0">
                <a:latin typeface="Times New Roman"/>
                <a:cs typeface="Times New Roman"/>
              </a:rPr>
              <a:t> </a:t>
            </a:r>
            <a:r>
              <a:rPr sz="2000" dirty="0">
                <a:latin typeface="Times New Roman"/>
                <a:cs typeface="Times New Roman"/>
              </a:rPr>
              <a:t>en</a:t>
            </a:r>
            <a:r>
              <a:rPr sz="2000" spc="-10" dirty="0">
                <a:latin typeface="Times New Roman"/>
                <a:cs typeface="Times New Roman"/>
              </a:rPr>
              <a:t> </a:t>
            </a:r>
            <a:r>
              <a:rPr sz="2000" dirty="0">
                <a:latin typeface="Times New Roman"/>
                <a:cs typeface="Times New Roman"/>
              </a:rPr>
              <a:t>full</a:t>
            </a:r>
            <a:r>
              <a:rPr sz="2000" spc="-35" dirty="0">
                <a:latin typeface="Times New Roman"/>
                <a:cs typeface="Times New Roman"/>
              </a:rPr>
              <a:t> </a:t>
            </a:r>
            <a:r>
              <a:rPr sz="2000" dirty="0">
                <a:latin typeface="Times New Roman"/>
                <a:cs typeface="Times New Roman"/>
              </a:rPr>
              <a:t>redegjørelse</a:t>
            </a:r>
            <a:r>
              <a:rPr sz="2000" spc="-45" dirty="0">
                <a:latin typeface="Times New Roman"/>
                <a:cs typeface="Times New Roman"/>
              </a:rPr>
              <a:t> </a:t>
            </a:r>
            <a:r>
              <a:rPr sz="2000" dirty="0">
                <a:latin typeface="Times New Roman"/>
                <a:cs typeface="Times New Roman"/>
              </a:rPr>
              <a:t>for</a:t>
            </a:r>
            <a:r>
              <a:rPr sz="2000" spc="-35" dirty="0">
                <a:latin typeface="Times New Roman"/>
                <a:cs typeface="Times New Roman"/>
              </a:rPr>
              <a:t> </a:t>
            </a:r>
            <a:r>
              <a:rPr sz="2000" dirty="0">
                <a:latin typeface="Times New Roman"/>
                <a:cs typeface="Times New Roman"/>
              </a:rPr>
              <a:t>den</a:t>
            </a:r>
            <a:r>
              <a:rPr sz="2000" spc="-10" dirty="0">
                <a:latin typeface="Times New Roman"/>
                <a:cs typeface="Times New Roman"/>
              </a:rPr>
              <a:t> </a:t>
            </a:r>
            <a:r>
              <a:rPr sz="2000" dirty="0">
                <a:latin typeface="Times New Roman"/>
                <a:cs typeface="Times New Roman"/>
              </a:rPr>
              <a:t>generelle</a:t>
            </a:r>
            <a:r>
              <a:rPr sz="2000" spc="-40" dirty="0">
                <a:latin typeface="Times New Roman"/>
                <a:cs typeface="Times New Roman"/>
              </a:rPr>
              <a:t> </a:t>
            </a:r>
            <a:r>
              <a:rPr sz="2000" dirty="0">
                <a:latin typeface="Times New Roman"/>
                <a:cs typeface="Times New Roman"/>
              </a:rPr>
              <a:t>helsetilstanden,</a:t>
            </a:r>
            <a:r>
              <a:rPr sz="2000" spc="-40" dirty="0">
                <a:latin typeface="Times New Roman"/>
                <a:cs typeface="Times New Roman"/>
              </a:rPr>
              <a:t> </a:t>
            </a:r>
            <a:r>
              <a:rPr sz="2000" dirty="0">
                <a:latin typeface="Times New Roman"/>
                <a:cs typeface="Times New Roman"/>
              </a:rPr>
              <a:t>hvilke</a:t>
            </a:r>
            <a:r>
              <a:rPr sz="2000" spc="-35" dirty="0">
                <a:latin typeface="Times New Roman"/>
                <a:cs typeface="Times New Roman"/>
              </a:rPr>
              <a:t> </a:t>
            </a:r>
            <a:r>
              <a:rPr sz="2000" spc="-10" dirty="0">
                <a:latin typeface="Times New Roman"/>
                <a:cs typeface="Times New Roman"/>
              </a:rPr>
              <a:t>undersøkelser </a:t>
            </a:r>
            <a:r>
              <a:rPr sz="2000" dirty="0">
                <a:latin typeface="Times New Roman"/>
                <a:cs typeface="Times New Roman"/>
              </a:rPr>
              <a:t>som</a:t>
            </a:r>
            <a:r>
              <a:rPr sz="2000" spc="-25" dirty="0">
                <a:latin typeface="Times New Roman"/>
                <a:cs typeface="Times New Roman"/>
              </a:rPr>
              <a:t> </a:t>
            </a:r>
            <a:r>
              <a:rPr sz="2000" dirty="0">
                <a:latin typeface="Times New Roman"/>
                <a:cs typeface="Times New Roman"/>
              </a:rPr>
              <a:t>er foretatt</a:t>
            </a:r>
            <a:r>
              <a:rPr sz="2000" spc="-50" dirty="0">
                <a:latin typeface="Times New Roman"/>
                <a:cs typeface="Times New Roman"/>
              </a:rPr>
              <a:t> </a:t>
            </a:r>
            <a:r>
              <a:rPr sz="2000" spc="-25" dirty="0">
                <a:latin typeface="Times New Roman"/>
                <a:cs typeface="Times New Roman"/>
              </a:rPr>
              <a:t>mv.</a:t>
            </a:r>
            <a:endParaRPr sz="2000" dirty="0">
              <a:latin typeface="Times New Roman"/>
              <a:cs typeface="Times New Roman"/>
            </a:endParaRPr>
          </a:p>
          <a:p>
            <a:pPr>
              <a:lnSpc>
                <a:spcPct val="100000"/>
              </a:lnSpc>
              <a:spcBef>
                <a:spcPts val="100"/>
              </a:spcBef>
            </a:pPr>
            <a:endParaRPr sz="2000" dirty="0">
              <a:latin typeface="Times New Roman"/>
              <a:cs typeface="Times New Roman"/>
            </a:endParaRPr>
          </a:p>
          <a:p>
            <a:pPr marL="12700" marR="5080">
              <a:lnSpc>
                <a:spcPct val="100000"/>
              </a:lnSpc>
              <a:spcBef>
                <a:spcPts val="5"/>
              </a:spcBef>
            </a:pPr>
            <a:r>
              <a:rPr sz="1400" dirty="0">
                <a:solidFill>
                  <a:srgbClr val="202020"/>
                </a:solidFill>
                <a:latin typeface="Times New Roman"/>
                <a:cs typeface="Times New Roman"/>
              </a:rPr>
              <a:t>Helsedirektoratet</a:t>
            </a:r>
            <a:r>
              <a:rPr sz="1400" spc="-75" dirty="0">
                <a:solidFill>
                  <a:srgbClr val="202020"/>
                </a:solidFill>
                <a:latin typeface="Times New Roman"/>
                <a:cs typeface="Times New Roman"/>
              </a:rPr>
              <a:t> </a:t>
            </a:r>
            <a:r>
              <a:rPr sz="1400" dirty="0">
                <a:solidFill>
                  <a:srgbClr val="202020"/>
                </a:solidFill>
                <a:latin typeface="Times New Roman"/>
                <a:cs typeface="Times New Roman"/>
              </a:rPr>
              <a:t>(2015).</a:t>
            </a:r>
            <a:r>
              <a:rPr sz="1400" spc="-60" dirty="0">
                <a:solidFill>
                  <a:srgbClr val="202020"/>
                </a:solidFill>
                <a:latin typeface="Times New Roman"/>
                <a:cs typeface="Times New Roman"/>
              </a:rPr>
              <a:t> </a:t>
            </a:r>
            <a:r>
              <a:rPr sz="1400" dirty="0">
                <a:solidFill>
                  <a:srgbClr val="202020"/>
                </a:solidFill>
                <a:latin typeface="Times New Roman"/>
                <a:cs typeface="Times New Roman"/>
              </a:rPr>
              <a:t>Pasient-</a:t>
            </a:r>
            <a:r>
              <a:rPr sz="1400" spc="-50" dirty="0">
                <a:solidFill>
                  <a:srgbClr val="202020"/>
                </a:solidFill>
                <a:latin typeface="Times New Roman"/>
                <a:cs typeface="Times New Roman"/>
              </a:rPr>
              <a:t> </a:t>
            </a:r>
            <a:r>
              <a:rPr sz="1400" dirty="0">
                <a:solidFill>
                  <a:srgbClr val="202020"/>
                </a:solidFill>
                <a:latin typeface="Times New Roman"/>
                <a:cs typeface="Times New Roman"/>
              </a:rPr>
              <a:t>og</a:t>
            </a:r>
            <a:r>
              <a:rPr sz="1400" spc="-35" dirty="0">
                <a:solidFill>
                  <a:srgbClr val="202020"/>
                </a:solidFill>
                <a:latin typeface="Times New Roman"/>
                <a:cs typeface="Times New Roman"/>
              </a:rPr>
              <a:t> </a:t>
            </a:r>
            <a:r>
              <a:rPr sz="1400" dirty="0">
                <a:solidFill>
                  <a:srgbClr val="202020"/>
                </a:solidFill>
                <a:latin typeface="Times New Roman"/>
                <a:cs typeface="Times New Roman"/>
              </a:rPr>
              <a:t>brukerrettighetsloven</a:t>
            </a:r>
            <a:r>
              <a:rPr sz="1400" spc="-60" dirty="0">
                <a:solidFill>
                  <a:srgbClr val="202020"/>
                </a:solidFill>
                <a:latin typeface="Times New Roman"/>
                <a:cs typeface="Times New Roman"/>
              </a:rPr>
              <a:t> </a:t>
            </a:r>
            <a:r>
              <a:rPr sz="1400" dirty="0">
                <a:solidFill>
                  <a:srgbClr val="202020"/>
                </a:solidFill>
                <a:latin typeface="Times New Roman"/>
                <a:cs typeface="Times New Roman"/>
              </a:rPr>
              <a:t>med</a:t>
            </a:r>
            <a:r>
              <a:rPr sz="1400" spc="-25" dirty="0">
                <a:solidFill>
                  <a:srgbClr val="202020"/>
                </a:solidFill>
                <a:latin typeface="Times New Roman"/>
                <a:cs typeface="Times New Roman"/>
              </a:rPr>
              <a:t> </a:t>
            </a:r>
            <a:r>
              <a:rPr sz="1400" spc="-10" dirty="0">
                <a:solidFill>
                  <a:srgbClr val="202020"/>
                </a:solidFill>
                <a:latin typeface="Times New Roman"/>
                <a:cs typeface="Times New Roman"/>
              </a:rPr>
              <a:t>kommentarer </a:t>
            </a:r>
            <a:r>
              <a:rPr sz="1400" dirty="0">
                <a:solidFill>
                  <a:srgbClr val="202020"/>
                </a:solidFill>
                <a:latin typeface="Times New Roman"/>
                <a:cs typeface="Times New Roman"/>
              </a:rPr>
              <a:t>[nettdokument].</a:t>
            </a:r>
            <a:r>
              <a:rPr sz="1400" spc="-35" dirty="0">
                <a:solidFill>
                  <a:srgbClr val="202020"/>
                </a:solidFill>
                <a:latin typeface="Times New Roman"/>
                <a:cs typeface="Times New Roman"/>
              </a:rPr>
              <a:t> </a:t>
            </a:r>
            <a:r>
              <a:rPr sz="1400" dirty="0">
                <a:solidFill>
                  <a:srgbClr val="202020"/>
                </a:solidFill>
                <a:latin typeface="Times New Roman"/>
                <a:cs typeface="Times New Roman"/>
              </a:rPr>
              <a:t>Oslo:</a:t>
            </a:r>
            <a:r>
              <a:rPr sz="1400" spc="-35" dirty="0">
                <a:solidFill>
                  <a:srgbClr val="202020"/>
                </a:solidFill>
                <a:latin typeface="Times New Roman"/>
                <a:cs typeface="Times New Roman"/>
              </a:rPr>
              <a:t> </a:t>
            </a:r>
            <a:r>
              <a:rPr sz="1400" dirty="0">
                <a:solidFill>
                  <a:srgbClr val="202020"/>
                </a:solidFill>
                <a:latin typeface="Times New Roman"/>
                <a:cs typeface="Times New Roman"/>
              </a:rPr>
              <a:t>Helsedirektoratet</a:t>
            </a:r>
            <a:r>
              <a:rPr sz="1400" spc="-45" dirty="0">
                <a:solidFill>
                  <a:srgbClr val="202020"/>
                </a:solidFill>
                <a:latin typeface="Times New Roman"/>
                <a:cs typeface="Times New Roman"/>
              </a:rPr>
              <a:t> </a:t>
            </a:r>
            <a:r>
              <a:rPr sz="1400" dirty="0">
                <a:solidFill>
                  <a:srgbClr val="202020"/>
                </a:solidFill>
                <a:latin typeface="Times New Roman"/>
                <a:cs typeface="Times New Roman"/>
              </a:rPr>
              <a:t>(siste</a:t>
            </a:r>
            <a:r>
              <a:rPr sz="1400" spc="-35" dirty="0">
                <a:solidFill>
                  <a:srgbClr val="202020"/>
                </a:solidFill>
                <a:latin typeface="Times New Roman"/>
                <a:cs typeface="Times New Roman"/>
              </a:rPr>
              <a:t> </a:t>
            </a:r>
            <a:r>
              <a:rPr sz="1400" dirty="0">
                <a:solidFill>
                  <a:srgbClr val="202020"/>
                </a:solidFill>
                <a:latin typeface="Times New Roman"/>
                <a:cs typeface="Times New Roman"/>
              </a:rPr>
              <a:t>faglige</a:t>
            </a:r>
            <a:r>
              <a:rPr sz="1400" spc="-30" dirty="0">
                <a:solidFill>
                  <a:srgbClr val="202020"/>
                </a:solidFill>
                <a:latin typeface="Times New Roman"/>
                <a:cs typeface="Times New Roman"/>
              </a:rPr>
              <a:t> </a:t>
            </a:r>
            <a:r>
              <a:rPr sz="1400" dirty="0">
                <a:solidFill>
                  <a:srgbClr val="202020"/>
                </a:solidFill>
                <a:latin typeface="Times New Roman"/>
                <a:cs typeface="Times New Roman"/>
              </a:rPr>
              <a:t>endring</a:t>
            </a:r>
            <a:r>
              <a:rPr sz="1400" spc="-40" dirty="0">
                <a:solidFill>
                  <a:srgbClr val="202020"/>
                </a:solidFill>
                <a:latin typeface="Times New Roman"/>
                <a:cs typeface="Times New Roman"/>
              </a:rPr>
              <a:t> </a:t>
            </a:r>
            <a:r>
              <a:rPr sz="1400" dirty="0">
                <a:solidFill>
                  <a:srgbClr val="202020"/>
                </a:solidFill>
                <a:latin typeface="Times New Roman"/>
                <a:cs typeface="Times New Roman"/>
              </a:rPr>
              <a:t>06.</a:t>
            </a:r>
            <a:r>
              <a:rPr sz="1400" spc="-25" dirty="0">
                <a:solidFill>
                  <a:srgbClr val="202020"/>
                </a:solidFill>
                <a:latin typeface="Times New Roman"/>
                <a:cs typeface="Times New Roman"/>
              </a:rPr>
              <a:t> </a:t>
            </a:r>
            <a:r>
              <a:rPr sz="1400" dirty="0">
                <a:solidFill>
                  <a:srgbClr val="202020"/>
                </a:solidFill>
                <a:latin typeface="Times New Roman"/>
                <a:cs typeface="Times New Roman"/>
              </a:rPr>
              <a:t>august</a:t>
            </a:r>
            <a:r>
              <a:rPr sz="1400" spc="-45" dirty="0">
                <a:solidFill>
                  <a:srgbClr val="202020"/>
                </a:solidFill>
                <a:latin typeface="Times New Roman"/>
                <a:cs typeface="Times New Roman"/>
              </a:rPr>
              <a:t> </a:t>
            </a:r>
            <a:r>
              <a:rPr sz="1400" dirty="0">
                <a:solidFill>
                  <a:srgbClr val="202020"/>
                </a:solidFill>
                <a:latin typeface="Times New Roman"/>
                <a:cs typeface="Times New Roman"/>
              </a:rPr>
              <a:t>2024,</a:t>
            </a:r>
            <a:r>
              <a:rPr sz="1400" spc="-45" dirty="0">
                <a:solidFill>
                  <a:srgbClr val="202020"/>
                </a:solidFill>
                <a:latin typeface="Times New Roman"/>
                <a:cs typeface="Times New Roman"/>
              </a:rPr>
              <a:t> </a:t>
            </a:r>
            <a:r>
              <a:rPr sz="1400" dirty="0">
                <a:solidFill>
                  <a:srgbClr val="202020"/>
                </a:solidFill>
                <a:latin typeface="Times New Roman"/>
                <a:cs typeface="Times New Roman"/>
              </a:rPr>
              <a:t>lest</a:t>
            </a:r>
            <a:r>
              <a:rPr sz="1400" spc="-20" dirty="0">
                <a:solidFill>
                  <a:srgbClr val="202020"/>
                </a:solidFill>
                <a:latin typeface="Times New Roman"/>
                <a:cs typeface="Times New Roman"/>
              </a:rPr>
              <a:t> </a:t>
            </a:r>
            <a:r>
              <a:rPr sz="1400" spc="-25" dirty="0">
                <a:solidFill>
                  <a:srgbClr val="202020"/>
                </a:solidFill>
                <a:latin typeface="Times New Roman"/>
                <a:cs typeface="Times New Roman"/>
              </a:rPr>
              <a:t>16. </a:t>
            </a:r>
            <a:r>
              <a:rPr sz="1400" dirty="0">
                <a:solidFill>
                  <a:srgbClr val="202020"/>
                </a:solidFill>
                <a:latin typeface="Times New Roman"/>
                <a:cs typeface="Times New Roman"/>
              </a:rPr>
              <a:t>november</a:t>
            </a:r>
            <a:r>
              <a:rPr sz="1400" spc="-25" dirty="0">
                <a:solidFill>
                  <a:srgbClr val="202020"/>
                </a:solidFill>
                <a:latin typeface="Times New Roman"/>
                <a:cs typeface="Times New Roman"/>
              </a:rPr>
              <a:t> </a:t>
            </a:r>
            <a:r>
              <a:rPr sz="1400" dirty="0">
                <a:solidFill>
                  <a:srgbClr val="202020"/>
                </a:solidFill>
                <a:latin typeface="Times New Roman"/>
                <a:cs typeface="Times New Roman"/>
              </a:rPr>
              <a:t>2024).</a:t>
            </a:r>
            <a:r>
              <a:rPr sz="1400" spc="-65" dirty="0">
                <a:solidFill>
                  <a:srgbClr val="202020"/>
                </a:solidFill>
                <a:latin typeface="Times New Roman"/>
                <a:cs typeface="Times New Roman"/>
              </a:rPr>
              <a:t> </a:t>
            </a:r>
            <a:r>
              <a:rPr sz="1400" spc="-10" dirty="0">
                <a:solidFill>
                  <a:srgbClr val="202020"/>
                </a:solidFill>
                <a:latin typeface="Times New Roman"/>
                <a:cs typeface="Times New Roman"/>
              </a:rPr>
              <a:t>Tilgjengelig</a:t>
            </a:r>
            <a:r>
              <a:rPr sz="1400" spc="-30" dirty="0">
                <a:solidFill>
                  <a:srgbClr val="202020"/>
                </a:solidFill>
                <a:latin typeface="Times New Roman"/>
                <a:cs typeface="Times New Roman"/>
              </a:rPr>
              <a:t> </a:t>
            </a:r>
            <a:r>
              <a:rPr sz="1400" dirty="0">
                <a:solidFill>
                  <a:srgbClr val="202020"/>
                </a:solidFill>
                <a:latin typeface="Times New Roman"/>
                <a:cs typeface="Times New Roman"/>
              </a:rPr>
              <a:t>fra</a:t>
            </a:r>
            <a:r>
              <a:rPr sz="1400" spc="15" dirty="0">
                <a:solidFill>
                  <a:srgbClr val="202020"/>
                </a:solidFill>
                <a:latin typeface="Times New Roman"/>
                <a:cs typeface="Times New Roman"/>
              </a:rPr>
              <a:t> </a:t>
            </a:r>
            <a:r>
              <a:rPr sz="1400" u="sng" spc="-10" dirty="0">
                <a:solidFill>
                  <a:srgbClr val="CCCCFF"/>
                </a:solidFill>
                <a:uFill>
                  <a:solidFill>
                    <a:srgbClr val="CCCCFF"/>
                  </a:solidFill>
                </a:uFill>
                <a:latin typeface="Times New Roman"/>
                <a:cs typeface="Times New Roman"/>
                <a:hlinkClick r:id="rId3"/>
              </a:rPr>
              <a:t>https://www.helsedirektoratet.no/rundskriv/pasient-</a:t>
            </a:r>
            <a:r>
              <a:rPr sz="1400" u="none" spc="-10" dirty="0">
                <a:solidFill>
                  <a:srgbClr val="CCCCFF"/>
                </a:solidFill>
                <a:latin typeface="Times New Roman"/>
                <a:cs typeface="Times New Roman"/>
              </a:rPr>
              <a:t> </a:t>
            </a:r>
            <a:r>
              <a:rPr sz="1400" u="sng" dirty="0">
                <a:solidFill>
                  <a:srgbClr val="CCCCFF"/>
                </a:solidFill>
                <a:uFill>
                  <a:solidFill>
                    <a:srgbClr val="CCCCFF"/>
                  </a:solidFill>
                </a:uFill>
                <a:latin typeface="Times New Roman"/>
                <a:cs typeface="Times New Roman"/>
                <a:hlinkClick r:id="rId3"/>
              </a:rPr>
              <a:t>og-</a:t>
            </a:r>
            <a:r>
              <a:rPr sz="1400" u="sng" spc="-10" dirty="0">
                <a:solidFill>
                  <a:srgbClr val="CCCCFF"/>
                </a:solidFill>
                <a:uFill>
                  <a:solidFill>
                    <a:srgbClr val="CCCCFF"/>
                  </a:solidFill>
                </a:uFill>
                <a:latin typeface="Times New Roman"/>
                <a:cs typeface="Times New Roman"/>
                <a:hlinkClick r:id="rId3"/>
              </a:rPr>
              <a:t>brukerrettighetsloven-med-kommentarer</a:t>
            </a:r>
            <a:endParaRPr sz="1400" dirty="0">
              <a:latin typeface="Times New Roman"/>
              <a:cs typeface="Times New Roman"/>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9" y="0"/>
            <a:ext cx="12191980" cy="3710558"/>
          </a:xfrm>
          <a:prstGeom prst="rect">
            <a:avLst/>
          </a:prstGeom>
        </p:spPr>
      </p:pic>
      <p:sp>
        <p:nvSpPr>
          <p:cNvPr id="3" name="object 3"/>
          <p:cNvSpPr txBox="1"/>
          <p:nvPr/>
        </p:nvSpPr>
        <p:spPr>
          <a:xfrm>
            <a:off x="887069" y="3761359"/>
            <a:ext cx="10674350" cy="1977389"/>
          </a:xfrm>
          <a:prstGeom prst="rect">
            <a:avLst/>
          </a:prstGeom>
        </p:spPr>
        <p:txBody>
          <a:bodyPr vert="horz" wrap="square" lIns="0" tIns="12700" rIns="0" bIns="0" rtlCol="0">
            <a:spAutoFit/>
          </a:bodyPr>
          <a:lstStyle/>
          <a:p>
            <a:pPr marL="240665" indent="-227965">
              <a:lnSpc>
                <a:spcPts val="2280"/>
              </a:lnSpc>
              <a:spcBef>
                <a:spcPts val="100"/>
              </a:spcBef>
              <a:buFont typeface="Arial"/>
              <a:buChar char="•"/>
              <a:tabLst>
                <a:tab pos="240665" algn="l"/>
              </a:tabLst>
            </a:pPr>
            <a:r>
              <a:rPr sz="2000" spc="-185" dirty="0">
                <a:latin typeface="DejaVu Sans"/>
                <a:cs typeface="DejaVu Sans"/>
              </a:rPr>
              <a:t>Anne</a:t>
            </a:r>
            <a:r>
              <a:rPr sz="2000" spc="-210" dirty="0">
                <a:latin typeface="DejaVu Sans"/>
                <a:cs typeface="DejaVu Sans"/>
              </a:rPr>
              <a:t> </a:t>
            </a:r>
            <a:r>
              <a:rPr sz="2000" spc="-175" dirty="0">
                <a:latin typeface="DejaVu Sans"/>
                <a:cs typeface="DejaVu Sans"/>
              </a:rPr>
              <a:t>er</a:t>
            </a:r>
            <a:r>
              <a:rPr sz="2000" spc="-190" dirty="0">
                <a:latin typeface="DejaVu Sans"/>
                <a:cs typeface="DejaVu Sans"/>
              </a:rPr>
              <a:t> </a:t>
            </a:r>
            <a:r>
              <a:rPr sz="2000" spc="-225" dirty="0">
                <a:latin typeface="DejaVu Sans"/>
                <a:cs typeface="DejaVu Sans"/>
              </a:rPr>
              <a:t>16</a:t>
            </a:r>
            <a:r>
              <a:rPr sz="2000" spc="-190" dirty="0">
                <a:latin typeface="DejaVu Sans"/>
                <a:cs typeface="DejaVu Sans"/>
              </a:rPr>
              <a:t> </a:t>
            </a:r>
            <a:r>
              <a:rPr sz="2000" spc="-170" dirty="0">
                <a:latin typeface="DejaVu Sans"/>
                <a:cs typeface="DejaVu Sans"/>
              </a:rPr>
              <a:t>år</a:t>
            </a:r>
            <a:r>
              <a:rPr sz="2000" spc="-190" dirty="0">
                <a:latin typeface="DejaVu Sans"/>
                <a:cs typeface="DejaVu Sans"/>
              </a:rPr>
              <a:t> </a:t>
            </a:r>
            <a:r>
              <a:rPr sz="2000" spc="-215" dirty="0">
                <a:latin typeface="DejaVu Sans"/>
                <a:cs typeface="DejaVu Sans"/>
              </a:rPr>
              <a:t>og</a:t>
            </a:r>
            <a:r>
              <a:rPr sz="2000" spc="-195" dirty="0">
                <a:latin typeface="DejaVu Sans"/>
                <a:cs typeface="DejaVu Sans"/>
              </a:rPr>
              <a:t> </a:t>
            </a:r>
            <a:r>
              <a:rPr sz="2000" spc="-130" dirty="0">
                <a:latin typeface="DejaVu Sans"/>
                <a:cs typeface="DejaVu Sans"/>
              </a:rPr>
              <a:t>plassert</a:t>
            </a:r>
            <a:r>
              <a:rPr sz="2000" spc="-170" dirty="0">
                <a:latin typeface="DejaVu Sans"/>
                <a:cs typeface="DejaVu Sans"/>
              </a:rPr>
              <a:t> </a:t>
            </a:r>
            <a:r>
              <a:rPr sz="2000" spc="-85" dirty="0">
                <a:latin typeface="DejaVu Sans"/>
                <a:cs typeface="DejaVu Sans"/>
              </a:rPr>
              <a:t>i</a:t>
            </a:r>
            <a:r>
              <a:rPr sz="2000" spc="-195" dirty="0">
                <a:latin typeface="DejaVu Sans"/>
                <a:cs typeface="DejaVu Sans"/>
              </a:rPr>
              <a:t> </a:t>
            </a:r>
            <a:r>
              <a:rPr sz="2000" spc="-185" dirty="0">
                <a:latin typeface="DejaVu Sans"/>
                <a:cs typeface="DejaVu Sans"/>
              </a:rPr>
              <a:t>en</a:t>
            </a:r>
            <a:r>
              <a:rPr sz="2000" spc="-190" dirty="0">
                <a:latin typeface="DejaVu Sans"/>
                <a:cs typeface="DejaVu Sans"/>
              </a:rPr>
              <a:t> </a:t>
            </a:r>
            <a:r>
              <a:rPr sz="2000" spc="-155" dirty="0">
                <a:latin typeface="DejaVu Sans"/>
                <a:cs typeface="DejaVu Sans"/>
              </a:rPr>
              <a:t>barneverninstitusjon</a:t>
            </a:r>
            <a:r>
              <a:rPr sz="2000" spc="-200" dirty="0">
                <a:latin typeface="DejaVu Sans"/>
                <a:cs typeface="DejaVu Sans"/>
              </a:rPr>
              <a:t> </a:t>
            </a:r>
            <a:r>
              <a:rPr sz="2000" spc="-175" dirty="0">
                <a:latin typeface="DejaVu Sans"/>
                <a:cs typeface="DejaVu Sans"/>
              </a:rPr>
              <a:t>etter</a:t>
            </a:r>
            <a:r>
              <a:rPr sz="2000" spc="-215" dirty="0">
                <a:latin typeface="DejaVu Sans"/>
                <a:cs typeface="DejaVu Sans"/>
              </a:rPr>
              <a:t> </a:t>
            </a:r>
            <a:r>
              <a:rPr sz="2000" spc="-175" dirty="0">
                <a:latin typeface="DejaVu Sans"/>
                <a:cs typeface="DejaVu Sans"/>
              </a:rPr>
              <a:t>omsorgsovertagelse.</a:t>
            </a:r>
            <a:r>
              <a:rPr sz="2000" spc="-200" dirty="0">
                <a:latin typeface="DejaVu Sans"/>
                <a:cs typeface="DejaVu Sans"/>
              </a:rPr>
              <a:t> </a:t>
            </a:r>
            <a:r>
              <a:rPr sz="2000" spc="-175" dirty="0">
                <a:latin typeface="DejaVu Sans"/>
                <a:cs typeface="DejaVu Sans"/>
              </a:rPr>
              <a:t>En</a:t>
            </a:r>
            <a:r>
              <a:rPr sz="2000" spc="-190" dirty="0">
                <a:latin typeface="DejaVu Sans"/>
                <a:cs typeface="DejaVu Sans"/>
              </a:rPr>
              <a:t> </a:t>
            </a:r>
            <a:r>
              <a:rPr sz="2000" spc="-10" dirty="0">
                <a:latin typeface="DejaVu Sans"/>
                <a:cs typeface="DejaVu Sans"/>
              </a:rPr>
              <a:t>kveld</a:t>
            </a:r>
            <a:endParaRPr sz="2000">
              <a:latin typeface="DejaVu Sans"/>
              <a:cs typeface="DejaVu Sans"/>
            </a:endParaRPr>
          </a:p>
          <a:p>
            <a:pPr marL="241300" marR="5080">
              <a:lnSpc>
                <a:spcPct val="90000"/>
              </a:lnSpc>
              <a:spcBef>
                <a:spcPts val="120"/>
              </a:spcBef>
            </a:pPr>
            <a:r>
              <a:rPr sz="2000" spc="-190" dirty="0">
                <a:latin typeface="DejaVu Sans"/>
                <a:cs typeface="DejaVu Sans"/>
              </a:rPr>
              <a:t>kommer</a:t>
            </a:r>
            <a:r>
              <a:rPr sz="2000" spc="229" dirty="0">
                <a:latin typeface="DejaVu Sans"/>
                <a:cs typeface="DejaVu Sans"/>
              </a:rPr>
              <a:t> </a:t>
            </a:r>
            <a:r>
              <a:rPr sz="2000" spc="-175" dirty="0">
                <a:latin typeface="DejaVu Sans"/>
                <a:cs typeface="DejaVu Sans"/>
              </a:rPr>
              <a:t>hun</a:t>
            </a:r>
            <a:r>
              <a:rPr sz="2000" spc="-220" dirty="0">
                <a:latin typeface="DejaVu Sans"/>
                <a:cs typeface="DejaVu Sans"/>
              </a:rPr>
              <a:t> </a:t>
            </a:r>
            <a:r>
              <a:rPr sz="2000" spc="-180" dirty="0">
                <a:latin typeface="DejaVu Sans"/>
                <a:cs typeface="DejaVu Sans"/>
              </a:rPr>
              <a:t>ikke</a:t>
            </a:r>
            <a:r>
              <a:rPr sz="2000" spc="-200" dirty="0">
                <a:latin typeface="DejaVu Sans"/>
                <a:cs typeface="DejaVu Sans"/>
              </a:rPr>
              <a:t> </a:t>
            </a:r>
            <a:r>
              <a:rPr sz="2000" spc="-150" dirty="0">
                <a:latin typeface="DejaVu Sans"/>
                <a:cs typeface="DejaVu Sans"/>
              </a:rPr>
              <a:t>tilbake</a:t>
            </a:r>
            <a:r>
              <a:rPr sz="2000" spc="-200" dirty="0">
                <a:latin typeface="DejaVu Sans"/>
                <a:cs typeface="DejaVu Sans"/>
              </a:rPr>
              <a:t> </a:t>
            </a:r>
            <a:r>
              <a:rPr sz="2000" spc="-90" dirty="0">
                <a:latin typeface="DejaVu Sans"/>
                <a:cs typeface="DejaVu Sans"/>
              </a:rPr>
              <a:t>til</a:t>
            </a:r>
            <a:r>
              <a:rPr sz="2000" spc="-190" dirty="0">
                <a:latin typeface="DejaVu Sans"/>
                <a:cs typeface="DejaVu Sans"/>
              </a:rPr>
              <a:t> </a:t>
            </a:r>
            <a:r>
              <a:rPr sz="2000" spc="-135" dirty="0">
                <a:latin typeface="DejaVu Sans"/>
                <a:cs typeface="DejaVu Sans"/>
              </a:rPr>
              <a:t>institusjonen</a:t>
            </a:r>
            <a:r>
              <a:rPr sz="2000" spc="-225" dirty="0">
                <a:latin typeface="DejaVu Sans"/>
                <a:cs typeface="DejaVu Sans"/>
              </a:rPr>
              <a:t> </a:t>
            </a:r>
            <a:r>
              <a:rPr sz="2000" spc="-165" dirty="0">
                <a:latin typeface="DejaVu Sans"/>
                <a:cs typeface="DejaVu Sans"/>
              </a:rPr>
              <a:t>som</a:t>
            </a:r>
            <a:r>
              <a:rPr sz="2000" spc="-204" dirty="0">
                <a:latin typeface="DejaVu Sans"/>
                <a:cs typeface="DejaVu Sans"/>
              </a:rPr>
              <a:t> </a:t>
            </a:r>
            <a:r>
              <a:rPr sz="2000" spc="-155" dirty="0">
                <a:latin typeface="DejaVu Sans"/>
                <a:cs typeface="DejaVu Sans"/>
              </a:rPr>
              <a:t>avtalt.</a:t>
            </a:r>
            <a:r>
              <a:rPr sz="2000" spc="-215" dirty="0">
                <a:latin typeface="DejaVu Sans"/>
                <a:cs typeface="DejaVu Sans"/>
              </a:rPr>
              <a:t> </a:t>
            </a:r>
            <a:r>
              <a:rPr sz="2000" spc="-185" dirty="0">
                <a:latin typeface="DejaVu Sans"/>
                <a:cs typeface="DejaVu Sans"/>
              </a:rPr>
              <a:t>De</a:t>
            </a:r>
            <a:r>
              <a:rPr sz="2000" spc="-195" dirty="0">
                <a:latin typeface="DejaVu Sans"/>
                <a:cs typeface="DejaVu Sans"/>
              </a:rPr>
              <a:t> </a:t>
            </a:r>
            <a:r>
              <a:rPr sz="2000" spc="-175" dirty="0">
                <a:latin typeface="DejaVu Sans"/>
                <a:cs typeface="DejaVu Sans"/>
              </a:rPr>
              <a:t>andre</a:t>
            </a:r>
            <a:r>
              <a:rPr sz="2000" spc="-229" dirty="0">
                <a:latin typeface="DejaVu Sans"/>
                <a:cs typeface="DejaVu Sans"/>
              </a:rPr>
              <a:t> </a:t>
            </a:r>
            <a:r>
              <a:rPr sz="2000" spc="-204" dirty="0">
                <a:latin typeface="DejaVu Sans"/>
                <a:cs typeface="DejaVu Sans"/>
              </a:rPr>
              <a:t>ungdommene</a:t>
            </a:r>
            <a:r>
              <a:rPr sz="2000" spc="-220" dirty="0">
                <a:latin typeface="DejaVu Sans"/>
                <a:cs typeface="DejaVu Sans"/>
              </a:rPr>
              <a:t> </a:t>
            </a:r>
            <a:r>
              <a:rPr sz="2000" spc="-135" dirty="0">
                <a:latin typeface="DejaVu Sans"/>
                <a:cs typeface="DejaVu Sans"/>
              </a:rPr>
              <a:t>forteller</a:t>
            </a:r>
            <a:r>
              <a:rPr sz="2000" spc="-180" dirty="0">
                <a:latin typeface="DejaVu Sans"/>
                <a:cs typeface="DejaVu Sans"/>
              </a:rPr>
              <a:t> </a:t>
            </a:r>
            <a:r>
              <a:rPr sz="2000" spc="-170" dirty="0">
                <a:latin typeface="DejaVu Sans"/>
                <a:cs typeface="DejaVu Sans"/>
              </a:rPr>
              <a:t>at</a:t>
            </a:r>
            <a:r>
              <a:rPr sz="2000" spc="-200" dirty="0">
                <a:latin typeface="DejaVu Sans"/>
                <a:cs typeface="DejaVu Sans"/>
              </a:rPr>
              <a:t> </a:t>
            </a:r>
            <a:r>
              <a:rPr sz="2000" spc="-175" dirty="0">
                <a:latin typeface="DejaVu Sans"/>
                <a:cs typeface="DejaVu Sans"/>
              </a:rPr>
              <a:t>hun</a:t>
            </a:r>
            <a:r>
              <a:rPr sz="2000" spc="-220" dirty="0">
                <a:latin typeface="DejaVu Sans"/>
                <a:cs typeface="DejaVu Sans"/>
              </a:rPr>
              <a:t> </a:t>
            </a:r>
            <a:r>
              <a:rPr sz="2000" spc="-25" dirty="0">
                <a:latin typeface="DejaVu Sans"/>
                <a:cs typeface="DejaVu Sans"/>
              </a:rPr>
              <a:t>har </a:t>
            </a:r>
            <a:r>
              <a:rPr sz="2000" spc="-155" dirty="0">
                <a:latin typeface="DejaVu Sans"/>
                <a:cs typeface="DejaVu Sans"/>
              </a:rPr>
              <a:t>ruset</a:t>
            </a:r>
            <a:r>
              <a:rPr sz="2000" spc="-204" dirty="0">
                <a:latin typeface="DejaVu Sans"/>
                <a:cs typeface="DejaVu Sans"/>
              </a:rPr>
              <a:t> </a:t>
            </a:r>
            <a:r>
              <a:rPr sz="2000" spc="-165" dirty="0">
                <a:latin typeface="DejaVu Sans"/>
                <a:cs typeface="DejaVu Sans"/>
              </a:rPr>
              <a:t>seg,</a:t>
            </a:r>
            <a:r>
              <a:rPr sz="2000" spc="-185" dirty="0">
                <a:latin typeface="DejaVu Sans"/>
                <a:cs typeface="DejaVu Sans"/>
              </a:rPr>
              <a:t> </a:t>
            </a:r>
            <a:r>
              <a:rPr sz="2000" spc="-215" dirty="0">
                <a:latin typeface="DejaVu Sans"/>
                <a:cs typeface="DejaVu Sans"/>
              </a:rPr>
              <a:t>og</a:t>
            </a:r>
            <a:r>
              <a:rPr sz="2000" spc="-195" dirty="0">
                <a:latin typeface="DejaVu Sans"/>
                <a:cs typeface="DejaVu Sans"/>
              </a:rPr>
              <a:t> </a:t>
            </a:r>
            <a:r>
              <a:rPr sz="2000" spc="-125" dirty="0">
                <a:latin typeface="DejaVu Sans"/>
                <a:cs typeface="DejaVu Sans"/>
              </a:rPr>
              <a:t>stjålet</a:t>
            </a:r>
            <a:r>
              <a:rPr sz="2000" spc="-200" dirty="0">
                <a:latin typeface="DejaVu Sans"/>
                <a:cs typeface="DejaVu Sans"/>
              </a:rPr>
              <a:t> </a:t>
            </a:r>
            <a:r>
              <a:rPr sz="2000" spc="-185" dirty="0">
                <a:latin typeface="DejaVu Sans"/>
                <a:cs typeface="DejaVu Sans"/>
              </a:rPr>
              <a:t>en</a:t>
            </a:r>
            <a:r>
              <a:rPr sz="2000" spc="-204" dirty="0">
                <a:latin typeface="DejaVu Sans"/>
                <a:cs typeface="DejaVu Sans"/>
              </a:rPr>
              <a:t> </a:t>
            </a:r>
            <a:r>
              <a:rPr sz="2000" spc="-95" dirty="0">
                <a:latin typeface="DejaVu Sans"/>
                <a:cs typeface="DejaVu Sans"/>
              </a:rPr>
              <a:t>bil.</a:t>
            </a:r>
            <a:r>
              <a:rPr sz="2000" spc="-200" dirty="0">
                <a:latin typeface="DejaVu Sans"/>
                <a:cs typeface="DejaVu Sans"/>
              </a:rPr>
              <a:t> </a:t>
            </a:r>
            <a:r>
              <a:rPr sz="2000" spc="-175" dirty="0">
                <a:latin typeface="DejaVu Sans"/>
                <a:cs typeface="DejaVu Sans"/>
              </a:rPr>
              <a:t>De</a:t>
            </a:r>
            <a:r>
              <a:rPr sz="2000" spc="-200" dirty="0">
                <a:latin typeface="DejaVu Sans"/>
                <a:cs typeface="DejaVu Sans"/>
              </a:rPr>
              <a:t> </a:t>
            </a:r>
            <a:r>
              <a:rPr sz="2000" spc="-160" dirty="0">
                <a:latin typeface="DejaVu Sans"/>
                <a:cs typeface="DejaVu Sans"/>
              </a:rPr>
              <a:t>ansatte</a:t>
            </a:r>
            <a:r>
              <a:rPr sz="2000" spc="-210" dirty="0">
                <a:latin typeface="DejaVu Sans"/>
                <a:cs typeface="DejaVu Sans"/>
              </a:rPr>
              <a:t> </a:t>
            </a:r>
            <a:r>
              <a:rPr sz="2000" spc="-114" dirty="0">
                <a:latin typeface="DejaVu Sans"/>
                <a:cs typeface="DejaVu Sans"/>
              </a:rPr>
              <a:t>blir</a:t>
            </a:r>
            <a:r>
              <a:rPr sz="2000" spc="-200" dirty="0">
                <a:latin typeface="DejaVu Sans"/>
                <a:cs typeface="DejaVu Sans"/>
              </a:rPr>
              <a:t> </a:t>
            </a:r>
            <a:r>
              <a:rPr sz="2000" spc="-204" dirty="0">
                <a:latin typeface="DejaVu Sans"/>
                <a:cs typeface="DejaVu Sans"/>
              </a:rPr>
              <a:t>bekymret</a:t>
            </a:r>
            <a:r>
              <a:rPr sz="2000" spc="-220" dirty="0">
                <a:latin typeface="DejaVu Sans"/>
                <a:cs typeface="DejaVu Sans"/>
              </a:rPr>
              <a:t> </a:t>
            </a:r>
            <a:r>
              <a:rPr sz="2000" spc="-215" dirty="0">
                <a:latin typeface="DejaVu Sans"/>
                <a:cs typeface="DejaVu Sans"/>
              </a:rPr>
              <a:t>og</a:t>
            </a:r>
            <a:r>
              <a:rPr sz="2000" spc="-200" dirty="0">
                <a:latin typeface="DejaVu Sans"/>
                <a:cs typeface="DejaVu Sans"/>
              </a:rPr>
              <a:t> </a:t>
            </a:r>
            <a:r>
              <a:rPr sz="2000" spc="-180" dirty="0">
                <a:latin typeface="DejaVu Sans"/>
                <a:cs typeface="DejaVu Sans"/>
              </a:rPr>
              <a:t>kontakter sykehuset</a:t>
            </a:r>
            <a:r>
              <a:rPr sz="2000" spc="-225" dirty="0">
                <a:latin typeface="DejaVu Sans"/>
                <a:cs typeface="DejaVu Sans"/>
              </a:rPr>
              <a:t> </a:t>
            </a:r>
            <a:r>
              <a:rPr sz="2000" spc="-140" dirty="0">
                <a:latin typeface="DejaVu Sans"/>
                <a:cs typeface="DejaVu Sans"/>
              </a:rPr>
              <a:t>for</a:t>
            </a:r>
            <a:r>
              <a:rPr sz="2000" spc="-190" dirty="0">
                <a:latin typeface="DejaVu Sans"/>
                <a:cs typeface="DejaVu Sans"/>
              </a:rPr>
              <a:t> </a:t>
            </a:r>
            <a:r>
              <a:rPr sz="2000" spc="-180" dirty="0">
                <a:latin typeface="DejaVu Sans"/>
                <a:cs typeface="DejaVu Sans"/>
              </a:rPr>
              <a:t>å</a:t>
            </a:r>
            <a:r>
              <a:rPr sz="2000" spc="-204" dirty="0">
                <a:latin typeface="DejaVu Sans"/>
                <a:cs typeface="DejaVu Sans"/>
              </a:rPr>
              <a:t> </a:t>
            </a:r>
            <a:r>
              <a:rPr sz="2000" spc="-150" dirty="0">
                <a:latin typeface="DejaVu Sans"/>
                <a:cs typeface="DejaVu Sans"/>
              </a:rPr>
              <a:t>spørre</a:t>
            </a:r>
            <a:r>
              <a:rPr sz="2000" spc="-210" dirty="0">
                <a:latin typeface="DejaVu Sans"/>
                <a:cs typeface="DejaVu Sans"/>
              </a:rPr>
              <a:t> </a:t>
            </a:r>
            <a:r>
              <a:rPr sz="2000" spc="-200" dirty="0">
                <a:latin typeface="DejaVu Sans"/>
                <a:cs typeface="DejaVu Sans"/>
              </a:rPr>
              <a:t>om</a:t>
            </a:r>
            <a:r>
              <a:rPr sz="2000" spc="-204" dirty="0">
                <a:latin typeface="DejaVu Sans"/>
                <a:cs typeface="DejaVu Sans"/>
              </a:rPr>
              <a:t> </a:t>
            </a:r>
            <a:r>
              <a:rPr sz="2000" spc="-25" dirty="0">
                <a:latin typeface="DejaVu Sans"/>
                <a:cs typeface="DejaVu Sans"/>
              </a:rPr>
              <a:t>hun </a:t>
            </a:r>
            <a:r>
              <a:rPr sz="2000" spc="-175" dirty="0">
                <a:latin typeface="DejaVu Sans"/>
                <a:cs typeface="DejaVu Sans"/>
              </a:rPr>
              <a:t>er</a:t>
            </a:r>
            <a:r>
              <a:rPr sz="2000" spc="-200" dirty="0">
                <a:latin typeface="DejaVu Sans"/>
                <a:cs typeface="DejaVu Sans"/>
              </a:rPr>
              <a:t> </a:t>
            </a:r>
            <a:r>
              <a:rPr sz="2000" spc="-155" dirty="0">
                <a:latin typeface="DejaVu Sans"/>
                <a:cs typeface="DejaVu Sans"/>
              </a:rPr>
              <a:t>innlagt.</a:t>
            </a:r>
            <a:r>
              <a:rPr sz="2000" spc="-195" dirty="0">
                <a:latin typeface="DejaVu Sans"/>
                <a:cs typeface="DejaVu Sans"/>
              </a:rPr>
              <a:t> </a:t>
            </a:r>
            <a:r>
              <a:rPr sz="2000" spc="-180" dirty="0">
                <a:latin typeface="DejaVu Sans"/>
                <a:cs typeface="DejaVu Sans"/>
              </a:rPr>
              <a:t>De</a:t>
            </a:r>
            <a:r>
              <a:rPr sz="2000" spc="-210" dirty="0">
                <a:latin typeface="DejaVu Sans"/>
                <a:cs typeface="DejaVu Sans"/>
              </a:rPr>
              <a:t> </a:t>
            </a:r>
            <a:r>
              <a:rPr sz="2000" spc="-165" dirty="0">
                <a:latin typeface="DejaVu Sans"/>
                <a:cs typeface="DejaVu Sans"/>
              </a:rPr>
              <a:t>får</a:t>
            </a:r>
            <a:r>
              <a:rPr sz="2000" spc="-180" dirty="0">
                <a:latin typeface="DejaVu Sans"/>
                <a:cs typeface="DejaVu Sans"/>
              </a:rPr>
              <a:t> </a:t>
            </a:r>
            <a:r>
              <a:rPr sz="2000" spc="-95" dirty="0">
                <a:latin typeface="DejaVu Sans"/>
                <a:cs typeface="DejaVu Sans"/>
              </a:rPr>
              <a:t>til</a:t>
            </a:r>
            <a:r>
              <a:rPr sz="2000" spc="-200" dirty="0">
                <a:latin typeface="DejaVu Sans"/>
                <a:cs typeface="DejaVu Sans"/>
              </a:rPr>
              <a:t> </a:t>
            </a:r>
            <a:r>
              <a:rPr sz="2000" spc="-190" dirty="0">
                <a:latin typeface="DejaVu Sans"/>
                <a:cs typeface="DejaVu Sans"/>
              </a:rPr>
              <a:t>svar </a:t>
            </a:r>
            <a:r>
              <a:rPr sz="2000" spc="-165" dirty="0">
                <a:latin typeface="DejaVu Sans"/>
                <a:cs typeface="DejaVu Sans"/>
              </a:rPr>
              <a:t>at</a:t>
            </a:r>
            <a:r>
              <a:rPr sz="2000" spc="-200" dirty="0">
                <a:latin typeface="DejaVu Sans"/>
                <a:cs typeface="DejaVu Sans"/>
              </a:rPr>
              <a:t> </a:t>
            </a:r>
            <a:r>
              <a:rPr sz="2000" spc="-170" dirty="0">
                <a:latin typeface="DejaVu Sans"/>
                <a:cs typeface="DejaVu Sans"/>
              </a:rPr>
              <a:t>opplysninger</a:t>
            </a:r>
            <a:r>
              <a:rPr sz="2000" spc="-210" dirty="0">
                <a:latin typeface="DejaVu Sans"/>
                <a:cs typeface="DejaVu Sans"/>
              </a:rPr>
              <a:t> </a:t>
            </a:r>
            <a:r>
              <a:rPr sz="2000" spc="-200" dirty="0">
                <a:latin typeface="DejaVu Sans"/>
                <a:cs typeface="DejaVu Sans"/>
              </a:rPr>
              <a:t>om</a:t>
            </a:r>
            <a:r>
              <a:rPr sz="2000" spc="-210" dirty="0">
                <a:latin typeface="DejaVu Sans"/>
                <a:cs typeface="DejaVu Sans"/>
              </a:rPr>
              <a:t> </a:t>
            </a:r>
            <a:r>
              <a:rPr sz="2000" spc="-155" dirty="0">
                <a:latin typeface="DejaVu Sans"/>
                <a:cs typeface="DejaVu Sans"/>
              </a:rPr>
              <a:t>pasienter</a:t>
            </a:r>
            <a:r>
              <a:rPr sz="2000" spc="-204" dirty="0">
                <a:latin typeface="DejaVu Sans"/>
                <a:cs typeface="DejaVu Sans"/>
              </a:rPr>
              <a:t> over</a:t>
            </a:r>
            <a:r>
              <a:rPr sz="2000" spc="-210" dirty="0">
                <a:latin typeface="DejaVu Sans"/>
                <a:cs typeface="DejaVu Sans"/>
              </a:rPr>
              <a:t> </a:t>
            </a:r>
            <a:r>
              <a:rPr sz="2000" spc="-215" dirty="0">
                <a:latin typeface="DejaVu Sans"/>
                <a:cs typeface="DejaVu Sans"/>
              </a:rPr>
              <a:t>16</a:t>
            </a:r>
            <a:r>
              <a:rPr sz="2000" spc="-200" dirty="0">
                <a:latin typeface="DejaVu Sans"/>
                <a:cs typeface="DejaVu Sans"/>
              </a:rPr>
              <a:t> </a:t>
            </a:r>
            <a:r>
              <a:rPr sz="2000" spc="-170" dirty="0">
                <a:latin typeface="DejaVu Sans"/>
                <a:cs typeface="DejaVu Sans"/>
              </a:rPr>
              <a:t>år</a:t>
            </a:r>
            <a:r>
              <a:rPr sz="2000" spc="-200" dirty="0">
                <a:latin typeface="DejaVu Sans"/>
                <a:cs typeface="DejaVu Sans"/>
              </a:rPr>
              <a:t> </a:t>
            </a:r>
            <a:r>
              <a:rPr sz="2000" spc="-175" dirty="0">
                <a:latin typeface="DejaVu Sans"/>
                <a:cs typeface="DejaVu Sans"/>
              </a:rPr>
              <a:t>er</a:t>
            </a:r>
            <a:r>
              <a:rPr sz="2000" spc="-195" dirty="0">
                <a:latin typeface="DejaVu Sans"/>
                <a:cs typeface="DejaVu Sans"/>
              </a:rPr>
              <a:t> </a:t>
            </a:r>
            <a:r>
              <a:rPr sz="2000" spc="-175" dirty="0">
                <a:latin typeface="DejaVu Sans"/>
                <a:cs typeface="DejaVu Sans"/>
              </a:rPr>
              <a:t>omfattet</a:t>
            </a:r>
            <a:r>
              <a:rPr sz="2000" spc="-215" dirty="0">
                <a:latin typeface="DejaVu Sans"/>
                <a:cs typeface="DejaVu Sans"/>
              </a:rPr>
              <a:t> </a:t>
            </a:r>
            <a:r>
              <a:rPr sz="2000" spc="-240" dirty="0">
                <a:latin typeface="DejaVu Sans"/>
                <a:cs typeface="DejaVu Sans"/>
              </a:rPr>
              <a:t>av</a:t>
            </a:r>
            <a:r>
              <a:rPr sz="2000" spc="-210" dirty="0">
                <a:latin typeface="DejaVu Sans"/>
                <a:cs typeface="DejaVu Sans"/>
              </a:rPr>
              <a:t> </a:t>
            </a:r>
            <a:r>
              <a:rPr sz="2000" spc="-55" dirty="0">
                <a:latin typeface="DejaVu Sans"/>
                <a:cs typeface="DejaVu Sans"/>
              </a:rPr>
              <a:t>taushetsplikten, </a:t>
            </a:r>
            <a:r>
              <a:rPr sz="2000" spc="-215" dirty="0">
                <a:latin typeface="DejaVu Sans"/>
                <a:cs typeface="DejaVu Sans"/>
              </a:rPr>
              <a:t>og</a:t>
            </a:r>
            <a:r>
              <a:rPr sz="2000" spc="-195" dirty="0">
                <a:latin typeface="DejaVu Sans"/>
                <a:cs typeface="DejaVu Sans"/>
              </a:rPr>
              <a:t> </a:t>
            </a:r>
            <a:r>
              <a:rPr sz="2000" spc="-170" dirty="0">
                <a:latin typeface="DejaVu Sans"/>
                <a:cs typeface="DejaVu Sans"/>
              </a:rPr>
              <a:t>at</a:t>
            </a:r>
            <a:r>
              <a:rPr sz="2000" spc="-200" dirty="0">
                <a:latin typeface="DejaVu Sans"/>
                <a:cs typeface="DejaVu Sans"/>
              </a:rPr>
              <a:t> </a:t>
            </a:r>
            <a:r>
              <a:rPr sz="2000" spc="-170" dirty="0">
                <a:latin typeface="DejaVu Sans"/>
                <a:cs typeface="DejaVu Sans"/>
              </a:rPr>
              <a:t>de</a:t>
            </a:r>
            <a:r>
              <a:rPr sz="2000" spc="-190" dirty="0">
                <a:latin typeface="DejaVu Sans"/>
                <a:cs typeface="DejaVu Sans"/>
              </a:rPr>
              <a:t> </a:t>
            </a:r>
            <a:r>
              <a:rPr sz="2000" spc="-160" dirty="0">
                <a:latin typeface="DejaVu Sans"/>
                <a:cs typeface="DejaVu Sans"/>
              </a:rPr>
              <a:t>derfor</a:t>
            </a:r>
            <a:r>
              <a:rPr sz="2000" spc="-204" dirty="0">
                <a:latin typeface="DejaVu Sans"/>
                <a:cs typeface="DejaVu Sans"/>
              </a:rPr>
              <a:t> </a:t>
            </a:r>
            <a:r>
              <a:rPr sz="2000" spc="-180" dirty="0">
                <a:latin typeface="DejaVu Sans"/>
                <a:cs typeface="DejaVu Sans"/>
              </a:rPr>
              <a:t>ikke</a:t>
            </a:r>
            <a:r>
              <a:rPr sz="2000" spc="-200" dirty="0">
                <a:latin typeface="DejaVu Sans"/>
                <a:cs typeface="DejaVu Sans"/>
              </a:rPr>
              <a:t> </a:t>
            </a:r>
            <a:r>
              <a:rPr sz="2000" spc="-195" dirty="0">
                <a:latin typeface="DejaVu Sans"/>
                <a:cs typeface="DejaVu Sans"/>
              </a:rPr>
              <a:t>kan</a:t>
            </a:r>
            <a:r>
              <a:rPr sz="2000" spc="-190" dirty="0">
                <a:latin typeface="DejaVu Sans"/>
                <a:cs typeface="DejaVu Sans"/>
              </a:rPr>
              <a:t> </a:t>
            </a:r>
            <a:r>
              <a:rPr sz="2000" spc="-185" dirty="0">
                <a:latin typeface="DejaVu Sans"/>
                <a:cs typeface="DejaVu Sans"/>
              </a:rPr>
              <a:t>svare.</a:t>
            </a:r>
            <a:r>
              <a:rPr sz="2000" spc="-210" dirty="0">
                <a:latin typeface="DejaVu Sans"/>
                <a:cs typeface="DejaVu Sans"/>
              </a:rPr>
              <a:t> </a:t>
            </a:r>
            <a:r>
              <a:rPr sz="2000" spc="-175" dirty="0">
                <a:latin typeface="DejaVu Sans"/>
                <a:cs typeface="DejaVu Sans"/>
              </a:rPr>
              <a:t>Det</a:t>
            </a:r>
            <a:r>
              <a:rPr sz="2000" spc="-190" dirty="0">
                <a:latin typeface="DejaVu Sans"/>
                <a:cs typeface="DejaVu Sans"/>
              </a:rPr>
              <a:t> </a:t>
            </a:r>
            <a:r>
              <a:rPr sz="2000" spc="-160" dirty="0">
                <a:latin typeface="DejaVu Sans"/>
                <a:cs typeface="DejaVu Sans"/>
              </a:rPr>
              <a:t>viser</a:t>
            </a:r>
            <a:r>
              <a:rPr sz="2000" spc="-204" dirty="0">
                <a:latin typeface="DejaVu Sans"/>
                <a:cs typeface="DejaVu Sans"/>
              </a:rPr>
              <a:t> </a:t>
            </a:r>
            <a:r>
              <a:rPr sz="2000" spc="-200" dirty="0">
                <a:latin typeface="DejaVu Sans"/>
                <a:cs typeface="DejaVu Sans"/>
              </a:rPr>
              <a:t>seg </a:t>
            </a:r>
            <a:r>
              <a:rPr sz="2000" spc="-165" dirty="0">
                <a:latin typeface="DejaVu Sans"/>
                <a:cs typeface="DejaVu Sans"/>
              </a:rPr>
              <a:t>senere</a:t>
            </a:r>
            <a:r>
              <a:rPr sz="2000" spc="-204" dirty="0">
                <a:latin typeface="DejaVu Sans"/>
                <a:cs typeface="DejaVu Sans"/>
              </a:rPr>
              <a:t> </a:t>
            </a:r>
            <a:r>
              <a:rPr sz="2000" spc="-170" dirty="0">
                <a:latin typeface="DejaVu Sans"/>
                <a:cs typeface="DejaVu Sans"/>
              </a:rPr>
              <a:t>at</a:t>
            </a:r>
            <a:r>
              <a:rPr sz="2000" spc="-200" dirty="0">
                <a:latin typeface="DejaVu Sans"/>
                <a:cs typeface="DejaVu Sans"/>
              </a:rPr>
              <a:t> </a:t>
            </a:r>
            <a:r>
              <a:rPr sz="2000" spc="-185" dirty="0">
                <a:latin typeface="DejaVu Sans"/>
                <a:cs typeface="DejaVu Sans"/>
              </a:rPr>
              <a:t>Anne</a:t>
            </a:r>
            <a:r>
              <a:rPr sz="2000" spc="-215" dirty="0">
                <a:latin typeface="DejaVu Sans"/>
                <a:cs typeface="DejaVu Sans"/>
              </a:rPr>
              <a:t> var</a:t>
            </a:r>
            <a:r>
              <a:rPr sz="2000" spc="-210" dirty="0">
                <a:latin typeface="DejaVu Sans"/>
                <a:cs typeface="DejaVu Sans"/>
              </a:rPr>
              <a:t> </a:t>
            </a:r>
            <a:r>
              <a:rPr sz="2000" spc="-170" dirty="0">
                <a:latin typeface="DejaVu Sans"/>
                <a:cs typeface="DejaVu Sans"/>
              </a:rPr>
              <a:t>på</a:t>
            </a:r>
            <a:r>
              <a:rPr sz="2000" spc="-190" dirty="0">
                <a:latin typeface="DejaVu Sans"/>
                <a:cs typeface="DejaVu Sans"/>
              </a:rPr>
              <a:t> </a:t>
            </a:r>
            <a:r>
              <a:rPr sz="2000" spc="-170" dirty="0">
                <a:latin typeface="DejaVu Sans"/>
                <a:cs typeface="DejaVu Sans"/>
              </a:rPr>
              <a:t>sykehusets</a:t>
            </a:r>
            <a:r>
              <a:rPr sz="2000" spc="-210" dirty="0">
                <a:latin typeface="DejaVu Sans"/>
                <a:cs typeface="DejaVu Sans"/>
              </a:rPr>
              <a:t> </a:t>
            </a:r>
            <a:r>
              <a:rPr sz="2000" spc="-180" dirty="0">
                <a:latin typeface="DejaVu Sans"/>
                <a:cs typeface="DejaVu Sans"/>
              </a:rPr>
              <a:t>akuttmottak</a:t>
            </a:r>
            <a:r>
              <a:rPr sz="2000" spc="-200" dirty="0">
                <a:latin typeface="DejaVu Sans"/>
                <a:cs typeface="DejaVu Sans"/>
              </a:rPr>
              <a:t> </a:t>
            </a:r>
            <a:r>
              <a:rPr sz="2000" spc="-25" dirty="0">
                <a:latin typeface="DejaVu Sans"/>
                <a:cs typeface="DejaVu Sans"/>
              </a:rPr>
              <a:t>med </a:t>
            </a:r>
            <a:r>
              <a:rPr sz="2000" spc="-150" dirty="0">
                <a:latin typeface="DejaVu Sans"/>
                <a:cs typeface="DejaVu Sans"/>
              </a:rPr>
              <a:t>skrubbsår</a:t>
            </a:r>
            <a:r>
              <a:rPr sz="2000" spc="-200" dirty="0">
                <a:latin typeface="DejaVu Sans"/>
                <a:cs typeface="DejaVu Sans"/>
              </a:rPr>
              <a:t> </a:t>
            </a:r>
            <a:r>
              <a:rPr sz="2000" spc="-215" dirty="0">
                <a:latin typeface="DejaVu Sans"/>
                <a:cs typeface="DejaVu Sans"/>
              </a:rPr>
              <a:t>og</a:t>
            </a:r>
            <a:r>
              <a:rPr sz="2000" spc="-175" dirty="0">
                <a:latin typeface="DejaVu Sans"/>
                <a:cs typeface="DejaVu Sans"/>
              </a:rPr>
              <a:t> </a:t>
            </a:r>
            <a:r>
              <a:rPr sz="2000" spc="-185" dirty="0">
                <a:latin typeface="DejaVu Sans"/>
                <a:cs typeface="DejaVu Sans"/>
              </a:rPr>
              <a:t>brukket</a:t>
            </a:r>
            <a:r>
              <a:rPr sz="2000" spc="-190" dirty="0">
                <a:latin typeface="DejaVu Sans"/>
                <a:cs typeface="DejaVu Sans"/>
              </a:rPr>
              <a:t> </a:t>
            </a:r>
            <a:r>
              <a:rPr sz="2000" spc="-170" dirty="0">
                <a:latin typeface="DejaVu Sans"/>
                <a:cs typeface="DejaVu Sans"/>
              </a:rPr>
              <a:t>arm.</a:t>
            </a:r>
            <a:r>
              <a:rPr sz="2000" spc="-190" dirty="0">
                <a:latin typeface="DejaVu Sans"/>
                <a:cs typeface="DejaVu Sans"/>
              </a:rPr>
              <a:t> </a:t>
            </a:r>
            <a:r>
              <a:rPr sz="2000" spc="-165" dirty="0">
                <a:latin typeface="DejaVu Sans"/>
                <a:cs typeface="DejaVu Sans"/>
              </a:rPr>
              <a:t>Bruddet</a:t>
            </a:r>
            <a:r>
              <a:rPr sz="2000" spc="-204" dirty="0">
                <a:latin typeface="DejaVu Sans"/>
                <a:cs typeface="DejaVu Sans"/>
              </a:rPr>
              <a:t> </a:t>
            </a:r>
            <a:r>
              <a:rPr sz="2000" spc="-215" dirty="0">
                <a:latin typeface="DejaVu Sans"/>
                <a:cs typeface="DejaVu Sans"/>
              </a:rPr>
              <a:t>var</a:t>
            </a:r>
            <a:r>
              <a:rPr sz="2000" spc="-195" dirty="0">
                <a:latin typeface="DejaVu Sans"/>
                <a:cs typeface="DejaVu Sans"/>
              </a:rPr>
              <a:t> </a:t>
            </a:r>
            <a:r>
              <a:rPr sz="2000" spc="-125" dirty="0">
                <a:latin typeface="DejaVu Sans"/>
                <a:cs typeface="DejaVu Sans"/>
              </a:rPr>
              <a:t>så</a:t>
            </a:r>
            <a:r>
              <a:rPr sz="2000" spc="-185" dirty="0">
                <a:latin typeface="DejaVu Sans"/>
                <a:cs typeface="DejaVu Sans"/>
              </a:rPr>
              <a:t> </a:t>
            </a:r>
            <a:r>
              <a:rPr sz="2000" spc="-155" dirty="0">
                <a:latin typeface="DejaVu Sans"/>
                <a:cs typeface="DejaVu Sans"/>
              </a:rPr>
              <a:t>komplisert</a:t>
            </a:r>
            <a:r>
              <a:rPr sz="2000" spc="-190" dirty="0">
                <a:latin typeface="DejaVu Sans"/>
                <a:cs typeface="DejaVu Sans"/>
              </a:rPr>
              <a:t> </a:t>
            </a:r>
            <a:r>
              <a:rPr sz="2000" spc="-170" dirty="0">
                <a:latin typeface="DejaVu Sans"/>
                <a:cs typeface="DejaVu Sans"/>
              </a:rPr>
              <a:t>at</a:t>
            </a:r>
            <a:r>
              <a:rPr sz="2000" spc="-190" dirty="0">
                <a:latin typeface="DejaVu Sans"/>
                <a:cs typeface="DejaVu Sans"/>
              </a:rPr>
              <a:t> </a:t>
            </a:r>
            <a:r>
              <a:rPr sz="2000" spc="-175" dirty="0">
                <a:latin typeface="DejaVu Sans"/>
                <a:cs typeface="DejaVu Sans"/>
              </a:rPr>
              <a:t>hun</a:t>
            </a:r>
            <a:r>
              <a:rPr sz="2000" spc="-210" dirty="0">
                <a:latin typeface="DejaVu Sans"/>
                <a:cs typeface="DejaVu Sans"/>
              </a:rPr>
              <a:t> </a:t>
            </a:r>
            <a:r>
              <a:rPr sz="2000" spc="-190" dirty="0">
                <a:latin typeface="DejaVu Sans"/>
                <a:cs typeface="DejaVu Sans"/>
              </a:rPr>
              <a:t>måtte</a:t>
            </a:r>
            <a:r>
              <a:rPr sz="2000" spc="-204" dirty="0">
                <a:latin typeface="DejaVu Sans"/>
                <a:cs typeface="DejaVu Sans"/>
              </a:rPr>
              <a:t> </a:t>
            </a:r>
            <a:r>
              <a:rPr sz="2000" spc="-170" dirty="0">
                <a:latin typeface="DejaVu Sans"/>
                <a:cs typeface="DejaVu Sans"/>
              </a:rPr>
              <a:t>opereres</a:t>
            </a:r>
            <a:r>
              <a:rPr sz="2000" spc="-204" dirty="0">
                <a:latin typeface="DejaVu Sans"/>
                <a:cs typeface="DejaVu Sans"/>
              </a:rPr>
              <a:t> dagen</a:t>
            </a:r>
            <a:r>
              <a:rPr sz="2000" spc="-195" dirty="0">
                <a:latin typeface="DejaVu Sans"/>
                <a:cs typeface="DejaVu Sans"/>
              </a:rPr>
              <a:t> </a:t>
            </a:r>
            <a:r>
              <a:rPr sz="2000" spc="-10" dirty="0">
                <a:latin typeface="DejaVu Sans"/>
                <a:cs typeface="DejaVu Sans"/>
              </a:rPr>
              <a:t>etter.</a:t>
            </a:r>
            <a:endParaRPr sz="2000">
              <a:latin typeface="DejaVu Sans"/>
              <a:cs typeface="DejaVu Sans"/>
            </a:endParaRPr>
          </a:p>
          <a:p>
            <a:pPr marL="240665" indent="-227965">
              <a:lnSpc>
                <a:spcPts val="2160"/>
              </a:lnSpc>
              <a:buFont typeface="Arial"/>
              <a:buChar char="•"/>
              <a:tabLst>
                <a:tab pos="240665" algn="l"/>
              </a:tabLst>
            </a:pPr>
            <a:r>
              <a:rPr sz="2000" spc="-200" dirty="0">
                <a:latin typeface="DejaVu Sans"/>
                <a:cs typeface="DejaVu Sans"/>
              </a:rPr>
              <a:t>(</a:t>
            </a:r>
            <a:r>
              <a:rPr sz="2000" spc="-190" dirty="0">
                <a:latin typeface="DejaVu Sans"/>
                <a:cs typeface="DejaVu Sans"/>
              </a:rPr>
              <a:t> Altmann&amp;</a:t>
            </a:r>
            <a:r>
              <a:rPr sz="2000" spc="-185" dirty="0">
                <a:latin typeface="DejaVu Sans"/>
                <a:cs typeface="DejaVu Sans"/>
              </a:rPr>
              <a:t> </a:t>
            </a:r>
            <a:r>
              <a:rPr sz="2000" spc="-135" dirty="0">
                <a:latin typeface="DejaVu Sans"/>
                <a:cs typeface="DejaVu Sans"/>
              </a:rPr>
              <a:t>Paulsrud</a:t>
            </a:r>
            <a:r>
              <a:rPr sz="2000" spc="-175" dirty="0">
                <a:latin typeface="DejaVu Sans"/>
                <a:cs typeface="DejaVu Sans"/>
              </a:rPr>
              <a:t> </a:t>
            </a:r>
            <a:r>
              <a:rPr sz="2000" spc="-200" dirty="0">
                <a:latin typeface="DejaVu Sans"/>
                <a:cs typeface="DejaVu Sans"/>
              </a:rPr>
              <a:t>2023,</a:t>
            </a:r>
            <a:r>
              <a:rPr sz="2000" spc="-210" dirty="0">
                <a:latin typeface="DejaVu Sans"/>
                <a:cs typeface="DejaVu Sans"/>
              </a:rPr>
              <a:t> </a:t>
            </a:r>
            <a:r>
              <a:rPr sz="2000" spc="-10" dirty="0">
                <a:latin typeface="DejaVu Sans"/>
                <a:cs typeface="DejaVu Sans"/>
              </a:rPr>
              <a:t>s.55)</a:t>
            </a:r>
            <a:endParaRPr sz="2000">
              <a:latin typeface="DejaVu Sans"/>
              <a:cs typeface="DejaVu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 nummer&#10;&#10;Automatisk generert beskrivelse">
            <a:extLst>
              <a:ext uri="{FF2B5EF4-FFF2-40B4-BE49-F238E27FC236}">
                <a16:creationId xmlns:a16="http://schemas.microsoft.com/office/drawing/2014/main" id="{34CD8682-4E07-7BF4-4F50-8CE557335E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381000"/>
            <a:ext cx="12192000" cy="6856781"/>
          </a:xfrm>
          <a:prstGeom prst="rect">
            <a:avLst/>
          </a:prstGeom>
        </p:spPr>
      </p:pic>
    </p:spTree>
    <p:extLst>
      <p:ext uri="{BB962C8B-B14F-4D97-AF65-F5344CB8AC3E}">
        <p14:creationId xmlns:p14="http://schemas.microsoft.com/office/powerpoint/2010/main" val="42810032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ittel 1">
            <a:extLst>
              <a:ext uri="{FF2B5EF4-FFF2-40B4-BE49-F238E27FC236}">
                <a16:creationId xmlns:a16="http://schemas.microsoft.com/office/drawing/2014/main" id="{D9C5A435-0617-FF5D-A498-FFBEFBBAA966}"/>
              </a:ext>
            </a:extLst>
          </p:cNvPr>
          <p:cNvSpPr>
            <a:spLocks noGrp="1"/>
          </p:cNvSpPr>
          <p:nvPr>
            <p:ph type="title"/>
          </p:nvPr>
        </p:nvSpPr>
        <p:spPr>
          <a:xfrm>
            <a:off x="838200" y="401221"/>
            <a:ext cx="10515600" cy="817979"/>
          </a:xfrm>
        </p:spPr>
        <p:txBody>
          <a:bodyPr>
            <a:normAutofit fontScale="90000"/>
          </a:bodyPr>
          <a:lstStyle/>
          <a:p>
            <a:pPr>
              <a:lnSpc>
                <a:spcPct val="90000"/>
              </a:lnSpc>
            </a:pPr>
            <a:r>
              <a:rPr kumimoji="0" lang="nb-NO" sz="3600" b="1" i="0" u="none" strike="noStrike" kern="0" cap="none" spc="-25" normalizeH="0" baseline="0" noProof="0" dirty="0">
                <a:ln>
                  <a:noFill/>
                </a:ln>
                <a:solidFill>
                  <a:srgbClr val="FFFFFF"/>
                </a:solidFill>
                <a:effectLst/>
                <a:uLnTx/>
                <a:uFillTx/>
                <a:latin typeface="Arial"/>
                <a:ea typeface="+mj-ea"/>
                <a:cs typeface="Arial"/>
              </a:rPr>
              <a:t>NÅR BARNET ER PART - </a:t>
            </a:r>
            <a:r>
              <a:rPr kumimoji="0" lang="nb-NO" sz="3600" b="1" i="0" u="none" strike="noStrike" kern="0" cap="none" spc="-30" normalizeH="0" baseline="0" noProof="0" dirty="0">
                <a:ln>
                  <a:noFill/>
                </a:ln>
                <a:solidFill>
                  <a:srgbClr val="FFFFFF"/>
                </a:solidFill>
                <a:effectLst/>
                <a:uLnTx/>
                <a:uFillTx/>
                <a:latin typeface="Arial"/>
                <a:ea typeface="+mj-ea"/>
                <a:cs typeface="Arial"/>
              </a:rPr>
              <a:t> </a:t>
            </a:r>
            <a:br>
              <a:rPr kumimoji="0" lang="nb-NO" sz="3600" b="1" i="0" u="none" strike="noStrike" kern="0" cap="none" spc="-30" normalizeH="0" baseline="0" noProof="0" dirty="0">
                <a:ln>
                  <a:noFill/>
                </a:ln>
                <a:solidFill>
                  <a:srgbClr val="FFFFFF"/>
                </a:solidFill>
                <a:effectLst/>
                <a:uLnTx/>
                <a:uFillTx/>
                <a:latin typeface="Arial"/>
                <a:ea typeface="+mj-ea"/>
                <a:cs typeface="Arial"/>
              </a:rPr>
            </a:br>
            <a:r>
              <a:rPr kumimoji="0" lang="nb-NO" sz="3600" b="1" i="0" u="none" strike="noStrike" kern="0" cap="none" spc="0" normalizeH="0" baseline="0" noProof="0" dirty="0">
                <a:ln>
                  <a:noFill/>
                </a:ln>
                <a:solidFill>
                  <a:srgbClr val="FFFFFF"/>
                </a:solidFill>
                <a:effectLst/>
                <a:uLnTx/>
                <a:uFillTx/>
                <a:latin typeface="Arial"/>
                <a:ea typeface="+mj-ea"/>
                <a:cs typeface="Arial"/>
              </a:rPr>
              <a:t>REGLER</a:t>
            </a:r>
            <a:r>
              <a:rPr kumimoji="0" lang="nb-NO" sz="3600" b="1" i="0" u="none" strike="noStrike" kern="0" cap="none" spc="5" normalizeH="0" baseline="0" noProof="0" dirty="0">
                <a:ln>
                  <a:noFill/>
                </a:ln>
                <a:solidFill>
                  <a:srgbClr val="FFFFFF"/>
                </a:solidFill>
                <a:effectLst/>
                <a:uLnTx/>
                <a:uFillTx/>
                <a:latin typeface="Arial"/>
                <a:ea typeface="+mj-ea"/>
                <a:cs typeface="Arial"/>
              </a:rPr>
              <a:t> </a:t>
            </a:r>
            <a:r>
              <a:rPr kumimoji="0" lang="nb-NO" sz="3600" b="1" i="0" u="none" strike="noStrike" kern="0" cap="none" spc="0" normalizeH="0" baseline="0" noProof="0" dirty="0">
                <a:ln>
                  <a:noFill/>
                </a:ln>
                <a:solidFill>
                  <a:srgbClr val="FFFFFF"/>
                </a:solidFill>
                <a:effectLst/>
                <a:uLnTx/>
                <a:uFillTx/>
                <a:latin typeface="Arial"/>
                <a:ea typeface="+mj-ea"/>
                <a:cs typeface="Arial"/>
              </a:rPr>
              <a:t>OM</a:t>
            </a:r>
            <a:r>
              <a:rPr kumimoji="0" lang="nb-NO" sz="3600" b="1" i="0" u="none" strike="noStrike" kern="0" cap="none" spc="-35" normalizeH="0" baseline="0" noProof="0" dirty="0">
                <a:ln>
                  <a:noFill/>
                </a:ln>
                <a:solidFill>
                  <a:srgbClr val="FFFFFF"/>
                </a:solidFill>
                <a:effectLst/>
                <a:uLnTx/>
                <a:uFillTx/>
                <a:latin typeface="Arial"/>
                <a:ea typeface="+mj-ea"/>
                <a:cs typeface="Arial"/>
              </a:rPr>
              <a:t> </a:t>
            </a:r>
            <a:r>
              <a:rPr kumimoji="0" lang="nb-NO" sz="3600" b="1" i="0" u="none" strike="noStrike" kern="0" cap="none" spc="-10" normalizeH="0" baseline="0" noProof="0" dirty="0">
                <a:ln>
                  <a:noFill/>
                </a:ln>
                <a:solidFill>
                  <a:srgbClr val="FFFFFF"/>
                </a:solidFill>
                <a:effectLst/>
                <a:uLnTx/>
                <a:uFillTx/>
                <a:latin typeface="Arial"/>
                <a:ea typeface="+mj-ea"/>
                <a:cs typeface="Arial"/>
              </a:rPr>
              <a:t>PARTSINNSYN</a:t>
            </a:r>
            <a:endParaRPr lang="nb-NO" sz="3600" dirty="0">
              <a:solidFill>
                <a:srgbClr val="FFFFFF"/>
              </a:solidFill>
            </a:endParaRPr>
          </a:p>
        </p:txBody>
      </p:sp>
      <p:sp>
        <p:nvSpPr>
          <p:cNvPr id="3" name="Plassholder for tekst 2">
            <a:extLst>
              <a:ext uri="{FF2B5EF4-FFF2-40B4-BE49-F238E27FC236}">
                <a16:creationId xmlns:a16="http://schemas.microsoft.com/office/drawing/2014/main" id="{FBA3C86B-794C-231D-F7F8-5DA3CAEA1938}"/>
              </a:ext>
            </a:extLst>
          </p:cNvPr>
          <p:cNvSpPr>
            <a:spLocks noGrp="1"/>
          </p:cNvSpPr>
          <p:nvPr>
            <p:ph type="body" idx="1"/>
          </p:nvPr>
        </p:nvSpPr>
        <p:spPr>
          <a:xfrm>
            <a:off x="304800" y="2748636"/>
            <a:ext cx="11125200" cy="3906460"/>
          </a:xfrm>
        </p:spPr>
        <p:txBody>
          <a:bodyPr>
            <a:normAutofit fontScale="25000" lnSpcReduction="20000"/>
          </a:bodyPr>
          <a:lstStyle/>
          <a:p>
            <a:pPr marL="12700">
              <a:lnSpc>
                <a:spcPct val="90000"/>
              </a:lnSpc>
              <a:spcBef>
                <a:spcPts val="100"/>
              </a:spcBef>
            </a:pPr>
            <a:r>
              <a:rPr lang="nb-NO" sz="6200" b="1" dirty="0">
                <a:highlight>
                  <a:srgbClr val="FFFF00"/>
                </a:highlight>
                <a:latin typeface="+mn-lt"/>
                <a:cs typeface="Arial"/>
              </a:rPr>
              <a:t>Forvaltningslovens §</a:t>
            </a:r>
            <a:r>
              <a:rPr lang="nb-NO" sz="6200" b="1" spc="-25" dirty="0">
                <a:highlight>
                  <a:srgbClr val="FFFF00"/>
                </a:highlight>
                <a:latin typeface="+mn-lt"/>
                <a:cs typeface="Arial"/>
              </a:rPr>
              <a:t> </a:t>
            </a:r>
            <a:r>
              <a:rPr lang="nb-NO" sz="6200" b="1" dirty="0">
                <a:highlight>
                  <a:srgbClr val="FFFF00"/>
                </a:highlight>
                <a:latin typeface="+mn-lt"/>
                <a:cs typeface="Arial"/>
              </a:rPr>
              <a:t>18.</a:t>
            </a:r>
            <a:r>
              <a:rPr lang="nb-NO" sz="6200" b="1" spc="-15" dirty="0">
                <a:highlight>
                  <a:srgbClr val="FFFF00"/>
                </a:highlight>
                <a:latin typeface="+mn-lt"/>
                <a:cs typeface="Arial"/>
              </a:rPr>
              <a:t> </a:t>
            </a:r>
          </a:p>
          <a:p>
            <a:pPr marL="12700">
              <a:lnSpc>
                <a:spcPct val="90000"/>
              </a:lnSpc>
              <a:spcBef>
                <a:spcPts val="100"/>
              </a:spcBef>
            </a:pPr>
            <a:r>
              <a:rPr lang="nb-NO" sz="6200" b="1" spc="-15" dirty="0">
                <a:latin typeface="+mn-lt"/>
                <a:cs typeface="Arial"/>
              </a:rPr>
              <a:t>…. </a:t>
            </a:r>
            <a:r>
              <a:rPr lang="nb-NO" sz="6200" u="none" dirty="0">
                <a:latin typeface="+mn-lt"/>
                <a:cs typeface="Arial"/>
              </a:rPr>
              <a:t>Dersom</a:t>
            </a:r>
            <a:r>
              <a:rPr lang="nb-NO" sz="6200" u="none" spc="-10" dirty="0">
                <a:latin typeface="+mn-lt"/>
                <a:cs typeface="Arial"/>
              </a:rPr>
              <a:t> </a:t>
            </a:r>
            <a:r>
              <a:rPr lang="nb-NO" sz="6200" u="none" dirty="0">
                <a:latin typeface="+mn-lt"/>
                <a:cs typeface="Arial"/>
              </a:rPr>
              <a:t>en</a:t>
            </a:r>
            <a:r>
              <a:rPr lang="nb-NO" sz="6200" u="none" spc="-30" dirty="0">
                <a:latin typeface="+mn-lt"/>
                <a:cs typeface="Arial"/>
              </a:rPr>
              <a:t> </a:t>
            </a:r>
            <a:r>
              <a:rPr lang="nb-NO" sz="6200" u="none" dirty="0">
                <a:latin typeface="+mn-lt"/>
                <a:cs typeface="Arial"/>
              </a:rPr>
              <a:t>mindreårig</a:t>
            </a:r>
            <a:r>
              <a:rPr lang="nb-NO" sz="6200" u="none" spc="-5" dirty="0">
                <a:latin typeface="+mn-lt"/>
                <a:cs typeface="Arial"/>
              </a:rPr>
              <a:t> </a:t>
            </a:r>
            <a:r>
              <a:rPr lang="nb-NO" sz="6200" u="none" dirty="0">
                <a:latin typeface="+mn-lt"/>
                <a:cs typeface="Arial"/>
              </a:rPr>
              <a:t>er</a:t>
            </a:r>
            <a:r>
              <a:rPr lang="nb-NO" sz="6200" u="none" spc="-15" dirty="0">
                <a:latin typeface="+mn-lt"/>
                <a:cs typeface="Arial"/>
              </a:rPr>
              <a:t> </a:t>
            </a:r>
            <a:r>
              <a:rPr lang="nb-NO" sz="6200" u="none" dirty="0">
                <a:latin typeface="+mn-lt"/>
                <a:cs typeface="Arial"/>
              </a:rPr>
              <a:t>part</a:t>
            </a:r>
            <a:r>
              <a:rPr lang="nb-NO" sz="6200" u="none" spc="-20" dirty="0">
                <a:latin typeface="+mn-lt"/>
                <a:cs typeface="Arial"/>
              </a:rPr>
              <a:t> </a:t>
            </a:r>
            <a:r>
              <a:rPr lang="nb-NO" sz="6200" u="none" dirty="0">
                <a:latin typeface="+mn-lt"/>
                <a:cs typeface="Arial"/>
              </a:rPr>
              <a:t>i</a:t>
            </a:r>
            <a:r>
              <a:rPr lang="nb-NO" sz="6200" u="none" spc="-20" dirty="0">
                <a:latin typeface="+mn-lt"/>
                <a:cs typeface="Arial"/>
              </a:rPr>
              <a:t> </a:t>
            </a:r>
            <a:r>
              <a:rPr lang="nb-NO" sz="6200" u="none" dirty="0">
                <a:latin typeface="+mn-lt"/>
                <a:cs typeface="Arial"/>
              </a:rPr>
              <a:t>saken</a:t>
            </a:r>
            <a:r>
              <a:rPr lang="nb-NO" sz="6200" u="none" spc="-10" dirty="0">
                <a:latin typeface="+mn-lt"/>
                <a:cs typeface="Arial"/>
              </a:rPr>
              <a:t> </a:t>
            </a:r>
            <a:r>
              <a:rPr lang="nb-NO" sz="6200" u="none" spc="-25" dirty="0">
                <a:latin typeface="+mn-lt"/>
                <a:cs typeface="Arial"/>
              </a:rPr>
              <a:t>og </a:t>
            </a:r>
            <a:r>
              <a:rPr lang="nb-NO" sz="6200" u="none" dirty="0">
                <a:latin typeface="+mn-lt"/>
                <a:cs typeface="Arial"/>
              </a:rPr>
              <a:t>blir</a:t>
            </a:r>
            <a:r>
              <a:rPr lang="nb-NO" sz="6200" u="none" spc="-30" dirty="0">
                <a:latin typeface="+mn-lt"/>
                <a:cs typeface="Arial"/>
              </a:rPr>
              <a:t> </a:t>
            </a:r>
            <a:r>
              <a:rPr lang="nb-NO" sz="6200" u="none" dirty="0">
                <a:latin typeface="+mn-lt"/>
                <a:cs typeface="Arial"/>
              </a:rPr>
              <a:t>representert</a:t>
            </a:r>
            <a:r>
              <a:rPr lang="nb-NO" sz="6200" u="none" spc="-25" dirty="0">
                <a:latin typeface="+mn-lt"/>
                <a:cs typeface="Arial"/>
              </a:rPr>
              <a:t> </a:t>
            </a:r>
            <a:r>
              <a:rPr lang="nb-NO" sz="6200" u="none" dirty="0">
                <a:latin typeface="+mn-lt"/>
                <a:cs typeface="Arial"/>
              </a:rPr>
              <a:t>av</a:t>
            </a:r>
            <a:r>
              <a:rPr lang="nb-NO" sz="6200" u="none" spc="-35" dirty="0">
                <a:latin typeface="+mn-lt"/>
                <a:cs typeface="Arial"/>
              </a:rPr>
              <a:t> </a:t>
            </a:r>
            <a:r>
              <a:rPr lang="nb-NO" sz="6200" u="none" dirty="0">
                <a:latin typeface="+mn-lt"/>
                <a:cs typeface="Arial"/>
              </a:rPr>
              <a:t>verge,</a:t>
            </a:r>
            <a:r>
              <a:rPr lang="nb-NO" sz="6200" u="none" spc="-35" dirty="0">
                <a:latin typeface="+mn-lt"/>
                <a:cs typeface="Arial"/>
              </a:rPr>
              <a:t> </a:t>
            </a:r>
            <a:r>
              <a:rPr lang="nb-NO" sz="6200" u="none" dirty="0">
                <a:latin typeface="+mn-lt"/>
                <a:cs typeface="Arial"/>
              </a:rPr>
              <a:t>gjelder</a:t>
            </a:r>
            <a:r>
              <a:rPr lang="nb-NO" sz="6200" u="none" spc="-15" dirty="0">
                <a:latin typeface="+mn-lt"/>
                <a:cs typeface="Arial"/>
              </a:rPr>
              <a:t> </a:t>
            </a:r>
            <a:r>
              <a:rPr lang="nb-NO" sz="6200" u="none" dirty="0">
                <a:latin typeface="+mn-lt"/>
                <a:cs typeface="Arial"/>
              </a:rPr>
              <a:t>dette</a:t>
            </a:r>
            <a:r>
              <a:rPr lang="nb-NO" sz="6200" u="none" spc="-35" dirty="0">
                <a:latin typeface="+mn-lt"/>
                <a:cs typeface="Arial"/>
              </a:rPr>
              <a:t> </a:t>
            </a:r>
            <a:r>
              <a:rPr lang="nb-NO" sz="6200" u="none" dirty="0">
                <a:latin typeface="+mn-lt"/>
                <a:cs typeface="Arial"/>
              </a:rPr>
              <a:t>også</a:t>
            </a:r>
            <a:r>
              <a:rPr lang="nb-NO" sz="6200" u="none" spc="-50" dirty="0">
                <a:latin typeface="+mn-lt"/>
                <a:cs typeface="Arial"/>
              </a:rPr>
              <a:t> </a:t>
            </a:r>
            <a:r>
              <a:rPr lang="nb-NO" sz="6200" u="none" dirty="0">
                <a:latin typeface="+mn-lt"/>
                <a:cs typeface="Arial"/>
              </a:rPr>
              <a:t>den</a:t>
            </a:r>
            <a:r>
              <a:rPr lang="nb-NO" sz="6200" u="none" spc="-30" dirty="0">
                <a:latin typeface="+mn-lt"/>
                <a:cs typeface="Arial"/>
              </a:rPr>
              <a:t> </a:t>
            </a:r>
            <a:r>
              <a:rPr lang="nb-NO" sz="6200" u="none" dirty="0">
                <a:latin typeface="+mn-lt"/>
                <a:cs typeface="Arial"/>
              </a:rPr>
              <a:t>mindreårige</a:t>
            </a:r>
            <a:r>
              <a:rPr lang="nb-NO" sz="6200" u="none" spc="-25" dirty="0">
                <a:latin typeface="+mn-lt"/>
                <a:cs typeface="Arial"/>
              </a:rPr>
              <a:t> </a:t>
            </a:r>
            <a:r>
              <a:rPr lang="nb-NO" sz="6200" u="none" spc="-10" dirty="0">
                <a:latin typeface="+mn-lt"/>
                <a:cs typeface="Arial"/>
              </a:rPr>
              <a:t>selv.</a:t>
            </a:r>
            <a:r>
              <a:rPr lang="nb-NO" sz="6200" u="none" spc="-30" dirty="0">
                <a:latin typeface="+mn-lt"/>
                <a:cs typeface="Arial"/>
              </a:rPr>
              <a:t> </a:t>
            </a:r>
            <a:r>
              <a:rPr lang="nb-NO" sz="6200" u="none" dirty="0">
                <a:latin typeface="+mn-lt"/>
                <a:cs typeface="Arial"/>
              </a:rPr>
              <a:t>… </a:t>
            </a:r>
            <a:r>
              <a:rPr lang="nb-NO" sz="6200" u="none" spc="-15" dirty="0">
                <a:latin typeface="+mn-lt"/>
                <a:cs typeface="Arial"/>
              </a:rPr>
              <a:t> </a:t>
            </a:r>
            <a:r>
              <a:rPr lang="nb-NO" sz="6200" u="none" dirty="0">
                <a:latin typeface="+mn-lt"/>
                <a:cs typeface="Arial"/>
              </a:rPr>
              <a:t>En</a:t>
            </a:r>
            <a:r>
              <a:rPr lang="nb-NO" sz="6200" u="none" spc="-30" dirty="0">
                <a:latin typeface="+mn-lt"/>
                <a:cs typeface="Arial"/>
              </a:rPr>
              <a:t> </a:t>
            </a:r>
            <a:r>
              <a:rPr lang="nb-NO" sz="6200" u="none" dirty="0">
                <a:latin typeface="+mn-lt"/>
                <a:cs typeface="Arial"/>
              </a:rPr>
              <a:t>mindreårig</a:t>
            </a:r>
            <a:r>
              <a:rPr lang="nb-NO" sz="6200" u="none" spc="-10" dirty="0">
                <a:latin typeface="+mn-lt"/>
                <a:cs typeface="Arial"/>
              </a:rPr>
              <a:t> </a:t>
            </a:r>
            <a:r>
              <a:rPr lang="nb-NO" sz="6200" u="none" dirty="0">
                <a:latin typeface="+mn-lt"/>
                <a:cs typeface="Arial"/>
              </a:rPr>
              <a:t>under</a:t>
            </a:r>
            <a:r>
              <a:rPr lang="nb-NO" sz="6200" u="none" spc="-15" dirty="0">
                <a:latin typeface="+mn-lt"/>
                <a:cs typeface="Arial"/>
              </a:rPr>
              <a:t> </a:t>
            </a:r>
            <a:r>
              <a:rPr lang="nb-NO" sz="6200" u="none" spc="-25" dirty="0">
                <a:latin typeface="+mn-lt"/>
                <a:cs typeface="Arial"/>
              </a:rPr>
              <a:t>15 </a:t>
            </a:r>
            <a:r>
              <a:rPr lang="nb-NO" sz="6200" u="none" dirty="0">
                <a:latin typeface="+mn-lt"/>
                <a:cs typeface="Arial"/>
              </a:rPr>
              <a:t>år</a:t>
            </a:r>
            <a:r>
              <a:rPr lang="nb-NO" sz="6200" u="none" spc="-35" dirty="0">
                <a:latin typeface="+mn-lt"/>
                <a:cs typeface="Arial"/>
              </a:rPr>
              <a:t> </a:t>
            </a:r>
            <a:r>
              <a:rPr lang="nb-NO" sz="6200" u="none" dirty="0">
                <a:latin typeface="+mn-lt"/>
                <a:cs typeface="Arial"/>
              </a:rPr>
              <a:t>skal</a:t>
            </a:r>
            <a:r>
              <a:rPr lang="nb-NO" sz="6200" u="none" spc="-25" dirty="0">
                <a:latin typeface="+mn-lt"/>
                <a:cs typeface="Arial"/>
              </a:rPr>
              <a:t> </a:t>
            </a:r>
            <a:r>
              <a:rPr lang="nb-NO" sz="6200" u="none" dirty="0">
                <a:latin typeface="+mn-lt"/>
                <a:cs typeface="Arial"/>
              </a:rPr>
              <a:t>ikke</a:t>
            </a:r>
            <a:r>
              <a:rPr lang="nb-NO" sz="6200" u="none" spc="-20" dirty="0">
                <a:latin typeface="+mn-lt"/>
                <a:cs typeface="Arial"/>
              </a:rPr>
              <a:t> </a:t>
            </a:r>
            <a:r>
              <a:rPr lang="nb-NO" sz="6200" u="none" dirty="0">
                <a:latin typeface="+mn-lt"/>
                <a:cs typeface="Arial"/>
              </a:rPr>
              <a:t>gjøres</a:t>
            </a:r>
            <a:r>
              <a:rPr lang="nb-NO" sz="6200" u="none" spc="-25" dirty="0">
                <a:latin typeface="+mn-lt"/>
                <a:cs typeface="Arial"/>
              </a:rPr>
              <a:t> </a:t>
            </a:r>
            <a:r>
              <a:rPr lang="nb-NO" sz="6200" u="none" dirty="0">
                <a:latin typeface="+mn-lt"/>
                <a:cs typeface="Arial"/>
              </a:rPr>
              <a:t>kjent</a:t>
            </a:r>
            <a:r>
              <a:rPr lang="nb-NO" sz="6200" u="none" spc="-20" dirty="0">
                <a:latin typeface="+mn-lt"/>
                <a:cs typeface="Arial"/>
              </a:rPr>
              <a:t> </a:t>
            </a:r>
            <a:r>
              <a:rPr lang="nb-NO" sz="6200" u="none" dirty="0">
                <a:latin typeface="+mn-lt"/>
                <a:cs typeface="Arial"/>
              </a:rPr>
              <a:t>med</a:t>
            </a:r>
            <a:r>
              <a:rPr lang="nb-NO" sz="6200" u="none" spc="-20" dirty="0">
                <a:latin typeface="+mn-lt"/>
                <a:cs typeface="Arial"/>
              </a:rPr>
              <a:t> </a:t>
            </a:r>
            <a:r>
              <a:rPr lang="nb-NO" sz="6200" u="none" dirty="0">
                <a:latin typeface="+mn-lt"/>
                <a:cs typeface="Arial"/>
              </a:rPr>
              <a:t>opplysninger</a:t>
            </a:r>
            <a:r>
              <a:rPr lang="nb-NO" sz="6200" u="none" spc="20" dirty="0">
                <a:latin typeface="+mn-lt"/>
                <a:cs typeface="Arial"/>
              </a:rPr>
              <a:t> </a:t>
            </a:r>
            <a:r>
              <a:rPr lang="nb-NO" sz="6200" u="none" dirty="0">
                <a:latin typeface="+mn-lt"/>
                <a:cs typeface="Arial"/>
              </a:rPr>
              <a:t>som</a:t>
            </a:r>
            <a:r>
              <a:rPr lang="nb-NO" sz="6200" u="none" spc="-25" dirty="0">
                <a:latin typeface="+mn-lt"/>
                <a:cs typeface="Arial"/>
              </a:rPr>
              <a:t> </a:t>
            </a:r>
            <a:r>
              <a:rPr lang="nb-NO" sz="6200" u="none" dirty="0">
                <a:latin typeface="+mn-lt"/>
                <a:cs typeface="Arial"/>
              </a:rPr>
              <a:t>er</a:t>
            </a:r>
            <a:r>
              <a:rPr lang="nb-NO" sz="6200" u="none" spc="-20" dirty="0">
                <a:latin typeface="+mn-lt"/>
                <a:cs typeface="Arial"/>
              </a:rPr>
              <a:t> </a:t>
            </a:r>
            <a:r>
              <a:rPr lang="nb-NO" sz="6200" u="none" dirty="0">
                <a:latin typeface="+mn-lt"/>
                <a:cs typeface="Arial"/>
              </a:rPr>
              <a:t>underlagt </a:t>
            </a:r>
            <a:r>
              <a:rPr lang="nb-NO" sz="6200" u="none" spc="-10" dirty="0">
                <a:latin typeface="+mn-lt"/>
                <a:cs typeface="Arial"/>
              </a:rPr>
              <a:t>lovbestemt taushetsplikt.</a:t>
            </a:r>
          </a:p>
          <a:p>
            <a:pPr marL="12700">
              <a:lnSpc>
                <a:spcPct val="90000"/>
              </a:lnSpc>
              <a:spcBef>
                <a:spcPts val="100"/>
              </a:spcBef>
            </a:pPr>
            <a:endParaRPr lang="nb-NO" sz="6200" u="none" spc="-10" dirty="0">
              <a:latin typeface="+mn-lt"/>
              <a:cs typeface="Arial"/>
            </a:endParaRPr>
          </a:p>
          <a:p>
            <a:pPr marL="12700">
              <a:lnSpc>
                <a:spcPct val="90000"/>
              </a:lnSpc>
              <a:spcBef>
                <a:spcPts val="100"/>
              </a:spcBef>
            </a:pPr>
            <a:endParaRPr lang="nb-NO" sz="6200" spc="-10" dirty="0">
              <a:latin typeface="+mn-lt"/>
              <a:cs typeface="Arial"/>
            </a:endParaRPr>
          </a:p>
          <a:p>
            <a:pPr marL="12700">
              <a:lnSpc>
                <a:spcPct val="90000"/>
              </a:lnSpc>
              <a:spcBef>
                <a:spcPts val="100"/>
              </a:spcBef>
            </a:pPr>
            <a:r>
              <a:rPr lang="nb-NO" sz="6200" b="1" spc="-10" dirty="0">
                <a:highlight>
                  <a:srgbClr val="FFFF00"/>
                </a:highlight>
                <a:latin typeface="+mn-lt"/>
                <a:cs typeface="Calibri"/>
              </a:rPr>
              <a:t>Pasient</a:t>
            </a:r>
            <a:r>
              <a:rPr lang="nb-NO" sz="6200" b="1" spc="-40" dirty="0">
                <a:highlight>
                  <a:srgbClr val="FFFF00"/>
                </a:highlight>
                <a:latin typeface="+mn-lt"/>
                <a:cs typeface="Calibri"/>
              </a:rPr>
              <a:t> </a:t>
            </a:r>
            <a:r>
              <a:rPr lang="nb-NO" sz="6200" b="1" dirty="0">
                <a:highlight>
                  <a:srgbClr val="FFFF00"/>
                </a:highlight>
                <a:latin typeface="+mn-lt"/>
                <a:cs typeface="Calibri"/>
              </a:rPr>
              <a:t>–</a:t>
            </a:r>
            <a:r>
              <a:rPr lang="nb-NO" sz="6200" b="1" spc="-40" dirty="0">
                <a:highlight>
                  <a:srgbClr val="FFFF00"/>
                </a:highlight>
                <a:latin typeface="+mn-lt"/>
                <a:cs typeface="Calibri"/>
              </a:rPr>
              <a:t> </a:t>
            </a:r>
            <a:r>
              <a:rPr lang="nb-NO" sz="6200" b="1" spc="-25" dirty="0">
                <a:highlight>
                  <a:srgbClr val="FFFF00"/>
                </a:highlight>
                <a:latin typeface="+mn-lt"/>
                <a:cs typeface="Calibri"/>
              </a:rPr>
              <a:t>og </a:t>
            </a:r>
            <a:r>
              <a:rPr lang="nb-NO" sz="6200" b="1" spc="-20" dirty="0">
                <a:highlight>
                  <a:srgbClr val="FFFF00"/>
                </a:highlight>
                <a:latin typeface="+mn-lt"/>
                <a:cs typeface="Calibri"/>
              </a:rPr>
              <a:t>brukerrettighetslo</a:t>
            </a:r>
            <a:r>
              <a:rPr lang="nb-NO" sz="6200" b="1" spc="-10" dirty="0">
                <a:highlight>
                  <a:srgbClr val="FFFF00"/>
                </a:highlight>
                <a:latin typeface="+mn-lt"/>
                <a:cs typeface="Arial"/>
              </a:rPr>
              <a:t>ven § 6-5.</a:t>
            </a:r>
          </a:p>
          <a:p>
            <a:pPr marL="12700" marR="5080">
              <a:lnSpc>
                <a:spcPct val="90000"/>
              </a:lnSpc>
              <a:spcBef>
                <a:spcPts val="600"/>
              </a:spcBef>
            </a:pPr>
            <a:r>
              <a:rPr lang="nb-NO" sz="6200" dirty="0">
                <a:latin typeface="+mn-lt"/>
                <a:cs typeface="Calibri"/>
              </a:rPr>
              <a:t>Et</a:t>
            </a:r>
            <a:r>
              <a:rPr lang="nb-NO" sz="6200" spc="-55" dirty="0">
                <a:latin typeface="+mn-lt"/>
                <a:cs typeface="Calibri"/>
              </a:rPr>
              <a:t> </a:t>
            </a:r>
            <a:r>
              <a:rPr lang="nb-NO" sz="6200" dirty="0">
                <a:latin typeface="+mn-lt"/>
                <a:cs typeface="Calibri"/>
              </a:rPr>
              <a:t>barn</a:t>
            </a:r>
            <a:r>
              <a:rPr lang="nb-NO" sz="6200" spc="-40" dirty="0">
                <a:latin typeface="+mn-lt"/>
                <a:cs typeface="Calibri"/>
              </a:rPr>
              <a:t> </a:t>
            </a:r>
            <a:r>
              <a:rPr lang="nb-NO" sz="6200" dirty="0">
                <a:latin typeface="+mn-lt"/>
                <a:cs typeface="Calibri"/>
              </a:rPr>
              <a:t>kan</a:t>
            </a:r>
            <a:r>
              <a:rPr lang="nb-NO" sz="6200" spc="-55" dirty="0">
                <a:latin typeface="+mn-lt"/>
                <a:cs typeface="Calibri"/>
              </a:rPr>
              <a:t> </a:t>
            </a:r>
            <a:r>
              <a:rPr lang="nb-NO" sz="6200" dirty="0">
                <a:latin typeface="+mn-lt"/>
                <a:cs typeface="Calibri"/>
              </a:rPr>
              <a:t>opptre</a:t>
            </a:r>
            <a:r>
              <a:rPr lang="nb-NO" sz="6200" spc="-35" dirty="0">
                <a:latin typeface="+mn-lt"/>
                <a:cs typeface="Calibri"/>
              </a:rPr>
              <a:t> </a:t>
            </a:r>
            <a:r>
              <a:rPr lang="nb-NO" sz="6200" dirty="0">
                <a:latin typeface="+mn-lt"/>
                <a:cs typeface="Calibri"/>
              </a:rPr>
              <a:t>som</a:t>
            </a:r>
            <a:r>
              <a:rPr lang="nb-NO" sz="6200" spc="-40" dirty="0">
                <a:latin typeface="+mn-lt"/>
                <a:cs typeface="Calibri"/>
              </a:rPr>
              <a:t> </a:t>
            </a:r>
            <a:r>
              <a:rPr lang="nb-NO" sz="6200" dirty="0">
                <a:latin typeface="+mn-lt"/>
                <a:cs typeface="Calibri"/>
              </a:rPr>
              <a:t>part</a:t>
            </a:r>
            <a:r>
              <a:rPr lang="nb-NO" sz="6200" spc="-50" dirty="0">
                <a:latin typeface="+mn-lt"/>
                <a:cs typeface="Calibri"/>
              </a:rPr>
              <a:t> i </a:t>
            </a:r>
            <a:r>
              <a:rPr lang="nb-NO" sz="6200" dirty="0">
                <a:latin typeface="+mn-lt"/>
                <a:cs typeface="Calibri"/>
              </a:rPr>
              <a:t>en</a:t>
            </a:r>
            <a:r>
              <a:rPr lang="nb-NO" sz="6200" spc="-35" dirty="0">
                <a:latin typeface="+mn-lt"/>
                <a:cs typeface="Calibri"/>
              </a:rPr>
              <a:t> </a:t>
            </a:r>
            <a:r>
              <a:rPr lang="nb-NO" sz="6200" dirty="0">
                <a:latin typeface="+mn-lt"/>
                <a:cs typeface="Calibri"/>
              </a:rPr>
              <a:t>sak</a:t>
            </a:r>
            <a:r>
              <a:rPr lang="nb-NO" sz="6200" spc="-50" dirty="0">
                <a:latin typeface="+mn-lt"/>
                <a:cs typeface="Calibri"/>
              </a:rPr>
              <a:t> </a:t>
            </a:r>
            <a:r>
              <a:rPr lang="nb-NO" sz="6200" dirty="0">
                <a:latin typeface="+mn-lt"/>
                <a:cs typeface="Calibri"/>
              </a:rPr>
              <a:t>og</a:t>
            </a:r>
            <a:r>
              <a:rPr lang="nb-NO" sz="6200" spc="-40" dirty="0">
                <a:latin typeface="+mn-lt"/>
                <a:cs typeface="Calibri"/>
              </a:rPr>
              <a:t> </a:t>
            </a:r>
            <a:r>
              <a:rPr lang="nb-NO" sz="6200" dirty="0">
                <a:latin typeface="+mn-lt"/>
                <a:cs typeface="Calibri"/>
              </a:rPr>
              <a:t>gjøre</a:t>
            </a:r>
            <a:r>
              <a:rPr lang="nb-NO" sz="6200" spc="-25" dirty="0">
                <a:latin typeface="+mn-lt"/>
                <a:cs typeface="Calibri"/>
              </a:rPr>
              <a:t> </a:t>
            </a:r>
            <a:r>
              <a:rPr lang="nb-NO" sz="6200" spc="-10" dirty="0">
                <a:latin typeface="+mn-lt"/>
                <a:cs typeface="Calibri"/>
              </a:rPr>
              <a:t>partsrettigheter </a:t>
            </a:r>
            <a:r>
              <a:rPr lang="nb-NO" sz="6200" dirty="0">
                <a:latin typeface="+mn-lt"/>
                <a:cs typeface="Calibri"/>
              </a:rPr>
              <a:t>gjeldende</a:t>
            </a:r>
            <a:r>
              <a:rPr lang="nb-NO" sz="6200" spc="-65" dirty="0">
                <a:latin typeface="+mn-lt"/>
                <a:cs typeface="Calibri"/>
              </a:rPr>
              <a:t> </a:t>
            </a:r>
            <a:r>
              <a:rPr lang="nb-NO" sz="6200" dirty="0">
                <a:latin typeface="+mn-lt"/>
                <a:cs typeface="Calibri"/>
              </a:rPr>
              <a:t>dersom</a:t>
            </a:r>
            <a:r>
              <a:rPr lang="nb-NO" sz="6200" spc="-70" dirty="0">
                <a:latin typeface="+mn-lt"/>
                <a:cs typeface="Calibri"/>
              </a:rPr>
              <a:t> </a:t>
            </a:r>
            <a:r>
              <a:rPr lang="nb-NO" sz="6200" dirty="0">
                <a:latin typeface="+mn-lt"/>
                <a:cs typeface="Calibri"/>
              </a:rPr>
              <a:t>det</a:t>
            </a:r>
            <a:r>
              <a:rPr lang="nb-NO" sz="6200" spc="-65" dirty="0">
                <a:latin typeface="+mn-lt"/>
                <a:cs typeface="Calibri"/>
              </a:rPr>
              <a:t> </a:t>
            </a:r>
            <a:r>
              <a:rPr lang="nb-NO" sz="6200" dirty="0">
                <a:latin typeface="+mn-lt"/>
                <a:cs typeface="Calibri"/>
              </a:rPr>
              <a:t>har</a:t>
            </a:r>
            <a:r>
              <a:rPr lang="nb-NO" sz="6200" spc="-75" dirty="0">
                <a:latin typeface="+mn-lt"/>
                <a:cs typeface="Calibri"/>
              </a:rPr>
              <a:t> </a:t>
            </a:r>
            <a:r>
              <a:rPr lang="nb-NO" sz="6200" spc="-20" dirty="0">
                <a:latin typeface="+mn-lt"/>
                <a:cs typeface="Calibri"/>
              </a:rPr>
              <a:t>fylt </a:t>
            </a:r>
            <a:r>
              <a:rPr lang="nb-NO" sz="6200" dirty="0">
                <a:latin typeface="+mn-lt"/>
                <a:cs typeface="Calibri"/>
              </a:rPr>
              <a:t>12</a:t>
            </a:r>
            <a:r>
              <a:rPr lang="nb-NO" sz="6200" spc="-50" dirty="0">
                <a:latin typeface="+mn-lt"/>
                <a:cs typeface="Calibri"/>
              </a:rPr>
              <a:t> </a:t>
            </a:r>
            <a:r>
              <a:rPr lang="nb-NO" sz="6200" dirty="0">
                <a:latin typeface="+mn-lt"/>
                <a:cs typeface="Calibri"/>
              </a:rPr>
              <a:t>år</a:t>
            </a:r>
            <a:r>
              <a:rPr lang="nb-NO" sz="6200" spc="-50" dirty="0">
                <a:latin typeface="+mn-lt"/>
                <a:cs typeface="Calibri"/>
              </a:rPr>
              <a:t> </a:t>
            </a:r>
            <a:r>
              <a:rPr lang="nb-NO" sz="6200" dirty="0">
                <a:latin typeface="+mn-lt"/>
                <a:cs typeface="Calibri"/>
              </a:rPr>
              <a:t>og</a:t>
            </a:r>
            <a:r>
              <a:rPr lang="nb-NO" sz="6200" spc="-40" dirty="0">
                <a:latin typeface="+mn-lt"/>
                <a:cs typeface="Calibri"/>
              </a:rPr>
              <a:t> </a:t>
            </a:r>
            <a:r>
              <a:rPr lang="nb-NO" sz="6200" spc="-20" dirty="0">
                <a:latin typeface="+mn-lt"/>
                <a:cs typeface="Calibri"/>
              </a:rPr>
              <a:t>forstår</a:t>
            </a:r>
            <a:r>
              <a:rPr lang="nb-NO" sz="6200" spc="-60" dirty="0">
                <a:latin typeface="+mn-lt"/>
                <a:cs typeface="Calibri"/>
              </a:rPr>
              <a:t> </a:t>
            </a:r>
            <a:r>
              <a:rPr lang="nb-NO" sz="6200" dirty="0">
                <a:latin typeface="+mn-lt"/>
                <a:cs typeface="Calibri"/>
              </a:rPr>
              <a:t>hva</a:t>
            </a:r>
            <a:r>
              <a:rPr lang="nb-NO" sz="6200" spc="-25" dirty="0">
                <a:latin typeface="+mn-lt"/>
                <a:cs typeface="Calibri"/>
              </a:rPr>
              <a:t> </a:t>
            </a:r>
            <a:r>
              <a:rPr lang="nb-NO" sz="6200" spc="-20" dirty="0">
                <a:latin typeface="+mn-lt"/>
                <a:cs typeface="Calibri"/>
              </a:rPr>
              <a:t>saken </a:t>
            </a:r>
            <a:r>
              <a:rPr lang="nb-NO" sz="6200" spc="-10" dirty="0">
                <a:latin typeface="+mn-lt"/>
                <a:cs typeface="Calibri"/>
              </a:rPr>
              <a:t>gjelder.</a:t>
            </a:r>
            <a:endParaRPr lang="nb-NO" sz="6200" dirty="0">
              <a:latin typeface="+mn-lt"/>
              <a:cs typeface="Calibri"/>
            </a:endParaRPr>
          </a:p>
          <a:p>
            <a:pPr marL="12700" marR="173990">
              <a:lnSpc>
                <a:spcPct val="90000"/>
              </a:lnSpc>
              <a:spcBef>
                <a:spcPts val="605"/>
              </a:spcBef>
            </a:pPr>
            <a:r>
              <a:rPr lang="nb-NO" sz="6200" dirty="0">
                <a:latin typeface="+mn-lt"/>
                <a:cs typeface="Calibri"/>
              </a:rPr>
              <a:t>I</a:t>
            </a:r>
            <a:r>
              <a:rPr lang="nb-NO" sz="6200" spc="-35" dirty="0">
                <a:latin typeface="+mn-lt"/>
                <a:cs typeface="Calibri"/>
              </a:rPr>
              <a:t> </a:t>
            </a:r>
            <a:r>
              <a:rPr lang="nb-NO" sz="6200" dirty="0">
                <a:latin typeface="+mn-lt"/>
                <a:cs typeface="Calibri"/>
              </a:rPr>
              <a:t>en</a:t>
            </a:r>
            <a:r>
              <a:rPr lang="nb-NO" sz="6200" spc="-25" dirty="0">
                <a:latin typeface="+mn-lt"/>
                <a:cs typeface="Calibri"/>
              </a:rPr>
              <a:t> </a:t>
            </a:r>
            <a:r>
              <a:rPr lang="nb-NO" sz="6200" dirty="0">
                <a:latin typeface="+mn-lt"/>
                <a:cs typeface="Calibri"/>
              </a:rPr>
              <a:t>sak</a:t>
            </a:r>
            <a:r>
              <a:rPr lang="nb-NO" sz="6200" spc="-35" dirty="0">
                <a:latin typeface="+mn-lt"/>
                <a:cs typeface="Calibri"/>
              </a:rPr>
              <a:t> </a:t>
            </a:r>
            <a:r>
              <a:rPr lang="nb-NO" sz="6200" dirty="0">
                <a:latin typeface="+mn-lt"/>
                <a:cs typeface="Calibri"/>
              </a:rPr>
              <a:t>som</a:t>
            </a:r>
            <a:r>
              <a:rPr lang="nb-NO" sz="6200" spc="-20" dirty="0">
                <a:latin typeface="+mn-lt"/>
                <a:cs typeface="Calibri"/>
              </a:rPr>
              <a:t> </a:t>
            </a:r>
            <a:r>
              <a:rPr lang="nb-NO" sz="6200" dirty="0">
                <a:latin typeface="+mn-lt"/>
                <a:cs typeface="Calibri"/>
              </a:rPr>
              <a:t>gjelder</a:t>
            </a:r>
            <a:r>
              <a:rPr lang="nb-NO" sz="6200" spc="-35" dirty="0">
                <a:latin typeface="+mn-lt"/>
                <a:cs typeface="Calibri"/>
              </a:rPr>
              <a:t> </a:t>
            </a:r>
            <a:r>
              <a:rPr lang="nb-NO" sz="6200" spc="-10" dirty="0">
                <a:latin typeface="+mn-lt"/>
                <a:cs typeface="Calibri"/>
              </a:rPr>
              <a:t>tiltak </a:t>
            </a:r>
            <a:r>
              <a:rPr lang="nb-NO" sz="6200" dirty="0">
                <a:latin typeface="+mn-lt"/>
                <a:cs typeface="Calibri"/>
              </a:rPr>
              <a:t>overfor</a:t>
            </a:r>
            <a:r>
              <a:rPr lang="nb-NO" sz="6200" spc="-125" dirty="0">
                <a:latin typeface="+mn-lt"/>
                <a:cs typeface="Calibri"/>
              </a:rPr>
              <a:t> </a:t>
            </a:r>
            <a:r>
              <a:rPr lang="nb-NO" sz="6200" spc="-10" dirty="0">
                <a:latin typeface="+mn-lt"/>
                <a:cs typeface="Calibri"/>
              </a:rPr>
              <a:t>rusmiddelavhengige </a:t>
            </a:r>
            <a:r>
              <a:rPr lang="nb-NO" sz="6200" dirty="0">
                <a:latin typeface="+mn-lt"/>
                <a:cs typeface="Calibri"/>
              </a:rPr>
              <a:t>under</a:t>
            </a:r>
            <a:r>
              <a:rPr lang="nb-NO" sz="6200" spc="-50" dirty="0">
                <a:latin typeface="+mn-lt"/>
                <a:cs typeface="Calibri"/>
              </a:rPr>
              <a:t> </a:t>
            </a:r>
            <a:r>
              <a:rPr lang="nb-NO" sz="6200" dirty="0">
                <a:latin typeface="+mn-lt"/>
                <a:cs typeface="Calibri"/>
              </a:rPr>
              <a:t>18</a:t>
            </a:r>
            <a:r>
              <a:rPr lang="nb-NO" sz="6200" spc="-60" dirty="0">
                <a:latin typeface="+mn-lt"/>
                <a:cs typeface="Calibri"/>
              </a:rPr>
              <a:t> </a:t>
            </a:r>
            <a:r>
              <a:rPr lang="nb-NO" sz="6200" spc="-65" dirty="0">
                <a:latin typeface="+mn-lt"/>
                <a:cs typeface="Calibri"/>
              </a:rPr>
              <a:t>år, </a:t>
            </a:r>
            <a:r>
              <a:rPr lang="nb-NO" sz="6200" spc="-25" dirty="0">
                <a:latin typeface="+mn-lt"/>
                <a:cs typeface="Calibri"/>
              </a:rPr>
              <a:t>jf.</a:t>
            </a:r>
            <a:r>
              <a:rPr lang="nb-NO" sz="6200" spc="-60" dirty="0">
                <a:latin typeface="+mn-lt"/>
                <a:cs typeface="Calibri"/>
              </a:rPr>
              <a:t> </a:t>
            </a:r>
            <a:r>
              <a:rPr lang="nb-NO" sz="6200" u="sng" dirty="0">
                <a:uFill>
                  <a:solidFill>
                    <a:srgbClr val="0462C1"/>
                  </a:solidFill>
                </a:uFill>
                <a:latin typeface="+mn-lt"/>
                <a:cs typeface="Calibri"/>
              </a:rPr>
              <a:t>helse-</a:t>
            </a:r>
            <a:r>
              <a:rPr lang="nb-NO" sz="6200" u="sng" spc="-45" dirty="0">
                <a:uFill>
                  <a:solidFill>
                    <a:srgbClr val="0462C1"/>
                  </a:solidFill>
                </a:uFill>
                <a:latin typeface="+mn-lt"/>
                <a:cs typeface="Calibri"/>
              </a:rPr>
              <a:t> </a:t>
            </a:r>
            <a:r>
              <a:rPr lang="nb-NO" sz="6200" u="sng" spc="-25" dirty="0">
                <a:uFill>
                  <a:solidFill>
                    <a:srgbClr val="0462C1"/>
                  </a:solidFill>
                </a:uFill>
                <a:latin typeface="+mn-lt"/>
                <a:cs typeface="Calibri"/>
              </a:rPr>
              <a:t>og</a:t>
            </a:r>
            <a:r>
              <a:rPr lang="nb-NO" sz="6200" u="none" spc="-25" dirty="0">
                <a:latin typeface="+mn-lt"/>
                <a:cs typeface="Calibri"/>
              </a:rPr>
              <a:t> </a:t>
            </a:r>
            <a:r>
              <a:rPr lang="nb-NO" sz="6200" u="sng" spc="-20" dirty="0">
                <a:uFill>
                  <a:solidFill>
                    <a:srgbClr val="0462C1"/>
                  </a:solidFill>
                </a:uFill>
                <a:latin typeface="+mn-lt"/>
                <a:cs typeface="Calibri"/>
              </a:rPr>
              <a:t>omsorgstjenesteloven</a:t>
            </a:r>
            <a:r>
              <a:rPr lang="nb-NO" sz="6200" u="sng" spc="70" dirty="0">
                <a:uFill>
                  <a:solidFill>
                    <a:srgbClr val="0462C1"/>
                  </a:solidFill>
                </a:uFill>
                <a:latin typeface="+mn-lt"/>
                <a:cs typeface="Calibri"/>
              </a:rPr>
              <a:t> </a:t>
            </a:r>
            <a:r>
              <a:rPr lang="nb-NO" sz="6200" u="sng" spc="-10" dirty="0">
                <a:uFill>
                  <a:solidFill>
                    <a:srgbClr val="0462C1"/>
                  </a:solidFill>
                </a:uFill>
                <a:latin typeface="+mn-lt"/>
                <a:cs typeface="Calibri"/>
              </a:rPr>
              <a:t>kapittel</a:t>
            </a:r>
            <a:r>
              <a:rPr lang="nb-NO" sz="6200" u="none" spc="-10" dirty="0">
                <a:latin typeface="+mn-lt"/>
                <a:cs typeface="Calibri"/>
              </a:rPr>
              <a:t> </a:t>
            </a:r>
            <a:r>
              <a:rPr lang="nb-NO" sz="6200" u="sng" dirty="0">
                <a:uFill>
                  <a:solidFill>
                    <a:srgbClr val="0462C1"/>
                  </a:solidFill>
                </a:uFill>
                <a:latin typeface="+mn-lt"/>
                <a:cs typeface="Calibri"/>
              </a:rPr>
              <a:t>10</a:t>
            </a:r>
            <a:r>
              <a:rPr lang="nb-NO" sz="6200" u="none" dirty="0">
                <a:latin typeface="+mn-lt"/>
                <a:cs typeface="Calibri"/>
              </a:rPr>
              <a:t>,</a:t>
            </a:r>
            <a:r>
              <a:rPr lang="nb-NO" sz="6200" u="none" spc="-45" dirty="0">
                <a:latin typeface="+mn-lt"/>
                <a:cs typeface="Calibri"/>
              </a:rPr>
              <a:t> </a:t>
            </a:r>
            <a:r>
              <a:rPr lang="nb-NO" sz="6200" u="none" dirty="0">
                <a:latin typeface="+mn-lt"/>
                <a:cs typeface="Calibri"/>
              </a:rPr>
              <a:t>skal</a:t>
            </a:r>
            <a:r>
              <a:rPr lang="nb-NO" sz="6200" u="none" spc="-50" dirty="0">
                <a:latin typeface="+mn-lt"/>
                <a:cs typeface="Calibri"/>
              </a:rPr>
              <a:t> </a:t>
            </a:r>
            <a:r>
              <a:rPr lang="nb-NO" sz="6200" u="none" dirty="0">
                <a:latin typeface="+mn-lt"/>
                <a:cs typeface="Calibri"/>
              </a:rPr>
              <a:t>barnet</a:t>
            </a:r>
            <a:r>
              <a:rPr lang="nb-NO" sz="6200" u="none" spc="-55" dirty="0">
                <a:latin typeface="+mn-lt"/>
                <a:cs typeface="Calibri"/>
              </a:rPr>
              <a:t> </a:t>
            </a:r>
            <a:r>
              <a:rPr lang="nb-NO" sz="6200" u="none" dirty="0">
                <a:latin typeface="+mn-lt"/>
                <a:cs typeface="Calibri"/>
              </a:rPr>
              <a:t>alltid</a:t>
            </a:r>
            <a:r>
              <a:rPr lang="nb-NO" sz="6200" u="none" spc="-45" dirty="0">
                <a:latin typeface="+mn-lt"/>
                <a:cs typeface="Calibri"/>
              </a:rPr>
              <a:t> </a:t>
            </a:r>
            <a:r>
              <a:rPr lang="nb-NO" sz="6200" u="none" spc="-10" dirty="0">
                <a:latin typeface="+mn-lt"/>
                <a:cs typeface="Calibri"/>
              </a:rPr>
              <a:t>regnes </a:t>
            </a:r>
            <a:r>
              <a:rPr lang="nb-NO" sz="6200" u="none" dirty="0">
                <a:latin typeface="+mn-lt"/>
                <a:cs typeface="Calibri"/>
              </a:rPr>
              <a:t>som</a:t>
            </a:r>
            <a:r>
              <a:rPr lang="nb-NO" sz="6200" u="none" spc="-30" dirty="0">
                <a:latin typeface="+mn-lt"/>
                <a:cs typeface="Calibri"/>
              </a:rPr>
              <a:t> </a:t>
            </a:r>
            <a:r>
              <a:rPr lang="nb-NO" sz="6200" u="none" spc="-10" dirty="0">
                <a:latin typeface="+mn-lt"/>
                <a:cs typeface="Calibri"/>
              </a:rPr>
              <a:t>part.</a:t>
            </a:r>
          </a:p>
          <a:p>
            <a:pPr marL="12700" marR="173990">
              <a:lnSpc>
                <a:spcPct val="90000"/>
              </a:lnSpc>
              <a:spcBef>
                <a:spcPts val="605"/>
              </a:spcBef>
            </a:pPr>
            <a:endParaRPr lang="nb-NO" sz="6200" dirty="0">
              <a:latin typeface="+mn-lt"/>
              <a:cs typeface="Calibri"/>
            </a:endParaRPr>
          </a:p>
          <a:p>
            <a:pPr marL="12700">
              <a:lnSpc>
                <a:spcPct val="90000"/>
              </a:lnSpc>
              <a:spcBef>
                <a:spcPts val="100"/>
              </a:spcBef>
            </a:pPr>
            <a:endParaRPr lang="nb-NO" sz="6200" b="1" spc="-10" dirty="0">
              <a:highlight>
                <a:srgbClr val="FFFF00"/>
              </a:highlight>
              <a:latin typeface="+mn-lt"/>
              <a:cs typeface="Arial"/>
            </a:endParaRPr>
          </a:p>
          <a:p>
            <a:pPr marL="12700">
              <a:lnSpc>
                <a:spcPct val="90000"/>
              </a:lnSpc>
              <a:spcBef>
                <a:spcPts val="100"/>
              </a:spcBef>
            </a:pPr>
            <a:r>
              <a:rPr lang="nb-NO" sz="6200" b="1" dirty="0">
                <a:highlight>
                  <a:srgbClr val="FFFF00"/>
                </a:highlight>
                <a:latin typeface="+mn-lt"/>
                <a:cs typeface="Calibri"/>
              </a:rPr>
              <a:t>Barnevernloven §</a:t>
            </a:r>
            <a:r>
              <a:rPr lang="nb-NO" sz="6200" b="1" spc="-30" dirty="0">
                <a:highlight>
                  <a:srgbClr val="FFFF00"/>
                </a:highlight>
                <a:latin typeface="+mn-lt"/>
                <a:cs typeface="Calibri"/>
              </a:rPr>
              <a:t> </a:t>
            </a:r>
            <a:r>
              <a:rPr lang="nb-NO" sz="6200" b="1" spc="-10" dirty="0">
                <a:highlight>
                  <a:srgbClr val="FFFF00"/>
                </a:highlight>
                <a:latin typeface="+mn-lt"/>
                <a:cs typeface="Calibri"/>
              </a:rPr>
              <a:t>12-</a:t>
            </a:r>
            <a:r>
              <a:rPr lang="nb-NO" sz="6200" b="1" dirty="0">
                <a:highlight>
                  <a:srgbClr val="FFFF00"/>
                </a:highlight>
                <a:latin typeface="+mn-lt"/>
                <a:cs typeface="Calibri"/>
              </a:rPr>
              <a:t>3</a:t>
            </a:r>
            <a:r>
              <a:rPr lang="nb-NO" sz="6200" b="1" spc="-40" dirty="0">
                <a:highlight>
                  <a:srgbClr val="FFFF00"/>
                </a:highlight>
                <a:latin typeface="+mn-lt"/>
                <a:cs typeface="Calibri"/>
              </a:rPr>
              <a:t> </a:t>
            </a:r>
            <a:r>
              <a:rPr lang="nb-NO" sz="6200" b="1" dirty="0">
                <a:highlight>
                  <a:srgbClr val="FFFF00"/>
                </a:highlight>
                <a:latin typeface="+mn-lt"/>
                <a:cs typeface="Calibri"/>
              </a:rPr>
              <a:t>Barns</a:t>
            </a:r>
            <a:r>
              <a:rPr lang="nb-NO" sz="6200" b="1" spc="-25" dirty="0">
                <a:highlight>
                  <a:srgbClr val="FFFF00"/>
                </a:highlight>
                <a:latin typeface="+mn-lt"/>
                <a:cs typeface="Calibri"/>
              </a:rPr>
              <a:t> </a:t>
            </a:r>
            <a:r>
              <a:rPr lang="nb-NO" sz="6200" b="1" spc="-10" dirty="0">
                <a:highlight>
                  <a:srgbClr val="FFFF00"/>
                </a:highlight>
                <a:latin typeface="+mn-lt"/>
                <a:cs typeface="Calibri"/>
              </a:rPr>
              <a:t>partsrettigheter</a:t>
            </a:r>
          </a:p>
          <a:p>
            <a:pPr marL="12700">
              <a:lnSpc>
                <a:spcPct val="90000"/>
              </a:lnSpc>
              <a:spcBef>
                <a:spcPts val="100"/>
              </a:spcBef>
            </a:pPr>
            <a:r>
              <a:rPr lang="nb-NO" sz="6200" dirty="0">
                <a:latin typeface="+mn-lt"/>
                <a:cs typeface="Calibri"/>
              </a:rPr>
              <a:t>Barn</a:t>
            </a:r>
            <a:r>
              <a:rPr lang="nb-NO" sz="6200" spc="-35" dirty="0">
                <a:latin typeface="+mn-lt"/>
                <a:cs typeface="Calibri"/>
              </a:rPr>
              <a:t> </a:t>
            </a:r>
            <a:r>
              <a:rPr lang="nb-NO" sz="6200" dirty="0">
                <a:latin typeface="+mn-lt"/>
                <a:cs typeface="Calibri"/>
              </a:rPr>
              <a:t>som</a:t>
            </a:r>
            <a:r>
              <a:rPr lang="nb-NO" sz="6200" spc="-35" dirty="0">
                <a:latin typeface="+mn-lt"/>
                <a:cs typeface="Calibri"/>
              </a:rPr>
              <a:t> </a:t>
            </a:r>
            <a:r>
              <a:rPr lang="nb-NO" sz="6200" dirty="0">
                <a:latin typeface="+mn-lt"/>
                <a:cs typeface="Calibri"/>
              </a:rPr>
              <a:t>har</a:t>
            </a:r>
            <a:r>
              <a:rPr lang="nb-NO" sz="6200" spc="-20" dirty="0">
                <a:latin typeface="+mn-lt"/>
                <a:cs typeface="Calibri"/>
              </a:rPr>
              <a:t> </a:t>
            </a:r>
            <a:r>
              <a:rPr lang="nb-NO" sz="6200" dirty="0">
                <a:latin typeface="+mn-lt"/>
                <a:cs typeface="Calibri"/>
              </a:rPr>
              <a:t>fylt</a:t>
            </a:r>
            <a:r>
              <a:rPr lang="nb-NO" sz="6200" spc="-30" dirty="0">
                <a:latin typeface="+mn-lt"/>
                <a:cs typeface="Calibri"/>
              </a:rPr>
              <a:t> </a:t>
            </a:r>
            <a:r>
              <a:rPr lang="nb-NO" sz="6200" dirty="0">
                <a:latin typeface="+mn-lt"/>
                <a:cs typeface="Calibri"/>
              </a:rPr>
              <a:t>15</a:t>
            </a:r>
            <a:r>
              <a:rPr lang="nb-NO" sz="6200" spc="-30" dirty="0">
                <a:latin typeface="+mn-lt"/>
                <a:cs typeface="Calibri"/>
              </a:rPr>
              <a:t> </a:t>
            </a:r>
            <a:r>
              <a:rPr lang="nb-NO" sz="6200" spc="-40" dirty="0">
                <a:latin typeface="+mn-lt"/>
                <a:cs typeface="Calibri"/>
              </a:rPr>
              <a:t>år,</a:t>
            </a:r>
            <a:r>
              <a:rPr lang="nb-NO" sz="6200" spc="-25" dirty="0">
                <a:latin typeface="+mn-lt"/>
                <a:cs typeface="Calibri"/>
              </a:rPr>
              <a:t> </a:t>
            </a:r>
            <a:r>
              <a:rPr lang="nb-NO" sz="6200" dirty="0">
                <a:latin typeface="+mn-lt"/>
                <a:cs typeface="Calibri"/>
              </a:rPr>
              <a:t>er</a:t>
            </a:r>
            <a:r>
              <a:rPr lang="nb-NO" sz="6200" spc="-15" dirty="0">
                <a:latin typeface="+mn-lt"/>
                <a:cs typeface="Calibri"/>
              </a:rPr>
              <a:t> </a:t>
            </a:r>
            <a:r>
              <a:rPr lang="nb-NO" sz="6200" dirty="0">
                <a:latin typeface="+mn-lt"/>
                <a:cs typeface="Calibri"/>
              </a:rPr>
              <a:t>part</a:t>
            </a:r>
            <a:r>
              <a:rPr lang="nb-NO" sz="6200" spc="-35" dirty="0">
                <a:latin typeface="+mn-lt"/>
                <a:cs typeface="Calibri"/>
              </a:rPr>
              <a:t> </a:t>
            </a:r>
            <a:r>
              <a:rPr lang="nb-NO" sz="6200" dirty="0">
                <a:latin typeface="+mn-lt"/>
                <a:cs typeface="Calibri"/>
              </a:rPr>
              <a:t>i</a:t>
            </a:r>
            <a:r>
              <a:rPr lang="nb-NO" sz="6200" spc="-25" dirty="0">
                <a:latin typeface="+mn-lt"/>
                <a:cs typeface="Calibri"/>
              </a:rPr>
              <a:t> </a:t>
            </a:r>
            <a:r>
              <a:rPr lang="nb-NO" sz="6200" dirty="0">
                <a:latin typeface="+mn-lt"/>
                <a:cs typeface="Calibri"/>
              </a:rPr>
              <a:t>saken.</a:t>
            </a:r>
            <a:r>
              <a:rPr lang="nb-NO" sz="6200" spc="-40" dirty="0">
                <a:latin typeface="+mn-lt"/>
                <a:cs typeface="Calibri"/>
              </a:rPr>
              <a:t> </a:t>
            </a:r>
            <a:r>
              <a:rPr lang="nb-NO" sz="6200" dirty="0">
                <a:latin typeface="+mn-lt"/>
                <a:cs typeface="Calibri"/>
              </a:rPr>
              <a:t>I</a:t>
            </a:r>
            <a:r>
              <a:rPr lang="nb-NO" sz="6200" spc="-25" dirty="0">
                <a:latin typeface="+mn-lt"/>
                <a:cs typeface="Calibri"/>
              </a:rPr>
              <a:t> </a:t>
            </a:r>
            <a:r>
              <a:rPr lang="nb-NO" sz="6200" dirty="0">
                <a:latin typeface="+mn-lt"/>
                <a:cs typeface="Calibri"/>
              </a:rPr>
              <a:t>saker</a:t>
            </a:r>
            <a:r>
              <a:rPr lang="nb-NO" sz="6200" spc="-30" dirty="0">
                <a:latin typeface="+mn-lt"/>
                <a:cs typeface="Calibri"/>
              </a:rPr>
              <a:t> </a:t>
            </a:r>
            <a:r>
              <a:rPr lang="nb-NO" sz="6200" dirty="0">
                <a:latin typeface="+mn-lt"/>
                <a:cs typeface="Calibri"/>
              </a:rPr>
              <a:t>som</a:t>
            </a:r>
            <a:r>
              <a:rPr lang="nb-NO" sz="6200" spc="-35" dirty="0">
                <a:latin typeface="+mn-lt"/>
                <a:cs typeface="Calibri"/>
              </a:rPr>
              <a:t> </a:t>
            </a:r>
            <a:r>
              <a:rPr lang="nb-NO" sz="6200" dirty="0">
                <a:latin typeface="+mn-lt"/>
                <a:cs typeface="Calibri"/>
              </a:rPr>
              <a:t>gjelder</a:t>
            </a:r>
            <a:r>
              <a:rPr lang="nb-NO" sz="6200" spc="-20" dirty="0">
                <a:latin typeface="+mn-lt"/>
                <a:cs typeface="Calibri"/>
              </a:rPr>
              <a:t> </a:t>
            </a:r>
            <a:r>
              <a:rPr lang="nb-NO" sz="6200" dirty="0">
                <a:latin typeface="+mn-lt"/>
                <a:cs typeface="Calibri"/>
              </a:rPr>
              <a:t>tiltak</a:t>
            </a:r>
            <a:r>
              <a:rPr lang="nb-NO" sz="6200" spc="-25" dirty="0">
                <a:latin typeface="+mn-lt"/>
                <a:cs typeface="Calibri"/>
              </a:rPr>
              <a:t> </a:t>
            </a:r>
            <a:r>
              <a:rPr lang="nb-NO" sz="6200" dirty="0">
                <a:latin typeface="+mn-lt"/>
                <a:cs typeface="Calibri"/>
              </a:rPr>
              <a:t>for</a:t>
            </a:r>
            <a:r>
              <a:rPr lang="nb-NO" sz="6200" spc="-25" dirty="0">
                <a:latin typeface="+mn-lt"/>
                <a:cs typeface="Calibri"/>
              </a:rPr>
              <a:t> </a:t>
            </a:r>
            <a:r>
              <a:rPr lang="nb-NO" sz="6200" dirty="0">
                <a:latin typeface="+mn-lt"/>
                <a:cs typeface="Calibri"/>
              </a:rPr>
              <a:t>barn</a:t>
            </a:r>
            <a:r>
              <a:rPr lang="nb-NO" sz="6200" spc="-30" dirty="0">
                <a:latin typeface="+mn-lt"/>
                <a:cs typeface="Calibri"/>
              </a:rPr>
              <a:t> </a:t>
            </a:r>
            <a:r>
              <a:rPr lang="nb-NO" sz="6200" spc="-25" dirty="0">
                <a:latin typeface="+mn-lt"/>
                <a:cs typeface="Calibri"/>
              </a:rPr>
              <a:t>med </a:t>
            </a:r>
            <a:r>
              <a:rPr lang="nb-NO" sz="6200" spc="-20" dirty="0">
                <a:latin typeface="+mn-lt"/>
                <a:cs typeface="Calibri"/>
              </a:rPr>
              <a:t>atferdsvansker</a:t>
            </a:r>
            <a:r>
              <a:rPr lang="nb-NO" sz="6200" spc="-50" dirty="0">
                <a:latin typeface="+mn-lt"/>
                <a:cs typeface="Calibri"/>
              </a:rPr>
              <a:t> </a:t>
            </a:r>
            <a:r>
              <a:rPr lang="nb-NO" sz="6200" dirty="0">
                <a:latin typeface="+mn-lt"/>
                <a:cs typeface="Calibri"/>
              </a:rPr>
              <a:t>eller</a:t>
            </a:r>
            <a:r>
              <a:rPr lang="nb-NO" sz="6200" spc="-10" dirty="0">
                <a:latin typeface="+mn-lt"/>
                <a:cs typeface="Calibri"/>
              </a:rPr>
              <a:t> </a:t>
            </a:r>
            <a:r>
              <a:rPr lang="nb-NO" sz="6200" dirty="0">
                <a:latin typeface="+mn-lt"/>
                <a:cs typeface="Calibri"/>
              </a:rPr>
              <a:t>tiltak</a:t>
            </a:r>
            <a:r>
              <a:rPr lang="nb-NO" sz="6200" spc="-20" dirty="0">
                <a:latin typeface="+mn-lt"/>
                <a:cs typeface="Calibri"/>
              </a:rPr>
              <a:t> </a:t>
            </a:r>
            <a:r>
              <a:rPr lang="nb-NO" sz="6200" dirty="0">
                <a:latin typeface="+mn-lt"/>
                <a:cs typeface="Calibri"/>
              </a:rPr>
              <a:t>for</a:t>
            </a:r>
            <a:r>
              <a:rPr lang="nb-NO" sz="6200" spc="-30" dirty="0">
                <a:latin typeface="+mn-lt"/>
                <a:cs typeface="Calibri"/>
              </a:rPr>
              <a:t> </a:t>
            </a:r>
            <a:r>
              <a:rPr lang="nb-NO" sz="6200" dirty="0">
                <a:latin typeface="+mn-lt"/>
                <a:cs typeface="Calibri"/>
              </a:rPr>
              <a:t>barn</a:t>
            </a:r>
            <a:r>
              <a:rPr lang="nb-NO" sz="6200" spc="-15" dirty="0">
                <a:latin typeface="+mn-lt"/>
                <a:cs typeface="Calibri"/>
              </a:rPr>
              <a:t> </a:t>
            </a:r>
            <a:r>
              <a:rPr lang="nb-NO" sz="6200" dirty="0">
                <a:latin typeface="+mn-lt"/>
                <a:cs typeface="Calibri"/>
              </a:rPr>
              <a:t>som</a:t>
            </a:r>
            <a:r>
              <a:rPr lang="nb-NO" sz="6200" spc="-20" dirty="0">
                <a:latin typeface="+mn-lt"/>
                <a:cs typeface="Calibri"/>
              </a:rPr>
              <a:t> </a:t>
            </a:r>
            <a:r>
              <a:rPr lang="nb-NO" sz="6200" dirty="0">
                <a:latin typeface="+mn-lt"/>
                <a:cs typeface="Calibri"/>
              </a:rPr>
              <a:t>er</a:t>
            </a:r>
            <a:r>
              <a:rPr lang="nb-NO" sz="6200" spc="-25" dirty="0">
                <a:latin typeface="+mn-lt"/>
                <a:cs typeface="Calibri"/>
              </a:rPr>
              <a:t> </a:t>
            </a:r>
            <a:r>
              <a:rPr lang="nb-NO" sz="6200" dirty="0">
                <a:latin typeface="+mn-lt"/>
                <a:cs typeface="Calibri"/>
              </a:rPr>
              <a:t>utsatt</a:t>
            </a:r>
            <a:r>
              <a:rPr lang="nb-NO" sz="6200" spc="-25" dirty="0">
                <a:latin typeface="+mn-lt"/>
                <a:cs typeface="Calibri"/>
              </a:rPr>
              <a:t> </a:t>
            </a:r>
            <a:r>
              <a:rPr lang="nb-NO" sz="6200" dirty="0">
                <a:latin typeface="+mn-lt"/>
                <a:cs typeface="Calibri"/>
              </a:rPr>
              <a:t>for</a:t>
            </a:r>
            <a:r>
              <a:rPr lang="nb-NO" sz="6200" spc="-30" dirty="0">
                <a:latin typeface="+mn-lt"/>
                <a:cs typeface="Calibri"/>
              </a:rPr>
              <a:t> </a:t>
            </a:r>
            <a:r>
              <a:rPr lang="nb-NO" sz="6200" spc="-10" dirty="0">
                <a:latin typeface="+mn-lt"/>
                <a:cs typeface="Calibri"/>
              </a:rPr>
              <a:t>menneskehandel,</a:t>
            </a:r>
            <a:r>
              <a:rPr lang="nb-NO" sz="6200" spc="-20" dirty="0">
                <a:latin typeface="+mn-lt"/>
                <a:cs typeface="Calibri"/>
              </a:rPr>
              <a:t> </a:t>
            </a:r>
            <a:r>
              <a:rPr lang="nb-NO" sz="6200" dirty="0">
                <a:latin typeface="+mn-lt"/>
                <a:cs typeface="Calibri"/>
              </a:rPr>
              <a:t>er</a:t>
            </a:r>
            <a:r>
              <a:rPr lang="nb-NO" sz="6200" spc="-25" dirty="0">
                <a:latin typeface="+mn-lt"/>
                <a:cs typeface="Calibri"/>
              </a:rPr>
              <a:t> </a:t>
            </a:r>
            <a:r>
              <a:rPr lang="nb-NO" sz="6200" spc="-10" dirty="0">
                <a:latin typeface="+mn-lt"/>
                <a:cs typeface="Calibri"/>
              </a:rPr>
              <a:t>barnet </a:t>
            </a:r>
            <a:r>
              <a:rPr lang="nb-NO" sz="6200" dirty="0">
                <a:latin typeface="+mn-lt"/>
                <a:cs typeface="Calibri"/>
              </a:rPr>
              <a:t>alltid</a:t>
            </a:r>
            <a:r>
              <a:rPr lang="nb-NO" sz="6200" spc="-20" dirty="0">
                <a:latin typeface="+mn-lt"/>
                <a:cs typeface="Calibri"/>
              </a:rPr>
              <a:t> </a:t>
            </a:r>
            <a:r>
              <a:rPr lang="nb-NO" sz="6200" dirty="0">
                <a:latin typeface="+mn-lt"/>
                <a:cs typeface="Calibri"/>
              </a:rPr>
              <a:t>part.</a:t>
            </a:r>
            <a:r>
              <a:rPr lang="nb-NO" sz="6200" spc="-45" dirty="0">
                <a:latin typeface="+mn-lt"/>
                <a:cs typeface="Calibri"/>
              </a:rPr>
              <a:t> </a:t>
            </a:r>
            <a:r>
              <a:rPr lang="nb-NO" sz="6200" dirty="0">
                <a:latin typeface="+mn-lt"/>
                <a:cs typeface="Calibri"/>
              </a:rPr>
              <a:t>For</a:t>
            </a:r>
            <a:r>
              <a:rPr lang="nb-NO" sz="6200" spc="-40" dirty="0">
                <a:latin typeface="+mn-lt"/>
                <a:cs typeface="Calibri"/>
              </a:rPr>
              <a:t> </a:t>
            </a:r>
            <a:r>
              <a:rPr lang="nb-NO" sz="6200" dirty="0">
                <a:latin typeface="+mn-lt"/>
                <a:cs typeface="Calibri"/>
              </a:rPr>
              <a:t>å</a:t>
            </a:r>
            <a:r>
              <a:rPr lang="nb-NO" sz="6200" spc="-45" dirty="0">
                <a:latin typeface="+mn-lt"/>
                <a:cs typeface="Calibri"/>
              </a:rPr>
              <a:t> </a:t>
            </a:r>
            <a:r>
              <a:rPr lang="nb-NO" sz="6200" dirty="0">
                <a:latin typeface="+mn-lt"/>
                <a:cs typeface="Calibri"/>
              </a:rPr>
              <a:t>gjøre</a:t>
            </a:r>
            <a:r>
              <a:rPr lang="nb-NO" sz="6200" spc="-40" dirty="0">
                <a:latin typeface="+mn-lt"/>
                <a:cs typeface="Calibri"/>
              </a:rPr>
              <a:t> </a:t>
            </a:r>
            <a:r>
              <a:rPr lang="nb-NO" sz="6200" spc="-10" dirty="0">
                <a:latin typeface="+mn-lt"/>
                <a:cs typeface="Calibri"/>
              </a:rPr>
              <a:t>partsrettigheter</a:t>
            </a:r>
            <a:r>
              <a:rPr lang="nb-NO" sz="6200" spc="-35" dirty="0">
                <a:latin typeface="+mn-lt"/>
                <a:cs typeface="Calibri"/>
              </a:rPr>
              <a:t> </a:t>
            </a:r>
            <a:r>
              <a:rPr lang="nb-NO" sz="6200" dirty="0">
                <a:latin typeface="+mn-lt"/>
                <a:cs typeface="Calibri"/>
              </a:rPr>
              <a:t>gjeldende</a:t>
            </a:r>
            <a:r>
              <a:rPr lang="nb-NO" sz="6200" spc="-25" dirty="0">
                <a:latin typeface="+mn-lt"/>
                <a:cs typeface="Calibri"/>
              </a:rPr>
              <a:t> </a:t>
            </a:r>
            <a:r>
              <a:rPr lang="nb-NO" sz="6200" dirty="0">
                <a:latin typeface="+mn-lt"/>
                <a:cs typeface="Calibri"/>
              </a:rPr>
              <a:t>må</a:t>
            </a:r>
            <a:r>
              <a:rPr lang="nb-NO" sz="6200" spc="-45" dirty="0">
                <a:latin typeface="+mn-lt"/>
                <a:cs typeface="Calibri"/>
              </a:rPr>
              <a:t> </a:t>
            </a:r>
            <a:r>
              <a:rPr lang="nb-NO" sz="6200" dirty="0">
                <a:latin typeface="+mn-lt"/>
                <a:cs typeface="Calibri"/>
              </a:rPr>
              <a:t>barnet</a:t>
            </a:r>
            <a:r>
              <a:rPr lang="nb-NO" sz="6200" spc="-35" dirty="0">
                <a:latin typeface="+mn-lt"/>
                <a:cs typeface="Calibri"/>
              </a:rPr>
              <a:t> </a:t>
            </a:r>
            <a:r>
              <a:rPr lang="nb-NO" sz="6200" spc="-10" dirty="0">
                <a:latin typeface="+mn-lt"/>
                <a:cs typeface="Calibri"/>
              </a:rPr>
              <a:t>forstå</a:t>
            </a:r>
            <a:r>
              <a:rPr lang="nb-NO" sz="6200" spc="-45" dirty="0">
                <a:latin typeface="+mn-lt"/>
                <a:cs typeface="Calibri"/>
              </a:rPr>
              <a:t> </a:t>
            </a:r>
            <a:r>
              <a:rPr lang="nb-NO" sz="6200" dirty="0">
                <a:latin typeface="+mn-lt"/>
                <a:cs typeface="Calibri"/>
              </a:rPr>
              <a:t>hva</a:t>
            </a:r>
            <a:r>
              <a:rPr lang="nb-NO" sz="6200" spc="-50" dirty="0">
                <a:latin typeface="+mn-lt"/>
                <a:cs typeface="Calibri"/>
              </a:rPr>
              <a:t> </a:t>
            </a:r>
            <a:r>
              <a:rPr lang="nb-NO" sz="6200" spc="-10" dirty="0">
                <a:latin typeface="+mn-lt"/>
                <a:cs typeface="Calibri"/>
              </a:rPr>
              <a:t>saken gjelder.</a:t>
            </a:r>
            <a:endParaRPr lang="nb-NO" sz="6200" dirty="0">
              <a:latin typeface="+mn-lt"/>
              <a:cs typeface="Calibri"/>
            </a:endParaRPr>
          </a:p>
          <a:p>
            <a:pPr marL="12700">
              <a:lnSpc>
                <a:spcPct val="90000"/>
              </a:lnSpc>
              <a:spcBef>
                <a:spcPts val="2165"/>
              </a:spcBef>
            </a:pPr>
            <a:r>
              <a:rPr lang="nb-NO" sz="6200" dirty="0">
                <a:latin typeface="+mn-lt"/>
                <a:cs typeface="Calibri"/>
              </a:rPr>
              <a:t>Barneverns-</a:t>
            </a:r>
            <a:r>
              <a:rPr lang="nb-NO" sz="6200" spc="-50" dirty="0">
                <a:latin typeface="+mn-lt"/>
                <a:cs typeface="Calibri"/>
              </a:rPr>
              <a:t> </a:t>
            </a:r>
            <a:r>
              <a:rPr lang="nb-NO" sz="6200" dirty="0">
                <a:latin typeface="+mn-lt"/>
                <a:cs typeface="Calibri"/>
              </a:rPr>
              <a:t>og</a:t>
            </a:r>
            <a:r>
              <a:rPr lang="nb-NO" sz="6200" spc="-35" dirty="0">
                <a:latin typeface="+mn-lt"/>
                <a:cs typeface="Calibri"/>
              </a:rPr>
              <a:t> </a:t>
            </a:r>
            <a:r>
              <a:rPr lang="nb-NO" sz="6200" spc="-10" dirty="0">
                <a:latin typeface="+mn-lt"/>
                <a:cs typeface="Calibri"/>
              </a:rPr>
              <a:t>helsenemnda</a:t>
            </a:r>
            <a:r>
              <a:rPr lang="nb-NO" sz="6200" spc="-40" dirty="0">
                <a:latin typeface="+mn-lt"/>
                <a:cs typeface="Calibri"/>
              </a:rPr>
              <a:t> </a:t>
            </a:r>
            <a:r>
              <a:rPr lang="nb-NO" sz="6200" dirty="0">
                <a:latin typeface="+mn-lt"/>
                <a:cs typeface="Calibri"/>
              </a:rPr>
              <a:t>kan</a:t>
            </a:r>
            <a:r>
              <a:rPr lang="nb-NO" sz="6200" spc="-25" dirty="0">
                <a:latin typeface="+mn-lt"/>
                <a:cs typeface="Calibri"/>
              </a:rPr>
              <a:t> </a:t>
            </a:r>
            <a:r>
              <a:rPr lang="nb-NO" sz="6200" dirty="0">
                <a:latin typeface="+mn-lt"/>
                <a:cs typeface="Calibri"/>
              </a:rPr>
              <a:t>innvilge</a:t>
            </a:r>
            <a:r>
              <a:rPr lang="nb-NO" sz="6200" spc="-20" dirty="0">
                <a:latin typeface="+mn-lt"/>
                <a:cs typeface="Calibri"/>
              </a:rPr>
              <a:t> </a:t>
            </a:r>
            <a:r>
              <a:rPr lang="nb-NO" sz="6200" dirty="0">
                <a:latin typeface="+mn-lt"/>
                <a:cs typeface="Calibri"/>
              </a:rPr>
              <a:t>et</a:t>
            </a:r>
            <a:r>
              <a:rPr lang="nb-NO" sz="6200" spc="-40" dirty="0">
                <a:latin typeface="+mn-lt"/>
                <a:cs typeface="Calibri"/>
              </a:rPr>
              <a:t> </a:t>
            </a:r>
            <a:r>
              <a:rPr lang="nb-NO" sz="6200" dirty="0">
                <a:latin typeface="+mn-lt"/>
                <a:cs typeface="Calibri"/>
              </a:rPr>
              <a:t>barn</a:t>
            </a:r>
            <a:r>
              <a:rPr lang="nb-NO" sz="6200" spc="-30" dirty="0">
                <a:latin typeface="+mn-lt"/>
                <a:cs typeface="Calibri"/>
              </a:rPr>
              <a:t> </a:t>
            </a:r>
            <a:r>
              <a:rPr lang="nb-NO" sz="6200" dirty="0">
                <a:latin typeface="+mn-lt"/>
                <a:cs typeface="Calibri"/>
              </a:rPr>
              <a:t>under</a:t>
            </a:r>
            <a:r>
              <a:rPr lang="nb-NO" sz="6200" spc="-30" dirty="0">
                <a:latin typeface="+mn-lt"/>
                <a:cs typeface="Calibri"/>
              </a:rPr>
              <a:t> </a:t>
            </a:r>
            <a:r>
              <a:rPr lang="nb-NO" sz="6200" dirty="0">
                <a:latin typeface="+mn-lt"/>
                <a:cs typeface="Calibri"/>
              </a:rPr>
              <a:t>15</a:t>
            </a:r>
            <a:r>
              <a:rPr lang="nb-NO" sz="6200" spc="-35" dirty="0">
                <a:latin typeface="+mn-lt"/>
                <a:cs typeface="Calibri"/>
              </a:rPr>
              <a:t> </a:t>
            </a:r>
            <a:r>
              <a:rPr lang="nb-NO" sz="6200" dirty="0">
                <a:latin typeface="+mn-lt"/>
                <a:cs typeface="Calibri"/>
              </a:rPr>
              <a:t>år</a:t>
            </a:r>
            <a:r>
              <a:rPr lang="nb-NO" sz="6200" spc="-35" dirty="0">
                <a:latin typeface="+mn-lt"/>
                <a:cs typeface="Calibri"/>
              </a:rPr>
              <a:t> </a:t>
            </a:r>
            <a:r>
              <a:rPr lang="nb-NO" sz="6200" spc="-10" dirty="0">
                <a:latin typeface="+mn-lt"/>
                <a:cs typeface="Calibri"/>
              </a:rPr>
              <a:t>partsrettigheter</a:t>
            </a:r>
            <a:endParaRPr lang="nb-NO" sz="6200" dirty="0">
              <a:latin typeface="+mn-lt"/>
              <a:cs typeface="Calibri"/>
            </a:endParaRPr>
          </a:p>
          <a:p>
            <a:pPr marL="12700">
              <a:lnSpc>
                <a:spcPct val="90000"/>
              </a:lnSpc>
            </a:pPr>
            <a:r>
              <a:rPr lang="nb-NO" sz="6200" dirty="0">
                <a:latin typeface="+mn-lt"/>
                <a:cs typeface="Calibri"/>
              </a:rPr>
              <a:t>dersom</a:t>
            </a:r>
            <a:r>
              <a:rPr lang="nb-NO" sz="6200" spc="-50" dirty="0">
                <a:latin typeface="+mn-lt"/>
                <a:cs typeface="Calibri"/>
              </a:rPr>
              <a:t> </a:t>
            </a:r>
            <a:r>
              <a:rPr lang="nb-NO" sz="6200" dirty="0">
                <a:latin typeface="+mn-lt"/>
                <a:cs typeface="Calibri"/>
              </a:rPr>
              <a:t>hensynet</a:t>
            </a:r>
            <a:r>
              <a:rPr lang="nb-NO" sz="6200" spc="-45" dirty="0">
                <a:latin typeface="+mn-lt"/>
                <a:cs typeface="Calibri"/>
              </a:rPr>
              <a:t> </a:t>
            </a:r>
            <a:r>
              <a:rPr lang="nb-NO" sz="6200" dirty="0">
                <a:latin typeface="+mn-lt"/>
                <a:cs typeface="Calibri"/>
              </a:rPr>
              <a:t>til</a:t>
            </a:r>
            <a:r>
              <a:rPr lang="nb-NO" sz="6200" spc="-50" dirty="0">
                <a:latin typeface="+mn-lt"/>
                <a:cs typeface="Calibri"/>
              </a:rPr>
              <a:t> </a:t>
            </a:r>
            <a:r>
              <a:rPr lang="nb-NO" sz="6200" dirty="0">
                <a:latin typeface="+mn-lt"/>
                <a:cs typeface="Calibri"/>
              </a:rPr>
              <a:t>barnet</a:t>
            </a:r>
            <a:r>
              <a:rPr lang="nb-NO" sz="6200" spc="-40" dirty="0">
                <a:latin typeface="+mn-lt"/>
                <a:cs typeface="Calibri"/>
              </a:rPr>
              <a:t> </a:t>
            </a:r>
            <a:r>
              <a:rPr lang="nb-NO" sz="6200" dirty="0">
                <a:latin typeface="+mn-lt"/>
                <a:cs typeface="Calibri"/>
              </a:rPr>
              <a:t>tilsier</a:t>
            </a:r>
            <a:r>
              <a:rPr lang="nb-NO" sz="6200" spc="-45" dirty="0">
                <a:latin typeface="+mn-lt"/>
                <a:cs typeface="Calibri"/>
              </a:rPr>
              <a:t> </a:t>
            </a:r>
            <a:r>
              <a:rPr lang="nb-NO" sz="6200" spc="-20" dirty="0">
                <a:latin typeface="+mn-lt"/>
                <a:cs typeface="Calibri"/>
              </a:rPr>
              <a:t>det.</a:t>
            </a:r>
            <a:endParaRPr lang="nb-NO" sz="6200" dirty="0">
              <a:latin typeface="+mn-lt"/>
              <a:cs typeface="Calibri"/>
            </a:endParaRPr>
          </a:p>
          <a:p>
            <a:pPr marL="12700">
              <a:lnSpc>
                <a:spcPct val="90000"/>
              </a:lnSpc>
              <a:spcBef>
                <a:spcPts val="100"/>
              </a:spcBef>
            </a:pPr>
            <a:endParaRPr lang="nb-NO" sz="6200" dirty="0">
              <a:latin typeface="Calibri"/>
              <a:cs typeface="Calibri"/>
            </a:endParaRPr>
          </a:p>
          <a:p>
            <a:pPr>
              <a:lnSpc>
                <a:spcPct val="90000"/>
              </a:lnSpc>
            </a:pPr>
            <a:endParaRPr lang="nb-NO" sz="1500" dirty="0"/>
          </a:p>
        </p:txBody>
      </p:sp>
    </p:spTree>
    <p:extLst>
      <p:ext uri="{BB962C8B-B14F-4D97-AF65-F5344CB8AC3E}">
        <p14:creationId xmlns:p14="http://schemas.microsoft.com/office/powerpoint/2010/main" val="3296599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91792" y="262254"/>
            <a:ext cx="9406255" cy="873957"/>
          </a:xfrm>
          <a:prstGeom prst="rect">
            <a:avLst/>
          </a:prstGeom>
        </p:spPr>
        <p:txBody>
          <a:bodyPr vert="horz" wrap="square" lIns="0" tIns="12065" rIns="0" bIns="0" rtlCol="0">
            <a:spAutoFit/>
          </a:bodyPr>
          <a:lstStyle/>
          <a:p>
            <a:pPr marL="12700">
              <a:lnSpc>
                <a:spcPct val="100000"/>
              </a:lnSpc>
              <a:spcBef>
                <a:spcPts val="95"/>
              </a:spcBef>
              <a:tabLst>
                <a:tab pos="2766695" algn="l"/>
              </a:tabLst>
            </a:pPr>
            <a:r>
              <a:rPr sz="2800" spc="-10" dirty="0" err="1"/>
              <a:t>Opplæringsloven</a:t>
            </a:r>
            <a:r>
              <a:rPr sz="2800" dirty="0"/>
              <a:t>§</a:t>
            </a:r>
            <a:r>
              <a:rPr sz="2800" spc="-40" dirty="0"/>
              <a:t> </a:t>
            </a:r>
            <a:r>
              <a:rPr sz="2800" spc="-25" dirty="0"/>
              <a:t>24-</a:t>
            </a:r>
            <a:r>
              <a:rPr sz="2800" dirty="0"/>
              <a:t>5 </a:t>
            </a:r>
            <a:br>
              <a:rPr lang="nb-NO" sz="2800" dirty="0"/>
            </a:br>
            <a:r>
              <a:rPr sz="2800" spc="-20" dirty="0" err="1"/>
              <a:t>Sjølvråderett</a:t>
            </a:r>
            <a:r>
              <a:rPr sz="2800" spc="25" dirty="0"/>
              <a:t> </a:t>
            </a:r>
            <a:r>
              <a:rPr sz="2800" dirty="0"/>
              <a:t>for</a:t>
            </a:r>
            <a:r>
              <a:rPr sz="2800" spc="-25" dirty="0"/>
              <a:t> </a:t>
            </a:r>
            <a:r>
              <a:rPr sz="2800" dirty="0"/>
              <a:t>dei</a:t>
            </a:r>
            <a:r>
              <a:rPr sz="2800" spc="-35" dirty="0"/>
              <a:t> </a:t>
            </a:r>
            <a:r>
              <a:rPr sz="2800" dirty="0"/>
              <a:t>som</a:t>
            </a:r>
            <a:r>
              <a:rPr sz="2800" spc="-40" dirty="0"/>
              <a:t> </a:t>
            </a:r>
            <a:r>
              <a:rPr sz="2800" dirty="0"/>
              <a:t>har</a:t>
            </a:r>
            <a:r>
              <a:rPr sz="2800" spc="-30" dirty="0"/>
              <a:t> </a:t>
            </a:r>
            <a:r>
              <a:rPr sz="2800" dirty="0"/>
              <a:t>fylt</a:t>
            </a:r>
            <a:r>
              <a:rPr sz="2800" spc="-30" dirty="0"/>
              <a:t> </a:t>
            </a:r>
            <a:r>
              <a:rPr sz="2800" dirty="0"/>
              <a:t>15</a:t>
            </a:r>
            <a:r>
              <a:rPr sz="2800" spc="-20" dirty="0"/>
              <a:t> </a:t>
            </a:r>
            <a:r>
              <a:rPr sz="2800" spc="-25" dirty="0"/>
              <a:t>år</a:t>
            </a:r>
            <a:endParaRPr sz="2800" dirty="0"/>
          </a:p>
        </p:txBody>
      </p:sp>
      <p:sp>
        <p:nvSpPr>
          <p:cNvPr id="3" name="object 3"/>
          <p:cNvSpPr txBox="1"/>
          <p:nvPr/>
        </p:nvSpPr>
        <p:spPr>
          <a:xfrm>
            <a:off x="76201" y="1371599"/>
            <a:ext cx="5343524" cy="3963777"/>
          </a:xfrm>
          <a:prstGeom prst="rect">
            <a:avLst/>
          </a:prstGeom>
        </p:spPr>
        <p:txBody>
          <a:bodyPr vert="horz" wrap="square" lIns="0" tIns="48895" rIns="0" bIns="0" rtlCol="0">
            <a:spAutoFit/>
          </a:bodyPr>
          <a:lstStyle/>
          <a:p>
            <a:pPr marL="12700" marR="5080">
              <a:lnSpc>
                <a:spcPct val="90000"/>
              </a:lnSpc>
              <a:spcBef>
                <a:spcPts val="385"/>
              </a:spcBef>
              <a:tabLst>
                <a:tab pos="355600" algn="l"/>
              </a:tabLst>
            </a:pPr>
            <a:r>
              <a:rPr sz="2400" i="1" dirty="0">
                <a:latin typeface="Calibri"/>
                <a:cs typeface="Calibri"/>
              </a:rPr>
              <a:t>Dei</a:t>
            </a:r>
            <a:r>
              <a:rPr sz="2400" i="1" spc="-30" dirty="0">
                <a:latin typeface="Calibri"/>
                <a:cs typeface="Calibri"/>
              </a:rPr>
              <a:t> </a:t>
            </a:r>
            <a:r>
              <a:rPr sz="2400" i="1" dirty="0">
                <a:latin typeface="Calibri"/>
                <a:cs typeface="Calibri"/>
              </a:rPr>
              <a:t>som</a:t>
            </a:r>
            <a:r>
              <a:rPr sz="2400" i="1" spc="-50" dirty="0">
                <a:latin typeface="Calibri"/>
                <a:cs typeface="Calibri"/>
              </a:rPr>
              <a:t> </a:t>
            </a:r>
            <a:r>
              <a:rPr sz="2400" i="1" dirty="0">
                <a:latin typeface="Calibri"/>
                <a:cs typeface="Calibri"/>
              </a:rPr>
              <a:t>har</a:t>
            </a:r>
            <a:r>
              <a:rPr sz="2400" i="1" spc="-30" dirty="0">
                <a:latin typeface="Calibri"/>
                <a:cs typeface="Calibri"/>
              </a:rPr>
              <a:t> </a:t>
            </a:r>
            <a:r>
              <a:rPr sz="2400" i="1" dirty="0">
                <a:latin typeface="Calibri"/>
                <a:cs typeface="Calibri"/>
              </a:rPr>
              <a:t>fylt</a:t>
            </a:r>
            <a:r>
              <a:rPr sz="2400" i="1" spc="-35" dirty="0">
                <a:latin typeface="Calibri"/>
                <a:cs typeface="Calibri"/>
              </a:rPr>
              <a:t> </a:t>
            </a:r>
            <a:r>
              <a:rPr sz="2400" i="1" dirty="0">
                <a:latin typeface="Calibri"/>
                <a:cs typeface="Calibri"/>
              </a:rPr>
              <a:t>15</a:t>
            </a:r>
            <a:r>
              <a:rPr sz="2400" i="1" spc="-40" dirty="0">
                <a:latin typeface="Calibri"/>
                <a:cs typeface="Calibri"/>
              </a:rPr>
              <a:t> </a:t>
            </a:r>
            <a:r>
              <a:rPr sz="2400" i="1" spc="-65" dirty="0">
                <a:latin typeface="Calibri"/>
                <a:cs typeface="Calibri"/>
              </a:rPr>
              <a:t>år,</a:t>
            </a:r>
            <a:r>
              <a:rPr sz="2400" i="1" spc="-45" dirty="0">
                <a:latin typeface="Calibri"/>
                <a:cs typeface="Calibri"/>
              </a:rPr>
              <a:t> </a:t>
            </a:r>
            <a:r>
              <a:rPr sz="2400" i="1" dirty="0">
                <a:latin typeface="Calibri"/>
                <a:cs typeface="Calibri"/>
              </a:rPr>
              <a:t>tar</a:t>
            </a:r>
            <a:r>
              <a:rPr sz="2400" i="1" spc="-35" dirty="0">
                <a:latin typeface="Calibri"/>
                <a:cs typeface="Calibri"/>
              </a:rPr>
              <a:t> </a:t>
            </a:r>
            <a:r>
              <a:rPr sz="2400" i="1" dirty="0">
                <a:latin typeface="Calibri"/>
                <a:cs typeface="Calibri"/>
              </a:rPr>
              <a:t>sjølve</a:t>
            </a:r>
            <a:r>
              <a:rPr sz="2400" i="1" spc="-30" dirty="0">
                <a:latin typeface="Calibri"/>
                <a:cs typeface="Calibri"/>
              </a:rPr>
              <a:t> </a:t>
            </a:r>
            <a:r>
              <a:rPr sz="2400" i="1" spc="-10" dirty="0">
                <a:latin typeface="Calibri"/>
                <a:cs typeface="Calibri"/>
              </a:rPr>
              <a:t>stilling </a:t>
            </a:r>
            <a:r>
              <a:rPr sz="2400" i="1" dirty="0">
                <a:latin typeface="Calibri"/>
                <a:cs typeface="Calibri"/>
              </a:rPr>
              <a:t>til</a:t>
            </a:r>
            <a:r>
              <a:rPr sz="2400" i="1" spc="-55" dirty="0">
                <a:latin typeface="Calibri"/>
                <a:cs typeface="Calibri"/>
              </a:rPr>
              <a:t> </a:t>
            </a:r>
            <a:r>
              <a:rPr sz="2400" i="1" dirty="0">
                <a:latin typeface="Calibri"/>
                <a:cs typeface="Calibri"/>
              </a:rPr>
              <a:t>spørsmål</a:t>
            </a:r>
            <a:r>
              <a:rPr sz="2400" i="1" spc="-50" dirty="0">
                <a:latin typeface="Calibri"/>
                <a:cs typeface="Calibri"/>
              </a:rPr>
              <a:t> </a:t>
            </a:r>
            <a:r>
              <a:rPr sz="2400" i="1" spc="-10" dirty="0">
                <a:latin typeface="Calibri"/>
                <a:cs typeface="Calibri"/>
              </a:rPr>
              <a:t>knytte</a:t>
            </a:r>
            <a:r>
              <a:rPr sz="2400" i="1" spc="-45" dirty="0">
                <a:latin typeface="Calibri"/>
                <a:cs typeface="Calibri"/>
              </a:rPr>
              <a:t> </a:t>
            </a:r>
            <a:r>
              <a:rPr sz="2400" i="1" dirty="0">
                <a:latin typeface="Calibri"/>
                <a:cs typeface="Calibri"/>
              </a:rPr>
              <a:t>til</a:t>
            </a:r>
            <a:r>
              <a:rPr sz="2400" i="1" spc="-55" dirty="0">
                <a:latin typeface="Calibri"/>
                <a:cs typeface="Calibri"/>
              </a:rPr>
              <a:t> </a:t>
            </a:r>
            <a:r>
              <a:rPr sz="2400" i="1" spc="-10" dirty="0">
                <a:latin typeface="Calibri"/>
                <a:cs typeface="Calibri"/>
              </a:rPr>
              <a:t>opplæringa, </a:t>
            </a:r>
            <a:r>
              <a:rPr sz="2400" i="1" dirty="0">
                <a:latin typeface="Calibri"/>
                <a:cs typeface="Calibri"/>
              </a:rPr>
              <a:t>mellom</a:t>
            </a:r>
            <a:r>
              <a:rPr sz="2400" i="1" spc="-65" dirty="0">
                <a:latin typeface="Calibri"/>
                <a:cs typeface="Calibri"/>
              </a:rPr>
              <a:t> </a:t>
            </a:r>
            <a:r>
              <a:rPr sz="2400" i="1" dirty="0">
                <a:latin typeface="Calibri"/>
                <a:cs typeface="Calibri"/>
              </a:rPr>
              <a:t>anna</a:t>
            </a:r>
            <a:r>
              <a:rPr sz="2400" i="1" spc="-45" dirty="0">
                <a:latin typeface="Calibri"/>
                <a:cs typeface="Calibri"/>
              </a:rPr>
              <a:t> </a:t>
            </a:r>
            <a:r>
              <a:rPr sz="2400" i="1" dirty="0">
                <a:latin typeface="Calibri"/>
                <a:cs typeface="Calibri"/>
              </a:rPr>
              <a:t>samtykke</a:t>
            </a:r>
            <a:r>
              <a:rPr sz="2400" i="1" spc="-60" dirty="0">
                <a:latin typeface="Calibri"/>
                <a:cs typeface="Calibri"/>
              </a:rPr>
              <a:t> </a:t>
            </a:r>
            <a:r>
              <a:rPr sz="2400" i="1" dirty="0">
                <a:latin typeface="Calibri"/>
                <a:cs typeface="Calibri"/>
              </a:rPr>
              <a:t>til</a:t>
            </a:r>
            <a:r>
              <a:rPr sz="2400" i="1" spc="-55" dirty="0">
                <a:latin typeface="Calibri"/>
                <a:cs typeface="Calibri"/>
              </a:rPr>
              <a:t> </a:t>
            </a:r>
            <a:r>
              <a:rPr sz="2400" i="1" spc="-10" dirty="0">
                <a:latin typeface="Calibri"/>
                <a:cs typeface="Calibri"/>
              </a:rPr>
              <a:t>individuelt tilrettelagt</a:t>
            </a:r>
            <a:r>
              <a:rPr sz="2400" i="1" spc="-45" dirty="0">
                <a:latin typeface="Calibri"/>
                <a:cs typeface="Calibri"/>
              </a:rPr>
              <a:t> </a:t>
            </a:r>
            <a:r>
              <a:rPr sz="2400" i="1" dirty="0">
                <a:latin typeface="Calibri"/>
                <a:cs typeface="Calibri"/>
              </a:rPr>
              <a:t>opplæring,</a:t>
            </a:r>
            <a:r>
              <a:rPr sz="2400" i="1" spc="-30" dirty="0">
                <a:latin typeface="Calibri"/>
                <a:cs typeface="Calibri"/>
              </a:rPr>
              <a:t> </a:t>
            </a:r>
            <a:r>
              <a:rPr sz="2400" i="1" dirty="0">
                <a:latin typeface="Calibri"/>
                <a:cs typeface="Calibri"/>
              </a:rPr>
              <a:t>melding</a:t>
            </a:r>
            <a:r>
              <a:rPr sz="2400" i="1" spc="-30" dirty="0">
                <a:latin typeface="Calibri"/>
                <a:cs typeface="Calibri"/>
              </a:rPr>
              <a:t> </a:t>
            </a:r>
            <a:r>
              <a:rPr sz="2400" i="1" dirty="0">
                <a:latin typeface="Calibri"/>
                <a:cs typeface="Calibri"/>
              </a:rPr>
              <a:t>om</a:t>
            </a:r>
            <a:r>
              <a:rPr sz="2400" i="1" spc="-40" dirty="0">
                <a:latin typeface="Calibri"/>
                <a:cs typeface="Calibri"/>
              </a:rPr>
              <a:t> </a:t>
            </a:r>
            <a:r>
              <a:rPr sz="2400" i="1" spc="-10" dirty="0">
                <a:latin typeface="Calibri"/>
                <a:cs typeface="Calibri"/>
              </a:rPr>
              <a:t>fritak </a:t>
            </a:r>
            <a:r>
              <a:rPr sz="2400" i="1" dirty="0">
                <a:latin typeface="Calibri"/>
                <a:cs typeface="Calibri"/>
              </a:rPr>
              <a:t>frå</a:t>
            </a:r>
            <a:r>
              <a:rPr sz="2400" i="1" spc="-50" dirty="0">
                <a:latin typeface="Calibri"/>
                <a:cs typeface="Calibri"/>
              </a:rPr>
              <a:t> </a:t>
            </a:r>
            <a:r>
              <a:rPr sz="2400" i="1" spc="-10" dirty="0">
                <a:latin typeface="Calibri"/>
                <a:cs typeface="Calibri"/>
              </a:rPr>
              <a:t>aktivitetar</a:t>
            </a:r>
            <a:r>
              <a:rPr sz="2400" i="1" spc="-70" dirty="0">
                <a:latin typeface="Calibri"/>
                <a:cs typeface="Calibri"/>
              </a:rPr>
              <a:t> </a:t>
            </a:r>
            <a:r>
              <a:rPr sz="2400" i="1" dirty="0">
                <a:latin typeface="Calibri"/>
                <a:cs typeface="Calibri"/>
              </a:rPr>
              <a:t>i</a:t>
            </a:r>
            <a:r>
              <a:rPr sz="2400" i="1" spc="-40" dirty="0">
                <a:latin typeface="Calibri"/>
                <a:cs typeface="Calibri"/>
              </a:rPr>
              <a:t> </a:t>
            </a:r>
            <a:r>
              <a:rPr sz="2400" i="1" dirty="0">
                <a:latin typeface="Calibri"/>
                <a:cs typeface="Calibri"/>
              </a:rPr>
              <a:t>opplæringa</a:t>
            </a:r>
            <a:r>
              <a:rPr sz="2400" i="1" spc="-55" dirty="0">
                <a:latin typeface="Calibri"/>
                <a:cs typeface="Calibri"/>
              </a:rPr>
              <a:t> </a:t>
            </a:r>
            <a:r>
              <a:rPr sz="2400" i="1" dirty="0">
                <a:latin typeface="Calibri"/>
                <a:cs typeface="Calibri"/>
              </a:rPr>
              <a:t>på</a:t>
            </a:r>
            <a:r>
              <a:rPr sz="2400" i="1" spc="-45" dirty="0">
                <a:latin typeface="Calibri"/>
                <a:cs typeface="Calibri"/>
              </a:rPr>
              <a:t> </a:t>
            </a:r>
            <a:r>
              <a:rPr sz="2400" i="1" dirty="0">
                <a:latin typeface="Calibri"/>
                <a:cs typeface="Calibri"/>
              </a:rPr>
              <a:t>grunn</a:t>
            </a:r>
            <a:r>
              <a:rPr sz="2400" i="1" spc="-50" dirty="0">
                <a:latin typeface="Calibri"/>
                <a:cs typeface="Calibri"/>
              </a:rPr>
              <a:t> </a:t>
            </a:r>
            <a:r>
              <a:rPr sz="2400" i="1" spc="-25" dirty="0">
                <a:latin typeface="Calibri"/>
                <a:cs typeface="Calibri"/>
              </a:rPr>
              <a:t>av </a:t>
            </a:r>
            <a:r>
              <a:rPr sz="2400" i="1" dirty="0">
                <a:latin typeface="Calibri"/>
                <a:cs typeface="Calibri"/>
              </a:rPr>
              <a:t>livssyn</a:t>
            </a:r>
            <a:r>
              <a:rPr sz="2400" i="1" spc="-50" dirty="0">
                <a:latin typeface="Calibri"/>
                <a:cs typeface="Calibri"/>
              </a:rPr>
              <a:t> </a:t>
            </a:r>
            <a:r>
              <a:rPr sz="2400" i="1" dirty="0">
                <a:latin typeface="Calibri"/>
                <a:cs typeface="Calibri"/>
              </a:rPr>
              <a:t>og</a:t>
            </a:r>
            <a:r>
              <a:rPr sz="2400" i="1" spc="-75" dirty="0">
                <a:latin typeface="Calibri"/>
                <a:cs typeface="Calibri"/>
              </a:rPr>
              <a:t> </a:t>
            </a:r>
            <a:r>
              <a:rPr sz="2400" i="1" dirty="0">
                <a:latin typeface="Calibri"/>
                <a:cs typeface="Calibri"/>
              </a:rPr>
              <a:t>søknad</a:t>
            </a:r>
            <a:r>
              <a:rPr sz="2400" i="1" spc="-60" dirty="0">
                <a:latin typeface="Calibri"/>
                <a:cs typeface="Calibri"/>
              </a:rPr>
              <a:t> </a:t>
            </a:r>
            <a:r>
              <a:rPr sz="2400" i="1" dirty="0">
                <a:latin typeface="Calibri"/>
                <a:cs typeface="Calibri"/>
              </a:rPr>
              <a:t>om</a:t>
            </a:r>
            <a:r>
              <a:rPr sz="2400" i="1" spc="-55" dirty="0">
                <a:latin typeface="Calibri"/>
                <a:cs typeface="Calibri"/>
              </a:rPr>
              <a:t> </a:t>
            </a:r>
            <a:r>
              <a:rPr sz="2400" i="1" dirty="0">
                <a:latin typeface="Calibri"/>
                <a:cs typeface="Calibri"/>
              </a:rPr>
              <a:t>inntak</a:t>
            </a:r>
            <a:r>
              <a:rPr sz="2400" i="1" spc="-65" dirty="0">
                <a:latin typeface="Calibri"/>
                <a:cs typeface="Calibri"/>
              </a:rPr>
              <a:t> </a:t>
            </a:r>
            <a:r>
              <a:rPr sz="2400" i="1" dirty="0">
                <a:latin typeface="Calibri"/>
                <a:cs typeface="Calibri"/>
              </a:rPr>
              <a:t>til</a:t>
            </a:r>
            <a:r>
              <a:rPr sz="2400" i="1" spc="-70" dirty="0">
                <a:latin typeface="Calibri"/>
                <a:cs typeface="Calibri"/>
              </a:rPr>
              <a:t> </a:t>
            </a:r>
            <a:r>
              <a:rPr sz="2400" i="1" spc="-25" dirty="0">
                <a:latin typeface="Calibri"/>
                <a:cs typeface="Calibri"/>
              </a:rPr>
              <a:t>den </a:t>
            </a:r>
            <a:r>
              <a:rPr sz="2400" i="1" spc="-10" dirty="0">
                <a:latin typeface="Calibri"/>
                <a:cs typeface="Calibri"/>
              </a:rPr>
              <a:t>vidaregåande</a:t>
            </a:r>
            <a:r>
              <a:rPr sz="2400" i="1" spc="-90" dirty="0">
                <a:latin typeface="Calibri"/>
                <a:cs typeface="Calibri"/>
              </a:rPr>
              <a:t> </a:t>
            </a:r>
            <a:r>
              <a:rPr sz="2400" i="1" spc="-10" dirty="0">
                <a:latin typeface="Calibri"/>
                <a:cs typeface="Calibri"/>
              </a:rPr>
              <a:t>opplæringa</a:t>
            </a:r>
            <a:r>
              <a:rPr sz="2400" spc="-10" dirty="0">
                <a:latin typeface="Calibri"/>
                <a:cs typeface="Calibri"/>
              </a:rPr>
              <a:t>.</a:t>
            </a:r>
            <a:endParaRPr sz="2400" dirty="0">
              <a:latin typeface="Calibri"/>
              <a:cs typeface="Calibri"/>
            </a:endParaRPr>
          </a:p>
          <a:p>
            <a:pPr>
              <a:lnSpc>
                <a:spcPct val="100000"/>
              </a:lnSpc>
              <a:spcBef>
                <a:spcPts val="2895"/>
              </a:spcBef>
            </a:pPr>
            <a:endParaRPr sz="2400" dirty="0">
              <a:latin typeface="Calibri"/>
              <a:cs typeface="Calibri"/>
            </a:endParaRPr>
          </a:p>
          <a:p>
            <a:pPr marL="469900" marR="124460">
              <a:lnSpc>
                <a:spcPts val="2160"/>
              </a:lnSpc>
            </a:pPr>
            <a:r>
              <a:rPr sz="2000" u="sng" spc="-10" dirty="0">
                <a:uFill>
                  <a:solidFill>
                    <a:srgbClr val="000000"/>
                  </a:solidFill>
                </a:uFill>
                <a:latin typeface="Calibri"/>
                <a:cs typeface="Calibri"/>
                <a:hlinkClick r:id="rId3"/>
              </a:rPr>
              <a:t>PVN-</a:t>
            </a:r>
            <a:r>
              <a:rPr sz="2000" u="sng" dirty="0">
                <a:uFill>
                  <a:solidFill>
                    <a:srgbClr val="000000"/>
                  </a:solidFill>
                </a:uFill>
                <a:latin typeface="Calibri"/>
                <a:cs typeface="Calibri"/>
                <a:hlinkClick r:id="rId3"/>
              </a:rPr>
              <a:t>2014-05</a:t>
            </a:r>
            <a:r>
              <a:rPr sz="2000" u="sng" spc="-70" dirty="0">
                <a:uFill>
                  <a:solidFill>
                    <a:srgbClr val="000000"/>
                  </a:solidFill>
                </a:uFill>
                <a:latin typeface="Calibri"/>
                <a:cs typeface="Calibri"/>
                <a:hlinkClick r:id="rId3"/>
              </a:rPr>
              <a:t> </a:t>
            </a:r>
            <a:r>
              <a:rPr sz="2000" u="sng" spc="-10" dirty="0">
                <a:uFill>
                  <a:solidFill>
                    <a:srgbClr val="000000"/>
                  </a:solidFill>
                </a:uFill>
                <a:latin typeface="Calibri"/>
                <a:cs typeface="Calibri"/>
                <a:hlinkClick r:id="rId3"/>
              </a:rPr>
              <a:t>Innsynsrett</a:t>
            </a:r>
            <a:r>
              <a:rPr sz="2000" u="sng" spc="-50" dirty="0">
                <a:uFill>
                  <a:solidFill>
                    <a:srgbClr val="000000"/>
                  </a:solidFill>
                </a:uFill>
                <a:latin typeface="Calibri"/>
                <a:cs typeface="Calibri"/>
                <a:hlinkClick r:id="rId3"/>
              </a:rPr>
              <a:t> </a:t>
            </a:r>
            <a:r>
              <a:rPr sz="2000" u="sng" dirty="0">
                <a:uFill>
                  <a:solidFill>
                    <a:srgbClr val="000000"/>
                  </a:solidFill>
                </a:uFill>
                <a:latin typeface="Calibri"/>
                <a:cs typeface="Calibri"/>
                <a:hlinkClick r:id="rId3"/>
              </a:rPr>
              <a:t>for</a:t>
            </a:r>
            <a:r>
              <a:rPr sz="2000" u="sng" spc="-45" dirty="0">
                <a:uFill>
                  <a:solidFill>
                    <a:srgbClr val="000000"/>
                  </a:solidFill>
                </a:uFill>
                <a:latin typeface="Calibri"/>
                <a:cs typeface="Calibri"/>
                <a:hlinkClick r:id="rId3"/>
              </a:rPr>
              <a:t> </a:t>
            </a:r>
            <a:r>
              <a:rPr sz="2000" u="sng" spc="-10" dirty="0">
                <a:uFill>
                  <a:solidFill>
                    <a:srgbClr val="000000"/>
                  </a:solidFill>
                </a:uFill>
                <a:latin typeface="Calibri"/>
                <a:cs typeface="Calibri"/>
                <a:hlinkClick r:id="rId3"/>
              </a:rPr>
              <a:t>foreldre</a:t>
            </a:r>
            <a:r>
              <a:rPr sz="2000" u="sng" spc="-35" dirty="0">
                <a:uFill>
                  <a:solidFill>
                    <a:srgbClr val="000000"/>
                  </a:solidFill>
                </a:uFill>
                <a:latin typeface="Calibri"/>
                <a:cs typeface="Calibri"/>
                <a:hlinkClick r:id="rId3"/>
              </a:rPr>
              <a:t> </a:t>
            </a:r>
            <a:r>
              <a:rPr sz="2000" u="sng" dirty="0">
                <a:uFill>
                  <a:solidFill>
                    <a:srgbClr val="000000"/>
                  </a:solidFill>
                </a:uFill>
                <a:latin typeface="Calibri"/>
                <a:cs typeface="Calibri"/>
                <a:hlinkClick r:id="rId3"/>
              </a:rPr>
              <a:t>i</a:t>
            </a:r>
            <a:r>
              <a:rPr sz="2000" u="sng" spc="-35" dirty="0">
                <a:uFill>
                  <a:solidFill>
                    <a:srgbClr val="000000"/>
                  </a:solidFill>
                </a:uFill>
                <a:latin typeface="Calibri"/>
                <a:cs typeface="Calibri"/>
                <a:hlinkClick r:id="rId3"/>
              </a:rPr>
              <a:t> </a:t>
            </a:r>
            <a:r>
              <a:rPr sz="2000" u="sng" spc="-10" dirty="0">
                <a:uFill>
                  <a:solidFill>
                    <a:srgbClr val="000000"/>
                  </a:solidFill>
                </a:uFill>
                <a:latin typeface="Calibri"/>
                <a:cs typeface="Calibri"/>
                <a:hlinkClick r:id="rId3"/>
              </a:rPr>
              <a:t>skolens</a:t>
            </a:r>
            <a:r>
              <a:rPr sz="2000" u="none" spc="-10" dirty="0">
                <a:latin typeface="Calibri"/>
                <a:cs typeface="Calibri"/>
              </a:rPr>
              <a:t> </a:t>
            </a:r>
            <a:r>
              <a:rPr sz="2000" u="sng" spc="-10" dirty="0">
                <a:uFill>
                  <a:solidFill>
                    <a:srgbClr val="000000"/>
                  </a:solidFill>
                </a:uFill>
                <a:latin typeface="Calibri"/>
                <a:cs typeface="Calibri"/>
                <a:hlinkClick r:id="rId3"/>
              </a:rPr>
              <a:t>aktivitetslogg</a:t>
            </a:r>
            <a:r>
              <a:rPr sz="2000" u="sng" spc="-30" dirty="0">
                <a:uFill>
                  <a:solidFill>
                    <a:srgbClr val="000000"/>
                  </a:solidFill>
                </a:uFill>
                <a:latin typeface="Calibri"/>
                <a:cs typeface="Calibri"/>
                <a:hlinkClick r:id="rId3"/>
              </a:rPr>
              <a:t> </a:t>
            </a:r>
            <a:r>
              <a:rPr sz="2000" u="sng" dirty="0">
                <a:uFill>
                  <a:solidFill>
                    <a:srgbClr val="000000"/>
                  </a:solidFill>
                </a:uFill>
                <a:latin typeface="Calibri"/>
                <a:cs typeface="Calibri"/>
                <a:hlinkClick r:id="rId3"/>
              </a:rPr>
              <a:t>uten</a:t>
            </a:r>
            <a:r>
              <a:rPr sz="2000" u="sng" spc="-50" dirty="0">
                <a:uFill>
                  <a:solidFill>
                    <a:srgbClr val="000000"/>
                  </a:solidFill>
                </a:uFill>
                <a:latin typeface="Calibri"/>
                <a:cs typeface="Calibri"/>
                <a:hlinkClick r:id="rId3"/>
              </a:rPr>
              <a:t> </a:t>
            </a:r>
            <a:r>
              <a:rPr sz="2000" u="sng" dirty="0">
                <a:uFill>
                  <a:solidFill>
                    <a:srgbClr val="000000"/>
                  </a:solidFill>
                </a:uFill>
                <a:latin typeface="Calibri"/>
                <a:cs typeface="Calibri"/>
                <a:hlinkClick r:id="rId3"/>
              </a:rPr>
              <a:t>barnets</a:t>
            </a:r>
            <a:r>
              <a:rPr sz="2000" u="sng" spc="-30" dirty="0">
                <a:uFill>
                  <a:solidFill>
                    <a:srgbClr val="000000"/>
                  </a:solidFill>
                </a:uFill>
                <a:latin typeface="Calibri"/>
                <a:cs typeface="Calibri"/>
                <a:hlinkClick r:id="rId3"/>
              </a:rPr>
              <a:t> </a:t>
            </a:r>
            <a:r>
              <a:rPr sz="2000" u="sng" dirty="0">
                <a:uFill>
                  <a:solidFill>
                    <a:srgbClr val="000000"/>
                  </a:solidFill>
                </a:uFill>
                <a:latin typeface="Calibri"/>
                <a:cs typeface="Calibri"/>
                <a:hlinkClick r:id="rId3"/>
              </a:rPr>
              <a:t>medvirkning</a:t>
            </a:r>
            <a:r>
              <a:rPr sz="2000" u="sng" spc="-45" dirty="0">
                <a:uFill>
                  <a:solidFill>
                    <a:srgbClr val="000000"/>
                  </a:solidFill>
                </a:uFill>
                <a:latin typeface="Calibri"/>
                <a:cs typeface="Calibri"/>
                <a:hlinkClick r:id="rId3"/>
              </a:rPr>
              <a:t> </a:t>
            </a:r>
            <a:r>
              <a:rPr sz="2000" u="sng" spc="-50" dirty="0">
                <a:uFill>
                  <a:solidFill>
                    <a:srgbClr val="000000"/>
                  </a:solidFill>
                </a:uFill>
                <a:latin typeface="Calibri"/>
                <a:cs typeface="Calibri"/>
                <a:hlinkClick r:id="rId3"/>
              </a:rPr>
              <a:t>|</a:t>
            </a:r>
            <a:r>
              <a:rPr sz="2000" u="none" spc="-50" dirty="0">
                <a:latin typeface="Calibri"/>
                <a:cs typeface="Calibri"/>
              </a:rPr>
              <a:t> </a:t>
            </a:r>
            <a:r>
              <a:rPr sz="2000" u="sng" spc="-10" dirty="0">
                <a:uFill>
                  <a:solidFill>
                    <a:srgbClr val="000000"/>
                  </a:solidFill>
                </a:uFill>
                <a:latin typeface="Calibri"/>
                <a:cs typeface="Calibri"/>
                <a:hlinkClick r:id="rId3"/>
              </a:rPr>
              <a:t>Personvernnemnda</a:t>
            </a:r>
            <a:endParaRPr sz="2000" dirty="0">
              <a:latin typeface="Calibri"/>
              <a:cs typeface="Calibri"/>
            </a:endParaRPr>
          </a:p>
        </p:txBody>
      </p:sp>
      <p:pic>
        <p:nvPicPr>
          <p:cNvPr id="4" name="object 4"/>
          <p:cNvPicPr/>
          <p:nvPr/>
        </p:nvPicPr>
        <p:blipFill>
          <a:blip r:embed="rId4" cstate="print"/>
          <a:stretch>
            <a:fillRect/>
          </a:stretch>
        </p:blipFill>
        <p:spPr>
          <a:xfrm>
            <a:off x="6197600" y="2065998"/>
            <a:ext cx="5384800" cy="3594353"/>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778"/>
            <a:ext cx="12192000" cy="6045200"/>
          </a:xfrm>
          <a:custGeom>
            <a:avLst/>
            <a:gdLst/>
            <a:ahLst/>
            <a:cxnLst/>
            <a:rect l="l" t="t" r="r" b="b"/>
            <a:pathLst>
              <a:path w="12192000" h="6045200">
                <a:moveTo>
                  <a:pt x="6782910" y="6032500"/>
                </a:moveTo>
                <a:lnTo>
                  <a:pt x="5672398" y="6032500"/>
                </a:lnTo>
                <a:lnTo>
                  <a:pt x="5926872" y="6045200"/>
                </a:lnTo>
                <a:lnTo>
                  <a:pt x="6732047" y="6045200"/>
                </a:lnTo>
                <a:lnTo>
                  <a:pt x="6782910" y="6032500"/>
                </a:lnTo>
                <a:close/>
              </a:path>
              <a:path w="12192000" h="6045200">
                <a:moveTo>
                  <a:pt x="7142070" y="6019800"/>
                </a:moveTo>
                <a:lnTo>
                  <a:pt x="5570589" y="6019800"/>
                </a:lnTo>
                <a:lnTo>
                  <a:pt x="5621496" y="6032500"/>
                </a:lnTo>
                <a:lnTo>
                  <a:pt x="7090432" y="6032500"/>
                </a:lnTo>
                <a:lnTo>
                  <a:pt x="7142070" y="6019800"/>
                </a:lnTo>
                <a:close/>
              </a:path>
              <a:path w="12192000" h="6045200">
                <a:moveTo>
                  <a:pt x="7400147" y="6007100"/>
                </a:moveTo>
                <a:lnTo>
                  <a:pt x="5315980" y="6007100"/>
                </a:lnTo>
                <a:lnTo>
                  <a:pt x="5366914" y="6019800"/>
                </a:lnTo>
                <a:lnTo>
                  <a:pt x="7348545" y="6019800"/>
                </a:lnTo>
                <a:lnTo>
                  <a:pt x="7400147" y="6007100"/>
                </a:lnTo>
                <a:close/>
              </a:path>
              <a:path w="12192000" h="6045200">
                <a:moveTo>
                  <a:pt x="7606500" y="5994400"/>
                </a:moveTo>
                <a:lnTo>
                  <a:pt x="5009468" y="5994400"/>
                </a:lnTo>
                <a:lnTo>
                  <a:pt x="5060562" y="6007100"/>
                </a:lnTo>
                <a:lnTo>
                  <a:pt x="7554919" y="6007100"/>
                </a:lnTo>
                <a:lnTo>
                  <a:pt x="7606500" y="5994400"/>
                </a:lnTo>
                <a:close/>
              </a:path>
              <a:path w="12192000" h="6045200">
                <a:moveTo>
                  <a:pt x="7812784" y="5981700"/>
                </a:moveTo>
                <a:lnTo>
                  <a:pt x="4805203" y="5981700"/>
                </a:lnTo>
                <a:lnTo>
                  <a:pt x="4856253" y="5994400"/>
                </a:lnTo>
                <a:lnTo>
                  <a:pt x="7761218" y="5994400"/>
                </a:lnTo>
                <a:lnTo>
                  <a:pt x="7812784" y="5981700"/>
                </a:lnTo>
                <a:close/>
              </a:path>
              <a:path w="12192000" h="6045200">
                <a:moveTo>
                  <a:pt x="6936358" y="5969000"/>
                </a:moveTo>
                <a:lnTo>
                  <a:pt x="4652127" y="5969000"/>
                </a:lnTo>
                <a:lnTo>
                  <a:pt x="4703140" y="5981700"/>
                </a:lnTo>
                <a:lnTo>
                  <a:pt x="6790435" y="5981700"/>
                </a:lnTo>
                <a:lnTo>
                  <a:pt x="6936358" y="5969000"/>
                </a:lnTo>
                <a:close/>
              </a:path>
              <a:path w="12192000" h="6045200">
                <a:moveTo>
                  <a:pt x="7966440" y="5969000"/>
                </a:moveTo>
                <a:lnTo>
                  <a:pt x="7082640" y="5969000"/>
                </a:lnTo>
                <a:lnTo>
                  <a:pt x="7032999" y="5981700"/>
                </a:lnTo>
                <a:lnTo>
                  <a:pt x="7915398" y="5981700"/>
                </a:lnTo>
                <a:lnTo>
                  <a:pt x="7966440" y="5969000"/>
                </a:lnTo>
                <a:close/>
              </a:path>
              <a:path w="12192000" h="6045200">
                <a:moveTo>
                  <a:pt x="8260661" y="5842000"/>
                </a:moveTo>
                <a:lnTo>
                  <a:pt x="3322362" y="5842000"/>
                </a:lnTo>
                <a:lnTo>
                  <a:pt x="3731674" y="5892800"/>
                </a:lnTo>
                <a:lnTo>
                  <a:pt x="3885309" y="5905500"/>
                </a:lnTo>
                <a:lnTo>
                  <a:pt x="3987728" y="5918200"/>
                </a:lnTo>
                <a:lnTo>
                  <a:pt x="4090154" y="5918200"/>
                </a:lnTo>
                <a:lnTo>
                  <a:pt x="4141374" y="5930900"/>
                </a:lnTo>
                <a:lnTo>
                  <a:pt x="4192599" y="5930900"/>
                </a:lnTo>
                <a:lnTo>
                  <a:pt x="4243831" y="5943600"/>
                </a:lnTo>
                <a:lnTo>
                  <a:pt x="4346321" y="5943600"/>
                </a:lnTo>
                <a:lnTo>
                  <a:pt x="4397255" y="5956300"/>
                </a:lnTo>
                <a:lnTo>
                  <a:pt x="4499164" y="5956300"/>
                </a:lnTo>
                <a:lnTo>
                  <a:pt x="4550139" y="5969000"/>
                </a:lnTo>
                <a:lnTo>
                  <a:pt x="6951726" y="5969000"/>
                </a:lnTo>
                <a:lnTo>
                  <a:pt x="7716011" y="5905500"/>
                </a:lnTo>
                <a:lnTo>
                  <a:pt x="7765563" y="5905500"/>
                </a:lnTo>
                <a:lnTo>
                  <a:pt x="7815108" y="5892800"/>
                </a:lnTo>
                <a:lnTo>
                  <a:pt x="7864646" y="5892800"/>
                </a:lnTo>
                <a:lnTo>
                  <a:pt x="7914177" y="5880100"/>
                </a:lnTo>
                <a:lnTo>
                  <a:pt x="8013214" y="5880100"/>
                </a:lnTo>
                <a:lnTo>
                  <a:pt x="8062720" y="5867400"/>
                </a:lnTo>
                <a:lnTo>
                  <a:pt x="8112219" y="5867400"/>
                </a:lnTo>
                <a:lnTo>
                  <a:pt x="8161708" y="5854700"/>
                </a:lnTo>
                <a:lnTo>
                  <a:pt x="8211189" y="5854700"/>
                </a:lnTo>
                <a:lnTo>
                  <a:pt x="8260661" y="5842000"/>
                </a:lnTo>
                <a:close/>
              </a:path>
              <a:path w="12192000" h="6045200">
                <a:moveTo>
                  <a:pt x="8119515" y="5956300"/>
                </a:moveTo>
                <a:lnTo>
                  <a:pt x="7330748" y="5956300"/>
                </a:lnTo>
                <a:lnTo>
                  <a:pt x="7281138" y="5969000"/>
                </a:lnTo>
                <a:lnTo>
                  <a:pt x="8068498" y="5969000"/>
                </a:lnTo>
                <a:lnTo>
                  <a:pt x="8119515" y="5956300"/>
                </a:lnTo>
                <a:close/>
              </a:path>
              <a:path w="12192000" h="6045200">
                <a:moveTo>
                  <a:pt x="8272507" y="5943600"/>
                </a:moveTo>
                <a:lnTo>
                  <a:pt x="7578725" y="5943600"/>
                </a:lnTo>
                <a:lnTo>
                  <a:pt x="7529138" y="5956300"/>
                </a:lnTo>
                <a:lnTo>
                  <a:pt x="8221519" y="5956300"/>
                </a:lnTo>
                <a:lnTo>
                  <a:pt x="8272507" y="5943600"/>
                </a:lnTo>
                <a:close/>
              </a:path>
              <a:path w="12192000" h="6045200">
                <a:moveTo>
                  <a:pt x="8425409" y="5930900"/>
                </a:moveTo>
                <a:lnTo>
                  <a:pt x="7778034" y="5930900"/>
                </a:lnTo>
                <a:lnTo>
                  <a:pt x="7728215" y="5943600"/>
                </a:lnTo>
                <a:lnTo>
                  <a:pt x="8374452" y="5943600"/>
                </a:lnTo>
                <a:lnTo>
                  <a:pt x="8425409" y="5930900"/>
                </a:lnTo>
                <a:close/>
              </a:path>
              <a:path w="12192000" h="6045200">
                <a:moveTo>
                  <a:pt x="8578215" y="5918200"/>
                </a:moveTo>
                <a:lnTo>
                  <a:pt x="7927452" y="5918200"/>
                </a:lnTo>
                <a:lnTo>
                  <a:pt x="7877653" y="5930900"/>
                </a:lnTo>
                <a:lnTo>
                  <a:pt x="8527291" y="5930900"/>
                </a:lnTo>
                <a:lnTo>
                  <a:pt x="8578215" y="5918200"/>
                </a:lnTo>
                <a:close/>
              </a:path>
              <a:path w="12192000" h="6045200">
                <a:moveTo>
                  <a:pt x="8679828" y="5905500"/>
                </a:moveTo>
                <a:lnTo>
                  <a:pt x="8076808" y="5905500"/>
                </a:lnTo>
                <a:lnTo>
                  <a:pt x="8027030" y="5918200"/>
                </a:lnTo>
                <a:lnTo>
                  <a:pt x="8629033" y="5918200"/>
                </a:lnTo>
                <a:lnTo>
                  <a:pt x="8679828" y="5905500"/>
                </a:lnTo>
                <a:close/>
              </a:path>
              <a:path w="12192000" h="6045200">
                <a:moveTo>
                  <a:pt x="8781353" y="5892800"/>
                </a:moveTo>
                <a:lnTo>
                  <a:pt x="8226096" y="5892800"/>
                </a:lnTo>
                <a:lnTo>
                  <a:pt x="8176341" y="5905500"/>
                </a:lnTo>
                <a:lnTo>
                  <a:pt x="8730601" y="5905500"/>
                </a:lnTo>
                <a:lnTo>
                  <a:pt x="8781353" y="5892800"/>
                </a:lnTo>
                <a:close/>
              </a:path>
              <a:path w="12192000" h="6045200">
                <a:moveTo>
                  <a:pt x="8933515" y="5880100"/>
                </a:moveTo>
                <a:lnTo>
                  <a:pt x="8375307" y="5880100"/>
                </a:lnTo>
                <a:lnTo>
                  <a:pt x="8325579" y="5892800"/>
                </a:lnTo>
                <a:lnTo>
                  <a:pt x="8882808" y="5892800"/>
                </a:lnTo>
                <a:lnTo>
                  <a:pt x="8933515" y="5880100"/>
                </a:lnTo>
                <a:close/>
              </a:path>
              <a:path w="12192000" h="6045200">
                <a:moveTo>
                  <a:pt x="9034897" y="5867400"/>
                </a:moveTo>
                <a:lnTo>
                  <a:pt x="8524437" y="5867400"/>
                </a:lnTo>
                <a:lnTo>
                  <a:pt x="8474737" y="5880100"/>
                </a:lnTo>
                <a:lnTo>
                  <a:pt x="8984210" y="5880100"/>
                </a:lnTo>
                <a:lnTo>
                  <a:pt x="9034897" y="5867400"/>
                </a:lnTo>
                <a:close/>
              </a:path>
              <a:path w="12192000" h="6045200">
                <a:moveTo>
                  <a:pt x="9136252" y="5854700"/>
                </a:moveTo>
                <a:lnTo>
                  <a:pt x="8674293" y="5854700"/>
                </a:lnTo>
                <a:lnTo>
                  <a:pt x="8574127" y="5867400"/>
                </a:lnTo>
                <a:lnTo>
                  <a:pt x="9085577" y="5867400"/>
                </a:lnTo>
                <a:lnTo>
                  <a:pt x="9136252" y="5854700"/>
                </a:lnTo>
                <a:close/>
              </a:path>
              <a:path w="12192000" h="6045200">
                <a:moveTo>
                  <a:pt x="9236950" y="5842000"/>
                </a:moveTo>
                <a:lnTo>
                  <a:pt x="8775217" y="5842000"/>
                </a:lnTo>
                <a:lnTo>
                  <a:pt x="8724763" y="5854700"/>
                </a:lnTo>
                <a:lnTo>
                  <a:pt x="9186926" y="5854700"/>
                </a:lnTo>
                <a:lnTo>
                  <a:pt x="9236950" y="5842000"/>
                </a:lnTo>
                <a:close/>
              </a:path>
              <a:path w="12192000" h="6045200">
                <a:moveTo>
                  <a:pt x="8409020" y="5829300"/>
                </a:moveTo>
                <a:lnTo>
                  <a:pt x="3221131" y="5829300"/>
                </a:lnTo>
                <a:lnTo>
                  <a:pt x="3271742" y="5842000"/>
                </a:lnTo>
                <a:lnTo>
                  <a:pt x="8359577" y="5842000"/>
                </a:lnTo>
                <a:lnTo>
                  <a:pt x="8409020" y="5829300"/>
                </a:lnTo>
                <a:close/>
              </a:path>
              <a:path w="12192000" h="6045200">
                <a:moveTo>
                  <a:pt x="9336960" y="5829300"/>
                </a:moveTo>
                <a:lnTo>
                  <a:pt x="8876078" y="5829300"/>
                </a:lnTo>
                <a:lnTo>
                  <a:pt x="8825656" y="5842000"/>
                </a:lnTo>
                <a:lnTo>
                  <a:pt x="9286961" y="5842000"/>
                </a:lnTo>
                <a:lnTo>
                  <a:pt x="9336960" y="5829300"/>
                </a:lnTo>
                <a:close/>
              </a:path>
              <a:path w="12192000" h="6045200">
                <a:moveTo>
                  <a:pt x="8509400" y="5816600"/>
                </a:moveTo>
                <a:lnTo>
                  <a:pt x="3069355" y="5816600"/>
                </a:lnTo>
                <a:lnTo>
                  <a:pt x="3119937" y="5829300"/>
                </a:lnTo>
                <a:lnTo>
                  <a:pt x="8458454" y="5829300"/>
                </a:lnTo>
                <a:lnTo>
                  <a:pt x="8509400" y="5816600"/>
                </a:lnTo>
                <a:close/>
              </a:path>
              <a:path w="12192000" h="6045200">
                <a:moveTo>
                  <a:pt x="9436915" y="5816600"/>
                </a:moveTo>
                <a:lnTo>
                  <a:pt x="8976876" y="5816600"/>
                </a:lnTo>
                <a:lnTo>
                  <a:pt x="8926485" y="5829300"/>
                </a:lnTo>
                <a:lnTo>
                  <a:pt x="9386945" y="5829300"/>
                </a:lnTo>
                <a:lnTo>
                  <a:pt x="9436915" y="5816600"/>
                </a:lnTo>
                <a:close/>
              </a:path>
              <a:path w="12192000" h="6045200">
                <a:moveTo>
                  <a:pt x="8611249" y="5803900"/>
                </a:moveTo>
                <a:lnTo>
                  <a:pt x="2968218" y="5803900"/>
                </a:lnTo>
                <a:lnTo>
                  <a:pt x="3018782" y="5816600"/>
                </a:lnTo>
                <a:lnTo>
                  <a:pt x="8560332" y="5816600"/>
                </a:lnTo>
                <a:lnTo>
                  <a:pt x="8611249" y="5803900"/>
                </a:lnTo>
                <a:close/>
              </a:path>
              <a:path w="12192000" h="6045200">
                <a:moveTo>
                  <a:pt x="9586737" y="5791200"/>
                </a:moveTo>
                <a:lnTo>
                  <a:pt x="9178281" y="5791200"/>
                </a:lnTo>
                <a:lnTo>
                  <a:pt x="9127954" y="5803900"/>
                </a:lnTo>
                <a:lnTo>
                  <a:pt x="9077610" y="5803900"/>
                </a:lnTo>
                <a:lnTo>
                  <a:pt x="9027251" y="5816600"/>
                </a:lnTo>
                <a:lnTo>
                  <a:pt x="9486871" y="5816600"/>
                </a:lnTo>
                <a:lnTo>
                  <a:pt x="9586737" y="5791200"/>
                </a:lnTo>
                <a:close/>
              </a:path>
              <a:path w="12192000" h="6045200">
                <a:moveTo>
                  <a:pt x="8713040" y="5791200"/>
                </a:moveTo>
                <a:lnTo>
                  <a:pt x="2867120" y="5791200"/>
                </a:lnTo>
                <a:lnTo>
                  <a:pt x="2917664" y="5803900"/>
                </a:lnTo>
                <a:lnTo>
                  <a:pt x="8662151" y="5803900"/>
                </a:lnTo>
                <a:lnTo>
                  <a:pt x="8713040" y="5791200"/>
                </a:lnTo>
                <a:close/>
              </a:path>
              <a:path w="12192000" h="6045200">
                <a:moveTo>
                  <a:pt x="8865620" y="5765800"/>
                </a:moveTo>
                <a:lnTo>
                  <a:pt x="2665037" y="5765800"/>
                </a:lnTo>
                <a:lnTo>
                  <a:pt x="2715544" y="5778500"/>
                </a:lnTo>
                <a:lnTo>
                  <a:pt x="2766059" y="5778500"/>
                </a:lnTo>
                <a:lnTo>
                  <a:pt x="2816585" y="5791200"/>
                </a:lnTo>
                <a:lnTo>
                  <a:pt x="8763914" y="5791200"/>
                </a:lnTo>
                <a:lnTo>
                  <a:pt x="8865620" y="5765800"/>
                </a:lnTo>
                <a:close/>
              </a:path>
              <a:path w="12192000" h="6045200">
                <a:moveTo>
                  <a:pt x="9686538" y="5778500"/>
                </a:moveTo>
                <a:lnTo>
                  <a:pt x="9278889" y="5778500"/>
                </a:lnTo>
                <a:lnTo>
                  <a:pt x="9228593" y="5791200"/>
                </a:lnTo>
                <a:lnTo>
                  <a:pt x="9636646" y="5791200"/>
                </a:lnTo>
                <a:lnTo>
                  <a:pt x="9686538" y="5778500"/>
                </a:lnTo>
                <a:close/>
              </a:path>
              <a:path w="12192000" h="6045200">
                <a:moveTo>
                  <a:pt x="9836106" y="5753100"/>
                </a:moveTo>
                <a:lnTo>
                  <a:pt x="9479915" y="5753100"/>
                </a:lnTo>
                <a:lnTo>
                  <a:pt x="9429682" y="5765800"/>
                </a:lnTo>
                <a:lnTo>
                  <a:pt x="9379433" y="5765800"/>
                </a:lnTo>
                <a:lnTo>
                  <a:pt x="9329169" y="5778500"/>
                </a:lnTo>
                <a:lnTo>
                  <a:pt x="9736412" y="5778500"/>
                </a:lnTo>
                <a:lnTo>
                  <a:pt x="9836106" y="5753100"/>
                </a:lnTo>
                <a:close/>
              </a:path>
              <a:path w="12192000" h="6045200">
                <a:moveTo>
                  <a:pt x="8967271" y="5753100"/>
                </a:moveTo>
                <a:lnTo>
                  <a:pt x="2564053" y="5753100"/>
                </a:lnTo>
                <a:lnTo>
                  <a:pt x="2614541" y="5765800"/>
                </a:lnTo>
                <a:lnTo>
                  <a:pt x="8916452" y="5765800"/>
                </a:lnTo>
                <a:lnTo>
                  <a:pt x="8967271" y="5753100"/>
                </a:lnTo>
                <a:close/>
              </a:path>
              <a:path w="12192000" h="6045200">
                <a:moveTo>
                  <a:pt x="9068866" y="5740400"/>
                </a:moveTo>
                <a:lnTo>
                  <a:pt x="2463107" y="5740400"/>
                </a:lnTo>
                <a:lnTo>
                  <a:pt x="2513576" y="5753100"/>
                </a:lnTo>
                <a:lnTo>
                  <a:pt x="9018075" y="5753100"/>
                </a:lnTo>
                <a:lnTo>
                  <a:pt x="9068866" y="5740400"/>
                </a:lnTo>
                <a:close/>
              </a:path>
              <a:path w="12192000" h="6045200">
                <a:moveTo>
                  <a:pt x="9935723" y="5740400"/>
                </a:moveTo>
                <a:lnTo>
                  <a:pt x="9580292" y="5740400"/>
                </a:lnTo>
                <a:lnTo>
                  <a:pt x="9530114" y="5753100"/>
                </a:lnTo>
                <a:lnTo>
                  <a:pt x="9885924" y="5753100"/>
                </a:lnTo>
                <a:lnTo>
                  <a:pt x="9935723" y="5740400"/>
                </a:lnTo>
                <a:close/>
              </a:path>
              <a:path w="12192000" h="6045200">
                <a:moveTo>
                  <a:pt x="9221160" y="5715000"/>
                </a:moveTo>
                <a:lnTo>
                  <a:pt x="2259257" y="5715000"/>
                </a:lnTo>
                <a:lnTo>
                  <a:pt x="2310720" y="5727700"/>
                </a:lnTo>
                <a:lnTo>
                  <a:pt x="2362200" y="5727700"/>
                </a:lnTo>
                <a:lnTo>
                  <a:pt x="2412649" y="5740400"/>
                </a:lnTo>
                <a:lnTo>
                  <a:pt x="9119644" y="5740400"/>
                </a:lnTo>
                <a:lnTo>
                  <a:pt x="9221160" y="5715000"/>
                </a:lnTo>
                <a:close/>
              </a:path>
              <a:path w="12192000" h="6045200">
                <a:moveTo>
                  <a:pt x="10086316" y="5715000"/>
                </a:moveTo>
                <a:lnTo>
                  <a:pt x="9730707" y="5715000"/>
                </a:lnTo>
                <a:lnTo>
                  <a:pt x="9630451" y="5740400"/>
                </a:lnTo>
                <a:lnTo>
                  <a:pt x="9985502" y="5740400"/>
                </a:lnTo>
                <a:lnTo>
                  <a:pt x="10086316" y="5715000"/>
                </a:lnTo>
                <a:close/>
              </a:path>
              <a:path w="12192000" h="6045200">
                <a:moveTo>
                  <a:pt x="2466000" y="5689600"/>
                </a:moveTo>
                <a:lnTo>
                  <a:pt x="2104960" y="5689600"/>
                </a:lnTo>
                <a:lnTo>
                  <a:pt x="2207809" y="5715000"/>
                </a:lnTo>
                <a:lnTo>
                  <a:pt x="2613533" y="5715000"/>
                </a:lnTo>
                <a:lnTo>
                  <a:pt x="2564461" y="5702300"/>
                </a:lnTo>
                <a:lnTo>
                  <a:pt x="2515281" y="5702300"/>
                </a:lnTo>
                <a:lnTo>
                  <a:pt x="2466000" y="5689600"/>
                </a:lnTo>
                <a:close/>
              </a:path>
              <a:path w="12192000" h="6045200">
                <a:moveTo>
                  <a:pt x="9322623" y="5702300"/>
                </a:moveTo>
                <a:lnTo>
                  <a:pt x="2606990" y="5702300"/>
                </a:lnTo>
                <a:lnTo>
                  <a:pt x="2613533" y="5715000"/>
                </a:lnTo>
                <a:lnTo>
                  <a:pt x="9271898" y="5715000"/>
                </a:lnTo>
                <a:lnTo>
                  <a:pt x="9322623" y="5702300"/>
                </a:lnTo>
                <a:close/>
              </a:path>
              <a:path w="12192000" h="6045200">
                <a:moveTo>
                  <a:pt x="10287640" y="5676900"/>
                </a:moveTo>
                <a:lnTo>
                  <a:pt x="9980987" y="5676900"/>
                </a:lnTo>
                <a:lnTo>
                  <a:pt x="9880937" y="5702300"/>
                </a:lnTo>
                <a:lnTo>
                  <a:pt x="9830881" y="5702300"/>
                </a:lnTo>
                <a:lnTo>
                  <a:pt x="9780804" y="5715000"/>
                </a:lnTo>
                <a:lnTo>
                  <a:pt x="10136685" y="5715000"/>
                </a:lnTo>
                <a:lnTo>
                  <a:pt x="10287640" y="5676900"/>
                </a:lnTo>
                <a:close/>
              </a:path>
              <a:path w="12192000" h="6045200">
                <a:moveTo>
                  <a:pt x="9474279" y="5676900"/>
                </a:moveTo>
                <a:lnTo>
                  <a:pt x="2482402" y="5676900"/>
                </a:lnTo>
                <a:lnTo>
                  <a:pt x="2581148" y="5702300"/>
                </a:lnTo>
                <a:lnTo>
                  <a:pt x="9373335" y="5702300"/>
                </a:lnTo>
                <a:lnTo>
                  <a:pt x="9474279" y="5676900"/>
                </a:lnTo>
                <a:close/>
              </a:path>
              <a:path w="12192000" h="6045200">
                <a:moveTo>
                  <a:pt x="2367162" y="5676900"/>
                </a:moveTo>
                <a:lnTo>
                  <a:pt x="2002173" y="5676900"/>
                </a:lnTo>
                <a:lnTo>
                  <a:pt x="2053559" y="5689600"/>
                </a:lnTo>
                <a:lnTo>
                  <a:pt x="2416624" y="5689600"/>
                </a:lnTo>
                <a:lnTo>
                  <a:pt x="2367162" y="5676900"/>
                </a:lnTo>
                <a:close/>
              </a:path>
              <a:path w="12192000" h="6045200">
                <a:moveTo>
                  <a:pt x="2118801" y="5638800"/>
                </a:moveTo>
                <a:lnTo>
                  <a:pt x="1745471" y="5638800"/>
                </a:lnTo>
                <a:lnTo>
                  <a:pt x="1848106" y="5664200"/>
                </a:lnTo>
                <a:lnTo>
                  <a:pt x="1899447" y="5664200"/>
                </a:lnTo>
                <a:lnTo>
                  <a:pt x="1950802" y="5676900"/>
                </a:lnTo>
                <a:lnTo>
                  <a:pt x="2317620" y="5676900"/>
                </a:lnTo>
                <a:lnTo>
                  <a:pt x="2218326" y="5651500"/>
                </a:lnTo>
                <a:lnTo>
                  <a:pt x="2168589" y="5651500"/>
                </a:lnTo>
                <a:lnTo>
                  <a:pt x="2118801" y="5638800"/>
                </a:lnTo>
                <a:close/>
              </a:path>
              <a:path w="12192000" h="6045200">
                <a:moveTo>
                  <a:pt x="12192000" y="0"/>
                </a:moveTo>
                <a:lnTo>
                  <a:pt x="0" y="0"/>
                </a:lnTo>
                <a:lnTo>
                  <a:pt x="0" y="5029200"/>
                </a:lnTo>
                <a:lnTo>
                  <a:pt x="420408" y="5168900"/>
                </a:lnTo>
                <a:lnTo>
                  <a:pt x="568013" y="5207000"/>
                </a:lnTo>
                <a:lnTo>
                  <a:pt x="617303" y="5232400"/>
                </a:lnTo>
                <a:lnTo>
                  <a:pt x="1062903" y="5346700"/>
                </a:lnTo>
                <a:lnTo>
                  <a:pt x="1112634" y="5372100"/>
                </a:lnTo>
                <a:lnTo>
                  <a:pt x="1355517" y="5435600"/>
                </a:lnTo>
                <a:lnTo>
                  <a:pt x="1404182" y="5435600"/>
                </a:lnTo>
                <a:lnTo>
                  <a:pt x="1892478" y="5562600"/>
                </a:lnTo>
                <a:lnTo>
                  <a:pt x="1941473" y="5562600"/>
                </a:lnTo>
                <a:lnTo>
                  <a:pt x="2186896" y="5626100"/>
                </a:lnTo>
                <a:lnTo>
                  <a:pt x="2236071" y="5626100"/>
                </a:lnTo>
                <a:lnTo>
                  <a:pt x="2433076" y="5676900"/>
                </a:lnTo>
                <a:lnTo>
                  <a:pt x="9524504" y="5676900"/>
                </a:lnTo>
                <a:lnTo>
                  <a:pt x="9574710" y="5664200"/>
                </a:lnTo>
                <a:lnTo>
                  <a:pt x="9624898" y="5664200"/>
                </a:lnTo>
                <a:lnTo>
                  <a:pt x="9725215" y="5638800"/>
                </a:lnTo>
                <a:lnTo>
                  <a:pt x="9775345" y="5638800"/>
                </a:lnTo>
                <a:lnTo>
                  <a:pt x="9875548" y="5613400"/>
                </a:lnTo>
                <a:lnTo>
                  <a:pt x="9925621" y="5613400"/>
                </a:lnTo>
                <a:lnTo>
                  <a:pt x="10075725" y="5575300"/>
                </a:lnTo>
                <a:lnTo>
                  <a:pt x="10125722" y="5575300"/>
                </a:lnTo>
                <a:lnTo>
                  <a:pt x="10225659" y="5549900"/>
                </a:lnTo>
                <a:lnTo>
                  <a:pt x="10275598" y="5549900"/>
                </a:lnTo>
                <a:lnTo>
                  <a:pt x="10475689" y="5499100"/>
                </a:lnTo>
                <a:lnTo>
                  <a:pt x="10526051" y="5499100"/>
                </a:lnTo>
                <a:lnTo>
                  <a:pt x="10727243" y="5448300"/>
                </a:lnTo>
                <a:lnTo>
                  <a:pt x="10777476" y="5448300"/>
                </a:lnTo>
                <a:lnTo>
                  <a:pt x="11078300" y="5372100"/>
                </a:lnTo>
                <a:lnTo>
                  <a:pt x="11128338" y="5372100"/>
                </a:lnTo>
                <a:lnTo>
                  <a:pt x="12061063" y="5130800"/>
                </a:lnTo>
                <a:lnTo>
                  <a:pt x="12192000" y="5092700"/>
                </a:lnTo>
                <a:lnTo>
                  <a:pt x="12192000" y="0"/>
                </a:lnTo>
                <a:close/>
              </a:path>
              <a:path w="12192000" h="6045200">
                <a:moveTo>
                  <a:pt x="10438367" y="5651500"/>
                </a:moveTo>
                <a:lnTo>
                  <a:pt x="10130907" y="5651500"/>
                </a:lnTo>
                <a:lnTo>
                  <a:pt x="10030981" y="5676900"/>
                </a:lnTo>
                <a:lnTo>
                  <a:pt x="10337908" y="5676900"/>
                </a:lnTo>
                <a:lnTo>
                  <a:pt x="10438367" y="5651500"/>
                </a:lnTo>
                <a:close/>
              </a:path>
              <a:path w="12192000" h="6045200">
                <a:moveTo>
                  <a:pt x="12192000" y="5181600"/>
                </a:moveTo>
                <a:lnTo>
                  <a:pt x="11901624" y="5257800"/>
                </a:lnTo>
                <a:lnTo>
                  <a:pt x="11853149" y="5283200"/>
                </a:lnTo>
                <a:lnTo>
                  <a:pt x="11512734" y="5372100"/>
                </a:lnTo>
                <a:lnTo>
                  <a:pt x="11463951" y="5372100"/>
                </a:lnTo>
                <a:lnTo>
                  <a:pt x="11023282" y="5486400"/>
                </a:lnTo>
                <a:lnTo>
                  <a:pt x="10974145" y="5486400"/>
                </a:lnTo>
                <a:lnTo>
                  <a:pt x="10777264" y="5537200"/>
                </a:lnTo>
                <a:lnTo>
                  <a:pt x="10727962" y="5537200"/>
                </a:lnTo>
                <a:lnTo>
                  <a:pt x="10529764" y="5588000"/>
                </a:lnTo>
                <a:lnTo>
                  <a:pt x="10479981" y="5588000"/>
                </a:lnTo>
                <a:lnTo>
                  <a:pt x="10380352" y="5613400"/>
                </a:lnTo>
                <a:lnTo>
                  <a:pt x="10330505" y="5613400"/>
                </a:lnTo>
                <a:lnTo>
                  <a:pt x="10180838" y="5651500"/>
                </a:lnTo>
                <a:lnTo>
                  <a:pt x="10488559" y="5651500"/>
                </a:lnTo>
                <a:lnTo>
                  <a:pt x="10689072" y="5600700"/>
                </a:lnTo>
                <a:lnTo>
                  <a:pt x="10739137" y="5600700"/>
                </a:lnTo>
                <a:lnTo>
                  <a:pt x="10939145" y="5549900"/>
                </a:lnTo>
                <a:lnTo>
                  <a:pt x="10988950" y="5549900"/>
                </a:lnTo>
                <a:lnTo>
                  <a:pt x="11484702" y="5422900"/>
                </a:lnTo>
                <a:lnTo>
                  <a:pt x="11534050" y="5422900"/>
                </a:lnTo>
                <a:lnTo>
                  <a:pt x="11780182" y="5359400"/>
                </a:lnTo>
                <a:lnTo>
                  <a:pt x="11829288" y="5334000"/>
                </a:lnTo>
                <a:lnTo>
                  <a:pt x="12192000" y="5232400"/>
                </a:lnTo>
                <a:lnTo>
                  <a:pt x="12192000" y="5181600"/>
                </a:lnTo>
                <a:close/>
              </a:path>
              <a:path w="12192000" h="6045200">
                <a:moveTo>
                  <a:pt x="1769491" y="5588000"/>
                </a:moveTo>
                <a:lnTo>
                  <a:pt x="1437922" y="5588000"/>
                </a:lnTo>
                <a:lnTo>
                  <a:pt x="1540379" y="5613400"/>
                </a:lnTo>
                <a:lnTo>
                  <a:pt x="1591630" y="5613400"/>
                </a:lnTo>
                <a:lnTo>
                  <a:pt x="1694176" y="5638800"/>
                </a:lnTo>
                <a:lnTo>
                  <a:pt x="2068971" y="5638800"/>
                </a:lnTo>
                <a:lnTo>
                  <a:pt x="2019105" y="5626100"/>
                </a:lnTo>
                <a:lnTo>
                  <a:pt x="1969210" y="5626100"/>
                </a:lnTo>
                <a:lnTo>
                  <a:pt x="1869363" y="5600700"/>
                </a:lnTo>
                <a:lnTo>
                  <a:pt x="1819427" y="5600700"/>
                </a:lnTo>
                <a:lnTo>
                  <a:pt x="1769491" y="5588000"/>
                </a:lnTo>
                <a:close/>
              </a:path>
              <a:path w="12192000" h="6045200">
                <a:moveTo>
                  <a:pt x="1616412" y="5562600"/>
                </a:moveTo>
                <a:lnTo>
                  <a:pt x="1284346" y="5562600"/>
                </a:lnTo>
                <a:lnTo>
                  <a:pt x="1386715" y="5588000"/>
                </a:lnTo>
                <a:lnTo>
                  <a:pt x="1718446" y="5588000"/>
                </a:lnTo>
                <a:lnTo>
                  <a:pt x="1616412" y="5562600"/>
                </a:lnTo>
                <a:close/>
              </a:path>
              <a:path w="12192000" h="6045200">
                <a:moveTo>
                  <a:pt x="1158248" y="5486400"/>
                </a:moveTo>
                <a:lnTo>
                  <a:pt x="876911" y="5486400"/>
                </a:lnTo>
                <a:lnTo>
                  <a:pt x="1029416" y="5524500"/>
                </a:lnTo>
                <a:lnTo>
                  <a:pt x="1080313" y="5524500"/>
                </a:lnTo>
                <a:lnTo>
                  <a:pt x="1233182" y="5562600"/>
                </a:lnTo>
                <a:lnTo>
                  <a:pt x="1565424" y="5562600"/>
                </a:lnTo>
                <a:lnTo>
                  <a:pt x="1463507" y="5537200"/>
                </a:lnTo>
                <a:lnTo>
                  <a:pt x="1412578" y="5537200"/>
                </a:lnTo>
                <a:lnTo>
                  <a:pt x="1310783" y="5511800"/>
                </a:lnTo>
                <a:lnTo>
                  <a:pt x="1259916" y="5511800"/>
                </a:lnTo>
                <a:lnTo>
                  <a:pt x="1158248" y="5486400"/>
                </a:lnTo>
                <a:close/>
              </a:path>
              <a:path w="12192000" h="6045200">
                <a:moveTo>
                  <a:pt x="0" y="5245100"/>
                </a:moveTo>
                <a:lnTo>
                  <a:pt x="0" y="5295900"/>
                </a:lnTo>
                <a:lnTo>
                  <a:pt x="68499" y="5321300"/>
                </a:lnTo>
                <a:lnTo>
                  <a:pt x="219413" y="5359400"/>
                </a:lnTo>
                <a:lnTo>
                  <a:pt x="269787" y="5359400"/>
                </a:lnTo>
                <a:lnTo>
                  <a:pt x="572755" y="5435600"/>
                </a:lnTo>
                <a:lnTo>
                  <a:pt x="623367" y="5435600"/>
                </a:lnTo>
                <a:lnTo>
                  <a:pt x="826138" y="5486400"/>
                </a:lnTo>
                <a:lnTo>
                  <a:pt x="1107447" y="5486400"/>
                </a:lnTo>
                <a:lnTo>
                  <a:pt x="955178" y="5448300"/>
                </a:lnTo>
                <a:lnTo>
                  <a:pt x="904467" y="5448300"/>
                </a:lnTo>
                <a:lnTo>
                  <a:pt x="701864" y="5397500"/>
                </a:lnTo>
                <a:lnTo>
                  <a:pt x="651274" y="5397500"/>
                </a:lnTo>
                <a:lnTo>
                  <a:pt x="600710" y="5384800"/>
                </a:lnTo>
                <a:lnTo>
                  <a:pt x="456347" y="5346700"/>
                </a:lnTo>
                <a:lnTo>
                  <a:pt x="408266" y="5346700"/>
                </a:lnTo>
                <a:lnTo>
                  <a:pt x="72440" y="5257800"/>
                </a:lnTo>
                <a:lnTo>
                  <a:pt x="0" y="5245100"/>
                </a:lnTo>
                <a:close/>
              </a:path>
            </a:pathLst>
          </a:custGeom>
          <a:solidFill>
            <a:srgbClr val="EC7C30"/>
          </a:solidFill>
        </p:spPr>
        <p:txBody>
          <a:bodyPr wrap="square" lIns="0" tIns="0" rIns="0" bIns="0" rtlCol="0"/>
          <a:lstStyle/>
          <a:p>
            <a:endParaRPr/>
          </a:p>
        </p:txBody>
      </p:sp>
      <p:sp>
        <p:nvSpPr>
          <p:cNvPr id="3" name="object 3"/>
          <p:cNvSpPr txBox="1">
            <a:spLocks noGrp="1"/>
          </p:cNvSpPr>
          <p:nvPr>
            <p:ph type="title"/>
          </p:nvPr>
        </p:nvSpPr>
        <p:spPr>
          <a:xfrm>
            <a:off x="3571494" y="2339466"/>
            <a:ext cx="5052060" cy="1031240"/>
          </a:xfrm>
          <a:prstGeom prst="rect">
            <a:avLst/>
          </a:prstGeom>
        </p:spPr>
        <p:txBody>
          <a:bodyPr vert="horz" wrap="square" lIns="0" tIns="12700" rIns="0" bIns="0" rtlCol="0">
            <a:spAutoFit/>
          </a:bodyPr>
          <a:lstStyle/>
          <a:p>
            <a:pPr marL="12700">
              <a:lnSpc>
                <a:spcPct val="100000"/>
              </a:lnSpc>
              <a:spcBef>
                <a:spcPts val="100"/>
              </a:spcBef>
            </a:pPr>
            <a:r>
              <a:rPr sz="6600" b="0" spc="-10" dirty="0">
                <a:solidFill>
                  <a:srgbClr val="FFFFFF"/>
                </a:solidFill>
                <a:latin typeface="Calibri Light"/>
                <a:cs typeface="Calibri Light"/>
              </a:rPr>
              <a:t>Anonymisering</a:t>
            </a:r>
            <a:endParaRPr sz="6600">
              <a:latin typeface="Calibri Light"/>
              <a:cs typeface="Calibri Light"/>
            </a:endParaRPr>
          </a:p>
        </p:txBody>
      </p:sp>
      <p:grpSp>
        <p:nvGrpSpPr>
          <p:cNvPr id="4" name="object 4"/>
          <p:cNvGrpSpPr/>
          <p:nvPr/>
        </p:nvGrpSpPr>
        <p:grpSpPr>
          <a:xfrm>
            <a:off x="3952938" y="3523036"/>
            <a:ext cx="4286250" cy="93980"/>
            <a:chOff x="3952938" y="3523036"/>
            <a:chExt cx="4286250" cy="93980"/>
          </a:xfrm>
        </p:grpSpPr>
        <p:sp>
          <p:nvSpPr>
            <p:cNvPr id="5" name="object 5"/>
            <p:cNvSpPr/>
            <p:nvPr/>
          </p:nvSpPr>
          <p:spPr>
            <a:xfrm>
              <a:off x="3973588" y="3545467"/>
              <a:ext cx="4244975" cy="50165"/>
            </a:xfrm>
            <a:custGeom>
              <a:avLst/>
              <a:gdLst/>
              <a:ahLst/>
              <a:cxnLst/>
              <a:rect l="l" t="t" r="r" b="b"/>
              <a:pathLst>
                <a:path w="4244975" h="50164">
                  <a:moveTo>
                    <a:pt x="2683045" y="9187"/>
                  </a:moveTo>
                  <a:lnTo>
                    <a:pt x="2635703" y="9523"/>
                  </a:lnTo>
                  <a:lnTo>
                    <a:pt x="2586503" y="10708"/>
                  </a:lnTo>
                  <a:lnTo>
                    <a:pt x="2233166" y="23069"/>
                  </a:lnTo>
                  <a:lnTo>
                    <a:pt x="2055622" y="31070"/>
                  </a:lnTo>
                  <a:lnTo>
                    <a:pt x="2004509" y="33242"/>
                  </a:lnTo>
                  <a:lnTo>
                    <a:pt x="1950498" y="34902"/>
                  </a:lnTo>
                  <a:lnTo>
                    <a:pt x="1943834" y="34902"/>
                  </a:lnTo>
                  <a:lnTo>
                    <a:pt x="1897768" y="35410"/>
                  </a:lnTo>
                  <a:lnTo>
                    <a:pt x="1921718" y="35410"/>
                  </a:lnTo>
                  <a:lnTo>
                    <a:pt x="1981540" y="44975"/>
                  </a:lnTo>
                  <a:lnTo>
                    <a:pt x="2020575" y="48234"/>
                  </a:lnTo>
                  <a:lnTo>
                    <a:pt x="2063458" y="49550"/>
                  </a:lnTo>
                  <a:lnTo>
                    <a:pt x="2109902" y="49332"/>
                  </a:lnTo>
                  <a:lnTo>
                    <a:pt x="2159616" y="47992"/>
                  </a:lnTo>
                  <a:lnTo>
                    <a:pt x="2210771" y="45999"/>
                  </a:lnTo>
                  <a:lnTo>
                    <a:pt x="2325492" y="41340"/>
                  </a:lnTo>
                  <a:lnTo>
                    <a:pt x="2385398" y="39614"/>
                  </a:lnTo>
                  <a:lnTo>
                    <a:pt x="2447129" y="38817"/>
                  </a:lnTo>
                  <a:lnTo>
                    <a:pt x="2638028" y="38817"/>
                  </a:lnTo>
                  <a:lnTo>
                    <a:pt x="2680284" y="37617"/>
                  </a:lnTo>
                  <a:lnTo>
                    <a:pt x="2680852" y="37617"/>
                  </a:lnTo>
                  <a:lnTo>
                    <a:pt x="2787166" y="33242"/>
                  </a:lnTo>
                  <a:lnTo>
                    <a:pt x="2787037" y="33242"/>
                  </a:lnTo>
                  <a:lnTo>
                    <a:pt x="2894362" y="29090"/>
                  </a:lnTo>
                  <a:lnTo>
                    <a:pt x="2926937" y="28467"/>
                  </a:lnTo>
                  <a:lnTo>
                    <a:pt x="2928073" y="28467"/>
                  </a:lnTo>
                  <a:lnTo>
                    <a:pt x="2899653" y="25797"/>
                  </a:lnTo>
                  <a:lnTo>
                    <a:pt x="2818034" y="15643"/>
                  </a:lnTo>
                  <a:lnTo>
                    <a:pt x="2773798" y="12010"/>
                  </a:lnTo>
                  <a:lnTo>
                    <a:pt x="2728939" y="9937"/>
                  </a:lnTo>
                  <a:lnTo>
                    <a:pt x="2683045" y="9187"/>
                  </a:lnTo>
                  <a:close/>
                </a:path>
                <a:path w="4244975" h="50164">
                  <a:moveTo>
                    <a:pt x="3110214" y="38075"/>
                  </a:moveTo>
                  <a:lnTo>
                    <a:pt x="3107626" y="38075"/>
                  </a:lnTo>
                  <a:lnTo>
                    <a:pt x="3115158" y="39159"/>
                  </a:lnTo>
                  <a:lnTo>
                    <a:pt x="3156810" y="44721"/>
                  </a:lnTo>
                  <a:lnTo>
                    <a:pt x="3200301" y="47316"/>
                  </a:lnTo>
                  <a:lnTo>
                    <a:pt x="3246627" y="47684"/>
                  </a:lnTo>
                  <a:lnTo>
                    <a:pt x="3295374" y="46360"/>
                  </a:lnTo>
                  <a:lnTo>
                    <a:pt x="3421731" y="39409"/>
                  </a:lnTo>
                  <a:lnTo>
                    <a:pt x="3207325" y="39409"/>
                  </a:lnTo>
                  <a:lnTo>
                    <a:pt x="3150772" y="38948"/>
                  </a:lnTo>
                  <a:lnTo>
                    <a:pt x="3110214" y="38075"/>
                  </a:lnTo>
                  <a:close/>
                </a:path>
                <a:path w="4244975" h="50164">
                  <a:moveTo>
                    <a:pt x="1506536" y="30319"/>
                  </a:moveTo>
                  <a:lnTo>
                    <a:pt x="270714" y="30319"/>
                  </a:lnTo>
                  <a:lnTo>
                    <a:pt x="307381" y="30649"/>
                  </a:lnTo>
                  <a:lnTo>
                    <a:pt x="428482" y="33660"/>
                  </a:lnTo>
                  <a:lnTo>
                    <a:pt x="427913" y="33660"/>
                  </a:lnTo>
                  <a:lnTo>
                    <a:pt x="680997" y="43900"/>
                  </a:lnTo>
                  <a:lnTo>
                    <a:pt x="801474" y="46360"/>
                  </a:lnTo>
                  <a:lnTo>
                    <a:pt x="859512" y="46813"/>
                  </a:lnTo>
                  <a:lnTo>
                    <a:pt x="903523" y="46813"/>
                  </a:lnTo>
                  <a:lnTo>
                    <a:pt x="1046777" y="45323"/>
                  </a:lnTo>
                  <a:lnTo>
                    <a:pt x="1048455" y="45323"/>
                  </a:lnTo>
                  <a:lnTo>
                    <a:pt x="1181546" y="41930"/>
                  </a:lnTo>
                  <a:lnTo>
                    <a:pt x="1379500" y="34589"/>
                  </a:lnTo>
                  <a:lnTo>
                    <a:pt x="1379171" y="34589"/>
                  </a:lnTo>
                  <a:lnTo>
                    <a:pt x="1506536" y="30319"/>
                  </a:lnTo>
                  <a:close/>
                </a:path>
                <a:path w="4244975" h="50164">
                  <a:moveTo>
                    <a:pt x="4244692" y="33242"/>
                  </a:moveTo>
                  <a:lnTo>
                    <a:pt x="3622670" y="33242"/>
                  </a:lnTo>
                  <a:lnTo>
                    <a:pt x="3670441" y="34902"/>
                  </a:lnTo>
                  <a:lnTo>
                    <a:pt x="3669971" y="34902"/>
                  </a:lnTo>
                  <a:lnTo>
                    <a:pt x="3786230" y="44721"/>
                  </a:lnTo>
                  <a:lnTo>
                    <a:pt x="3787248" y="44721"/>
                  </a:lnTo>
                  <a:lnTo>
                    <a:pt x="3850451" y="46813"/>
                  </a:lnTo>
                  <a:lnTo>
                    <a:pt x="3832258" y="46813"/>
                  </a:lnTo>
                  <a:lnTo>
                    <a:pt x="3903985" y="46360"/>
                  </a:lnTo>
                  <a:lnTo>
                    <a:pt x="3961593" y="44215"/>
                  </a:lnTo>
                  <a:lnTo>
                    <a:pt x="3962632" y="44215"/>
                  </a:lnTo>
                  <a:lnTo>
                    <a:pt x="4118847" y="35410"/>
                  </a:lnTo>
                  <a:lnTo>
                    <a:pt x="4115922" y="35410"/>
                  </a:lnTo>
                  <a:lnTo>
                    <a:pt x="4164995" y="34199"/>
                  </a:lnTo>
                  <a:lnTo>
                    <a:pt x="4244889" y="34199"/>
                  </a:lnTo>
                  <a:lnTo>
                    <a:pt x="4244778" y="33660"/>
                  </a:lnTo>
                  <a:lnTo>
                    <a:pt x="4244692" y="33242"/>
                  </a:lnTo>
                  <a:close/>
                </a:path>
                <a:path w="4244975" h="50164">
                  <a:moveTo>
                    <a:pt x="2638028" y="38817"/>
                  </a:moveTo>
                  <a:lnTo>
                    <a:pt x="2447129" y="38817"/>
                  </a:lnTo>
                  <a:lnTo>
                    <a:pt x="2568635" y="39873"/>
                  </a:lnTo>
                  <a:lnTo>
                    <a:pt x="2626021" y="39159"/>
                  </a:lnTo>
                  <a:lnTo>
                    <a:pt x="2638028" y="38817"/>
                  </a:lnTo>
                  <a:close/>
                </a:path>
                <a:path w="4244975" h="50164">
                  <a:moveTo>
                    <a:pt x="622" y="21073"/>
                  </a:moveTo>
                  <a:lnTo>
                    <a:pt x="680" y="21593"/>
                  </a:lnTo>
                  <a:lnTo>
                    <a:pt x="776" y="22456"/>
                  </a:lnTo>
                  <a:lnTo>
                    <a:pt x="844" y="23069"/>
                  </a:lnTo>
                  <a:lnTo>
                    <a:pt x="969" y="24199"/>
                  </a:lnTo>
                  <a:lnTo>
                    <a:pt x="1014" y="36542"/>
                  </a:lnTo>
                  <a:lnTo>
                    <a:pt x="864" y="37617"/>
                  </a:lnTo>
                  <a:lnTo>
                    <a:pt x="801" y="38075"/>
                  </a:lnTo>
                  <a:lnTo>
                    <a:pt x="698" y="38817"/>
                  </a:lnTo>
                  <a:lnTo>
                    <a:pt x="616" y="39409"/>
                  </a:lnTo>
                  <a:lnTo>
                    <a:pt x="0" y="39409"/>
                  </a:lnTo>
                  <a:lnTo>
                    <a:pt x="37488" y="36542"/>
                  </a:lnTo>
                  <a:lnTo>
                    <a:pt x="75976" y="34199"/>
                  </a:lnTo>
                  <a:lnTo>
                    <a:pt x="113996" y="32474"/>
                  </a:lnTo>
                  <a:lnTo>
                    <a:pt x="112753" y="32474"/>
                  </a:lnTo>
                  <a:lnTo>
                    <a:pt x="159071" y="31070"/>
                  </a:lnTo>
                  <a:lnTo>
                    <a:pt x="158704" y="31070"/>
                  </a:lnTo>
                  <a:lnTo>
                    <a:pt x="205351" y="30319"/>
                  </a:lnTo>
                  <a:lnTo>
                    <a:pt x="1506536" y="30319"/>
                  </a:lnTo>
                  <a:lnTo>
                    <a:pt x="1551062" y="29090"/>
                  </a:lnTo>
                  <a:lnTo>
                    <a:pt x="180287" y="29090"/>
                  </a:lnTo>
                  <a:lnTo>
                    <a:pt x="118255" y="28733"/>
                  </a:lnTo>
                  <a:lnTo>
                    <a:pt x="76172" y="27473"/>
                  </a:lnTo>
                  <a:lnTo>
                    <a:pt x="36976" y="24992"/>
                  </a:lnTo>
                  <a:lnTo>
                    <a:pt x="622" y="21073"/>
                  </a:lnTo>
                  <a:close/>
                </a:path>
                <a:path w="4244975" h="50164">
                  <a:moveTo>
                    <a:pt x="3900241" y="0"/>
                  </a:moveTo>
                  <a:lnTo>
                    <a:pt x="3841797" y="0"/>
                  </a:lnTo>
                  <a:lnTo>
                    <a:pt x="3800921" y="626"/>
                  </a:lnTo>
                  <a:lnTo>
                    <a:pt x="3754301" y="2198"/>
                  </a:lnTo>
                  <a:lnTo>
                    <a:pt x="3709756" y="4556"/>
                  </a:lnTo>
                  <a:lnTo>
                    <a:pt x="3667324" y="7662"/>
                  </a:lnTo>
                  <a:lnTo>
                    <a:pt x="3626266" y="11549"/>
                  </a:lnTo>
                  <a:lnTo>
                    <a:pt x="3626417" y="11549"/>
                  </a:lnTo>
                  <a:lnTo>
                    <a:pt x="3588942" y="15960"/>
                  </a:lnTo>
                  <a:lnTo>
                    <a:pt x="3515346" y="26079"/>
                  </a:lnTo>
                  <a:lnTo>
                    <a:pt x="3471741" y="30319"/>
                  </a:lnTo>
                  <a:lnTo>
                    <a:pt x="3471560" y="30319"/>
                  </a:lnTo>
                  <a:lnTo>
                    <a:pt x="3424633" y="33660"/>
                  </a:lnTo>
                  <a:lnTo>
                    <a:pt x="3373112" y="36269"/>
                  </a:lnTo>
                  <a:lnTo>
                    <a:pt x="3319560" y="38075"/>
                  </a:lnTo>
                  <a:lnTo>
                    <a:pt x="3261915" y="39159"/>
                  </a:lnTo>
                  <a:lnTo>
                    <a:pt x="3207325" y="39409"/>
                  </a:lnTo>
                  <a:lnTo>
                    <a:pt x="3421731" y="39409"/>
                  </a:lnTo>
                  <a:lnTo>
                    <a:pt x="3506297" y="34902"/>
                  </a:lnTo>
                  <a:lnTo>
                    <a:pt x="3559042" y="33242"/>
                  </a:lnTo>
                  <a:lnTo>
                    <a:pt x="4244692" y="33242"/>
                  </a:lnTo>
                  <a:lnTo>
                    <a:pt x="4243837" y="29090"/>
                  </a:lnTo>
                  <a:lnTo>
                    <a:pt x="4243764" y="28733"/>
                  </a:lnTo>
                  <a:lnTo>
                    <a:pt x="4243691" y="24199"/>
                  </a:lnTo>
                  <a:lnTo>
                    <a:pt x="4243821" y="23404"/>
                  </a:lnTo>
                  <a:lnTo>
                    <a:pt x="4243904" y="22892"/>
                  </a:lnTo>
                  <a:lnTo>
                    <a:pt x="4243975" y="22456"/>
                  </a:lnTo>
                  <a:lnTo>
                    <a:pt x="4244095" y="21720"/>
                  </a:lnTo>
                  <a:lnTo>
                    <a:pt x="4244200" y="21073"/>
                  </a:lnTo>
                  <a:lnTo>
                    <a:pt x="4182296" y="14942"/>
                  </a:lnTo>
                  <a:lnTo>
                    <a:pt x="4122497" y="9937"/>
                  </a:lnTo>
                  <a:lnTo>
                    <a:pt x="4063870" y="5939"/>
                  </a:lnTo>
                  <a:lnTo>
                    <a:pt x="4007423" y="2990"/>
                  </a:lnTo>
                  <a:lnTo>
                    <a:pt x="3952867" y="1023"/>
                  </a:lnTo>
                  <a:lnTo>
                    <a:pt x="3900241" y="0"/>
                  </a:lnTo>
                  <a:close/>
                </a:path>
                <a:path w="4244975" h="50164">
                  <a:moveTo>
                    <a:pt x="4244889" y="34199"/>
                  </a:moveTo>
                  <a:lnTo>
                    <a:pt x="4168352" y="34199"/>
                  </a:lnTo>
                  <a:lnTo>
                    <a:pt x="4213508" y="35410"/>
                  </a:lnTo>
                  <a:lnTo>
                    <a:pt x="4209152" y="35410"/>
                  </a:lnTo>
                  <a:lnTo>
                    <a:pt x="4244623" y="39409"/>
                  </a:lnTo>
                  <a:lnTo>
                    <a:pt x="4244190" y="39409"/>
                  </a:lnTo>
                  <a:lnTo>
                    <a:pt x="4244798" y="36542"/>
                  </a:lnTo>
                  <a:lnTo>
                    <a:pt x="4244889" y="34199"/>
                  </a:lnTo>
                  <a:close/>
                </a:path>
                <a:path w="4244975" h="50164">
                  <a:moveTo>
                    <a:pt x="2992264" y="28467"/>
                  </a:moveTo>
                  <a:lnTo>
                    <a:pt x="2928073" y="28467"/>
                  </a:lnTo>
                  <a:lnTo>
                    <a:pt x="2942658" y="29837"/>
                  </a:lnTo>
                  <a:lnTo>
                    <a:pt x="2990999" y="33242"/>
                  </a:lnTo>
                  <a:lnTo>
                    <a:pt x="2991300" y="33242"/>
                  </a:lnTo>
                  <a:lnTo>
                    <a:pt x="3041295" y="35825"/>
                  </a:lnTo>
                  <a:lnTo>
                    <a:pt x="3097238" y="37825"/>
                  </a:lnTo>
                  <a:lnTo>
                    <a:pt x="3098630" y="37825"/>
                  </a:lnTo>
                  <a:lnTo>
                    <a:pt x="3110214" y="38075"/>
                  </a:lnTo>
                  <a:lnTo>
                    <a:pt x="3107626" y="38075"/>
                  </a:lnTo>
                  <a:lnTo>
                    <a:pt x="3076949" y="33660"/>
                  </a:lnTo>
                  <a:lnTo>
                    <a:pt x="3037244" y="30319"/>
                  </a:lnTo>
                  <a:lnTo>
                    <a:pt x="3040440" y="30319"/>
                  </a:lnTo>
                  <a:lnTo>
                    <a:pt x="2992264" y="28467"/>
                  </a:lnTo>
                  <a:close/>
                </a:path>
                <a:path w="4244975" h="50164">
                  <a:moveTo>
                    <a:pt x="1790787" y="27473"/>
                  </a:moveTo>
                  <a:lnTo>
                    <a:pt x="1773397" y="27473"/>
                  </a:lnTo>
                  <a:lnTo>
                    <a:pt x="1775152" y="27741"/>
                  </a:lnTo>
                  <a:lnTo>
                    <a:pt x="1816798" y="32084"/>
                  </a:lnTo>
                  <a:lnTo>
                    <a:pt x="1861839" y="34589"/>
                  </a:lnTo>
                  <a:lnTo>
                    <a:pt x="1864626" y="34589"/>
                  </a:lnTo>
                  <a:lnTo>
                    <a:pt x="1911708" y="35410"/>
                  </a:lnTo>
                  <a:lnTo>
                    <a:pt x="1921718" y="35410"/>
                  </a:lnTo>
                  <a:lnTo>
                    <a:pt x="1916536" y="34589"/>
                  </a:lnTo>
                  <a:lnTo>
                    <a:pt x="1878528" y="31070"/>
                  </a:lnTo>
                  <a:lnTo>
                    <a:pt x="1834921" y="28733"/>
                  </a:lnTo>
                  <a:lnTo>
                    <a:pt x="1835902" y="28733"/>
                  </a:lnTo>
                  <a:lnTo>
                    <a:pt x="1790787" y="27473"/>
                  </a:lnTo>
                  <a:close/>
                </a:path>
                <a:path w="4244975" h="50164">
                  <a:moveTo>
                    <a:pt x="642608" y="21073"/>
                  </a:moveTo>
                  <a:lnTo>
                    <a:pt x="564375" y="21073"/>
                  </a:lnTo>
                  <a:lnTo>
                    <a:pt x="497541" y="21720"/>
                  </a:lnTo>
                  <a:lnTo>
                    <a:pt x="258672" y="27473"/>
                  </a:lnTo>
                  <a:lnTo>
                    <a:pt x="257790" y="27473"/>
                  </a:lnTo>
                  <a:lnTo>
                    <a:pt x="211268" y="28467"/>
                  </a:lnTo>
                  <a:lnTo>
                    <a:pt x="154330" y="29090"/>
                  </a:lnTo>
                  <a:lnTo>
                    <a:pt x="1550313" y="29090"/>
                  </a:lnTo>
                  <a:lnTo>
                    <a:pt x="1672170" y="26938"/>
                  </a:lnTo>
                  <a:lnTo>
                    <a:pt x="1769229" y="26788"/>
                  </a:lnTo>
                  <a:lnTo>
                    <a:pt x="1755910" y="24601"/>
                  </a:lnTo>
                  <a:lnTo>
                    <a:pt x="883681" y="24601"/>
                  </a:lnTo>
                  <a:lnTo>
                    <a:pt x="642608" y="21073"/>
                  </a:lnTo>
                  <a:close/>
                </a:path>
                <a:path w="4244975" h="50164">
                  <a:moveTo>
                    <a:pt x="2943156" y="28157"/>
                  </a:moveTo>
                  <a:lnTo>
                    <a:pt x="2926937" y="28467"/>
                  </a:lnTo>
                  <a:lnTo>
                    <a:pt x="3008883" y="28467"/>
                  </a:lnTo>
                  <a:lnTo>
                    <a:pt x="2943156" y="28157"/>
                  </a:lnTo>
                  <a:close/>
                </a:path>
                <a:path w="4244975" h="50164">
                  <a:moveTo>
                    <a:pt x="1769229" y="26788"/>
                  </a:moveTo>
                  <a:lnTo>
                    <a:pt x="1734334" y="26788"/>
                  </a:lnTo>
                  <a:lnTo>
                    <a:pt x="1803684" y="27473"/>
                  </a:lnTo>
                  <a:lnTo>
                    <a:pt x="1773397" y="27473"/>
                  </a:lnTo>
                  <a:lnTo>
                    <a:pt x="1769229" y="26788"/>
                  </a:lnTo>
                  <a:close/>
                </a:path>
                <a:path w="4244975" h="50164">
                  <a:moveTo>
                    <a:pt x="1524129" y="6291"/>
                  </a:moveTo>
                  <a:lnTo>
                    <a:pt x="1466058" y="6291"/>
                  </a:lnTo>
                  <a:lnTo>
                    <a:pt x="1411386" y="7072"/>
                  </a:lnTo>
                  <a:lnTo>
                    <a:pt x="1355794" y="8424"/>
                  </a:lnTo>
                  <a:lnTo>
                    <a:pt x="981052" y="23277"/>
                  </a:lnTo>
                  <a:lnTo>
                    <a:pt x="928979" y="24373"/>
                  </a:lnTo>
                  <a:lnTo>
                    <a:pt x="883681" y="24601"/>
                  </a:lnTo>
                  <a:lnTo>
                    <a:pt x="1755910" y="24601"/>
                  </a:lnTo>
                  <a:lnTo>
                    <a:pt x="1700513" y="15643"/>
                  </a:lnTo>
                  <a:lnTo>
                    <a:pt x="1661139" y="11549"/>
                  </a:lnTo>
                  <a:lnTo>
                    <a:pt x="1617351" y="8711"/>
                  </a:lnTo>
                  <a:lnTo>
                    <a:pt x="1572345" y="7072"/>
                  </a:lnTo>
                  <a:lnTo>
                    <a:pt x="1576019" y="7072"/>
                  </a:lnTo>
                  <a:lnTo>
                    <a:pt x="1524129" y="6291"/>
                  </a:lnTo>
                  <a:close/>
                </a:path>
              </a:pathLst>
            </a:custGeom>
            <a:solidFill>
              <a:srgbClr val="FFFFFF"/>
            </a:solidFill>
          </p:spPr>
          <p:txBody>
            <a:bodyPr wrap="square" lIns="0" tIns="0" rIns="0" bIns="0" rtlCol="0"/>
            <a:lstStyle/>
            <a:p>
              <a:endParaRPr/>
            </a:p>
          </p:txBody>
        </p:sp>
        <p:sp>
          <p:nvSpPr>
            <p:cNvPr id="6" name="object 6"/>
            <p:cNvSpPr/>
            <p:nvPr/>
          </p:nvSpPr>
          <p:spPr>
            <a:xfrm>
              <a:off x="3973576" y="3543674"/>
              <a:ext cx="4244975" cy="52705"/>
            </a:xfrm>
            <a:custGeom>
              <a:avLst/>
              <a:gdLst/>
              <a:ahLst/>
              <a:cxnLst/>
              <a:rect l="l" t="t" r="r" b="b"/>
              <a:pathLst>
                <a:path w="4244975" h="52704">
                  <a:moveTo>
                    <a:pt x="635" y="22866"/>
                  </a:moveTo>
                  <a:lnTo>
                    <a:pt x="45063" y="19214"/>
                  </a:lnTo>
                  <a:lnTo>
                    <a:pt x="92219" y="16689"/>
                  </a:lnTo>
                  <a:lnTo>
                    <a:pt x="141646" y="15158"/>
                  </a:lnTo>
                  <a:lnTo>
                    <a:pt x="192892" y="14491"/>
                  </a:lnTo>
                  <a:lnTo>
                    <a:pt x="245502" y="14554"/>
                  </a:lnTo>
                  <a:lnTo>
                    <a:pt x="299022" y="15215"/>
                  </a:lnTo>
                  <a:lnTo>
                    <a:pt x="352998" y="16342"/>
                  </a:lnTo>
                  <a:lnTo>
                    <a:pt x="406977" y="17803"/>
                  </a:lnTo>
                  <a:lnTo>
                    <a:pt x="460504" y="19466"/>
                  </a:lnTo>
                  <a:lnTo>
                    <a:pt x="513126" y="21198"/>
                  </a:lnTo>
                  <a:lnTo>
                    <a:pt x="564388" y="22866"/>
                  </a:lnTo>
                  <a:lnTo>
                    <a:pt x="625001" y="24225"/>
                  </a:lnTo>
                  <a:lnTo>
                    <a:pt x="683611" y="24593"/>
                  </a:lnTo>
                  <a:lnTo>
                    <a:pt x="740283" y="24249"/>
                  </a:lnTo>
                  <a:lnTo>
                    <a:pt x="795082" y="23473"/>
                  </a:lnTo>
                  <a:lnTo>
                    <a:pt x="848076" y="22542"/>
                  </a:lnTo>
                  <a:lnTo>
                    <a:pt x="899329" y="21737"/>
                  </a:lnTo>
                  <a:lnTo>
                    <a:pt x="948907" y="21337"/>
                  </a:lnTo>
                  <a:lnTo>
                    <a:pt x="996877" y="21620"/>
                  </a:lnTo>
                  <a:lnTo>
                    <a:pt x="1043304" y="22866"/>
                  </a:lnTo>
                  <a:lnTo>
                    <a:pt x="1085608" y="23652"/>
                  </a:lnTo>
                  <a:lnTo>
                    <a:pt x="1130259" y="22976"/>
                  </a:lnTo>
                  <a:lnTo>
                    <a:pt x="1177196" y="21322"/>
                  </a:lnTo>
                  <a:lnTo>
                    <a:pt x="1226357" y="19172"/>
                  </a:lnTo>
                  <a:lnTo>
                    <a:pt x="1277683" y="17009"/>
                  </a:lnTo>
                  <a:lnTo>
                    <a:pt x="1331112" y="15313"/>
                  </a:lnTo>
                  <a:lnTo>
                    <a:pt x="1386583" y="14569"/>
                  </a:lnTo>
                  <a:lnTo>
                    <a:pt x="1444035" y="15259"/>
                  </a:lnTo>
                  <a:lnTo>
                    <a:pt x="1503408" y="17863"/>
                  </a:lnTo>
                  <a:lnTo>
                    <a:pt x="1564639" y="22866"/>
                  </a:lnTo>
                  <a:lnTo>
                    <a:pt x="1611394" y="27474"/>
                  </a:lnTo>
                  <a:lnTo>
                    <a:pt x="1656407" y="31428"/>
                  </a:lnTo>
                  <a:lnTo>
                    <a:pt x="1700298" y="34697"/>
                  </a:lnTo>
                  <a:lnTo>
                    <a:pt x="1743684" y="37250"/>
                  </a:lnTo>
                  <a:lnTo>
                    <a:pt x="1787183" y="39057"/>
                  </a:lnTo>
                  <a:lnTo>
                    <a:pt x="1831412" y="40085"/>
                  </a:lnTo>
                  <a:lnTo>
                    <a:pt x="1876989" y="40303"/>
                  </a:lnTo>
                  <a:lnTo>
                    <a:pt x="1924532" y="39681"/>
                  </a:lnTo>
                  <a:lnTo>
                    <a:pt x="1974659" y="38187"/>
                  </a:lnTo>
                  <a:lnTo>
                    <a:pt x="2027987" y="35790"/>
                  </a:lnTo>
                  <a:lnTo>
                    <a:pt x="2085134" y="32458"/>
                  </a:lnTo>
                  <a:lnTo>
                    <a:pt x="2146717" y="28161"/>
                  </a:lnTo>
                  <a:lnTo>
                    <a:pt x="2213356" y="22866"/>
                  </a:lnTo>
                  <a:lnTo>
                    <a:pt x="2288345" y="16589"/>
                  </a:lnTo>
                  <a:lnTo>
                    <a:pt x="2351024" y="11490"/>
                  </a:lnTo>
                  <a:lnTo>
                    <a:pt x="2403914" y="7594"/>
                  </a:lnTo>
                  <a:lnTo>
                    <a:pt x="2449535" y="4929"/>
                  </a:lnTo>
                  <a:lnTo>
                    <a:pt x="2490409" y="3519"/>
                  </a:lnTo>
                  <a:lnTo>
                    <a:pt x="2529055" y="3390"/>
                  </a:lnTo>
                  <a:lnTo>
                    <a:pt x="2567996" y="4568"/>
                  </a:lnTo>
                  <a:lnTo>
                    <a:pt x="2609750" y="7079"/>
                  </a:lnTo>
                  <a:lnTo>
                    <a:pt x="2656840" y="10949"/>
                  </a:lnTo>
                  <a:lnTo>
                    <a:pt x="2711786" y="16202"/>
                  </a:lnTo>
                  <a:lnTo>
                    <a:pt x="2777108" y="22866"/>
                  </a:lnTo>
                  <a:lnTo>
                    <a:pt x="2852067" y="29961"/>
                  </a:lnTo>
                  <a:lnTo>
                    <a:pt x="2920366" y="35046"/>
                  </a:lnTo>
                  <a:lnTo>
                    <a:pt x="2982600" y="38284"/>
                  </a:lnTo>
                  <a:lnTo>
                    <a:pt x="3039367" y="39838"/>
                  </a:lnTo>
                  <a:lnTo>
                    <a:pt x="3091259" y="39869"/>
                  </a:lnTo>
                  <a:lnTo>
                    <a:pt x="3138873" y="38539"/>
                  </a:lnTo>
                  <a:lnTo>
                    <a:pt x="3182803" y="36012"/>
                  </a:lnTo>
                  <a:lnTo>
                    <a:pt x="3223645" y="32449"/>
                  </a:lnTo>
                  <a:lnTo>
                    <a:pt x="3261993" y="28013"/>
                  </a:lnTo>
                  <a:lnTo>
                    <a:pt x="3298444" y="22866"/>
                  </a:lnTo>
                  <a:lnTo>
                    <a:pt x="3321087" y="19989"/>
                  </a:lnTo>
                  <a:lnTo>
                    <a:pt x="3387175" y="14233"/>
                  </a:lnTo>
                  <a:lnTo>
                    <a:pt x="3429151" y="11475"/>
                  </a:lnTo>
                  <a:lnTo>
                    <a:pt x="3476100" y="8876"/>
                  </a:lnTo>
                  <a:lnTo>
                    <a:pt x="3527289" y="6497"/>
                  </a:lnTo>
                  <a:lnTo>
                    <a:pt x="3581982" y="4398"/>
                  </a:lnTo>
                  <a:lnTo>
                    <a:pt x="3639446" y="2639"/>
                  </a:lnTo>
                  <a:lnTo>
                    <a:pt x="3698945" y="1280"/>
                  </a:lnTo>
                  <a:lnTo>
                    <a:pt x="3759744" y="380"/>
                  </a:lnTo>
                  <a:lnTo>
                    <a:pt x="3821108" y="0"/>
                  </a:lnTo>
                  <a:lnTo>
                    <a:pt x="3882304" y="199"/>
                  </a:lnTo>
                  <a:lnTo>
                    <a:pt x="3942595" y="1038"/>
                  </a:lnTo>
                  <a:lnTo>
                    <a:pt x="4001248" y="2577"/>
                  </a:lnTo>
                  <a:lnTo>
                    <a:pt x="4057527" y="4876"/>
                  </a:lnTo>
                  <a:lnTo>
                    <a:pt x="4110698" y="7994"/>
                  </a:lnTo>
                  <a:lnTo>
                    <a:pt x="4160026" y="11992"/>
                  </a:lnTo>
                  <a:lnTo>
                    <a:pt x="4204775" y="16929"/>
                  </a:lnTo>
                  <a:lnTo>
                    <a:pt x="4244213" y="22866"/>
                  </a:lnTo>
                  <a:lnTo>
                    <a:pt x="4244594" y="30359"/>
                  </a:lnTo>
                  <a:lnTo>
                    <a:pt x="4244213" y="33661"/>
                  </a:lnTo>
                  <a:lnTo>
                    <a:pt x="4244213" y="41154"/>
                  </a:lnTo>
                  <a:lnTo>
                    <a:pt x="4174114" y="32697"/>
                  </a:lnTo>
                  <a:lnTo>
                    <a:pt x="4135229" y="29957"/>
                  </a:lnTo>
                  <a:lnTo>
                    <a:pt x="4093548" y="28144"/>
                  </a:lnTo>
                  <a:lnTo>
                    <a:pt x="4048894" y="27210"/>
                  </a:lnTo>
                  <a:lnTo>
                    <a:pt x="4001087" y="27105"/>
                  </a:lnTo>
                  <a:lnTo>
                    <a:pt x="3949949" y="27781"/>
                  </a:lnTo>
                  <a:lnTo>
                    <a:pt x="3895301" y="29188"/>
                  </a:lnTo>
                  <a:lnTo>
                    <a:pt x="3836965" y="31278"/>
                  </a:lnTo>
                  <a:lnTo>
                    <a:pt x="3774762" y="34002"/>
                  </a:lnTo>
                  <a:lnTo>
                    <a:pt x="3708514" y="37310"/>
                  </a:lnTo>
                  <a:lnTo>
                    <a:pt x="3638042" y="41154"/>
                  </a:lnTo>
                  <a:lnTo>
                    <a:pt x="3556541" y="45393"/>
                  </a:lnTo>
                  <a:lnTo>
                    <a:pt x="3485481" y="48299"/>
                  </a:lnTo>
                  <a:lnTo>
                    <a:pt x="3423393" y="50019"/>
                  </a:lnTo>
                  <a:lnTo>
                    <a:pt x="3368808" y="50701"/>
                  </a:lnTo>
                  <a:lnTo>
                    <a:pt x="3320256" y="50489"/>
                  </a:lnTo>
                  <a:lnTo>
                    <a:pt x="3276268" y="49530"/>
                  </a:lnTo>
                  <a:lnTo>
                    <a:pt x="3235376" y="47971"/>
                  </a:lnTo>
                  <a:lnTo>
                    <a:pt x="3196110" y="45958"/>
                  </a:lnTo>
                  <a:lnTo>
                    <a:pt x="3157001" y="43637"/>
                  </a:lnTo>
                  <a:lnTo>
                    <a:pt x="3116579" y="41154"/>
                  </a:lnTo>
                  <a:lnTo>
                    <a:pt x="3083705" y="39757"/>
                  </a:lnTo>
                  <a:lnTo>
                    <a:pt x="3044965" y="39075"/>
                  </a:lnTo>
                  <a:lnTo>
                    <a:pt x="3001191" y="38983"/>
                  </a:lnTo>
                  <a:lnTo>
                    <a:pt x="2953217" y="39355"/>
                  </a:lnTo>
                  <a:lnTo>
                    <a:pt x="2901874" y="40067"/>
                  </a:lnTo>
                  <a:lnTo>
                    <a:pt x="2847994" y="40994"/>
                  </a:lnTo>
                  <a:lnTo>
                    <a:pt x="2792412" y="42012"/>
                  </a:lnTo>
                  <a:lnTo>
                    <a:pt x="2735959" y="42994"/>
                  </a:lnTo>
                  <a:lnTo>
                    <a:pt x="2679467" y="43816"/>
                  </a:lnTo>
                  <a:lnTo>
                    <a:pt x="2623770" y="44353"/>
                  </a:lnTo>
                  <a:lnTo>
                    <a:pt x="2569699" y="44481"/>
                  </a:lnTo>
                  <a:lnTo>
                    <a:pt x="2518087" y="44074"/>
                  </a:lnTo>
                  <a:lnTo>
                    <a:pt x="2469768" y="43006"/>
                  </a:lnTo>
                  <a:lnTo>
                    <a:pt x="2425573" y="41154"/>
                  </a:lnTo>
                  <a:lnTo>
                    <a:pt x="2373535" y="38280"/>
                  </a:lnTo>
                  <a:lnTo>
                    <a:pt x="2323544" y="35512"/>
                  </a:lnTo>
                  <a:lnTo>
                    <a:pt x="2274968" y="33007"/>
                  </a:lnTo>
                  <a:lnTo>
                    <a:pt x="2227178" y="30919"/>
                  </a:lnTo>
                  <a:lnTo>
                    <a:pt x="2179543" y="29407"/>
                  </a:lnTo>
                  <a:lnTo>
                    <a:pt x="2131432" y="28625"/>
                  </a:lnTo>
                  <a:lnTo>
                    <a:pt x="2082217" y="28731"/>
                  </a:lnTo>
                  <a:lnTo>
                    <a:pt x="2031265" y="29881"/>
                  </a:lnTo>
                  <a:lnTo>
                    <a:pt x="1977948" y="32230"/>
                  </a:lnTo>
                  <a:lnTo>
                    <a:pt x="1921633" y="35936"/>
                  </a:lnTo>
                  <a:lnTo>
                    <a:pt x="1861693" y="41154"/>
                  </a:lnTo>
                  <a:lnTo>
                    <a:pt x="1796351" y="46037"/>
                  </a:lnTo>
                  <a:lnTo>
                    <a:pt x="1736234" y="47848"/>
                  </a:lnTo>
                  <a:lnTo>
                    <a:pt x="1680837" y="47331"/>
                  </a:lnTo>
                  <a:lnTo>
                    <a:pt x="1629654" y="45233"/>
                  </a:lnTo>
                  <a:lnTo>
                    <a:pt x="1582181" y="42297"/>
                  </a:lnTo>
                  <a:lnTo>
                    <a:pt x="1537913" y="39271"/>
                  </a:lnTo>
                  <a:lnTo>
                    <a:pt x="1496343" y="36898"/>
                  </a:lnTo>
                  <a:lnTo>
                    <a:pt x="1456967" y="35924"/>
                  </a:lnTo>
                  <a:lnTo>
                    <a:pt x="1419279" y="37094"/>
                  </a:lnTo>
                  <a:lnTo>
                    <a:pt x="1382776" y="41154"/>
                  </a:lnTo>
                  <a:lnTo>
                    <a:pt x="1353340" y="45090"/>
                  </a:lnTo>
                  <a:lnTo>
                    <a:pt x="1320485" y="48094"/>
                  </a:lnTo>
                  <a:lnTo>
                    <a:pt x="1284213" y="50243"/>
                  </a:lnTo>
                  <a:lnTo>
                    <a:pt x="1244527" y="51612"/>
                  </a:lnTo>
                  <a:lnTo>
                    <a:pt x="1201430" y="52274"/>
                  </a:lnTo>
                  <a:lnTo>
                    <a:pt x="1154925" y="52306"/>
                  </a:lnTo>
                  <a:lnTo>
                    <a:pt x="1105014" y="51781"/>
                  </a:lnTo>
                  <a:lnTo>
                    <a:pt x="1051700" y="50776"/>
                  </a:lnTo>
                  <a:lnTo>
                    <a:pt x="994986" y="49364"/>
                  </a:lnTo>
                  <a:lnTo>
                    <a:pt x="934875" y="47621"/>
                  </a:lnTo>
                  <a:lnTo>
                    <a:pt x="871370" y="45622"/>
                  </a:lnTo>
                  <a:lnTo>
                    <a:pt x="804473" y="43441"/>
                  </a:lnTo>
                  <a:lnTo>
                    <a:pt x="734187" y="41154"/>
                  </a:lnTo>
                  <a:lnTo>
                    <a:pt x="674745" y="38951"/>
                  </a:lnTo>
                  <a:lnTo>
                    <a:pt x="620602" y="36449"/>
                  </a:lnTo>
                  <a:lnTo>
                    <a:pt x="570883" y="33790"/>
                  </a:lnTo>
                  <a:lnTo>
                    <a:pt x="524711" y="31116"/>
                  </a:lnTo>
                  <a:lnTo>
                    <a:pt x="481212" y="28567"/>
                  </a:lnTo>
                  <a:lnTo>
                    <a:pt x="439510" y="26286"/>
                  </a:lnTo>
                  <a:lnTo>
                    <a:pt x="398730" y="24414"/>
                  </a:lnTo>
                  <a:lnTo>
                    <a:pt x="357996" y="23093"/>
                  </a:lnTo>
                  <a:lnTo>
                    <a:pt x="316434" y="22464"/>
                  </a:lnTo>
                  <a:lnTo>
                    <a:pt x="273167" y="22669"/>
                  </a:lnTo>
                  <a:lnTo>
                    <a:pt x="227321" y="23849"/>
                  </a:lnTo>
                  <a:lnTo>
                    <a:pt x="178020" y="26146"/>
                  </a:lnTo>
                  <a:lnTo>
                    <a:pt x="124389" y="29702"/>
                  </a:lnTo>
                  <a:lnTo>
                    <a:pt x="65552" y="34657"/>
                  </a:lnTo>
                  <a:lnTo>
                    <a:pt x="635" y="41154"/>
                  </a:lnTo>
                  <a:lnTo>
                    <a:pt x="0" y="36074"/>
                  </a:lnTo>
                  <a:lnTo>
                    <a:pt x="0" y="29216"/>
                  </a:lnTo>
                  <a:lnTo>
                    <a:pt x="635" y="22866"/>
                  </a:lnTo>
                  <a:close/>
                </a:path>
              </a:pathLst>
            </a:custGeom>
            <a:ln w="41275">
              <a:solidFill>
                <a:srgbClr val="FFFFFF"/>
              </a:solidFill>
            </a:ln>
          </p:spPr>
          <p:txBody>
            <a:bodyPr wrap="square" lIns="0" tIns="0" rIns="0" bIns="0" rtlCol="0"/>
            <a:lstStyle/>
            <a:p>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31063" y="329971"/>
            <a:ext cx="9512935" cy="1938655"/>
          </a:xfrm>
          <a:prstGeom prst="rect">
            <a:avLst/>
          </a:prstGeom>
        </p:spPr>
        <p:txBody>
          <a:bodyPr vert="horz" wrap="square" lIns="0" tIns="95250" rIns="0" bIns="0" rtlCol="0">
            <a:spAutoFit/>
          </a:bodyPr>
          <a:lstStyle/>
          <a:p>
            <a:pPr marL="12700">
              <a:lnSpc>
                <a:spcPct val="100000"/>
              </a:lnSpc>
              <a:spcBef>
                <a:spcPts val="750"/>
              </a:spcBef>
            </a:pPr>
            <a:r>
              <a:rPr sz="2800" b="1" dirty="0">
                <a:latin typeface="Calibri"/>
                <a:cs typeface="Calibri"/>
              </a:rPr>
              <a:t>Hpl.</a:t>
            </a:r>
            <a:r>
              <a:rPr sz="2800" b="1" spc="-25" dirty="0">
                <a:latin typeface="Calibri"/>
                <a:cs typeface="Calibri"/>
              </a:rPr>
              <a:t> </a:t>
            </a:r>
            <a:r>
              <a:rPr sz="2800" b="1" dirty="0">
                <a:latin typeface="Times New Roman"/>
                <a:cs typeface="Times New Roman"/>
              </a:rPr>
              <a:t>§</a:t>
            </a:r>
            <a:r>
              <a:rPr sz="2800" b="1" spc="-95" dirty="0">
                <a:latin typeface="Times New Roman"/>
                <a:cs typeface="Times New Roman"/>
              </a:rPr>
              <a:t> </a:t>
            </a:r>
            <a:r>
              <a:rPr sz="2800" b="1" dirty="0">
                <a:latin typeface="Calibri"/>
                <a:cs typeface="Calibri"/>
              </a:rPr>
              <a:t>23.</a:t>
            </a:r>
            <a:r>
              <a:rPr sz="2800" b="1" spc="-15" dirty="0">
                <a:latin typeface="Calibri"/>
                <a:cs typeface="Calibri"/>
              </a:rPr>
              <a:t> </a:t>
            </a:r>
            <a:r>
              <a:rPr sz="2800" b="1" i="1" spc="-10" dirty="0">
                <a:latin typeface="Calibri"/>
                <a:cs typeface="Calibri"/>
              </a:rPr>
              <a:t>Begrensninger</a:t>
            </a:r>
            <a:r>
              <a:rPr sz="2800" b="1" i="1" spc="-20" dirty="0">
                <a:latin typeface="Calibri"/>
                <a:cs typeface="Calibri"/>
              </a:rPr>
              <a:t> </a:t>
            </a:r>
            <a:r>
              <a:rPr sz="2800" b="1" i="1" dirty="0">
                <a:latin typeface="Calibri"/>
                <a:cs typeface="Calibri"/>
              </a:rPr>
              <a:t>i</a:t>
            </a:r>
            <a:r>
              <a:rPr sz="2800" b="1" i="1" spc="-35" dirty="0">
                <a:latin typeface="Calibri"/>
                <a:cs typeface="Calibri"/>
              </a:rPr>
              <a:t> </a:t>
            </a:r>
            <a:r>
              <a:rPr sz="2800" b="1" i="1" spc="-10" dirty="0">
                <a:latin typeface="Calibri"/>
                <a:cs typeface="Calibri"/>
              </a:rPr>
              <a:t>taushetsplikten</a:t>
            </a:r>
            <a:endParaRPr sz="2800" dirty="0">
              <a:latin typeface="Calibri"/>
              <a:cs typeface="Calibri"/>
            </a:endParaRPr>
          </a:p>
          <a:p>
            <a:pPr marL="12700">
              <a:lnSpc>
                <a:spcPct val="100000"/>
              </a:lnSpc>
              <a:spcBef>
                <a:spcPts val="650"/>
              </a:spcBef>
            </a:pPr>
            <a:r>
              <a:rPr sz="2800" b="1" i="1" spc="-10" dirty="0">
                <a:latin typeface="Calibri"/>
                <a:cs typeface="Calibri"/>
              </a:rPr>
              <a:t>…………..</a:t>
            </a:r>
            <a:endParaRPr sz="2800" dirty="0">
              <a:latin typeface="Calibri"/>
              <a:cs typeface="Calibri"/>
            </a:endParaRPr>
          </a:p>
          <a:p>
            <a:pPr marL="12700" marR="5080">
              <a:lnSpc>
                <a:spcPts val="3020"/>
              </a:lnSpc>
              <a:spcBef>
                <a:spcPts val="1045"/>
              </a:spcBef>
            </a:pPr>
            <a:r>
              <a:rPr sz="2800" dirty="0">
                <a:latin typeface="Calibri"/>
                <a:cs typeface="Calibri"/>
              </a:rPr>
              <a:t>3</a:t>
            </a:r>
            <a:r>
              <a:rPr sz="2800" i="1" dirty="0">
                <a:latin typeface="Calibri"/>
                <a:cs typeface="Calibri"/>
              </a:rPr>
              <a:t>.</a:t>
            </a:r>
            <a:r>
              <a:rPr sz="2800" i="1" spc="-75" dirty="0">
                <a:latin typeface="Calibri"/>
                <a:cs typeface="Calibri"/>
              </a:rPr>
              <a:t> </a:t>
            </a:r>
            <a:r>
              <a:rPr sz="2800" i="1" dirty="0">
                <a:latin typeface="Calibri"/>
                <a:cs typeface="Calibri"/>
              </a:rPr>
              <a:t>at</a:t>
            </a:r>
            <a:r>
              <a:rPr sz="2800" i="1" spc="-85" dirty="0">
                <a:latin typeface="Calibri"/>
                <a:cs typeface="Calibri"/>
              </a:rPr>
              <a:t> </a:t>
            </a:r>
            <a:r>
              <a:rPr sz="2800" i="1" dirty="0">
                <a:latin typeface="Calibri"/>
                <a:cs typeface="Calibri"/>
              </a:rPr>
              <a:t>opplysninger</a:t>
            </a:r>
            <a:r>
              <a:rPr sz="2800" i="1" spc="-45" dirty="0">
                <a:latin typeface="Calibri"/>
                <a:cs typeface="Calibri"/>
              </a:rPr>
              <a:t> </a:t>
            </a:r>
            <a:r>
              <a:rPr sz="2800" i="1" dirty="0">
                <a:latin typeface="Calibri"/>
                <a:cs typeface="Calibri"/>
              </a:rPr>
              <a:t>gis</a:t>
            </a:r>
            <a:r>
              <a:rPr sz="2800" i="1" spc="-85" dirty="0">
                <a:latin typeface="Calibri"/>
                <a:cs typeface="Calibri"/>
              </a:rPr>
              <a:t> </a:t>
            </a:r>
            <a:r>
              <a:rPr sz="2800" i="1" dirty="0">
                <a:latin typeface="Calibri"/>
                <a:cs typeface="Calibri"/>
              </a:rPr>
              <a:t>videre</a:t>
            </a:r>
            <a:r>
              <a:rPr sz="2800" i="1" spc="-75" dirty="0">
                <a:latin typeface="Calibri"/>
                <a:cs typeface="Calibri"/>
              </a:rPr>
              <a:t> </a:t>
            </a:r>
            <a:r>
              <a:rPr sz="2800" i="1" dirty="0">
                <a:latin typeface="Calibri"/>
                <a:cs typeface="Calibri"/>
              </a:rPr>
              <a:t>når</a:t>
            </a:r>
            <a:r>
              <a:rPr sz="2800" i="1" spc="-70" dirty="0">
                <a:latin typeface="Calibri"/>
                <a:cs typeface="Calibri"/>
              </a:rPr>
              <a:t> </a:t>
            </a:r>
            <a:r>
              <a:rPr sz="2800" i="1" dirty="0">
                <a:latin typeface="Calibri"/>
                <a:cs typeface="Calibri"/>
              </a:rPr>
              <a:t>behovet</a:t>
            </a:r>
            <a:r>
              <a:rPr sz="2800" i="1" spc="-75" dirty="0">
                <a:latin typeface="Calibri"/>
                <a:cs typeface="Calibri"/>
              </a:rPr>
              <a:t> </a:t>
            </a:r>
            <a:r>
              <a:rPr sz="2800" i="1" dirty="0">
                <a:latin typeface="Calibri"/>
                <a:cs typeface="Calibri"/>
              </a:rPr>
              <a:t>for</a:t>
            </a:r>
            <a:r>
              <a:rPr sz="2800" i="1" spc="-85" dirty="0">
                <a:latin typeface="Calibri"/>
                <a:cs typeface="Calibri"/>
              </a:rPr>
              <a:t> </a:t>
            </a:r>
            <a:r>
              <a:rPr sz="2800" i="1" dirty="0">
                <a:latin typeface="Calibri"/>
                <a:cs typeface="Calibri"/>
              </a:rPr>
              <a:t>beskyttelse</a:t>
            </a:r>
            <a:r>
              <a:rPr sz="2800" i="1" spc="-70" dirty="0">
                <a:latin typeface="Calibri"/>
                <a:cs typeface="Calibri"/>
              </a:rPr>
              <a:t> </a:t>
            </a:r>
            <a:r>
              <a:rPr sz="2800" i="1" dirty="0">
                <a:latin typeface="Calibri"/>
                <a:cs typeface="Calibri"/>
              </a:rPr>
              <a:t>må</a:t>
            </a:r>
            <a:r>
              <a:rPr sz="2800" i="1" spc="-85" dirty="0">
                <a:latin typeface="Calibri"/>
                <a:cs typeface="Calibri"/>
              </a:rPr>
              <a:t> </a:t>
            </a:r>
            <a:r>
              <a:rPr sz="2800" i="1" spc="-10" dirty="0">
                <a:latin typeface="Calibri"/>
                <a:cs typeface="Calibri"/>
              </a:rPr>
              <a:t>anses </a:t>
            </a:r>
            <a:r>
              <a:rPr sz="2800" i="1" spc="-20" dirty="0">
                <a:latin typeface="Calibri"/>
                <a:cs typeface="Calibri"/>
              </a:rPr>
              <a:t>ivaretatt</a:t>
            </a:r>
            <a:r>
              <a:rPr sz="2800" i="1" spc="-80" dirty="0">
                <a:latin typeface="Calibri"/>
                <a:cs typeface="Calibri"/>
              </a:rPr>
              <a:t> </a:t>
            </a:r>
            <a:r>
              <a:rPr sz="2800" i="1" dirty="0">
                <a:latin typeface="Calibri"/>
                <a:cs typeface="Calibri"/>
              </a:rPr>
              <a:t>ved</a:t>
            </a:r>
            <a:r>
              <a:rPr sz="2800" i="1" spc="-70" dirty="0">
                <a:latin typeface="Calibri"/>
                <a:cs typeface="Calibri"/>
              </a:rPr>
              <a:t> </a:t>
            </a:r>
            <a:r>
              <a:rPr sz="2800" i="1" dirty="0">
                <a:latin typeface="Calibri"/>
                <a:cs typeface="Calibri"/>
              </a:rPr>
              <a:t>at</a:t>
            </a:r>
            <a:r>
              <a:rPr sz="2800" i="1" spc="-65" dirty="0">
                <a:latin typeface="Calibri"/>
                <a:cs typeface="Calibri"/>
              </a:rPr>
              <a:t> </a:t>
            </a:r>
            <a:r>
              <a:rPr sz="2800" b="1" i="1" spc="-10" dirty="0">
                <a:latin typeface="Calibri"/>
                <a:cs typeface="Calibri"/>
              </a:rPr>
              <a:t>individualiserende</a:t>
            </a:r>
            <a:r>
              <a:rPr sz="2800" b="1" i="1" spc="-20" dirty="0">
                <a:latin typeface="Calibri"/>
                <a:cs typeface="Calibri"/>
              </a:rPr>
              <a:t> </a:t>
            </a:r>
            <a:r>
              <a:rPr sz="2800" b="1" i="1" spc="-10" dirty="0">
                <a:latin typeface="Calibri"/>
                <a:cs typeface="Calibri"/>
              </a:rPr>
              <a:t>kjennetegn</a:t>
            </a:r>
            <a:r>
              <a:rPr sz="2800" b="1" i="1" spc="-40" dirty="0">
                <a:latin typeface="Calibri"/>
                <a:cs typeface="Calibri"/>
              </a:rPr>
              <a:t> </a:t>
            </a:r>
            <a:r>
              <a:rPr sz="2800" b="1" i="1" dirty="0">
                <a:latin typeface="Calibri"/>
                <a:cs typeface="Calibri"/>
              </a:rPr>
              <a:t>er</a:t>
            </a:r>
            <a:r>
              <a:rPr sz="2800" b="1" i="1" spc="-60" dirty="0">
                <a:latin typeface="Calibri"/>
                <a:cs typeface="Calibri"/>
              </a:rPr>
              <a:t> </a:t>
            </a:r>
            <a:r>
              <a:rPr sz="2800" b="1" i="1" spc="-10" dirty="0">
                <a:latin typeface="Calibri"/>
                <a:cs typeface="Calibri"/>
              </a:rPr>
              <a:t>utelatt</a:t>
            </a:r>
            <a:r>
              <a:rPr sz="2800" i="1" spc="-10" dirty="0">
                <a:latin typeface="Calibri"/>
                <a:cs typeface="Calibri"/>
              </a:rPr>
              <a:t>,</a:t>
            </a:r>
            <a:endParaRPr sz="2800" i="1" dirty="0">
              <a:latin typeface="Calibri"/>
              <a:cs typeface="Calibri"/>
            </a:endParaRPr>
          </a:p>
        </p:txBody>
      </p:sp>
      <p:sp>
        <p:nvSpPr>
          <p:cNvPr id="3" name="object 3"/>
          <p:cNvSpPr txBox="1"/>
          <p:nvPr/>
        </p:nvSpPr>
        <p:spPr>
          <a:xfrm>
            <a:off x="531063" y="3350209"/>
            <a:ext cx="10567670" cy="2627630"/>
          </a:xfrm>
          <a:prstGeom prst="rect">
            <a:avLst/>
          </a:prstGeom>
        </p:spPr>
        <p:txBody>
          <a:bodyPr vert="horz" wrap="square" lIns="0" tIns="60325" rIns="0" bIns="0" rtlCol="0">
            <a:spAutoFit/>
          </a:bodyPr>
          <a:lstStyle/>
          <a:p>
            <a:pPr marL="12700" marR="549275">
              <a:lnSpc>
                <a:spcPts val="3030"/>
              </a:lnSpc>
              <a:spcBef>
                <a:spcPts val="475"/>
              </a:spcBef>
            </a:pPr>
            <a:r>
              <a:rPr sz="2800" b="1" dirty="0">
                <a:latin typeface="Calibri"/>
                <a:cs typeface="Calibri"/>
              </a:rPr>
              <a:t>Fvl</a:t>
            </a:r>
            <a:r>
              <a:rPr sz="2800" b="1" spc="-45" dirty="0">
                <a:latin typeface="Calibri"/>
                <a:cs typeface="Calibri"/>
              </a:rPr>
              <a:t> </a:t>
            </a:r>
            <a:r>
              <a:rPr sz="2800" b="1" dirty="0">
                <a:latin typeface="Calibri"/>
                <a:cs typeface="Calibri"/>
              </a:rPr>
              <a:t>§</a:t>
            </a:r>
            <a:r>
              <a:rPr sz="2800" b="1" spc="-40" dirty="0">
                <a:latin typeface="Calibri"/>
                <a:cs typeface="Calibri"/>
              </a:rPr>
              <a:t> </a:t>
            </a:r>
            <a:r>
              <a:rPr sz="2800" b="1" dirty="0">
                <a:latin typeface="Calibri"/>
                <a:cs typeface="Calibri"/>
              </a:rPr>
              <a:t>13</a:t>
            </a:r>
            <a:r>
              <a:rPr sz="2800" b="1" spc="-35" dirty="0">
                <a:latin typeface="Calibri"/>
                <a:cs typeface="Calibri"/>
              </a:rPr>
              <a:t> </a:t>
            </a:r>
            <a:r>
              <a:rPr sz="2800" b="1" dirty="0">
                <a:latin typeface="Calibri"/>
                <a:cs typeface="Calibri"/>
              </a:rPr>
              <a:t>a.</a:t>
            </a:r>
            <a:r>
              <a:rPr sz="2800" b="1" spc="-40" dirty="0">
                <a:latin typeface="Calibri"/>
                <a:cs typeface="Calibri"/>
              </a:rPr>
              <a:t> </a:t>
            </a:r>
            <a:r>
              <a:rPr sz="2800" b="1" i="1" dirty="0">
                <a:latin typeface="Calibri"/>
                <a:cs typeface="Calibri"/>
              </a:rPr>
              <a:t>(begrensninger</a:t>
            </a:r>
            <a:r>
              <a:rPr sz="2800" b="1" i="1" spc="-35" dirty="0">
                <a:latin typeface="Calibri"/>
                <a:cs typeface="Calibri"/>
              </a:rPr>
              <a:t> </a:t>
            </a:r>
            <a:r>
              <a:rPr sz="2800" b="1" i="1" dirty="0">
                <a:latin typeface="Calibri"/>
                <a:cs typeface="Calibri"/>
              </a:rPr>
              <a:t>i</a:t>
            </a:r>
            <a:r>
              <a:rPr sz="2800" b="1" i="1" spc="-45" dirty="0">
                <a:latin typeface="Calibri"/>
                <a:cs typeface="Calibri"/>
              </a:rPr>
              <a:t> </a:t>
            </a:r>
            <a:r>
              <a:rPr sz="2800" b="1" i="1" spc="-10" dirty="0">
                <a:latin typeface="Calibri"/>
                <a:cs typeface="Calibri"/>
              </a:rPr>
              <a:t>taushetsplikten</a:t>
            </a:r>
            <a:r>
              <a:rPr sz="2800" b="1" i="1" spc="-25" dirty="0">
                <a:latin typeface="Calibri"/>
                <a:cs typeface="Calibri"/>
              </a:rPr>
              <a:t> </a:t>
            </a:r>
            <a:r>
              <a:rPr sz="2800" b="1" i="1" dirty="0">
                <a:latin typeface="Calibri"/>
                <a:cs typeface="Calibri"/>
              </a:rPr>
              <a:t>når</a:t>
            </a:r>
            <a:r>
              <a:rPr sz="2800" b="1" i="1" spc="-55" dirty="0">
                <a:latin typeface="Calibri"/>
                <a:cs typeface="Calibri"/>
              </a:rPr>
              <a:t> </a:t>
            </a:r>
            <a:r>
              <a:rPr sz="2800" b="1" i="1" dirty="0">
                <a:latin typeface="Calibri"/>
                <a:cs typeface="Calibri"/>
              </a:rPr>
              <a:t>det</a:t>
            </a:r>
            <a:r>
              <a:rPr sz="2800" b="1" i="1" spc="-40" dirty="0">
                <a:latin typeface="Calibri"/>
                <a:cs typeface="Calibri"/>
              </a:rPr>
              <a:t> </a:t>
            </a:r>
            <a:r>
              <a:rPr sz="2800" b="1" i="1" dirty="0">
                <a:latin typeface="Calibri"/>
                <a:cs typeface="Calibri"/>
              </a:rPr>
              <a:t>ikke</a:t>
            </a:r>
            <a:r>
              <a:rPr sz="2800" b="1" i="1" spc="-25" dirty="0">
                <a:latin typeface="Calibri"/>
                <a:cs typeface="Calibri"/>
              </a:rPr>
              <a:t> </a:t>
            </a:r>
            <a:r>
              <a:rPr sz="2800" b="1" i="1" dirty="0">
                <a:latin typeface="Calibri"/>
                <a:cs typeface="Calibri"/>
              </a:rPr>
              <a:t>er</a:t>
            </a:r>
            <a:r>
              <a:rPr sz="2800" b="1" i="1" spc="-45" dirty="0">
                <a:latin typeface="Calibri"/>
                <a:cs typeface="Calibri"/>
              </a:rPr>
              <a:t> </a:t>
            </a:r>
            <a:r>
              <a:rPr sz="2800" b="1" i="1" dirty="0">
                <a:latin typeface="Calibri"/>
                <a:cs typeface="Calibri"/>
              </a:rPr>
              <a:t>behov</a:t>
            </a:r>
            <a:r>
              <a:rPr sz="2800" b="1" i="1" spc="-45" dirty="0">
                <a:latin typeface="Calibri"/>
                <a:cs typeface="Calibri"/>
              </a:rPr>
              <a:t> </a:t>
            </a:r>
            <a:r>
              <a:rPr sz="2800" b="1" i="1" spc="-25" dirty="0">
                <a:latin typeface="Calibri"/>
                <a:cs typeface="Calibri"/>
              </a:rPr>
              <a:t>for </a:t>
            </a:r>
            <a:r>
              <a:rPr sz="2800" b="1" i="1" spc="-10" dirty="0">
                <a:latin typeface="Calibri"/>
                <a:cs typeface="Calibri"/>
              </a:rPr>
              <a:t>beskyttelse).</a:t>
            </a:r>
            <a:endParaRPr sz="2800" dirty="0">
              <a:latin typeface="Calibri"/>
              <a:cs typeface="Calibri"/>
            </a:endParaRPr>
          </a:p>
          <a:p>
            <a:pPr marL="12700">
              <a:lnSpc>
                <a:spcPct val="100000"/>
              </a:lnSpc>
              <a:spcBef>
                <a:spcPts val="610"/>
              </a:spcBef>
            </a:pPr>
            <a:r>
              <a:rPr sz="2800" spc="-50" dirty="0">
                <a:latin typeface="Calibri"/>
                <a:cs typeface="Calibri"/>
              </a:rPr>
              <a:t>…</a:t>
            </a:r>
            <a:endParaRPr sz="2800" dirty="0">
              <a:latin typeface="Calibri"/>
              <a:cs typeface="Calibri"/>
            </a:endParaRPr>
          </a:p>
          <a:p>
            <a:pPr marL="12700" marR="5080">
              <a:lnSpc>
                <a:spcPts val="3030"/>
              </a:lnSpc>
              <a:spcBef>
                <a:spcPts val="1045"/>
              </a:spcBef>
            </a:pPr>
            <a:r>
              <a:rPr sz="2800" dirty="0">
                <a:latin typeface="Calibri"/>
                <a:cs typeface="Calibri"/>
              </a:rPr>
              <a:t>2.</a:t>
            </a:r>
            <a:r>
              <a:rPr sz="2800" spc="-65" dirty="0">
                <a:latin typeface="Calibri"/>
                <a:cs typeface="Calibri"/>
              </a:rPr>
              <a:t> </a:t>
            </a:r>
            <a:r>
              <a:rPr sz="2800" i="1" dirty="0">
                <a:latin typeface="Calibri"/>
                <a:cs typeface="Calibri"/>
              </a:rPr>
              <a:t>at</a:t>
            </a:r>
            <a:r>
              <a:rPr sz="2800" i="1" spc="-80" dirty="0">
                <a:latin typeface="Calibri"/>
                <a:cs typeface="Calibri"/>
              </a:rPr>
              <a:t> </a:t>
            </a:r>
            <a:r>
              <a:rPr sz="2800" i="1" spc="-10" dirty="0">
                <a:latin typeface="Calibri"/>
                <a:cs typeface="Calibri"/>
              </a:rPr>
              <a:t>opplysningene</a:t>
            </a:r>
            <a:r>
              <a:rPr sz="2800" i="1" spc="-45" dirty="0">
                <a:latin typeface="Calibri"/>
                <a:cs typeface="Calibri"/>
              </a:rPr>
              <a:t> </a:t>
            </a:r>
            <a:r>
              <a:rPr sz="2800" i="1" spc="-10" dirty="0">
                <a:latin typeface="Calibri"/>
                <a:cs typeface="Calibri"/>
              </a:rPr>
              <a:t>brukes</a:t>
            </a:r>
            <a:r>
              <a:rPr sz="2800" i="1" spc="-60" dirty="0">
                <a:latin typeface="Calibri"/>
                <a:cs typeface="Calibri"/>
              </a:rPr>
              <a:t> </a:t>
            </a:r>
            <a:r>
              <a:rPr sz="2800" i="1" dirty="0">
                <a:latin typeface="Calibri"/>
                <a:cs typeface="Calibri"/>
              </a:rPr>
              <a:t>når</a:t>
            </a:r>
            <a:r>
              <a:rPr sz="2800" i="1" spc="-70" dirty="0">
                <a:latin typeface="Calibri"/>
                <a:cs typeface="Calibri"/>
              </a:rPr>
              <a:t> </a:t>
            </a:r>
            <a:r>
              <a:rPr sz="2800" i="1" dirty="0">
                <a:latin typeface="Calibri"/>
                <a:cs typeface="Calibri"/>
              </a:rPr>
              <a:t>behovet</a:t>
            </a:r>
            <a:r>
              <a:rPr sz="2800" i="1" spc="-60" dirty="0">
                <a:latin typeface="Calibri"/>
                <a:cs typeface="Calibri"/>
              </a:rPr>
              <a:t> </a:t>
            </a:r>
            <a:r>
              <a:rPr sz="2800" i="1" dirty="0">
                <a:latin typeface="Calibri"/>
                <a:cs typeface="Calibri"/>
              </a:rPr>
              <a:t>for</a:t>
            </a:r>
            <a:r>
              <a:rPr sz="2800" i="1" spc="-75" dirty="0">
                <a:latin typeface="Calibri"/>
                <a:cs typeface="Calibri"/>
              </a:rPr>
              <a:t> </a:t>
            </a:r>
            <a:r>
              <a:rPr sz="2800" i="1" dirty="0">
                <a:latin typeface="Calibri"/>
                <a:cs typeface="Calibri"/>
              </a:rPr>
              <a:t>beskyttelse</a:t>
            </a:r>
            <a:r>
              <a:rPr sz="2800" i="1" spc="-55" dirty="0">
                <a:latin typeface="Calibri"/>
                <a:cs typeface="Calibri"/>
              </a:rPr>
              <a:t> </a:t>
            </a:r>
            <a:r>
              <a:rPr sz="2800" i="1" dirty="0">
                <a:latin typeface="Calibri"/>
                <a:cs typeface="Calibri"/>
              </a:rPr>
              <a:t>må</a:t>
            </a:r>
            <a:r>
              <a:rPr sz="2800" i="1" spc="-80" dirty="0">
                <a:latin typeface="Calibri"/>
                <a:cs typeface="Calibri"/>
              </a:rPr>
              <a:t> </a:t>
            </a:r>
            <a:r>
              <a:rPr sz="2800" i="1" dirty="0">
                <a:latin typeface="Calibri"/>
                <a:cs typeface="Calibri"/>
              </a:rPr>
              <a:t>anses</a:t>
            </a:r>
            <a:r>
              <a:rPr sz="2800" i="1" spc="-70" dirty="0">
                <a:latin typeface="Calibri"/>
                <a:cs typeface="Calibri"/>
              </a:rPr>
              <a:t> </a:t>
            </a:r>
            <a:r>
              <a:rPr sz="2800" i="1" spc="-10" dirty="0">
                <a:latin typeface="Calibri"/>
                <a:cs typeface="Calibri"/>
              </a:rPr>
              <a:t>varetatt </a:t>
            </a:r>
            <a:r>
              <a:rPr sz="2800" i="1" dirty="0">
                <a:latin typeface="Calibri"/>
                <a:cs typeface="Calibri"/>
              </a:rPr>
              <a:t>ved</a:t>
            </a:r>
            <a:r>
              <a:rPr sz="2800" i="1" spc="-60" dirty="0">
                <a:latin typeface="Calibri"/>
                <a:cs typeface="Calibri"/>
              </a:rPr>
              <a:t> </a:t>
            </a:r>
            <a:r>
              <a:rPr sz="2800" i="1" dirty="0">
                <a:latin typeface="Calibri"/>
                <a:cs typeface="Calibri"/>
              </a:rPr>
              <a:t>at</a:t>
            </a:r>
            <a:r>
              <a:rPr sz="2800" i="1" spc="-65" dirty="0">
                <a:latin typeface="Calibri"/>
                <a:cs typeface="Calibri"/>
              </a:rPr>
              <a:t> </a:t>
            </a:r>
            <a:r>
              <a:rPr sz="2800" i="1" dirty="0">
                <a:latin typeface="Calibri"/>
                <a:cs typeface="Calibri"/>
              </a:rPr>
              <a:t>de</a:t>
            </a:r>
            <a:r>
              <a:rPr sz="2800" i="1" spc="-60" dirty="0">
                <a:latin typeface="Calibri"/>
                <a:cs typeface="Calibri"/>
              </a:rPr>
              <a:t> </a:t>
            </a:r>
            <a:r>
              <a:rPr sz="2800" i="1" dirty="0">
                <a:latin typeface="Calibri"/>
                <a:cs typeface="Calibri"/>
              </a:rPr>
              <a:t>gis</a:t>
            </a:r>
            <a:r>
              <a:rPr sz="2800" i="1" spc="-65" dirty="0">
                <a:latin typeface="Calibri"/>
                <a:cs typeface="Calibri"/>
              </a:rPr>
              <a:t> </a:t>
            </a:r>
            <a:r>
              <a:rPr sz="2800" i="1" dirty="0">
                <a:latin typeface="Calibri"/>
                <a:cs typeface="Calibri"/>
              </a:rPr>
              <a:t>i</a:t>
            </a:r>
            <a:r>
              <a:rPr sz="2800" i="1" spc="-60" dirty="0">
                <a:latin typeface="Calibri"/>
                <a:cs typeface="Calibri"/>
              </a:rPr>
              <a:t> </a:t>
            </a:r>
            <a:r>
              <a:rPr sz="2800" i="1" spc="-10" dirty="0">
                <a:latin typeface="Calibri"/>
                <a:cs typeface="Calibri"/>
              </a:rPr>
              <a:t>statistisk</a:t>
            </a:r>
            <a:r>
              <a:rPr sz="2800" i="1" spc="-15" dirty="0">
                <a:latin typeface="Calibri"/>
                <a:cs typeface="Calibri"/>
              </a:rPr>
              <a:t> </a:t>
            </a:r>
            <a:r>
              <a:rPr sz="2800" i="1" dirty="0">
                <a:latin typeface="Calibri"/>
                <a:cs typeface="Calibri"/>
              </a:rPr>
              <a:t>form</a:t>
            </a:r>
            <a:r>
              <a:rPr sz="2800" i="1" spc="-65" dirty="0">
                <a:latin typeface="Calibri"/>
                <a:cs typeface="Calibri"/>
              </a:rPr>
              <a:t> </a:t>
            </a:r>
            <a:r>
              <a:rPr sz="2800" i="1" dirty="0">
                <a:latin typeface="Calibri"/>
                <a:cs typeface="Calibri"/>
              </a:rPr>
              <a:t>eller</a:t>
            </a:r>
            <a:r>
              <a:rPr sz="2800" i="1" spc="-60" dirty="0">
                <a:latin typeface="Calibri"/>
                <a:cs typeface="Calibri"/>
              </a:rPr>
              <a:t> </a:t>
            </a:r>
            <a:r>
              <a:rPr sz="2800" i="1" dirty="0">
                <a:latin typeface="Calibri"/>
                <a:cs typeface="Calibri"/>
              </a:rPr>
              <a:t>ved</a:t>
            </a:r>
            <a:r>
              <a:rPr sz="2800" i="1" spc="-60" dirty="0">
                <a:latin typeface="Calibri"/>
                <a:cs typeface="Calibri"/>
              </a:rPr>
              <a:t> </a:t>
            </a:r>
            <a:r>
              <a:rPr sz="2800" i="1" dirty="0">
                <a:latin typeface="Calibri"/>
                <a:cs typeface="Calibri"/>
              </a:rPr>
              <a:t>at</a:t>
            </a:r>
            <a:r>
              <a:rPr sz="2800" i="1" spc="-45" dirty="0">
                <a:latin typeface="Calibri"/>
                <a:cs typeface="Calibri"/>
              </a:rPr>
              <a:t> </a:t>
            </a:r>
            <a:r>
              <a:rPr sz="2800" b="1" i="1" spc="-10" dirty="0">
                <a:latin typeface="Calibri"/>
                <a:cs typeface="Calibri"/>
              </a:rPr>
              <a:t>individualiserende</a:t>
            </a:r>
            <a:r>
              <a:rPr sz="2800" b="1" i="1" spc="-5" dirty="0">
                <a:latin typeface="Calibri"/>
                <a:cs typeface="Calibri"/>
              </a:rPr>
              <a:t> </a:t>
            </a:r>
            <a:r>
              <a:rPr sz="2800" b="1" i="1" spc="-10" dirty="0">
                <a:latin typeface="Calibri"/>
                <a:cs typeface="Calibri"/>
              </a:rPr>
              <a:t>kjennetegn utelates</a:t>
            </a:r>
            <a:r>
              <a:rPr sz="2800" b="1" i="1" spc="-40" dirty="0">
                <a:latin typeface="Calibri"/>
                <a:cs typeface="Calibri"/>
              </a:rPr>
              <a:t> </a:t>
            </a:r>
            <a:r>
              <a:rPr sz="2800" i="1" dirty="0">
                <a:latin typeface="Calibri"/>
                <a:cs typeface="Calibri"/>
              </a:rPr>
              <a:t>på</a:t>
            </a:r>
            <a:r>
              <a:rPr sz="2800" i="1" spc="-75" dirty="0">
                <a:latin typeface="Calibri"/>
                <a:cs typeface="Calibri"/>
              </a:rPr>
              <a:t> </a:t>
            </a:r>
            <a:r>
              <a:rPr sz="2800" i="1" dirty="0">
                <a:latin typeface="Calibri"/>
                <a:cs typeface="Calibri"/>
              </a:rPr>
              <a:t>annen</a:t>
            </a:r>
            <a:r>
              <a:rPr sz="2800" i="1" spc="-65" dirty="0">
                <a:latin typeface="Calibri"/>
                <a:cs typeface="Calibri"/>
              </a:rPr>
              <a:t> </a:t>
            </a:r>
            <a:r>
              <a:rPr sz="2800" i="1" spc="-10" dirty="0">
                <a:latin typeface="Calibri"/>
                <a:cs typeface="Calibri"/>
              </a:rPr>
              <a:t>måte…</a:t>
            </a:r>
            <a:endParaRPr sz="2800" i="1" dirty="0">
              <a:latin typeface="Calibri"/>
              <a:cs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7876920" y="2782570"/>
            <a:ext cx="4315079" cy="4048754"/>
          </a:xfrm>
          <a:prstGeom prst="rect">
            <a:avLst/>
          </a:prstGeom>
        </p:spPr>
      </p:pic>
      <p:grpSp>
        <p:nvGrpSpPr>
          <p:cNvPr id="3" name="object 3"/>
          <p:cNvGrpSpPr/>
          <p:nvPr/>
        </p:nvGrpSpPr>
        <p:grpSpPr>
          <a:xfrm>
            <a:off x="-4762" y="-4762"/>
            <a:ext cx="6174105" cy="6867525"/>
            <a:chOff x="-4762" y="-4762"/>
            <a:chExt cx="6174105" cy="6867525"/>
          </a:xfrm>
        </p:grpSpPr>
        <p:pic>
          <p:nvPicPr>
            <p:cNvPr id="4" name="object 4"/>
            <p:cNvPicPr/>
            <p:nvPr/>
          </p:nvPicPr>
          <p:blipFill>
            <a:blip r:embed="rId4" cstate="print"/>
            <a:stretch>
              <a:fillRect/>
            </a:stretch>
          </p:blipFill>
          <p:spPr>
            <a:xfrm>
              <a:off x="4883022" y="0"/>
              <a:ext cx="1286300" cy="6858000"/>
            </a:xfrm>
            <a:prstGeom prst="rect">
              <a:avLst/>
            </a:prstGeom>
          </p:spPr>
        </p:pic>
        <p:sp>
          <p:nvSpPr>
            <p:cNvPr id="5" name="object 5"/>
            <p:cNvSpPr/>
            <p:nvPr/>
          </p:nvSpPr>
          <p:spPr>
            <a:xfrm>
              <a:off x="0" y="0"/>
              <a:ext cx="6096000" cy="6858000"/>
            </a:xfrm>
            <a:custGeom>
              <a:avLst/>
              <a:gdLst/>
              <a:ahLst/>
              <a:cxnLst/>
              <a:rect l="l" t="t" r="r" b="b"/>
              <a:pathLst>
                <a:path w="6096000" h="6858000">
                  <a:moveTo>
                    <a:pt x="4883023" y="0"/>
                  </a:moveTo>
                  <a:lnTo>
                    <a:pt x="0" y="0"/>
                  </a:lnTo>
                  <a:lnTo>
                    <a:pt x="0" y="6857999"/>
                  </a:lnTo>
                  <a:lnTo>
                    <a:pt x="4883023" y="6857999"/>
                  </a:lnTo>
                  <a:lnTo>
                    <a:pt x="4946015" y="6788730"/>
                  </a:lnTo>
                  <a:lnTo>
                    <a:pt x="4975063" y="6753210"/>
                  </a:lnTo>
                  <a:lnTo>
                    <a:pt x="5003803" y="6717324"/>
                  </a:lnTo>
                  <a:lnTo>
                    <a:pt x="5032233" y="6681075"/>
                  </a:lnTo>
                  <a:lnTo>
                    <a:pt x="5060350" y="6644466"/>
                  </a:lnTo>
                  <a:lnTo>
                    <a:pt x="5088151" y="6607500"/>
                  </a:lnTo>
                  <a:lnTo>
                    <a:pt x="5115634" y="6570181"/>
                  </a:lnTo>
                  <a:lnTo>
                    <a:pt x="5142796" y="6532511"/>
                  </a:lnTo>
                  <a:lnTo>
                    <a:pt x="5169634" y="6494494"/>
                  </a:lnTo>
                  <a:lnTo>
                    <a:pt x="5196147" y="6456132"/>
                  </a:lnTo>
                  <a:lnTo>
                    <a:pt x="5222331" y="6417430"/>
                  </a:lnTo>
                  <a:lnTo>
                    <a:pt x="5248183" y="6378390"/>
                  </a:lnTo>
                  <a:lnTo>
                    <a:pt x="5273702" y="6339015"/>
                  </a:lnTo>
                  <a:lnTo>
                    <a:pt x="5298884" y="6299308"/>
                  </a:lnTo>
                  <a:lnTo>
                    <a:pt x="5323728" y="6259273"/>
                  </a:lnTo>
                  <a:lnTo>
                    <a:pt x="5348229" y="6218913"/>
                  </a:lnTo>
                  <a:lnTo>
                    <a:pt x="5372387" y="6178231"/>
                  </a:lnTo>
                  <a:lnTo>
                    <a:pt x="5396198" y="6137229"/>
                  </a:lnTo>
                  <a:lnTo>
                    <a:pt x="5419659" y="6095912"/>
                  </a:lnTo>
                  <a:lnTo>
                    <a:pt x="5442768" y="6054282"/>
                  </a:lnTo>
                  <a:lnTo>
                    <a:pt x="5465523" y="6012342"/>
                  </a:lnTo>
                  <a:lnTo>
                    <a:pt x="5487920" y="5970096"/>
                  </a:lnTo>
                  <a:lnTo>
                    <a:pt x="5509958" y="5927547"/>
                  </a:lnTo>
                  <a:lnTo>
                    <a:pt x="5531633" y="5884697"/>
                  </a:lnTo>
                  <a:lnTo>
                    <a:pt x="5552944" y="5841550"/>
                  </a:lnTo>
                  <a:lnTo>
                    <a:pt x="5573886" y="5798110"/>
                  </a:lnTo>
                  <a:lnTo>
                    <a:pt x="5594459" y="5754379"/>
                  </a:lnTo>
                  <a:lnTo>
                    <a:pt x="5614659" y="5710360"/>
                  </a:lnTo>
                  <a:lnTo>
                    <a:pt x="5634483" y="5666057"/>
                  </a:lnTo>
                  <a:lnTo>
                    <a:pt x="5653930" y="5621472"/>
                  </a:lnTo>
                  <a:lnTo>
                    <a:pt x="5672996" y="5576610"/>
                  </a:lnTo>
                  <a:lnTo>
                    <a:pt x="5691678" y="5531472"/>
                  </a:lnTo>
                  <a:lnTo>
                    <a:pt x="5709975" y="5486062"/>
                  </a:lnTo>
                  <a:lnTo>
                    <a:pt x="5727884" y="5440384"/>
                  </a:lnTo>
                  <a:lnTo>
                    <a:pt x="5745402" y="5394440"/>
                  </a:lnTo>
                  <a:lnTo>
                    <a:pt x="5762526" y="5348234"/>
                  </a:lnTo>
                  <a:lnTo>
                    <a:pt x="5779254" y="5301769"/>
                  </a:lnTo>
                  <a:lnTo>
                    <a:pt x="5795584" y="5255047"/>
                  </a:lnTo>
                  <a:lnTo>
                    <a:pt x="5811512" y="5208072"/>
                  </a:lnTo>
                  <a:lnTo>
                    <a:pt x="5827036" y="5160848"/>
                  </a:lnTo>
                  <a:lnTo>
                    <a:pt x="5842153" y="5113377"/>
                  </a:lnTo>
                  <a:lnTo>
                    <a:pt x="5856862" y="5065662"/>
                  </a:lnTo>
                  <a:lnTo>
                    <a:pt x="5871159" y="5017707"/>
                  </a:lnTo>
                  <a:lnTo>
                    <a:pt x="5885041" y="4969514"/>
                  </a:lnTo>
                  <a:lnTo>
                    <a:pt x="5898507" y="4921088"/>
                  </a:lnTo>
                  <a:lnTo>
                    <a:pt x="5911553" y="4872430"/>
                  </a:lnTo>
                  <a:lnTo>
                    <a:pt x="5924177" y="4823545"/>
                  </a:lnTo>
                  <a:lnTo>
                    <a:pt x="5936377" y="4774434"/>
                  </a:lnTo>
                  <a:lnTo>
                    <a:pt x="5948149" y="4725103"/>
                  </a:lnTo>
                  <a:lnTo>
                    <a:pt x="5959491" y="4675553"/>
                  </a:lnTo>
                  <a:lnTo>
                    <a:pt x="5970401" y="4625787"/>
                  </a:lnTo>
                  <a:lnTo>
                    <a:pt x="5980876" y="4575810"/>
                  </a:lnTo>
                  <a:lnTo>
                    <a:pt x="5990913" y="4525623"/>
                  </a:lnTo>
                  <a:lnTo>
                    <a:pt x="6000510" y="4475231"/>
                  </a:lnTo>
                  <a:lnTo>
                    <a:pt x="6009664" y="4424636"/>
                  </a:lnTo>
                  <a:lnTo>
                    <a:pt x="6018373" y="4373841"/>
                  </a:lnTo>
                  <a:lnTo>
                    <a:pt x="6026633" y="4322850"/>
                  </a:lnTo>
                  <a:lnTo>
                    <a:pt x="6034443" y="4271666"/>
                  </a:lnTo>
                  <a:lnTo>
                    <a:pt x="6041800" y="4220292"/>
                  </a:lnTo>
                  <a:lnTo>
                    <a:pt x="6048701" y="4168730"/>
                  </a:lnTo>
                  <a:lnTo>
                    <a:pt x="6055144" y="4116985"/>
                  </a:lnTo>
                  <a:lnTo>
                    <a:pt x="6061125" y="4065059"/>
                  </a:lnTo>
                  <a:lnTo>
                    <a:pt x="6066643" y="4012956"/>
                  </a:lnTo>
                  <a:lnTo>
                    <a:pt x="6071695" y="3960678"/>
                  </a:lnTo>
                  <a:lnTo>
                    <a:pt x="6076277" y="3908229"/>
                  </a:lnTo>
                  <a:lnTo>
                    <a:pt x="6080389" y="3855612"/>
                  </a:lnTo>
                  <a:lnTo>
                    <a:pt x="6084027" y="3802830"/>
                  </a:lnTo>
                  <a:lnTo>
                    <a:pt x="6087187" y="3749886"/>
                  </a:lnTo>
                  <a:lnTo>
                    <a:pt x="6089869" y="3696783"/>
                  </a:lnTo>
                  <a:lnTo>
                    <a:pt x="6092069" y="3643525"/>
                  </a:lnTo>
                  <a:lnTo>
                    <a:pt x="6093785" y="3590114"/>
                  </a:lnTo>
                  <a:lnTo>
                    <a:pt x="6095013" y="3536554"/>
                  </a:lnTo>
                  <a:lnTo>
                    <a:pt x="6095753" y="3482848"/>
                  </a:lnTo>
                  <a:lnTo>
                    <a:pt x="6096000" y="3429000"/>
                  </a:lnTo>
                  <a:lnTo>
                    <a:pt x="6095753" y="3375151"/>
                  </a:lnTo>
                  <a:lnTo>
                    <a:pt x="6095013" y="3321445"/>
                  </a:lnTo>
                  <a:lnTo>
                    <a:pt x="6093785" y="3267885"/>
                  </a:lnTo>
                  <a:lnTo>
                    <a:pt x="6092069" y="3214474"/>
                  </a:lnTo>
                  <a:lnTo>
                    <a:pt x="6089869" y="3161216"/>
                  </a:lnTo>
                  <a:lnTo>
                    <a:pt x="6087187" y="3108114"/>
                  </a:lnTo>
                  <a:lnTo>
                    <a:pt x="6084027" y="3055170"/>
                  </a:lnTo>
                  <a:lnTo>
                    <a:pt x="6080389" y="3002388"/>
                  </a:lnTo>
                  <a:lnTo>
                    <a:pt x="6076277" y="2949771"/>
                  </a:lnTo>
                  <a:lnTo>
                    <a:pt x="6071695" y="2897322"/>
                  </a:lnTo>
                  <a:lnTo>
                    <a:pt x="6066643" y="2845045"/>
                  </a:lnTo>
                  <a:lnTo>
                    <a:pt x="6061125" y="2792941"/>
                  </a:lnTo>
                  <a:lnTo>
                    <a:pt x="6055144" y="2741016"/>
                  </a:lnTo>
                  <a:lnTo>
                    <a:pt x="6048701" y="2689271"/>
                  </a:lnTo>
                  <a:lnTo>
                    <a:pt x="6041800" y="2637709"/>
                  </a:lnTo>
                  <a:lnTo>
                    <a:pt x="6034443" y="2586335"/>
                  </a:lnTo>
                  <a:lnTo>
                    <a:pt x="6026633" y="2535151"/>
                  </a:lnTo>
                  <a:lnTo>
                    <a:pt x="6018373" y="2484160"/>
                  </a:lnTo>
                  <a:lnTo>
                    <a:pt x="6009664" y="2433366"/>
                  </a:lnTo>
                  <a:lnTo>
                    <a:pt x="6000510" y="2382771"/>
                  </a:lnTo>
                  <a:lnTo>
                    <a:pt x="5990913" y="2332379"/>
                  </a:lnTo>
                  <a:lnTo>
                    <a:pt x="5980876" y="2282193"/>
                  </a:lnTo>
                  <a:lnTo>
                    <a:pt x="5970401" y="2232215"/>
                  </a:lnTo>
                  <a:lnTo>
                    <a:pt x="5959491" y="2182450"/>
                  </a:lnTo>
                  <a:lnTo>
                    <a:pt x="5948149" y="2132900"/>
                  </a:lnTo>
                  <a:lnTo>
                    <a:pt x="5936377" y="2083568"/>
                  </a:lnTo>
                  <a:lnTo>
                    <a:pt x="5924177" y="2034458"/>
                  </a:lnTo>
                  <a:lnTo>
                    <a:pt x="5911553" y="1985573"/>
                  </a:lnTo>
                  <a:lnTo>
                    <a:pt x="5898507" y="1936915"/>
                  </a:lnTo>
                  <a:lnTo>
                    <a:pt x="5885041" y="1888489"/>
                  </a:lnTo>
                  <a:lnTo>
                    <a:pt x="5871159" y="1840296"/>
                  </a:lnTo>
                  <a:lnTo>
                    <a:pt x="5856862" y="1792341"/>
                  </a:lnTo>
                  <a:lnTo>
                    <a:pt x="5842153" y="1744626"/>
                  </a:lnTo>
                  <a:lnTo>
                    <a:pt x="5827036" y="1697154"/>
                  </a:lnTo>
                  <a:lnTo>
                    <a:pt x="5811512" y="1649930"/>
                  </a:lnTo>
                  <a:lnTo>
                    <a:pt x="5795584" y="1602955"/>
                  </a:lnTo>
                  <a:lnTo>
                    <a:pt x="5779254" y="1556233"/>
                  </a:lnTo>
                  <a:lnTo>
                    <a:pt x="5762526" y="1509767"/>
                  </a:lnTo>
                  <a:lnTo>
                    <a:pt x="5745402" y="1463560"/>
                  </a:lnTo>
                  <a:lnTo>
                    <a:pt x="5727884" y="1417616"/>
                  </a:lnTo>
                  <a:lnTo>
                    <a:pt x="5709975" y="1371937"/>
                  </a:lnTo>
                  <a:lnTo>
                    <a:pt x="5691678" y="1326527"/>
                  </a:lnTo>
                  <a:lnTo>
                    <a:pt x="5672996" y="1281389"/>
                  </a:lnTo>
                  <a:lnTo>
                    <a:pt x="5653930" y="1236526"/>
                  </a:lnTo>
                  <a:lnTo>
                    <a:pt x="5634483" y="1191941"/>
                  </a:lnTo>
                  <a:lnTo>
                    <a:pt x="5614659" y="1147637"/>
                  </a:lnTo>
                  <a:lnTo>
                    <a:pt x="5594459" y="1103617"/>
                  </a:lnTo>
                  <a:lnTo>
                    <a:pt x="5573886" y="1059885"/>
                  </a:lnTo>
                  <a:lnTo>
                    <a:pt x="5552944" y="1016443"/>
                  </a:lnTo>
                  <a:lnTo>
                    <a:pt x="5531633" y="973296"/>
                  </a:lnTo>
                  <a:lnTo>
                    <a:pt x="5509958" y="930445"/>
                  </a:lnTo>
                  <a:lnTo>
                    <a:pt x="5487920" y="887894"/>
                  </a:lnTo>
                  <a:lnTo>
                    <a:pt x="5465523" y="845647"/>
                  </a:lnTo>
                  <a:lnTo>
                    <a:pt x="5442768" y="803706"/>
                  </a:lnTo>
                  <a:lnTo>
                    <a:pt x="5419659" y="762074"/>
                  </a:lnTo>
                  <a:lnTo>
                    <a:pt x="5396198" y="720756"/>
                  </a:lnTo>
                  <a:lnTo>
                    <a:pt x="5372387" y="679753"/>
                  </a:lnTo>
                  <a:lnTo>
                    <a:pt x="5348229" y="639068"/>
                  </a:lnTo>
                  <a:lnTo>
                    <a:pt x="5323728" y="598706"/>
                  </a:lnTo>
                  <a:lnTo>
                    <a:pt x="5298884" y="558669"/>
                  </a:lnTo>
                  <a:lnTo>
                    <a:pt x="5273702" y="518961"/>
                  </a:lnTo>
                  <a:lnTo>
                    <a:pt x="5248183" y="479584"/>
                  </a:lnTo>
                  <a:lnTo>
                    <a:pt x="5222331" y="440542"/>
                  </a:lnTo>
                  <a:lnTo>
                    <a:pt x="5196147" y="401837"/>
                  </a:lnTo>
                  <a:lnTo>
                    <a:pt x="5169634" y="363473"/>
                  </a:lnTo>
                  <a:lnTo>
                    <a:pt x="5142796" y="325454"/>
                  </a:lnTo>
                  <a:lnTo>
                    <a:pt x="5115634" y="287781"/>
                  </a:lnTo>
                  <a:lnTo>
                    <a:pt x="5088151" y="250459"/>
                  </a:lnTo>
                  <a:lnTo>
                    <a:pt x="5060350" y="213491"/>
                  </a:lnTo>
                  <a:lnTo>
                    <a:pt x="5032233" y="176879"/>
                  </a:lnTo>
                  <a:lnTo>
                    <a:pt x="5003803" y="140627"/>
                  </a:lnTo>
                  <a:lnTo>
                    <a:pt x="4975063" y="104738"/>
                  </a:lnTo>
                  <a:lnTo>
                    <a:pt x="4946015" y="69215"/>
                  </a:lnTo>
                  <a:lnTo>
                    <a:pt x="4883023" y="0"/>
                  </a:lnTo>
                  <a:close/>
                </a:path>
              </a:pathLst>
            </a:custGeom>
            <a:solidFill>
              <a:srgbClr val="FFFFFF"/>
            </a:solidFill>
          </p:spPr>
          <p:txBody>
            <a:bodyPr wrap="square" lIns="0" tIns="0" rIns="0" bIns="0" rtlCol="0"/>
            <a:lstStyle/>
            <a:p>
              <a:endParaRPr/>
            </a:p>
          </p:txBody>
        </p:sp>
        <p:sp>
          <p:nvSpPr>
            <p:cNvPr id="6" name="object 6"/>
            <p:cNvSpPr/>
            <p:nvPr/>
          </p:nvSpPr>
          <p:spPr>
            <a:xfrm>
              <a:off x="0" y="0"/>
              <a:ext cx="6096000" cy="6858000"/>
            </a:xfrm>
            <a:custGeom>
              <a:avLst/>
              <a:gdLst/>
              <a:ahLst/>
              <a:cxnLst/>
              <a:rect l="l" t="t" r="r" b="b"/>
              <a:pathLst>
                <a:path w="6096000" h="6858000">
                  <a:moveTo>
                    <a:pt x="0" y="0"/>
                  </a:moveTo>
                  <a:lnTo>
                    <a:pt x="4883023" y="0"/>
                  </a:lnTo>
                  <a:lnTo>
                    <a:pt x="4946015" y="69215"/>
                  </a:lnTo>
                  <a:lnTo>
                    <a:pt x="4975063" y="104738"/>
                  </a:lnTo>
                  <a:lnTo>
                    <a:pt x="5003803" y="140627"/>
                  </a:lnTo>
                  <a:lnTo>
                    <a:pt x="5032233" y="176879"/>
                  </a:lnTo>
                  <a:lnTo>
                    <a:pt x="5060350" y="213491"/>
                  </a:lnTo>
                  <a:lnTo>
                    <a:pt x="5088151" y="250459"/>
                  </a:lnTo>
                  <a:lnTo>
                    <a:pt x="5115634" y="287781"/>
                  </a:lnTo>
                  <a:lnTo>
                    <a:pt x="5142796" y="325454"/>
                  </a:lnTo>
                  <a:lnTo>
                    <a:pt x="5169634" y="363473"/>
                  </a:lnTo>
                  <a:lnTo>
                    <a:pt x="5196147" y="401837"/>
                  </a:lnTo>
                  <a:lnTo>
                    <a:pt x="5222331" y="440542"/>
                  </a:lnTo>
                  <a:lnTo>
                    <a:pt x="5248183" y="479584"/>
                  </a:lnTo>
                  <a:lnTo>
                    <a:pt x="5273702" y="518961"/>
                  </a:lnTo>
                  <a:lnTo>
                    <a:pt x="5298884" y="558669"/>
                  </a:lnTo>
                  <a:lnTo>
                    <a:pt x="5323728" y="598706"/>
                  </a:lnTo>
                  <a:lnTo>
                    <a:pt x="5348229" y="639068"/>
                  </a:lnTo>
                  <a:lnTo>
                    <a:pt x="5372387" y="679753"/>
                  </a:lnTo>
                  <a:lnTo>
                    <a:pt x="5396198" y="720756"/>
                  </a:lnTo>
                  <a:lnTo>
                    <a:pt x="5419659" y="762074"/>
                  </a:lnTo>
                  <a:lnTo>
                    <a:pt x="5442768" y="803706"/>
                  </a:lnTo>
                  <a:lnTo>
                    <a:pt x="5465523" y="845647"/>
                  </a:lnTo>
                  <a:lnTo>
                    <a:pt x="5487920" y="887894"/>
                  </a:lnTo>
                  <a:lnTo>
                    <a:pt x="5509958" y="930445"/>
                  </a:lnTo>
                  <a:lnTo>
                    <a:pt x="5531633" y="973296"/>
                  </a:lnTo>
                  <a:lnTo>
                    <a:pt x="5552944" y="1016443"/>
                  </a:lnTo>
                  <a:lnTo>
                    <a:pt x="5573886" y="1059885"/>
                  </a:lnTo>
                  <a:lnTo>
                    <a:pt x="5594459" y="1103617"/>
                  </a:lnTo>
                  <a:lnTo>
                    <a:pt x="5614659" y="1147637"/>
                  </a:lnTo>
                  <a:lnTo>
                    <a:pt x="5634483" y="1191941"/>
                  </a:lnTo>
                  <a:lnTo>
                    <a:pt x="5653930" y="1236526"/>
                  </a:lnTo>
                  <a:lnTo>
                    <a:pt x="5672996" y="1281389"/>
                  </a:lnTo>
                  <a:lnTo>
                    <a:pt x="5691678" y="1326527"/>
                  </a:lnTo>
                  <a:lnTo>
                    <a:pt x="5709975" y="1371937"/>
                  </a:lnTo>
                  <a:lnTo>
                    <a:pt x="5727884" y="1417616"/>
                  </a:lnTo>
                  <a:lnTo>
                    <a:pt x="5745402" y="1463560"/>
                  </a:lnTo>
                  <a:lnTo>
                    <a:pt x="5762526" y="1509767"/>
                  </a:lnTo>
                  <a:lnTo>
                    <a:pt x="5779254" y="1556233"/>
                  </a:lnTo>
                  <a:lnTo>
                    <a:pt x="5795584" y="1602955"/>
                  </a:lnTo>
                  <a:lnTo>
                    <a:pt x="5811512" y="1649930"/>
                  </a:lnTo>
                  <a:lnTo>
                    <a:pt x="5827036" y="1697154"/>
                  </a:lnTo>
                  <a:lnTo>
                    <a:pt x="5842153" y="1744626"/>
                  </a:lnTo>
                  <a:lnTo>
                    <a:pt x="5856862" y="1792341"/>
                  </a:lnTo>
                  <a:lnTo>
                    <a:pt x="5871159" y="1840296"/>
                  </a:lnTo>
                  <a:lnTo>
                    <a:pt x="5885041" y="1888489"/>
                  </a:lnTo>
                  <a:lnTo>
                    <a:pt x="5898507" y="1936915"/>
                  </a:lnTo>
                  <a:lnTo>
                    <a:pt x="5911553" y="1985573"/>
                  </a:lnTo>
                  <a:lnTo>
                    <a:pt x="5924177" y="2034458"/>
                  </a:lnTo>
                  <a:lnTo>
                    <a:pt x="5936377" y="2083568"/>
                  </a:lnTo>
                  <a:lnTo>
                    <a:pt x="5948149" y="2132900"/>
                  </a:lnTo>
                  <a:lnTo>
                    <a:pt x="5959491" y="2182450"/>
                  </a:lnTo>
                  <a:lnTo>
                    <a:pt x="5970401" y="2232215"/>
                  </a:lnTo>
                  <a:lnTo>
                    <a:pt x="5980876" y="2282193"/>
                  </a:lnTo>
                  <a:lnTo>
                    <a:pt x="5990913" y="2332379"/>
                  </a:lnTo>
                  <a:lnTo>
                    <a:pt x="6000510" y="2382771"/>
                  </a:lnTo>
                  <a:lnTo>
                    <a:pt x="6009664" y="2433366"/>
                  </a:lnTo>
                  <a:lnTo>
                    <a:pt x="6018373" y="2484160"/>
                  </a:lnTo>
                  <a:lnTo>
                    <a:pt x="6026633" y="2535151"/>
                  </a:lnTo>
                  <a:lnTo>
                    <a:pt x="6034443" y="2586335"/>
                  </a:lnTo>
                  <a:lnTo>
                    <a:pt x="6041800" y="2637709"/>
                  </a:lnTo>
                  <a:lnTo>
                    <a:pt x="6048701" y="2689271"/>
                  </a:lnTo>
                  <a:lnTo>
                    <a:pt x="6055144" y="2741016"/>
                  </a:lnTo>
                  <a:lnTo>
                    <a:pt x="6061125" y="2792941"/>
                  </a:lnTo>
                  <a:lnTo>
                    <a:pt x="6066643" y="2845045"/>
                  </a:lnTo>
                  <a:lnTo>
                    <a:pt x="6071695" y="2897322"/>
                  </a:lnTo>
                  <a:lnTo>
                    <a:pt x="6076277" y="2949771"/>
                  </a:lnTo>
                  <a:lnTo>
                    <a:pt x="6080389" y="3002388"/>
                  </a:lnTo>
                  <a:lnTo>
                    <a:pt x="6084027" y="3055170"/>
                  </a:lnTo>
                  <a:lnTo>
                    <a:pt x="6087187" y="3108114"/>
                  </a:lnTo>
                  <a:lnTo>
                    <a:pt x="6089869" y="3161216"/>
                  </a:lnTo>
                  <a:lnTo>
                    <a:pt x="6092069" y="3214474"/>
                  </a:lnTo>
                  <a:lnTo>
                    <a:pt x="6093785" y="3267885"/>
                  </a:lnTo>
                  <a:lnTo>
                    <a:pt x="6095013" y="3321445"/>
                  </a:lnTo>
                  <a:lnTo>
                    <a:pt x="6095753" y="3375151"/>
                  </a:lnTo>
                  <a:lnTo>
                    <a:pt x="6096000" y="3429000"/>
                  </a:lnTo>
                  <a:lnTo>
                    <a:pt x="6095753" y="3482848"/>
                  </a:lnTo>
                  <a:lnTo>
                    <a:pt x="6095013" y="3536554"/>
                  </a:lnTo>
                  <a:lnTo>
                    <a:pt x="6093785" y="3590114"/>
                  </a:lnTo>
                  <a:lnTo>
                    <a:pt x="6092069" y="3643525"/>
                  </a:lnTo>
                  <a:lnTo>
                    <a:pt x="6089869" y="3696783"/>
                  </a:lnTo>
                  <a:lnTo>
                    <a:pt x="6087187" y="3749886"/>
                  </a:lnTo>
                  <a:lnTo>
                    <a:pt x="6084027" y="3802830"/>
                  </a:lnTo>
                  <a:lnTo>
                    <a:pt x="6080389" y="3855612"/>
                  </a:lnTo>
                  <a:lnTo>
                    <a:pt x="6076277" y="3908229"/>
                  </a:lnTo>
                  <a:lnTo>
                    <a:pt x="6071695" y="3960678"/>
                  </a:lnTo>
                  <a:lnTo>
                    <a:pt x="6066643" y="4012956"/>
                  </a:lnTo>
                  <a:lnTo>
                    <a:pt x="6061125" y="4065059"/>
                  </a:lnTo>
                  <a:lnTo>
                    <a:pt x="6055144" y="4116985"/>
                  </a:lnTo>
                  <a:lnTo>
                    <a:pt x="6048701" y="4168730"/>
                  </a:lnTo>
                  <a:lnTo>
                    <a:pt x="6041800" y="4220292"/>
                  </a:lnTo>
                  <a:lnTo>
                    <a:pt x="6034443" y="4271666"/>
                  </a:lnTo>
                  <a:lnTo>
                    <a:pt x="6026633" y="4322850"/>
                  </a:lnTo>
                  <a:lnTo>
                    <a:pt x="6018373" y="4373841"/>
                  </a:lnTo>
                  <a:lnTo>
                    <a:pt x="6009664" y="4424636"/>
                  </a:lnTo>
                  <a:lnTo>
                    <a:pt x="6000510" y="4475231"/>
                  </a:lnTo>
                  <a:lnTo>
                    <a:pt x="5990913" y="4525623"/>
                  </a:lnTo>
                  <a:lnTo>
                    <a:pt x="5980876" y="4575810"/>
                  </a:lnTo>
                  <a:lnTo>
                    <a:pt x="5970401" y="4625787"/>
                  </a:lnTo>
                  <a:lnTo>
                    <a:pt x="5959491" y="4675553"/>
                  </a:lnTo>
                  <a:lnTo>
                    <a:pt x="5948149" y="4725103"/>
                  </a:lnTo>
                  <a:lnTo>
                    <a:pt x="5936377" y="4774434"/>
                  </a:lnTo>
                  <a:lnTo>
                    <a:pt x="5924177" y="4823545"/>
                  </a:lnTo>
                  <a:lnTo>
                    <a:pt x="5911553" y="4872430"/>
                  </a:lnTo>
                  <a:lnTo>
                    <a:pt x="5898507" y="4921088"/>
                  </a:lnTo>
                  <a:lnTo>
                    <a:pt x="5885041" y="4969514"/>
                  </a:lnTo>
                  <a:lnTo>
                    <a:pt x="5871159" y="5017707"/>
                  </a:lnTo>
                  <a:lnTo>
                    <a:pt x="5856862" y="5065662"/>
                  </a:lnTo>
                  <a:lnTo>
                    <a:pt x="5842153" y="5113377"/>
                  </a:lnTo>
                  <a:lnTo>
                    <a:pt x="5827036" y="5160848"/>
                  </a:lnTo>
                  <a:lnTo>
                    <a:pt x="5811512" y="5208072"/>
                  </a:lnTo>
                  <a:lnTo>
                    <a:pt x="5795584" y="5255047"/>
                  </a:lnTo>
                  <a:lnTo>
                    <a:pt x="5779254" y="5301769"/>
                  </a:lnTo>
                  <a:lnTo>
                    <a:pt x="5762526" y="5348234"/>
                  </a:lnTo>
                  <a:lnTo>
                    <a:pt x="5745402" y="5394440"/>
                  </a:lnTo>
                  <a:lnTo>
                    <a:pt x="5727884" y="5440384"/>
                  </a:lnTo>
                  <a:lnTo>
                    <a:pt x="5709975" y="5486062"/>
                  </a:lnTo>
                  <a:lnTo>
                    <a:pt x="5691678" y="5531472"/>
                  </a:lnTo>
                  <a:lnTo>
                    <a:pt x="5672996" y="5576610"/>
                  </a:lnTo>
                  <a:lnTo>
                    <a:pt x="5653930" y="5621472"/>
                  </a:lnTo>
                  <a:lnTo>
                    <a:pt x="5634483" y="5666057"/>
                  </a:lnTo>
                  <a:lnTo>
                    <a:pt x="5614659" y="5710360"/>
                  </a:lnTo>
                  <a:lnTo>
                    <a:pt x="5594459" y="5754379"/>
                  </a:lnTo>
                  <a:lnTo>
                    <a:pt x="5573886" y="5798110"/>
                  </a:lnTo>
                  <a:lnTo>
                    <a:pt x="5552944" y="5841550"/>
                  </a:lnTo>
                  <a:lnTo>
                    <a:pt x="5531633" y="5884697"/>
                  </a:lnTo>
                  <a:lnTo>
                    <a:pt x="5509958" y="5927547"/>
                  </a:lnTo>
                  <a:lnTo>
                    <a:pt x="5487920" y="5970096"/>
                  </a:lnTo>
                  <a:lnTo>
                    <a:pt x="5465523" y="6012342"/>
                  </a:lnTo>
                  <a:lnTo>
                    <a:pt x="5442768" y="6054282"/>
                  </a:lnTo>
                  <a:lnTo>
                    <a:pt x="5419659" y="6095912"/>
                  </a:lnTo>
                  <a:lnTo>
                    <a:pt x="5396198" y="6137229"/>
                  </a:lnTo>
                  <a:lnTo>
                    <a:pt x="5372387" y="6178231"/>
                  </a:lnTo>
                  <a:lnTo>
                    <a:pt x="5348229" y="6218913"/>
                  </a:lnTo>
                  <a:lnTo>
                    <a:pt x="5323728" y="6259273"/>
                  </a:lnTo>
                  <a:lnTo>
                    <a:pt x="5298884" y="6299308"/>
                  </a:lnTo>
                  <a:lnTo>
                    <a:pt x="5273702" y="6339015"/>
                  </a:lnTo>
                  <a:lnTo>
                    <a:pt x="5248183" y="6378390"/>
                  </a:lnTo>
                  <a:lnTo>
                    <a:pt x="5222331" y="6417430"/>
                  </a:lnTo>
                  <a:lnTo>
                    <a:pt x="5196147" y="6456132"/>
                  </a:lnTo>
                  <a:lnTo>
                    <a:pt x="5169634" y="6494494"/>
                  </a:lnTo>
                  <a:lnTo>
                    <a:pt x="5142796" y="6532511"/>
                  </a:lnTo>
                  <a:lnTo>
                    <a:pt x="5115634" y="6570181"/>
                  </a:lnTo>
                  <a:lnTo>
                    <a:pt x="5088151" y="6607500"/>
                  </a:lnTo>
                  <a:lnTo>
                    <a:pt x="5060350" y="6644466"/>
                  </a:lnTo>
                  <a:lnTo>
                    <a:pt x="5032233" y="6681075"/>
                  </a:lnTo>
                  <a:lnTo>
                    <a:pt x="5003803" y="6717324"/>
                  </a:lnTo>
                  <a:lnTo>
                    <a:pt x="4975063" y="6753210"/>
                  </a:lnTo>
                  <a:lnTo>
                    <a:pt x="4946015" y="6788730"/>
                  </a:lnTo>
                  <a:lnTo>
                    <a:pt x="4883023" y="6857999"/>
                  </a:lnTo>
                  <a:lnTo>
                    <a:pt x="0" y="6857999"/>
                  </a:lnTo>
                  <a:lnTo>
                    <a:pt x="0" y="0"/>
                  </a:lnTo>
                  <a:close/>
                </a:path>
              </a:pathLst>
            </a:custGeom>
            <a:ln w="9525">
              <a:solidFill>
                <a:srgbClr val="EEEEEE"/>
              </a:solidFill>
            </a:ln>
          </p:spPr>
          <p:txBody>
            <a:bodyPr wrap="square" lIns="0" tIns="0" rIns="0" bIns="0" rtlCol="0"/>
            <a:lstStyle/>
            <a:p>
              <a:endParaRPr/>
            </a:p>
          </p:txBody>
        </p:sp>
        <p:sp>
          <p:nvSpPr>
            <p:cNvPr id="7" name="object 7"/>
            <p:cNvSpPr/>
            <p:nvPr/>
          </p:nvSpPr>
          <p:spPr>
            <a:xfrm>
              <a:off x="0" y="0"/>
              <a:ext cx="6087110" cy="6858000"/>
            </a:xfrm>
            <a:custGeom>
              <a:avLst/>
              <a:gdLst/>
              <a:ahLst/>
              <a:cxnLst/>
              <a:rect l="l" t="t" r="r" b="b"/>
              <a:pathLst>
                <a:path w="6087110" h="6858000">
                  <a:moveTo>
                    <a:pt x="4873879" y="0"/>
                  </a:moveTo>
                  <a:lnTo>
                    <a:pt x="0" y="0"/>
                  </a:lnTo>
                  <a:lnTo>
                    <a:pt x="0" y="6857999"/>
                  </a:lnTo>
                  <a:lnTo>
                    <a:pt x="4873879" y="6857999"/>
                  </a:lnTo>
                  <a:lnTo>
                    <a:pt x="4936871" y="6788730"/>
                  </a:lnTo>
                  <a:lnTo>
                    <a:pt x="4965919" y="6753210"/>
                  </a:lnTo>
                  <a:lnTo>
                    <a:pt x="4994659" y="6717324"/>
                  </a:lnTo>
                  <a:lnTo>
                    <a:pt x="5023089" y="6681075"/>
                  </a:lnTo>
                  <a:lnTo>
                    <a:pt x="5051206" y="6644466"/>
                  </a:lnTo>
                  <a:lnTo>
                    <a:pt x="5079007" y="6607500"/>
                  </a:lnTo>
                  <a:lnTo>
                    <a:pt x="5106490" y="6570181"/>
                  </a:lnTo>
                  <a:lnTo>
                    <a:pt x="5133652" y="6532511"/>
                  </a:lnTo>
                  <a:lnTo>
                    <a:pt x="5160490" y="6494494"/>
                  </a:lnTo>
                  <a:lnTo>
                    <a:pt x="5187003" y="6456132"/>
                  </a:lnTo>
                  <a:lnTo>
                    <a:pt x="5213187" y="6417430"/>
                  </a:lnTo>
                  <a:lnTo>
                    <a:pt x="5239039" y="6378390"/>
                  </a:lnTo>
                  <a:lnTo>
                    <a:pt x="5264558" y="6339015"/>
                  </a:lnTo>
                  <a:lnTo>
                    <a:pt x="5289740" y="6299308"/>
                  </a:lnTo>
                  <a:lnTo>
                    <a:pt x="5314584" y="6259273"/>
                  </a:lnTo>
                  <a:lnTo>
                    <a:pt x="5339085" y="6218913"/>
                  </a:lnTo>
                  <a:lnTo>
                    <a:pt x="5363243" y="6178231"/>
                  </a:lnTo>
                  <a:lnTo>
                    <a:pt x="5387054" y="6137229"/>
                  </a:lnTo>
                  <a:lnTo>
                    <a:pt x="5410515" y="6095912"/>
                  </a:lnTo>
                  <a:lnTo>
                    <a:pt x="5433624" y="6054282"/>
                  </a:lnTo>
                  <a:lnTo>
                    <a:pt x="5456379" y="6012342"/>
                  </a:lnTo>
                  <a:lnTo>
                    <a:pt x="5478776" y="5970096"/>
                  </a:lnTo>
                  <a:lnTo>
                    <a:pt x="5500814" y="5927547"/>
                  </a:lnTo>
                  <a:lnTo>
                    <a:pt x="5522489" y="5884697"/>
                  </a:lnTo>
                  <a:lnTo>
                    <a:pt x="5543800" y="5841550"/>
                  </a:lnTo>
                  <a:lnTo>
                    <a:pt x="5564742" y="5798110"/>
                  </a:lnTo>
                  <a:lnTo>
                    <a:pt x="5585315" y="5754379"/>
                  </a:lnTo>
                  <a:lnTo>
                    <a:pt x="5605515" y="5710360"/>
                  </a:lnTo>
                  <a:lnTo>
                    <a:pt x="5625339" y="5666057"/>
                  </a:lnTo>
                  <a:lnTo>
                    <a:pt x="5644786" y="5621472"/>
                  </a:lnTo>
                  <a:lnTo>
                    <a:pt x="5663852" y="5576610"/>
                  </a:lnTo>
                  <a:lnTo>
                    <a:pt x="5682534" y="5531472"/>
                  </a:lnTo>
                  <a:lnTo>
                    <a:pt x="5700831" y="5486062"/>
                  </a:lnTo>
                  <a:lnTo>
                    <a:pt x="5718740" y="5440384"/>
                  </a:lnTo>
                  <a:lnTo>
                    <a:pt x="5736258" y="5394440"/>
                  </a:lnTo>
                  <a:lnTo>
                    <a:pt x="5753382" y="5348234"/>
                  </a:lnTo>
                  <a:lnTo>
                    <a:pt x="5770110" y="5301769"/>
                  </a:lnTo>
                  <a:lnTo>
                    <a:pt x="5786440" y="5255047"/>
                  </a:lnTo>
                  <a:lnTo>
                    <a:pt x="5802368" y="5208072"/>
                  </a:lnTo>
                  <a:lnTo>
                    <a:pt x="5817892" y="5160848"/>
                  </a:lnTo>
                  <a:lnTo>
                    <a:pt x="5833009" y="5113377"/>
                  </a:lnTo>
                  <a:lnTo>
                    <a:pt x="5847718" y="5065662"/>
                  </a:lnTo>
                  <a:lnTo>
                    <a:pt x="5862015" y="5017707"/>
                  </a:lnTo>
                  <a:lnTo>
                    <a:pt x="5875897" y="4969514"/>
                  </a:lnTo>
                  <a:lnTo>
                    <a:pt x="5889363" y="4921088"/>
                  </a:lnTo>
                  <a:lnTo>
                    <a:pt x="5902409" y="4872430"/>
                  </a:lnTo>
                  <a:lnTo>
                    <a:pt x="5915033" y="4823545"/>
                  </a:lnTo>
                  <a:lnTo>
                    <a:pt x="5927233" y="4774434"/>
                  </a:lnTo>
                  <a:lnTo>
                    <a:pt x="5939005" y="4725103"/>
                  </a:lnTo>
                  <a:lnTo>
                    <a:pt x="5950347" y="4675553"/>
                  </a:lnTo>
                  <a:lnTo>
                    <a:pt x="5961257" y="4625787"/>
                  </a:lnTo>
                  <a:lnTo>
                    <a:pt x="5971732" y="4575810"/>
                  </a:lnTo>
                  <a:lnTo>
                    <a:pt x="5981769" y="4525623"/>
                  </a:lnTo>
                  <a:lnTo>
                    <a:pt x="5991366" y="4475231"/>
                  </a:lnTo>
                  <a:lnTo>
                    <a:pt x="6000520" y="4424636"/>
                  </a:lnTo>
                  <a:lnTo>
                    <a:pt x="6009229" y="4373841"/>
                  </a:lnTo>
                  <a:lnTo>
                    <a:pt x="6017489" y="4322850"/>
                  </a:lnTo>
                  <a:lnTo>
                    <a:pt x="6025299" y="4271666"/>
                  </a:lnTo>
                  <a:lnTo>
                    <a:pt x="6032656" y="4220292"/>
                  </a:lnTo>
                  <a:lnTo>
                    <a:pt x="6039557" y="4168730"/>
                  </a:lnTo>
                  <a:lnTo>
                    <a:pt x="6046000" y="4116985"/>
                  </a:lnTo>
                  <a:lnTo>
                    <a:pt x="6051981" y="4065059"/>
                  </a:lnTo>
                  <a:lnTo>
                    <a:pt x="6057499" y="4012956"/>
                  </a:lnTo>
                  <a:lnTo>
                    <a:pt x="6062551" y="3960678"/>
                  </a:lnTo>
                  <a:lnTo>
                    <a:pt x="6067133" y="3908229"/>
                  </a:lnTo>
                  <a:lnTo>
                    <a:pt x="6071245" y="3855612"/>
                  </a:lnTo>
                  <a:lnTo>
                    <a:pt x="6074883" y="3802830"/>
                  </a:lnTo>
                  <a:lnTo>
                    <a:pt x="6078043" y="3749886"/>
                  </a:lnTo>
                  <a:lnTo>
                    <a:pt x="6080725" y="3696783"/>
                  </a:lnTo>
                  <a:lnTo>
                    <a:pt x="6082925" y="3643525"/>
                  </a:lnTo>
                  <a:lnTo>
                    <a:pt x="6084641" y="3590114"/>
                  </a:lnTo>
                  <a:lnTo>
                    <a:pt x="6085869" y="3536554"/>
                  </a:lnTo>
                  <a:lnTo>
                    <a:pt x="6086609" y="3482848"/>
                  </a:lnTo>
                  <a:lnTo>
                    <a:pt x="6086856" y="3429000"/>
                  </a:lnTo>
                  <a:lnTo>
                    <a:pt x="6086609" y="3375151"/>
                  </a:lnTo>
                  <a:lnTo>
                    <a:pt x="6085869" y="3321445"/>
                  </a:lnTo>
                  <a:lnTo>
                    <a:pt x="6084641" y="3267885"/>
                  </a:lnTo>
                  <a:lnTo>
                    <a:pt x="6082925" y="3214474"/>
                  </a:lnTo>
                  <a:lnTo>
                    <a:pt x="6080725" y="3161216"/>
                  </a:lnTo>
                  <a:lnTo>
                    <a:pt x="6078043" y="3108114"/>
                  </a:lnTo>
                  <a:lnTo>
                    <a:pt x="6074883" y="3055170"/>
                  </a:lnTo>
                  <a:lnTo>
                    <a:pt x="6071245" y="3002388"/>
                  </a:lnTo>
                  <a:lnTo>
                    <a:pt x="6067133" y="2949771"/>
                  </a:lnTo>
                  <a:lnTo>
                    <a:pt x="6062551" y="2897322"/>
                  </a:lnTo>
                  <a:lnTo>
                    <a:pt x="6057499" y="2845045"/>
                  </a:lnTo>
                  <a:lnTo>
                    <a:pt x="6051981" y="2792941"/>
                  </a:lnTo>
                  <a:lnTo>
                    <a:pt x="6046000" y="2741016"/>
                  </a:lnTo>
                  <a:lnTo>
                    <a:pt x="6039557" y="2689271"/>
                  </a:lnTo>
                  <a:lnTo>
                    <a:pt x="6032656" y="2637709"/>
                  </a:lnTo>
                  <a:lnTo>
                    <a:pt x="6025299" y="2586335"/>
                  </a:lnTo>
                  <a:lnTo>
                    <a:pt x="6017489" y="2535151"/>
                  </a:lnTo>
                  <a:lnTo>
                    <a:pt x="6009229" y="2484160"/>
                  </a:lnTo>
                  <a:lnTo>
                    <a:pt x="6000520" y="2433366"/>
                  </a:lnTo>
                  <a:lnTo>
                    <a:pt x="5991366" y="2382771"/>
                  </a:lnTo>
                  <a:lnTo>
                    <a:pt x="5981769" y="2332379"/>
                  </a:lnTo>
                  <a:lnTo>
                    <a:pt x="5971732" y="2282193"/>
                  </a:lnTo>
                  <a:lnTo>
                    <a:pt x="5961257" y="2232215"/>
                  </a:lnTo>
                  <a:lnTo>
                    <a:pt x="5950347" y="2182450"/>
                  </a:lnTo>
                  <a:lnTo>
                    <a:pt x="5939005" y="2132900"/>
                  </a:lnTo>
                  <a:lnTo>
                    <a:pt x="5927233" y="2083568"/>
                  </a:lnTo>
                  <a:lnTo>
                    <a:pt x="5915033" y="2034458"/>
                  </a:lnTo>
                  <a:lnTo>
                    <a:pt x="5902409" y="1985573"/>
                  </a:lnTo>
                  <a:lnTo>
                    <a:pt x="5889363" y="1936915"/>
                  </a:lnTo>
                  <a:lnTo>
                    <a:pt x="5875897" y="1888489"/>
                  </a:lnTo>
                  <a:lnTo>
                    <a:pt x="5862015" y="1840296"/>
                  </a:lnTo>
                  <a:lnTo>
                    <a:pt x="5847718" y="1792341"/>
                  </a:lnTo>
                  <a:lnTo>
                    <a:pt x="5833009" y="1744626"/>
                  </a:lnTo>
                  <a:lnTo>
                    <a:pt x="5817892" y="1697154"/>
                  </a:lnTo>
                  <a:lnTo>
                    <a:pt x="5802368" y="1649930"/>
                  </a:lnTo>
                  <a:lnTo>
                    <a:pt x="5786440" y="1602955"/>
                  </a:lnTo>
                  <a:lnTo>
                    <a:pt x="5770110" y="1556233"/>
                  </a:lnTo>
                  <a:lnTo>
                    <a:pt x="5753382" y="1509767"/>
                  </a:lnTo>
                  <a:lnTo>
                    <a:pt x="5736258" y="1463560"/>
                  </a:lnTo>
                  <a:lnTo>
                    <a:pt x="5718740" y="1417616"/>
                  </a:lnTo>
                  <a:lnTo>
                    <a:pt x="5700831" y="1371937"/>
                  </a:lnTo>
                  <a:lnTo>
                    <a:pt x="5682534" y="1326527"/>
                  </a:lnTo>
                  <a:lnTo>
                    <a:pt x="5663852" y="1281389"/>
                  </a:lnTo>
                  <a:lnTo>
                    <a:pt x="5644786" y="1236526"/>
                  </a:lnTo>
                  <a:lnTo>
                    <a:pt x="5625339" y="1191941"/>
                  </a:lnTo>
                  <a:lnTo>
                    <a:pt x="5605515" y="1147637"/>
                  </a:lnTo>
                  <a:lnTo>
                    <a:pt x="5585315" y="1103617"/>
                  </a:lnTo>
                  <a:lnTo>
                    <a:pt x="5564742" y="1059885"/>
                  </a:lnTo>
                  <a:lnTo>
                    <a:pt x="5543800" y="1016443"/>
                  </a:lnTo>
                  <a:lnTo>
                    <a:pt x="5522489" y="973296"/>
                  </a:lnTo>
                  <a:lnTo>
                    <a:pt x="5500814" y="930445"/>
                  </a:lnTo>
                  <a:lnTo>
                    <a:pt x="5478776" y="887894"/>
                  </a:lnTo>
                  <a:lnTo>
                    <a:pt x="5456379" y="845647"/>
                  </a:lnTo>
                  <a:lnTo>
                    <a:pt x="5433624" y="803706"/>
                  </a:lnTo>
                  <a:lnTo>
                    <a:pt x="5410515" y="762074"/>
                  </a:lnTo>
                  <a:lnTo>
                    <a:pt x="5387054" y="720756"/>
                  </a:lnTo>
                  <a:lnTo>
                    <a:pt x="5363243" y="679753"/>
                  </a:lnTo>
                  <a:lnTo>
                    <a:pt x="5339085" y="639068"/>
                  </a:lnTo>
                  <a:lnTo>
                    <a:pt x="5314584" y="598706"/>
                  </a:lnTo>
                  <a:lnTo>
                    <a:pt x="5289740" y="558669"/>
                  </a:lnTo>
                  <a:lnTo>
                    <a:pt x="5264558" y="518961"/>
                  </a:lnTo>
                  <a:lnTo>
                    <a:pt x="5239039" y="479584"/>
                  </a:lnTo>
                  <a:lnTo>
                    <a:pt x="5213187" y="440542"/>
                  </a:lnTo>
                  <a:lnTo>
                    <a:pt x="5187003" y="401837"/>
                  </a:lnTo>
                  <a:lnTo>
                    <a:pt x="5160490" y="363473"/>
                  </a:lnTo>
                  <a:lnTo>
                    <a:pt x="5133652" y="325454"/>
                  </a:lnTo>
                  <a:lnTo>
                    <a:pt x="5106490" y="287781"/>
                  </a:lnTo>
                  <a:lnTo>
                    <a:pt x="5079007" y="250459"/>
                  </a:lnTo>
                  <a:lnTo>
                    <a:pt x="5051206" y="213491"/>
                  </a:lnTo>
                  <a:lnTo>
                    <a:pt x="5023089" y="176879"/>
                  </a:lnTo>
                  <a:lnTo>
                    <a:pt x="4994659" y="140627"/>
                  </a:lnTo>
                  <a:lnTo>
                    <a:pt x="4965919" y="104738"/>
                  </a:lnTo>
                  <a:lnTo>
                    <a:pt x="4936871" y="69215"/>
                  </a:lnTo>
                  <a:lnTo>
                    <a:pt x="4873879" y="0"/>
                  </a:lnTo>
                  <a:close/>
                </a:path>
              </a:pathLst>
            </a:custGeom>
            <a:solidFill>
              <a:srgbClr val="FFFFFF"/>
            </a:solidFill>
          </p:spPr>
          <p:txBody>
            <a:bodyPr wrap="square" lIns="0" tIns="0" rIns="0" bIns="0" rtlCol="0"/>
            <a:lstStyle/>
            <a:p>
              <a:endParaRPr/>
            </a:p>
          </p:txBody>
        </p:sp>
        <p:sp>
          <p:nvSpPr>
            <p:cNvPr id="8" name="object 8"/>
            <p:cNvSpPr/>
            <p:nvPr/>
          </p:nvSpPr>
          <p:spPr>
            <a:xfrm>
              <a:off x="0" y="1124356"/>
              <a:ext cx="128270" cy="654050"/>
            </a:xfrm>
            <a:custGeom>
              <a:avLst/>
              <a:gdLst/>
              <a:ahLst/>
              <a:cxnLst/>
              <a:rect l="l" t="t" r="r" b="b"/>
              <a:pathLst>
                <a:path w="128270" h="654050">
                  <a:moveTo>
                    <a:pt x="128016" y="0"/>
                  </a:moveTo>
                  <a:lnTo>
                    <a:pt x="0" y="0"/>
                  </a:lnTo>
                  <a:lnTo>
                    <a:pt x="0" y="653897"/>
                  </a:lnTo>
                  <a:lnTo>
                    <a:pt x="128016" y="653897"/>
                  </a:lnTo>
                  <a:lnTo>
                    <a:pt x="128016" y="0"/>
                  </a:lnTo>
                  <a:close/>
                </a:path>
              </a:pathLst>
            </a:custGeom>
            <a:solidFill>
              <a:srgbClr val="E97031"/>
            </a:solidFill>
          </p:spPr>
          <p:txBody>
            <a:bodyPr wrap="square" lIns="0" tIns="0" rIns="0" bIns="0" rtlCol="0"/>
            <a:lstStyle/>
            <a:p>
              <a:endParaRPr/>
            </a:p>
          </p:txBody>
        </p:sp>
        <p:sp>
          <p:nvSpPr>
            <p:cNvPr id="9" name="object 9"/>
            <p:cNvSpPr/>
            <p:nvPr/>
          </p:nvSpPr>
          <p:spPr>
            <a:xfrm>
              <a:off x="437769" y="2195322"/>
              <a:ext cx="4983480" cy="18415"/>
            </a:xfrm>
            <a:custGeom>
              <a:avLst/>
              <a:gdLst/>
              <a:ahLst/>
              <a:cxnLst/>
              <a:rect l="l" t="t" r="r" b="b"/>
              <a:pathLst>
                <a:path w="4983480" h="18414">
                  <a:moveTo>
                    <a:pt x="4983480" y="0"/>
                  </a:moveTo>
                  <a:lnTo>
                    <a:pt x="0" y="0"/>
                  </a:lnTo>
                  <a:lnTo>
                    <a:pt x="0" y="18287"/>
                  </a:lnTo>
                  <a:lnTo>
                    <a:pt x="4983480" y="18287"/>
                  </a:lnTo>
                  <a:lnTo>
                    <a:pt x="4983480" y="0"/>
                  </a:lnTo>
                  <a:close/>
                </a:path>
              </a:pathLst>
            </a:custGeom>
            <a:solidFill>
              <a:srgbClr val="D4D4D4"/>
            </a:solidFill>
          </p:spPr>
          <p:txBody>
            <a:bodyPr wrap="square" lIns="0" tIns="0" rIns="0" bIns="0" rtlCol="0"/>
            <a:lstStyle/>
            <a:p>
              <a:endParaRPr/>
            </a:p>
          </p:txBody>
        </p:sp>
      </p:grpSp>
      <p:sp>
        <p:nvSpPr>
          <p:cNvPr id="10" name="object 10"/>
          <p:cNvSpPr txBox="1"/>
          <p:nvPr/>
        </p:nvSpPr>
        <p:spPr>
          <a:xfrm>
            <a:off x="1624711" y="915365"/>
            <a:ext cx="6793865" cy="5175250"/>
          </a:xfrm>
          <a:prstGeom prst="rect">
            <a:avLst/>
          </a:prstGeom>
        </p:spPr>
        <p:txBody>
          <a:bodyPr vert="horz" wrap="square" lIns="0" tIns="12700" rIns="0" bIns="0" rtlCol="0">
            <a:spAutoFit/>
          </a:bodyPr>
          <a:lstStyle/>
          <a:p>
            <a:pPr marL="12700">
              <a:lnSpc>
                <a:spcPct val="100000"/>
              </a:lnSpc>
              <a:spcBef>
                <a:spcPts val="100"/>
              </a:spcBef>
            </a:pPr>
            <a:r>
              <a:rPr sz="2400" b="1" spc="95" dirty="0">
                <a:latin typeface="Calibri"/>
                <a:cs typeface="Calibri"/>
              </a:rPr>
              <a:t>ANONYME</a:t>
            </a:r>
            <a:r>
              <a:rPr sz="2400" b="1" spc="-30" dirty="0">
                <a:latin typeface="Calibri"/>
                <a:cs typeface="Calibri"/>
              </a:rPr>
              <a:t> </a:t>
            </a:r>
            <a:r>
              <a:rPr sz="2400" b="1" spc="135" dirty="0">
                <a:latin typeface="Calibri"/>
                <a:cs typeface="Calibri"/>
              </a:rPr>
              <a:t>DRØFTINGER</a:t>
            </a:r>
            <a:r>
              <a:rPr sz="2400" b="1" spc="-45" dirty="0">
                <a:latin typeface="Calibri"/>
                <a:cs typeface="Calibri"/>
              </a:rPr>
              <a:t> </a:t>
            </a:r>
            <a:r>
              <a:rPr sz="2400" b="1" spc="130" dirty="0">
                <a:latin typeface="Calibri"/>
                <a:cs typeface="Calibri"/>
              </a:rPr>
              <a:t>HVOR</a:t>
            </a:r>
            <a:r>
              <a:rPr sz="2400" b="1" spc="-40" dirty="0">
                <a:latin typeface="Calibri"/>
                <a:cs typeface="Calibri"/>
              </a:rPr>
              <a:t> </a:t>
            </a:r>
            <a:r>
              <a:rPr sz="2400" b="1" spc="-10" dirty="0">
                <a:latin typeface="Calibri"/>
                <a:cs typeface="Calibri"/>
              </a:rPr>
              <a:t>«ANONYME»?</a:t>
            </a:r>
            <a:endParaRPr sz="2400">
              <a:latin typeface="Calibri"/>
              <a:cs typeface="Calibri"/>
            </a:endParaRPr>
          </a:p>
          <a:p>
            <a:pPr>
              <a:lnSpc>
                <a:spcPct val="100000"/>
              </a:lnSpc>
              <a:spcBef>
                <a:spcPts val="434"/>
              </a:spcBef>
            </a:pPr>
            <a:endParaRPr sz="2400">
              <a:latin typeface="Calibri"/>
              <a:cs typeface="Calibri"/>
            </a:endParaRPr>
          </a:p>
          <a:p>
            <a:pPr marL="231775" marR="5080">
              <a:lnSpc>
                <a:spcPct val="90000"/>
              </a:lnSpc>
            </a:pPr>
            <a:r>
              <a:rPr sz="2400" spc="-100" dirty="0">
                <a:latin typeface="DejaVu Sans"/>
                <a:cs typeface="DejaVu Sans"/>
              </a:rPr>
              <a:t>I</a:t>
            </a:r>
            <a:r>
              <a:rPr sz="2400" spc="-229" dirty="0">
                <a:latin typeface="DejaVu Sans"/>
                <a:cs typeface="DejaVu Sans"/>
              </a:rPr>
              <a:t> </a:t>
            </a:r>
            <a:r>
              <a:rPr sz="2400" spc="-204" dirty="0">
                <a:latin typeface="DejaVu Sans"/>
                <a:cs typeface="DejaVu Sans"/>
              </a:rPr>
              <a:t>et</a:t>
            </a:r>
            <a:r>
              <a:rPr sz="2400" spc="-225" dirty="0">
                <a:latin typeface="DejaVu Sans"/>
                <a:cs typeface="DejaVu Sans"/>
              </a:rPr>
              <a:t> </a:t>
            </a:r>
            <a:r>
              <a:rPr sz="2400" spc="-204" dirty="0">
                <a:latin typeface="DejaVu Sans"/>
                <a:cs typeface="DejaVu Sans"/>
              </a:rPr>
              <a:t>drøftingsmøte</a:t>
            </a:r>
            <a:r>
              <a:rPr sz="2400" spc="-200" dirty="0">
                <a:latin typeface="DejaVu Sans"/>
                <a:cs typeface="DejaVu Sans"/>
              </a:rPr>
              <a:t> </a:t>
            </a:r>
            <a:r>
              <a:rPr sz="2400" spc="-175" dirty="0">
                <a:latin typeface="DejaVu Sans"/>
                <a:cs typeface="DejaVu Sans"/>
              </a:rPr>
              <a:t>identifiserer</a:t>
            </a:r>
            <a:r>
              <a:rPr sz="2400" spc="-220" dirty="0">
                <a:latin typeface="DejaVu Sans"/>
                <a:cs typeface="DejaVu Sans"/>
              </a:rPr>
              <a:t> </a:t>
            </a:r>
            <a:r>
              <a:rPr sz="2400" spc="-25" dirty="0">
                <a:latin typeface="DejaVu Sans"/>
                <a:cs typeface="DejaVu Sans"/>
              </a:rPr>
              <a:t>den </a:t>
            </a:r>
            <a:r>
              <a:rPr sz="2400" spc="-215" dirty="0">
                <a:latin typeface="DejaVu Sans"/>
                <a:cs typeface="DejaVu Sans"/>
              </a:rPr>
              <a:t>barnevernansatte</a:t>
            </a:r>
            <a:r>
              <a:rPr sz="2400" spc="-210" dirty="0">
                <a:latin typeface="DejaVu Sans"/>
                <a:cs typeface="DejaVu Sans"/>
              </a:rPr>
              <a:t> </a:t>
            </a:r>
            <a:r>
              <a:rPr sz="2400" spc="-200" dirty="0">
                <a:latin typeface="DejaVu Sans"/>
                <a:cs typeface="DejaVu Sans"/>
              </a:rPr>
              <a:t>barnet</a:t>
            </a:r>
            <a:r>
              <a:rPr sz="2400" spc="-225" dirty="0">
                <a:latin typeface="DejaVu Sans"/>
                <a:cs typeface="DejaVu Sans"/>
              </a:rPr>
              <a:t> </a:t>
            </a:r>
            <a:r>
              <a:rPr sz="2400" spc="-195" dirty="0">
                <a:latin typeface="DejaVu Sans"/>
                <a:cs typeface="DejaVu Sans"/>
              </a:rPr>
              <a:t>som</a:t>
            </a:r>
            <a:r>
              <a:rPr sz="2400" spc="-220" dirty="0">
                <a:latin typeface="DejaVu Sans"/>
                <a:cs typeface="DejaVu Sans"/>
              </a:rPr>
              <a:t> </a:t>
            </a:r>
            <a:r>
              <a:rPr sz="2400" spc="-190" dirty="0">
                <a:latin typeface="DejaVu Sans"/>
                <a:cs typeface="DejaVu Sans"/>
              </a:rPr>
              <a:t>presenteres</a:t>
            </a:r>
            <a:r>
              <a:rPr sz="2400" spc="-229" dirty="0">
                <a:latin typeface="DejaVu Sans"/>
                <a:cs typeface="DejaVu Sans"/>
              </a:rPr>
              <a:t> </a:t>
            </a:r>
            <a:r>
              <a:rPr sz="2400" spc="-50" dirty="0">
                <a:latin typeface="DejaVu Sans"/>
                <a:cs typeface="DejaVu Sans"/>
              </a:rPr>
              <a:t>i </a:t>
            </a:r>
            <a:r>
              <a:rPr sz="2400" spc="-195" dirty="0">
                <a:latin typeface="DejaVu Sans"/>
                <a:cs typeface="DejaVu Sans"/>
              </a:rPr>
              <a:t>drøftingen.</a:t>
            </a:r>
            <a:r>
              <a:rPr sz="2400" spc="-229" dirty="0">
                <a:latin typeface="DejaVu Sans"/>
                <a:cs typeface="DejaVu Sans"/>
              </a:rPr>
              <a:t> </a:t>
            </a:r>
            <a:r>
              <a:rPr sz="2400" spc="-210" dirty="0">
                <a:latin typeface="DejaVu Sans"/>
                <a:cs typeface="DejaVu Sans"/>
              </a:rPr>
              <a:t>Drøftingen</a:t>
            </a:r>
            <a:r>
              <a:rPr sz="2400" spc="-235" dirty="0">
                <a:latin typeface="DejaVu Sans"/>
                <a:cs typeface="DejaVu Sans"/>
              </a:rPr>
              <a:t> </a:t>
            </a:r>
            <a:r>
              <a:rPr sz="2400" spc="-185" dirty="0">
                <a:latin typeface="DejaVu Sans"/>
                <a:cs typeface="DejaVu Sans"/>
              </a:rPr>
              <a:t>gjelder</a:t>
            </a:r>
            <a:r>
              <a:rPr sz="2400" spc="-235" dirty="0">
                <a:latin typeface="DejaVu Sans"/>
                <a:cs typeface="DejaVu Sans"/>
              </a:rPr>
              <a:t> </a:t>
            </a:r>
            <a:r>
              <a:rPr sz="2400" spc="-204" dirty="0">
                <a:latin typeface="DejaVu Sans"/>
                <a:cs typeface="DejaVu Sans"/>
              </a:rPr>
              <a:t>et</a:t>
            </a:r>
            <a:r>
              <a:rPr sz="2400" spc="-245" dirty="0">
                <a:latin typeface="DejaVu Sans"/>
                <a:cs typeface="DejaVu Sans"/>
              </a:rPr>
              <a:t> </a:t>
            </a:r>
            <a:r>
              <a:rPr sz="2400" spc="-204" dirty="0">
                <a:latin typeface="DejaVu Sans"/>
                <a:cs typeface="DejaVu Sans"/>
              </a:rPr>
              <a:t>barn</a:t>
            </a:r>
            <a:r>
              <a:rPr sz="2400" spc="-250" dirty="0">
                <a:latin typeface="DejaVu Sans"/>
                <a:cs typeface="DejaVu Sans"/>
              </a:rPr>
              <a:t> </a:t>
            </a:r>
            <a:r>
              <a:rPr sz="2400" spc="-100" dirty="0">
                <a:latin typeface="DejaVu Sans"/>
                <a:cs typeface="DejaVu Sans"/>
              </a:rPr>
              <a:t>i</a:t>
            </a:r>
            <a:r>
              <a:rPr sz="2400" spc="-225" dirty="0">
                <a:latin typeface="DejaVu Sans"/>
                <a:cs typeface="DejaVu Sans"/>
              </a:rPr>
              <a:t> </a:t>
            </a:r>
            <a:r>
              <a:rPr sz="2400" spc="-215" dirty="0">
                <a:latin typeface="DejaVu Sans"/>
                <a:cs typeface="DejaVu Sans"/>
              </a:rPr>
              <a:t>en</a:t>
            </a:r>
            <a:r>
              <a:rPr sz="2400" spc="-240" dirty="0">
                <a:latin typeface="DejaVu Sans"/>
                <a:cs typeface="DejaVu Sans"/>
              </a:rPr>
              <a:t> </a:t>
            </a:r>
            <a:r>
              <a:rPr sz="2400" spc="-10" dirty="0">
                <a:latin typeface="DejaVu Sans"/>
                <a:cs typeface="DejaVu Sans"/>
              </a:rPr>
              <a:t>familie </a:t>
            </a:r>
            <a:r>
              <a:rPr sz="2400" spc="-195" dirty="0">
                <a:latin typeface="DejaVu Sans"/>
                <a:cs typeface="DejaVu Sans"/>
              </a:rPr>
              <a:t>som</a:t>
            </a:r>
            <a:r>
              <a:rPr sz="2400" spc="-270" dirty="0">
                <a:latin typeface="DejaVu Sans"/>
                <a:cs typeface="DejaVu Sans"/>
              </a:rPr>
              <a:t> </a:t>
            </a:r>
            <a:r>
              <a:rPr sz="2400" spc="-229" dirty="0">
                <a:latin typeface="DejaVu Sans"/>
                <a:cs typeface="DejaVu Sans"/>
              </a:rPr>
              <a:t>barnevernet</a:t>
            </a:r>
            <a:r>
              <a:rPr sz="2400" spc="-280" dirty="0">
                <a:latin typeface="DejaVu Sans"/>
                <a:cs typeface="DejaVu Sans"/>
              </a:rPr>
              <a:t> </a:t>
            </a:r>
            <a:r>
              <a:rPr sz="2400" spc="-180" dirty="0">
                <a:latin typeface="DejaVu Sans"/>
                <a:cs typeface="DejaVu Sans"/>
              </a:rPr>
              <a:t>allerede</a:t>
            </a:r>
            <a:r>
              <a:rPr sz="2400" spc="-265" dirty="0">
                <a:latin typeface="DejaVu Sans"/>
                <a:cs typeface="DejaVu Sans"/>
              </a:rPr>
              <a:t> </a:t>
            </a:r>
            <a:r>
              <a:rPr sz="2400" spc="-220" dirty="0">
                <a:latin typeface="DejaVu Sans"/>
                <a:cs typeface="DejaVu Sans"/>
              </a:rPr>
              <a:t>er</a:t>
            </a:r>
            <a:r>
              <a:rPr sz="2400" spc="-275" dirty="0">
                <a:latin typeface="DejaVu Sans"/>
                <a:cs typeface="DejaVu Sans"/>
              </a:rPr>
              <a:t> </a:t>
            </a:r>
            <a:r>
              <a:rPr sz="2400" spc="-190" dirty="0">
                <a:latin typeface="DejaVu Sans"/>
                <a:cs typeface="DejaVu Sans"/>
              </a:rPr>
              <a:t>kjent</a:t>
            </a:r>
            <a:r>
              <a:rPr sz="2400" spc="-285" dirty="0">
                <a:latin typeface="DejaVu Sans"/>
                <a:cs typeface="DejaVu Sans"/>
              </a:rPr>
              <a:t> </a:t>
            </a:r>
            <a:r>
              <a:rPr sz="2400" spc="-130" dirty="0">
                <a:latin typeface="DejaVu Sans"/>
                <a:cs typeface="DejaVu Sans"/>
              </a:rPr>
              <a:t>med.</a:t>
            </a:r>
            <a:r>
              <a:rPr sz="2400" spc="155" dirty="0">
                <a:latin typeface="DejaVu Sans"/>
                <a:cs typeface="DejaVu Sans"/>
              </a:rPr>
              <a:t> </a:t>
            </a:r>
            <a:r>
              <a:rPr sz="2400" spc="-150" dirty="0">
                <a:latin typeface="DejaVu Sans"/>
                <a:cs typeface="DejaVu Sans"/>
              </a:rPr>
              <a:t>Dilemma: </a:t>
            </a:r>
            <a:r>
              <a:rPr sz="2400" spc="-225" dirty="0">
                <a:latin typeface="DejaVu Sans"/>
                <a:cs typeface="DejaVu Sans"/>
              </a:rPr>
              <a:t>Den </a:t>
            </a:r>
            <a:r>
              <a:rPr sz="2400" spc="-215" dirty="0">
                <a:latin typeface="DejaVu Sans"/>
                <a:cs typeface="DejaVu Sans"/>
              </a:rPr>
              <a:t>barnevernansatte</a:t>
            </a:r>
            <a:r>
              <a:rPr sz="2400" spc="-240" dirty="0">
                <a:latin typeface="DejaVu Sans"/>
                <a:cs typeface="DejaVu Sans"/>
              </a:rPr>
              <a:t> </a:t>
            </a:r>
            <a:r>
              <a:rPr sz="2400" spc="-235" dirty="0">
                <a:latin typeface="DejaVu Sans"/>
                <a:cs typeface="DejaVu Sans"/>
              </a:rPr>
              <a:t>kan</a:t>
            </a:r>
            <a:r>
              <a:rPr sz="2400" spc="-229" dirty="0">
                <a:latin typeface="DejaVu Sans"/>
                <a:cs typeface="DejaVu Sans"/>
              </a:rPr>
              <a:t> </a:t>
            </a:r>
            <a:r>
              <a:rPr sz="2400" spc="-220" dirty="0">
                <a:latin typeface="DejaVu Sans"/>
                <a:cs typeface="DejaVu Sans"/>
              </a:rPr>
              <a:t>ikke</a:t>
            </a:r>
            <a:r>
              <a:rPr sz="2400" spc="-250" dirty="0">
                <a:latin typeface="DejaVu Sans"/>
                <a:cs typeface="DejaVu Sans"/>
              </a:rPr>
              <a:t> </a:t>
            </a:r>
            <a:r>
              <a:rPr sz="2400" spc="-180" dirty="0">
                <a:latin typeface="DejaVu Sans"/>
                <a:cs typeface="DejaVu Sans"/>
              </a:rPr>
              <a:t>tilkjennegi</a:t>
            </a:r>
            <a:r>
              <a:rPr sz="2400" spc="-229" dirty="0">
                <a:latin typeface="DejaVu Sans"/>
                <a:cs typeface="DejaVu Sans"/>
              </a:rPr>
              <a:t> </a:t>
            </a:r>
            <a:r>
              <a:rPr sz="2400" spc="-210" dirty="0">
                <a:latin typeface="DejaVu Sans"/>
                <a:cs typeface="DejaVu Sans"/>
              </a:rPr>
              <a:t>at</a:t>
            </a:r>
            <a:r>
              <a:rPr sz="2400" spc="-220" dirty="0">
                <a:latin typeface="DejaVu Sans"/>
                <a:cs typeface="DejaVu Sans"/>
              </a:rPr>
              <a:t> </a:t>
            </a:r>
            <a:r>
              <a:rPr sz="2400" spc="-25" dirty="0">
                <a:latin typeface="DejaVu Sans"/>
                <a:cs typeface="DejaVu Sans"/>
              </a:rPr>
              <a:t>hun </a:t>
            </a:r>
            <a:r>
              <a:rPr sz="2400" spc="-254" dirty="0">
                <a:latin typeface="DejaVu Sans"/>
                <a:cs typeface="DejaVu Sans"/>
              </a:rPr>
              <a:t>vet</a:t>
            </a:r>
            <a:r>
              <a:rPr sz="2400" spc="-265" dirty="0">
                <a:latin typeface="DejaVu Sans"/>
                <a:cs typeface="DejaVu Sans"/>
              </a:rPr>
              <a:t> </a:t>
            </a:r>
            <a:r>
              <a:rPr sz="2400" spc="-285" dirty="0">
                <a:latin typeface="DejaVu Sans"/>
                <a:cs typeface="DejaVu Sans"/>
              </a:rPr>
              <a:t>hvem</a:t>
            </a:r>
            <a:r>
              <a:rPr sz="2400" spc="-245" dirty="0">
                <a:latin typeface="DejaVu Sans"/>
                <a:cs typeface="DejaVu Sans"/>
              </a:rPr>
              <a:t> </a:t>
            </a:r>
            <a:r>
              <a:rPr sz="2400" spc="-204" dirty="0">
                <a:latin typeface="DejaVu Sans"/>
                <a:cs typeface="DejaVu Sans"/>
              </a:rPr>
              <a:t>det</a:t>
            </a:r>
            <a:r>
              <a:rPr sz="2400" spc="-254" dirty="0">
                <a:latin typeface="DejaVu Sans"/>
                <a:cs typeface="DejaVu Sans"/>
              </a:rPr>
              <a:t> </a:t>
            </a:r>
            <a:r>
              <a:rPr sz="2400" spc="-220" dirty="0">
                <a:latin typeface="DejaVu Sans"/>
                <a:cs typeface="DejaVu Sans"/>
              </a:rPr>
              <a:t>er</a:t>
            </a:r>
            <a:r>
              <a:rPr sz="2400" spc="-270" dirty="0">
                <a:latin typeface="DejaVu Sans"/>
                <a:cs typeface="DejaVu Sans"/>
              </a:rPr>
              <a:t> </a:t>
            </a:r>
            <a:r>
              <a:rPr sz="2400" spc="-200" dirty="0">
                <a:latin typeface="DejaVu Sans"/>
                <a:cs typeface="DejaVu Sans"/>
              </a:rPr>
              <a:t>snakk</a:t>
            </a:r>
            <a:r>
              <a:rPr sz="2400" spc="-265" dirty="0">
                <a:latin typeface="DejaVu Sans"/>
                <a:cs typeface="DejaVu Sans"/>
              </a:rPr>
              <a:t> </a:t>
            </a:r>
            <a:r>
              <a:rPr sz="2400" spc="-240" dirty="0">
                <a:latin typeface="DejaVu Sans"/>
                <a:cs typeface="DejaVu Sans"/>
              </a:rPr>
              <a:t>om</a:t>
            </a:r>
            <a:r>
              <a:rPr sz="2400" spc="-254" dirty="0">
                <a:latin typeface="DejaVu Sans"/>
                <a:cs typeface="DejaVu Sans"/>
              </a:rPr>
              <a:t> </a:t>
            </a:r>
            <a:r>
              <a:rPr sz="2400" spc="-210" dirty="0">
                <a:latin typeface="DejaVu Sans"/>
                <a:cs typeface="DejaVu Sans"/>
              </a:rPr>
              <a:t>uten</a:t>
            </a:r>
            <a:r>
              <a:rPr sz="2400" spc="-275" dirty="0">
                <a:latin typeface="DejaVu Sans"/>
                <a:cs typeface="DejaVu Sans"/>
              </a:rPr>
              <a:t> </a:t>
            </a:r>
            <a:r>
              <a:rPr sz="2400" spc="-215" dirty="0">
                <a:latin typeface="DejaVu Sans"/>
                <a:cs typeface="DejaVu Sans"/>
              </a:rPr>
              <a:t>å</a:t>
            </a:r>
            <a:r>
              <a:rPr sz="2400" spc="-265" dirty="0">
                <a:latin typeface="DejaVu Sans"/>
                <a:cs typeface="DejaVu Sans"/>
              </a:rPr>
              <a:t> </a:t>
            </a:r>
            <a:r>
              <a:rPr sz="2400" spc="-10" dirty="0">
                <a:latin typeface="DejaVu Sans"/>
                <a:cs typeface="DejaVu Sans"/>
              </a:rPr>
              <a:t>bryte </a:t>
            </a:r>
            <a:r>
              <a:rPr sz="2400" spc="-175" dirty="0">
                <a:latin typeface="DejaVu Sans"/>
                <a:cs typeface="DejaVu Sans"/>
              </a:rPr>
              <a:t>taushetsplikten.</a:t>
            </a:r>
            <a:r>
              <a:rPr sz="2400" spc="-200" dirty="0">
                <a:latin typeface="DejaVu Sans"/>
                <a:cs typeface="DejaVu Sans"/>
              </a:rPr>
              <a:t> </a:t>
            </a:r>
            <a:r>
              <a:rPr sz="2400" spc="-185" dirty="0">
                <a:latin typeface="DejaVu Sans"/>
                <a:cs typeface="DejaVu Sans"/>
              </a:rPr>
              <a:t>Når</a:t>
            </a:r>
            <a:r>
              <a:rPr sz="2400" spc="-195" dirty="0">
                <a:latin typeface="DejaVu Sans"/>
                <a:cs typeface="DejaVu Sans"/>
              </a:rPr>
              <a:t> </a:t>
            </a:r>
            <a:r>
              <a:rPr sz="2400" spc="-25" dirty="0">
                <a:latin typeface="DejaVu Sans"/>
                <a:cs typeface="DejaVu Sans"/>
              </a:rPr>
              <a:t>den</a:t>
            </a:r>
            <a:endParaRPr sz="2400">
              <a:latin typeface="DejaVu Sans"/>
              <a:cs typeface="DejaVu Sans"/>
            </a:endParaRPr>
          </a:p>
          <a:p>
            <a:pPr marL="231775" marR="13335">
              <a:lnSpc>
                <a:spcPct val="90000"/>
              </a:lnSpc>
            </a:pPr>
            <a:r>
              <a:rPr sz="2400" spc="-215" dirty="0">
                <a:latin typeface="DejaVu Sans"/>
                <a:cs typeface="DejaVu Sans"/>
              </a:rPr>
              <a:t>barnevernansatte</a:t>
            </a:r>
            <a:r>
              <a:rPr sz="2400" spc="-190" dirty="0">
                <a:latin typeface="DejaVu Sans"/>
                <a:cs typeface="DejaVu Sans"/>
              </a:rPr>
              <a:t> </a:t>
            </a:r>
            <a:r>
              <a:rPr sz="2400" spc="-245" dirty="0">
                <a:latin typeface="DejaVu Sans"/>
                <a:cs typeface="DejaVu Sans"/>
              </a:rPr>
              <a:t>kommer</a:t>
            </a:r>
            <a:r>
              <a:rPr sz="2400" spc="-195" dirty="0">
                <a:latin typeface="DejaVu Sans"/>
                <a:cs typeface="DejaVu Sans"/>
              </a:rPr>
              <a:t> </a:t>
            </a:r>
            <a:r>
              <a:rPr sz="2400" spc="-180" dirty="0">
                <a:latin typeface="DejaVu Sans"/>
                <a:cs typeface="DejaVu Sans"/>
              </a:rPr>
              <a:t>tilbake</a:t>
            </a:r>
            <a:r>
              <a:rPr sz="2400" spc="-210" dirty="0">
                <a:latin typeface="DejaVu Sans"/>
                <a:cs typeface="DejaVu Sans"/>
              </a:rPr>
              <a:t> </a:t>
            </a:r>
            <a:r>
              <a:rPr sz="2400" spc="-25" dirty="0">
                <a:latin typeface="DejaVu Sans"/>
                <a:cs typeface="DejaVu Sans"/>
              </a:rPr>
              <a:t>til </a:t>
            </a:r>
            <a:r>
              <a:rPr sz="2400" spc="-204" dirty="0">
                <a:latin typeface="DejaVu Sans"/>
                <a:cs typeface="DejaVu Sans"/>
              </a:rPr>
              <a:t>barneverntjenesten</a:t>
            </a:r>
            <a:r>
              <a:rPr sz="2400" spc="-260" dirty="0">
                <a:latin typeface="DejaVu Sans"/>
                <a:cs typeface="DejaVu Sans"/>
              </a:rPr>
              <a:t> </a:t>
            </a:r>
            <a:r>
              <a:rPr sz="2400" spc="-175" dirty="0">
                <a:latin typeface="DejaVu Sans"/>
                <a:cs typeface="DejaVu Sans"/>
              </a:rPr>
              <a:t>oppstår</a:t>
            </a:r>
            <a:r>
              <a:rPr sz="2400" spc="-270" dirty="0">
                <a:latin typeface="DejaVu Sans"/>
                <a:cs typeface="DejaVu Sans"/>
              </a:rPr>
              <a:t> </a:t>
            </a:r>
            <a:r>
              <a:rPr sz="2400" spc="-204" dirty="0">
                <a:latin typeface="DejaVu Sans"/>
                <a:cs typeface="DejaVu Sans"/>
              </a:rPr>
              <a:t>et</a:t>
            </a:r>
            <a:r>
              <a:rPr sz="2400" spc="-275" dirty="0">
                <a:latin typeface="DejaVu Sans"/>
                <a:cs typeface="DejaVu Sans"/>
              </a:rPr>
              <a:t> </a:t>
            </a:r>
            <a:r>
              <a:rPr sz="2400" spc="-240" dirty="0">
                <a:latin typeface="DejaVu Sans"/>
                <a:cs typeface="DejaVu Sans"/>
              </a:rPr>
              <a:t>nytt</a:t>
            </a:r>
            <a:r>
              <a:rPr sz="2400" spc="-280" dirty="0">
                <a:latin typeface="DejaVu Sans"/>
                <a:cs typeface="DejaVu Sans"/>
              </a:rPr>
              <a:t> </a:t>
            </a:r>
            <a:r>
              <a:rPr sz="2400" spc="-155" dirty="0">
                <a:latin typeface="DejaVu Sans"/>
                <a:cs typeface="DejaVu Sans"/>
              </a:rPr>
              <a:t>dilemma.</a:t>
            </a:r>
            <a:r>
              <a:rPr sz="2400" spc="185" dirty="0">
                <a:latin typeface="DejaVu Sans"/>
                <a:cs typeface="DejaVu Sans"/>
              </a:rPr>
              <a:t> </a:t>
            </a:r>
            <a:r>
              <a:rPr sz="2400" spc="-75" dirty="0">
                <a:latin typeface="DejaVu Sans"/>
                <a:cs typeface="DejaVu Sans"/>
              </a:rPr>
              <a:t>Skal </a:t>
            </a:r>
            <a:r>
              <a:rPr sz="2400" spc="-210" dirty="0">
                <a:latin typeface="DejaVu Sans"/>
                <a:cs typeface="DejaVu Sans"/>
              </a:rPr>
              <a:t>opplysningene</a:t>
            </a:r>
            <a:r>
              <a:rPr sz="2400" spc="-195" dirty="0">
                <a:latin typeface="DejaVu Sans"/>
                <a:cs typeface="DejaVu Sans"/>
              </a:rPr>
              <a:t> som</a:t>
            </a:r>
            <a:r>
              <a:rPr sz="2400" spc="-215" dirty="0">
                <a:latin typeface="DejaVu Sans"/>
                <a:cs typeface="DejaVu Sans"/>
              </a:rPr>
              <a:t> </a:t>
            </a:r>
            <a:r>
              <a:rPr sz="2400" spc="-210" dirty="0">
                <a:latin typeface="DejaVu Sans"/>
                <a:cs typeface="DejaVu Sans"/>
              </a:rPr>
              <a:t>har</a:t>
            </a:r>
            <a:r>
              <a:rPr sz="2400" spc="-220" dirty="0">
                <a:latin typeface="DejaVu Sans"/>
                <a:cs typeface="DejaVu Sans"/>
              </a:rPr>
              <a:t> </a:t>
            </a:r>
            <a:r>
              <a:rPr sz="2400" spc="-240" dirty="0">
                <a:latin typeface="DejaVu Sans"/>
                <a:cs typeface="DejaVu Sans"/>
              </a:rPr>
              <a:t>framkommet</a:t>
            </a:r>
            <a:r>
              <a:rPr sz="2400" spc="-235" dirty="0">
                <a:latin typeface="DejaVu Sans"/>
                <a:cs typeface="DejaVu Sans"/>
              </a:rPr>
              <a:t> </a:t>
            </a:r>
            <a:r>
              <a:rPr sz="2400" spc="-204" dirty="0">
                <a:latin typeface="DejaVu Sans"/>
                <a:cs typeface="DejaVu Sans"/>
              </a:rPr>
              <a:t>på</a:t>
            </a:r>
            <a:r>
              <a:rPr sz="2400" spc="-220" dirty="0">
                <a:latin typeface="DejaVu Sans"/>
                <a:cs typeface="DejaVu Sans"/>
              </a:rPr>
              <a:t> </a:t>
            </a:r>
            <a:r>
              <a:rPr sz="2400" spc="-204" dirty="0">
                <a:latin typeface="DejaVu Sans"/>
                <a:cs typeface="DejaVu Sans"/>
              </a:rPr>
              <a:t>møtet</a:t>
            </a:r>
            <a:r>
              <a:rPr sz="2400" spc="-220" dirty="0">
                <a:latin typeface="DejaVu Sans"/>
                <a:cs typeface="DejaVu Sans"/>
              </a:rPr>
              <a:t> </a:t>
            </a:r>
            <a:r>
              <a:rPr sz="2400" spc="-90" dirty="0">
                <a:latin typeface="DejaVu Sans"/>
                <a:cs typeface="DejaVu Sans"/>
              </a:rPr>
              <a:t>om </a:t>
            </a:r>
            <a:r>
              <a:rPr sz="2400" spc="-204" dirty="0">
                <a:latin typeface="DejaVu Sans"/>
                <a:cs typeface="DejaVu Sans"/>
              </a:rPr>
              <a:t>barnet</a:t>
            </a:r>
            <a:r>
              <a:rPr sz="2400" spc="-235" dirty="0">
                <a:latin typeface="DejaVu Sans"/>
                <a:cs typeface="DejaVu Sans"/>
              </a:rPr>
              <a:t> </a:t>
            </a:r>
            <a:r>
              <a:rPr sz="2400" spc="-155" dirty="0">
                <a:latin typeface="DejaVu Sans"/>
                <a:cs typeface="DejaVu Sans"/>
              </a:rPr>
              <a:t>eller</a:t>
            </a:r>
            <a:r>
              <a:rPr sz="2400" spc="-240" dirty="0">
                <a:latin typeface="DejaVu Sans"/>
                <a:cs typeface="DejaVu Sans"/>
              </a:rPr>
              <a:t> </a:t>
            </a:r>
            <a:r>
              <a:rPr sz="2400" spc="-175" dirty="0">
                <a:latin typeface="DejaVu Sans"/>
                <a:cs typeface="DejaVu Sans"/>
              </a:rPr>
              <a:t>familien</a:t>
            </a:r>
            <a:r>
              <a:rPr sz="2400" spc="-225" dirty="0">
                <a:latin typeface="DejaVu Sans"/>
                <a:cs typeface="DejaVu Sans"/>
              </a:rPr>
              <a:t> </a:t>
            </a:r>
            <a:r>
              <a:rPr sz="2400" spc="-155" dirty="0">
                <a:latin typeface="DejaVu Sans"/>
                <a:cs typeface="DejaVu Sans"/>
              </a:rPr>
              <a:t>deles</a:t>
            </a:r>
            <a:r>
              <a:rPr sz="2400" spc="-229" dirty="0">
                <a:latin typeface="DejaVu Sans"/>
                <a:cs typeface="DejaVu Sans"/>
              </a:rPr>
              <a:t> </a:t>
            </a:r>
            <a:r>
              <a:rPr sz="2400" spc="-240" dirty="0">
                <a:latin typeface="DejaVu Sans"/>
                <a:cs typeface="DejaVu Sans"/>
              </a:rPr>
              <a:t>med </a:t>
            </a:r>
            <a:r>
              <a:rPr sz="2400" spc="-200" dirty="0">
                <a:latin typeface="DejaVu Sans"/>
                <a:cs typeface="DejaVu Sans"/>
              </a:rPr>
              <a:t>det</a:t>
            </a:r>
            <a:r>
              <a:rPr sz="2400" spc="-229" dirty="0">
                <a:latin typeface="DejaVu Sans"/>
                <a:cs typeface="DejaVu Sans"/>
              </a:rPr>
              <a:t> </a:t>
            </a:r>
            <a:r>
              <a:rPr sz="2400" spc="-220" dirty="0">
                <a:latin typeface="DejaVu Sans"/>
                <a:cs typeface="DejaVu Sans"/>
              </a:rPr>
              <a:t>teamet</a:t>
            </a:r>
            <a:r>
              <a:rPr sz="2400" spc="-250" dirty="0">
                <a:latin typeface="DejaVu Sans"/>
                <a:cs typeface="DejaVu Sans"/>
              </a:rPr>
              <a:t> </a:t>
            </a:r>
            <a:r>
              <a:rPr sz="2400" spc="-25" dirty="0">
                <a:latin typeface="DejaVu Sans"/>
                <a:cs typeface="DejaVu Sans"/>
              </a:rPr>
              <a:t>som </a:t>
            </a:r>
            <a:r>
              <a:rPr sz="2400" spc="-175" dirty="0">
                <a:latin typeface="DejaVu Sans"/>
                <a:cs typeface="DejaVu Sans"/>
              </a:rPr>
              <a:t>jobber</a:t>
            </a:r>
            <a:r>
              <a:rPr sz="2400" spc="-229" dirty="0">
                <a:latin typeface="DejaVu Sans"/>
                <a:cs typeface="DejaVu Sans"/>
              </a:rPr>
              <a:t> </a:t>
            </a:r>
            <a:r>
              <a:rPr sz="2400" spc="-240" dirty="0">
                <a:latin typeface="DejaVu Sans"/>
                <a:cs typeface="DejaVu Sans"/>
              </a:rPr>
              <a:t>med</a:t>
            </a:r>
            <a:r>
              <a:rPr sz="2400" spc="-245" dirty="0">
                <a:latin typeface="DejaVu Sans"/>
                <a:cs typeface="DejaVu Sans"/>
              </a:rPr>
              <a:t> </a:t>
            </a:r>
            <a:r>
              <a:rPr sz="2400" spc="-215" dirty="0">
                <a:latin typeface="DejaVu Sans"/>
                <a:cs typeface="DejaVu Sans"/>
              </a:rPr>
              <a:t>saken</a:t>
            </a:r>
            <a:r>
              <a:rPr sz="2400" spc="-245" dirty="0">
                <a:latin typeface="DejaVu Sans"/>
                <a:cs typeface="DejaVu Sans"/>
              </a:rPr>
              <a:t> </a:t>
            </a:r>
            <a:r>
              <a:rPr sz="2400" spc="-100" dirty="0">
                <a:latin typeface="DejaVu Sans"/>
                <a:cs typeface="DejaVu Sans"/>
              </a:rPr>
              <a:t>i</a:t>
            </a:r>
            <a:r>
              <a:rPr sz="2400" spc="-240" dirty="0">
                <a:latin typeface="DejaVu Sans"/>
                <a:cs typeface="DejaVu Sans"/>
              </a:rPr>
              <a:t> </a:t>
            </a:r>
            <a:r>
              <a:rPr sz="2400" spc="-125" dirty="0">
                <a:latin typeface="DejaVu Sans"/>
                <a:cs typeface="DejaVu Sans"/>
              </a:rPr>
              <a:t>barnevernet?</a:t>
            </a:r>
            <a:endParaRPr sz="2400">
              <a:latin typeface="DejaVu Sans"/>
              <a:cs typeface="DejaVu Sans"/>
            </a:endParaRPr>
          </a:p>
          <a:p>
            <a:pPr marL="231775">
              <a:lnSpc>
                <a:spcPct val="100000"/>
              </a:lnSpc>
              <a:spcBef>
                <a:spcPts val="315"/>
              </a:spcBef>
            </a:pPr>
            <a:r>
              <a:rPr sz="2400" spc="-210" dirty="0">
                <a:latin typeface="DejaVu Sans"/>
                <a:cs typeface="DejaVu Sans"/>
              </a:rPr>
              <a:t>(Altmann</a:t>
            </a:r>
            <a:r>
              <a:rPr sz="2400" spc="-254" dirty="0">
                <a:latin typeface="DejaVu Sans"/>
                <a:cs typeface="DejaVu Sans"/>
              </a:rPr>
              <a:t> </a:t>
            </a:r>
            <a:r>
              <a:rPr sz="2400" spc="-340" dirty="0">
                <a:latin typeface="DejaVu Sans"/>
                <a:cs typeface="DejaVu Sans"/>
              </a:rPr>
              <a:t>&amp;</a:t>
            </a:r>
            <a:r>
              <a:rPr sz="2400" spc="-260" dirty="0">
                <a:latin typeface="DejaVu Sans"/>
                <a:cs typeface="DejaVu Sans"/>
              </a:rPr>
              <a:t> </a:t>
            </a:r>
            <a:r>
              <a:rPr sz="2400" spc="-160" dirty="0">
                <a:latin typeface="DejaVu Sans"/>
                <a:cs typeface="DejaVu Sans"/>
              </a:rPr>
              <a:t>Paulsrud</a:t>
            </a:r>
            <a:r>
              <a:rPr sz="2400" spc="-245" dirty="0">
                <a:latin typeface="DejaVu Sans"/>
                <a:cs typeface="DejaVu Sans"/>
              </a:rPr>
              <a:t> </a:t>
            </a:r>
            <a:r>
              <a:rPr sz="2400" spc="-220" dirty="0">
                <a:latin typeface="DejaVu Sans"/>
                <a:cs typeface="DejaVu Sans"/>
              </a:rPr>
              <a:t>2023,</a:t>
            </a:r>
            <a:r>
              <a:rPr sz="2400" spc="-229" dirty="0">
                <a:latin typeface="DejaVu Sans"/>
                <a:cs typeface="DejaVu Sans"/>
              </a:rPr>
              <a:t> </a:t>
            </a:r>
            <a:r>
              <a:rPr sz="2400" spc="-114" dirty="0">
                <a:latin typeface="DejaVu Sans"/>
                <a:cs typeface="DejaVu Sans"/>
              </a:rPr>
              <a:t>s.</a:t>
            </a:r>
            <a:r>
              <a:rPr sz="2400" spc="-240" dirty="0">
                <a:latin typeface="DejaVu Sans"/>
                <a:cs typeface="DejaVu Sans"/>
              </a:rPr>
              <a:t> </a:t>
            </a:r>
            <a:r>
              <a:rPr sz="2400" spc="-25" dirty="0">
                <a:latin typeface="DejaVu Sans"/>
                <a:cs typeface="DejaVu Sans"/>
              </a:rPr>
              <a:t>90)</a:t>
            </a:r>
            <a:endParaRPr sz="2400">
              <a:latin typeface="DejaVu Sans"/>
              <a:cs typeface="DejaVu San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17600" y="3095701"/>
            <a:ext cx="3176905" cy="1031875"/>
          </a:xfrm>
          <a:prstGeom prst="rect">
            <a:avLst/>
          </a:prstGeom>
        </p:spPr>
        <p:txBody>
          <a:bodyPr vert="horz" wrap="square" lIns="0" tIns="12700" rIns="0" bIns="0" rtlCol="0">
            <a:spAutoFit/>
          </a:bodyPr>
          <a:lstStyle/>
          <a:p>
            <a:pPr marL="12700">
              <a:lnSpc>
                <a:spcPct val="100000"/>
              </a:lnSpc>
              <a:spcBef>
                <a:spcPts val="100"/>
              </a:spcBef>
            </a:pPr>
            <a:r>
              <a:rPr sz="6600" b="0" spc="-85" dirty="0">
                <a:latin typeface="Calibri Light"/>
                <a:cs typeface="Calibri Light"/>
              </a:rPr>
              <a:t>Samtykke</a:t>
            </a:r>
            <a:endParaRPr sz="6600">
              <a:latin typeface="Calibri Light"/>
              <a:cs typeface="Calibri Light"/>
            </a:endParaRPr>
          </a:p>
        </p:txBody>
      </p:sp>
      <p:grpSp>
        <p:nvGrpSpPr>
          <p:cNvPr id="3" name="object 3"/>
          <p:cNvGrpSpPr/>
          <p:nvPr/>
        </p:nvGrpSpPr>
        <p:grpSpPr>
          <a:xfrm>
            <a:off x="624027" y="4374546"/>
            <a:ext cx="3293745" cy="85090"/>
            <a:chOff x="624027" y="4374546"/>
            <a:chExt cx="3293745" cy="85090"/>
          </a:xfrm>
        </p:grpSpPr>
        <p:sp>
          <p:nvSpPr>
            <p:cNvPr id="4" name="object 4"/>
            <p:cNvSpPr/>
            <p:nvPr/>
          </p:nvSpPr>
          <p:spPr>
            <a:xfrm>
              <a:off x="643280" y="4398458"/>
              <a:ext cx="3255645" cy="40005"/>
            </a:xfrm>
            <a:custGeom>
              <a:avLst/>
              <a:gdLst/>
              <a:ahLst/>
              <a:cxnLst/>
              <a:rect l="l" t="t" r="r" b="b"/>
              <a:pathLst>
                <a:path w="3255645" h="40004">
                  <a:moveTo>
                    <a:pt x="951850" y="34"/>
                  </a:moveTo>
                  <a:lnTo>
                    <a:pt x="910602" y="0"/>
                  </a:lnTo>
                  <a:lnTo>
                    <a:pt x="870692" y="738"/>
                  </a:lnTo>
                  <a:lnTo>
                    <a:pt x="830042" y="2102"/>
                  </a:lnTo>
                  <a:lnTo>
                    <a:pt x="682863" y="8467"/>
                  </a:lnTo>
                  <a:lnTo>
                    <a:pt x="558238" y="13013"/>
                  </a:lnTo>
                  <a:lnTo>
                    <a:pt x="409531" y="18954"/>
                  </a:lnTo>
                  <a:lnTo>
                    <a:pt x="365933" y="20377"/>
                  </a:lnTo>
                  <a:lnTo>
                    <a:pt x="322976" y="21332"/>
                  </a:lnTo>
                  <a:lnTo>
                    <a:pt x="279256" y="21704"/>
                  </a:lnTo>
                  <a:lnTo>
                    <a:pt x="233367" y="21381"/>
                  </a:lnTo>
                  <a:lnTo>
                    <a:pt x="183903" y="20248"/>
                  </a:lnTo>
                  <a:lnTo>
                    <a:pt x="129457" y="18192"/>
                  </a:lnTo>
                  <a:lnTo>
                    <a:pt x="68625" y="15098"/>
                  </a:lnTo>
                  <a:lnTo>
                    <a:pt x="0" y="10854"/>
                  </a:lnTo>
                  <a:lnTo>
                    <a:pt x="368" y="17712"/>
                  </a:lnTo>
                  <a:lnTo>
                    <a:pt x="838" y="20379"/>
                  </a:lnTo>
                  <a:lnTo>
                    <a:pt x="0" y="29142"/>
                  </a:lnTo>
                  <a:lnTo>
                    <a:pt x="45458" y="28859"/>
                  </a:lnTo>
                  <a:lnTo>
                    <a:pt x="90440" y="28948"/>
                  </a:lnTo>
                  <a:lnTo>
                    <a:pt x="135398" y="29319"/>
                  </a:lnTo>
                  <a:lnTo>
                    <a:pt x="375736" y="32326"/>
                  </a:lnTo>
                  <a:lnTo>
                    <a:pt x="430092" y="32538"/>
                  </a:lnTo>
                  <a:lnTo>
                    <a:pt x="487604" y="32415"/>
                  </a:lnTo>
                  <a:lnTo>
                    <a:pt x="548725" y="31866"/>
                  </a:lnTo>
                  <a:lnTo>
                    <a:pt x="613911" y="30805"/>
                  </a:lnTo>
                  <a:lnTo>
                    <a:pt x="752500" y="27631"/>
                  </a:lnTo>
                  <a:lnTo>
                    <a:pt x="815466" y="26975"/>
                  </a:lnTo>
                  <a:lnTo>
                    <a:pt x="873273" y="27009"/>
                  </a:lnTo>
                  <a:lnTo>
                    <a:pt x="926680" y="27569"/>
                  </a:lnTo>
                  <a:lnTo>
                    <a:pt x="976446" y="28490"/>
                  </a:lnTo>
                  <a:lnTo>
                    <a:pt x="1111493" y="31778"/>
                  </a:lnTo>
                  <a:lnTo>
                    <a:pt x="1154289" y="32501"/>
                  </a:lnTo>
                  <a:lnTo>
                    <a:pt x="1197240" y="32763"/>
                  </a:lnTo>
                  <a:lnTo>
                    <a:pt x="1241105" y="32400"/>
                  </a:lnTo>
                  <a:lnTo>
                    <a:pt x="1286645" y="31248"/>
                  </a:lnTo>
                  <a:lnTo>
                    <a:pt x="1389114" y="26534"/>
                  </a:lnTo>
                  <a:lnTo>
                    <a:pt x="1437021" y="24855"/>
                  </a:lnTo>
                  <a:lnTo>
                    <a:pt x="1480254" y="23969"/>
                  </a:lnTo>
                  <a:lnTo>
                    <a:pt x="1520731" y="23740"/>
                  </a:lnTo>
                  <a:lnTo>
                    <a:pt x="1560369" y="24033"/>
                  </a:lnTo>
                  <a:lnTo>
                    <a:pt x="1748882" y="27705"/>
                  </a:lnTo>
                  <a:lnTo>
                    <a:pt x="1813086" y="28570"/>
                  </a:lnTo>
                  <a:lnTo>
                    <a:pt x="1887956" y="29142"/>
                  </a:lnTo>
                  <a:lnTo>
                    <a:pt x="1950953" y="29032"/>
                  </a:lnTo>
                  <a:lnTo>
                    <a:pt x="2012795" y="28269"/>
                  </a:lnTo>
                  <a:lnTo>
                    <a:pt x="2073316" y="27021"/>
                  </a:lnTo>
                  <a:lnTo>
                    <a:pt x="2132349" y="25454"/>
                  </a:lnTo>
                  <a:lnTo>
                    <a:pt x="2298849" y="20522"/>
                  </a:lnTo>
                  <a:lnTo>
                    <a:pt x="2350260" y="19358"/>
                  </a:lnTo>
                  <a:lnTo>
                    <a:pt x="2399348" y="18714"/>
                  </a:lnTo>
                  <a:lnTo>
                    <a:pt x="2445947" y="18756"/>
                  </a:lnTo>
                  <a:lnTo>
                    <a:pt x="2489889" y="19653"/>
                  </a:lnTo>
                  <a:lnTo>
                    <a:pt x="2531009" y="21571"/>
                  </a:lnTo>
                  <a:lnTo>
                    <a:pt x="2569137" y="24678"/>
                  </a:lnTo>
                  <a:lnTo>
                    <a:pt x="2604109" y="29142"/>
                  </a:lnTo>
                  <a:lnTo>
                    <a:pt x="2643462" y="33860"/>
                  </a:lnTo>
                  <a:lnTo>
                    <a:pt x="2688930" y="37017"/>
                  </a:lnTo>
                  <a:lnTo>
                    <a:pt x="2739333" y="38824"/>
                  </a:lnTo>
                  <a:lnTo>
                    <a:pt x="2793490" y="39493"/>
                  </a:lnTo>
                  <a:lnTo>
                    <a:pt x="2850221" y="39235"/>
                  </a:lnTo>
                  <a:lnTo>
                    <a:pt x="2908347" y="38261"/>
                  </a:lnTo>
                  <a:lnTo>
                    <a:pt x="2966686" y="36783"/>
                  </a:lnTo>
                  <a:lnTo>
                    <a:pt x="3178573" y="30046"/>
                  </a:lnTo>
                  <a:lnTo>
                    <a:pt x="3220276" y="29213"/>
                  </a:lnTo>
                  <a:lnTo>
                    <a:pt x="3255111" y="29142"/>
                  </a:lnTo>
                  <a:lnTo>
                    <a:pt x="3255492" y="20252"/>
                  </a:lnTo>
                  <a:lnTo>
                    <a:pt x="3254857" y="15299"/>
                  </a:lnTo>
                  <a:lnTo>
                    <a:pt x="3255111" y="10854"/>
                  </a:lnTo>
                  <a:lnTo>
                    <a:pt x="3201431" y="15877"/>
                  </a:lnTo>
                  <a:lnTo>
                    <a:pt x="3146572" y="18987"/>
                  </a:lnTo>
                  <a:lnTo>
                    <a:pt x="3090931" y="20461"/>
                  </a:lnTo>
                  <a:lnTo>
                    <a:pt x="3034903" y="20575"/>
                  </a:lnTo>
                  <a:lnTo>
                    <a:pt x="2978886" y="19603"/>
                  </a:lnTo>
                  <a:lnTo>
                    <a:pt x="2923275" y="17822"/>
                  </a:lnTo>
                  <a:lnTo>
                    <a:pt x="2868467" y="15507"/>
                  </a:lnTo>
                  <a:lnTo>
                    <a:pt x="2712821" y="8117"/>
                  </a:lnTo>
                  <a:lnTo>
                    <a:pt x="2665186" y="6423"/>
                  </a:lnTo>
                  <a:lnTo>
                    <a:pt x="2620335" y="5575"/>
                  </a:lnTo>
                  <a:lnTo>
                    <a:pt x="2578663" y="5847"/>
                  </a:lnTo>
                  <a:lnTo>
                    <a:pt x="2540568" y="7515"/>
                  </a:lnTo>
                  <a:lnTo>
                    <a:pt x="2463404" y="15123"/>
                  </a:lnTo>
                  <a:lnTo>
                    <a:pt x="2415044" y="17539"/>
                  </a:lnTo>
                  <a:lnTo>
                    <a:pt x="2362498" y="18427"/>
                  </a:lnTo>
                  <a:lnTo>
                    <a:pt x="2306896" y="18107"/>
                  </a:lnTo>
                  <a:lnTo>
                    <a:pt x="2249372" y="16904"/>
                  </a:lnTo>
                  <a:lnTo>
                    <a:pt x="2191057" y="15140"/>
                  </a:lnTo>
                  <a:lnTo>
                    <a:pt x="2076584" y="11221"/>
                  </a:lnTo>
                  <a:lnTo>
                    <a:pt x="2022689" y="9711"/>
                  </a:lnTo>
                  <a:lnTo>
                    <a:pt x="1972532" y="8931"/>
                  </a:lnTo>
                  <a:lnTo>
                    <a:pt x="1927243" y="9205"/>
                  </a:lnTo>
                  <a:lnTo>
                    <a:pt x="1887956" y="10854"/>
                  </a:lnTo>
                  <a:lnTo>
                    <a:pt x="1854779" y="12937"/>
                  </a:lnTo>
                  <a:lnTo>
                    <a:pt x="1817095" y="14953"/>
                  </a:lnTo>
                  <a:lnTo>
                    <a:pt x="1775340" y="16838"/>
                  </a:lnTo>
                  <a:lnTo>
                    <a:pt x="1729950" y="18530"/>
                  </a:lnTo>
                  <a:lnTo>
                    <a:pt x="1681358" y="19964"/>
                  </a:lnTo>
                  <a:lnTo>
                    <a:pt x="1630001" y="21078"/>
                  </a:lnTo>
                  <a:lnTo>
                    <a:pt x="1576314" y="21808"/>
                  </a:lnTo>
                  <a:lnTo>
                    <a:pt x="1520731" y="22091"/>
                  </a:lnTo>
                  <a:lnTo>
                    <a:pt x="1463689" y="21863"/>
                  </a:lnTo>
                  <a:lnTo>
                    <a:pt x="1405621" y="21062"/>
                  </a:lnTo>
                  <a:lnTo>
                    <a:pt x="1346963" y="19624"/>
                  </a:lnTo>
                  <a:lnTo>
                    <a:pt x="1288151" y="17486"/>
                  </a:lnTo>
                  <a:lnTo>
                    <a:pt x="1229619" y="14583"/>
                  </a:lnTo>
                  <a:lnTo>
                    <a:pt x="1104413" y="6251"/>
                  </a:lnTo>
                  <a:lnTo>
                    <a:pt x="1046677" y="3012"/>
                  </a:lnTo>
                  <a:lnTo>
                    <a:pt x="996515" y="989"/>
                  </a:lnTo>
                  <a:lnTo>
                    <a:pt x="951850" y="34"/>
                  </a:lnTo>
                  <a:close/>
                </a:path>
              </a:pathLst>
            </a:custGeom>
            <a:solidFill>
              <a:srgbClr val="EC7C30"/>
            </a:solidFill>
          </p:spPr>
          <p:txBody>
            <a:bodyPr wrap="square" lIns="0" tIns="0" rIns="0" bIns="0" rtlCol="0"/>
            <a:lstStyle/>
            <a:p>
              <a:endParaRPr/>
            </a:p>
          </p:txBody>
        </p:sp>
        <p:sp>
          <p:nvSpPr>
            <p:cNvPr id="5" name="object 5"/>
            <p:cNvSpPr/>
            <p:nvPr/>
          </p:nvSpPr>
          <p:spPr>
            <a:xfrm>
              <a:off x="643077" y="4393596"/>
              <a:ext cx="3255645" cy="46990"/>
            </a:xfrm>
            <a:custGeom>
              <a:avLst/>
              <a:gdLst/>
              <a:ahLst/>
              <a:cxnLst/>
              <a:rect l="l" t="t" r="r" b="b"/>
              <a:pathLst>
                <a:path w="3255645" h="46989">
                  <a:moveTo>
                    <a:pt x="203" y="15716"/>
                  </a:moveTo>
                  <a:lnTo>
                    <a:pt x="59841" y="10671"/>
                  </a:lnTo>
                  <a:lnTo>
                    <a:pt x="118551" y="6632"/>
                  </a:lnTo>
                  <a:lnTo>
                    <a:pt x="176169" y="3571"/>
                  </a:lnTo>
                  <a:lnTo>
                    <a:pt x="232532" y="1464"/>
                  </a:lnTo>
                  <a:lnTo>
                    <a:pt x="287476" y="282"/>
                  </a:lnTo>
                  <a:lnTo>
                    <a:pt x="340839" y="0"/>
                  </a:lnTo>
                  <a:lnTo>
                    <a:pt x="392457" y="590"/>
                  </a:lnTo>
                  <a:lnTo>
                    <a:pt x="442167" y="2028"/>
                  </a:lnTo>
                  <a:lnTo>
                    <a:pt x="489807" y="4286"/>
                  </a:lnTo>
                  <a:lnTo>
                    <a:pt x="535212" y="7337"/>
                  </a:lnTo>
                  <a:lnTo>
                    <a:pt x="578220" y="11156"/>
                  </a:lnTo>
                  <a:lnTo>
                    <a:pt x="618667" y="15716"/>
                  </a:lnTo>
                  <a:lnTo>
                    <a:pt x="655567" y="19595"/>
                  </a:lnTo>
                  <a:lnTo>
                    <a:pt x="694145" y="22301"/>
                  </a:lnTo>
                  <a:lnTo>
                    <a:pt x="734543" y="23977"/>
                  </a:lnTo>
                  <a:lnTo>
                    <a:pt x="776902" y="24768"/>
                  </a:lnTo>
                  <a:lnTo>
                    <a:pt x="821363" y="24817"/>
                  </a:lnTo>
                  <a:lnTo>
                    <a:pt x="868067" y="24267"/>
                  </a:lnTo>
                  <a:lnTo>
                    <a:pt x="917156" y="23262"/>
                  </a:lnTo>
                  <a:lnTo>
                    <a:pt x="968771" y="21945"/>
                  </a:lnTo>
                  <a:lnTo>
                    <a:pt x="1023052" y="20460"/>
                  </a:lnTo>
                  <a:lnTo>
                    <a:pt x="1080141" y="18952"/>
                  </a:lnTo>
                  <a:lnTo>
                    <a:pt x="1140180" y="17562"/>
                  </a:lnTo>
                  <a:lnTo>
                    <a:pt x="1203309" y="16436"/>
                  </a:lnTo>
                  <a:lnTo>
                    <a:pt x="1269669" y="15716"/>
                  </a:lnTo>
                  <a:lnTo>
                    <a:pt x="1335545" y="15489"/>
                  </a:lnTo>
                  <a:lnTo>
                    <a:pt x="1397446" y="15678"/>
                  </a:lnTo>
                  <a:lnTo>
                    <a:pt x="1455852" y="16179"/>
                  </a:lnTo>
                  <a:lnTo>
                    <a:pt x="1511244" y="16889"/>
                  </a:lnTo>
                  <a:lnTo>
                    <a:pt x="1564101" y="17707"/>
                  </a:lnTo>
                  <a:lnTo>
                    <a:pt x="1614903" y="18527"/>
                  </a:lnTo>
                  <a:lnTo>
                    <a:pt x="1664131" y="19248"/>
                  </a:lnTo>
                  <a:lnTo>
                    <a:pt x="1712264" y="19767"/>
                  </a:lnTo>
                  <a:lnTo>
                    <a:pt x="1759782" y="19980"/>
                  </a:lnTo>
                  <a:lnTo>
                    <a:pt x="1807166" y="19784"/>
                  </a:lnTo>
                  <a:lnTo>
                    <a:pt x="1854895" y="19077"/>
                  </a:lnTo>
                  <a:lnTo>
                    <a:pt x="1903450" y="17755"/>
                  </a:lnTo>
                  <a:lnTo>
                    <a:pt x="1953310" y="15716"/>
                  </a:lnTo>
                  <a:lnTo>
                    <a:pt x="2004981" y="13847"/>
                  </a:lnTo>
                  <a:lnTo>
                    <a:pt x="2058413" y="13030"/>
                  </a:lnTo>
                  <a:lnTo>
                    <a:pt x="2113167" y="13062"/>
                  </a:lnTo>
                  <a:lnTo>
                    <a:pt x="2168804" y="13743"/>
                  </a:lnTo>
                  <a:lnTo>
                    <a:pt x="2224885" y="14869"/>
                  </a:lnTo>
                  <a:lnTo>
                    <a:pt x="2280971" y="16240"/>
                  </a:lnTo>
                  <a:lnTo>
                    <a:pt x="2336623" y="17653"/>
                  </a:lnTo>
                  <a:lnTo>
                    <a:pt x="2391401" y="18907"/>
                  </a:lnTo>
                  <a:lnTo>
                    <a:pt x="2444867" y="19799"/>
                  </a:lnTo>
                  <a:lnTo>
                    <a:pt x="2496581" y="20128"/>
                  </a:lnTo>
                  <a:lnTo>
                    <a:pt x="2546105" y="19691"/>
                  </a:lnTo>
                  <a:lnTo>
                    <a:pt x="2592999" y="18288"/>
                  </a:lnTo>
                  <a:lnTo>
                    <a:pt x="2636824" y="15716"/>
                  </a:lnTo>
                  <a:lnTo>
                    <a:pt x="2684804" y="12856"/>
                  </a:lnTo>
                  <a:lnTo>
                    <a:pt x="2736763" y="11191"/>
                  </a:lnTo>
                  <a:lnTo>
                    <a:pt x="2791703" y="10519"/>
                  </a:lnTo>
                  <a:lnTo>
                    <a:pt x="2848623" y="10636"/>
                  </a:lnTo>
                  <a:lnTo>
                    <a:pt x="2906523" y="11340"/>
                  </a:lnTo>
                  <a:lnTo>
                    <a:pt x="2964405" y="12430"/>
                  </a:lnTo>
                  <a:lnTo>
                    <a:pt x="3021268" y="13702"/>
                  </a:lnTo>
                  <a:lnTo>
                    <a:pt x="3076113" y="14954"/>
                  </a:lnTo>
                  <a:lnTo>
                    <a:pt x="3127939" y="15984"/>
                  </a:lnTo>
                  <a:lnTo>
                    <a:pt x="3175748" y="16589"/>
                  </a:lnTo>
                  <a:lnTo>
                    <a:pt x="3218540" y="16567"/>
                  </a:lnTo>
                  <a:lnTo>
                    <a:pt x="3255314" y="15716"/>
                  </a:lnTo>
                  <a:lnTo>
                    <a:pt x="3254552" y="23844"/>
                  </a:lnTo>
                  <a:lnTo>
                    <a:pt x="3254933" y="27781"/>
                  </a:lnTo>
                  <a:lnTo>
                    <a:pt x="3255314" y="34004"/>
                  </a:lnTo>
                  <a:lnTo>
                    <a:pt x="3216198" y="34740"/>
                  </a:lnTo>
                  <a:lnTo>
                    <a:pt x="3170970" y="34950"/>
                  </a:lnTo>
                  <a:lnTo>
                    <a:pt x="3120696" y="34737"/>
                  </a:lnTo>
                  <a:lnTo>
                    <a:pt x="3066439" y="34204"/>
                  </a:lnTo>
                  <a:lnTo>
                    <a:pt x="3009265" y="33454"/>
                  </a:lnTo>
                  <a:lnTo>
                    <a:pt x="2950240" y="32591"/>
                  </a:lnTo>
                  <a:lnTo>
                    <a:pt x="2890427" y="31718"/>
                  </a:lnTo>
                  <a:lnTo>
                    <a:pt x="2830893" y="30938"/>
                  </a:lnTo>
                  <a:lnTo>
                    <a:pt x="2772701" y="30355"/>
                  </a:lnTo>
                  <a:lnTo>
                    <a:pt x="2716918" y="30072"/>
                  </a:lnTo>
                  <a:lnTo>
                    <a:pt x="2664607" y="30192"/>
                  </a:lnTo>
                  <a:lnTo>
                    <a:pt x="2616834" y="30818"/>
                  </a:lnTo>
                  <a:lnTo>
                    <a:pt x="2574664" y="32054"/>
                  </a:lnTo>
                  <a:lnTo>
                    <a:pt x="2539161" y="34004"/>
                  </a:lnTo>
                  <a:lnTo>
                    <a:pt x="2505762" y="35610"/>
                  </a:lnTo>
                  <a:lnTo>
                    <a:pt x="2429730" y="35333"/>
                  </a:lnTo>
                  <a:lnTo>
                    <a:pt x="2387286" y="33948"/>
                  </a:lnTo>
                  <a:lnTo>
                    <a:pt x="2342017" y="32067"/>
                  </a:lnTo>
                  <a:lnTo>
                    <a:pt x="2294016" y="29938"/>
                  </a:lnTo>
                  <a:lnTo>
                    <a:pt x="2243378" y="27813"/>
                  </a:lnTo>
                  <a:lnTo>
                    <a:pt x="2190198" y="25939"/>
                  </a:lnTo>
                  <a:lnTo>
                    <a:pt x="2134569" y="24569"/>
                  </a:lnTo>
                  <a:lnTo>
                    <a:pt x="2076587" y="23951"/>
                  </a:lnTo>
                  <a:lnTo>
                    <a:pt x="2016345" y="24336"/>
                  </a:lnTo>
                  <a:lnTo>
                    <a:pt x="1953939" y="25973"/>
                  </a:lnTo>
                  <a:lnTo>
                    <a:pt x="1889462" y="29112"/>
                  </a:lnTo>
                  <a:lnTo>
                    <a:pt x="1823008" y="34004"/>
                  </a:lnTo>
                  <a:lnTo>
                    <a:pt x="1755041" y="39381"/>
                  </a:lnTo>
                  <a:lnTo>
                    <a:pt x="1695316" y="43107"/>
                  </a:lnTo>
                  <a:lnTo>
                    <a:pt x="1642398" y="45387"/>
                  </a:lnTo>
                  <a:lnTo>
                    <a:pt x="1594852" y="46427"/>
                  </a:lnTo>
                  <a:lnTo>
                    <a:pt x="1551244" y="46434"/>
                  </a:lnTo>
                  <a:lnTo>
                    <a:pt x="1510139" y="45614"/>
                  </a:lnTo>
                  <a:lnTo>
                    <a:pt x="1470104" y="44172"/>
                  </a:lnTo>
                  <a:lnTo>
                    <a:pt x="1429703" y="42314"/>
                  </a:lnTo>
                  <a:lnTo>
                    <a:pt x="1387502" y="40247"/>
                  </a:lnTo>
                  <a:lnTo>
                    <a:pt x="1342066" y="38176"/>
                  </a:lnTo>
                  <a:lnTo>
                    <a:pt x="1291961" y="36308"/>
                  </a:lnTo>
                  <a:lnTo>
                    <a:pt x="1235753" y="34849"/>
                  </a:lnTo>
                  <a:lnTo>
                    <a:pt x="1172006" y="34004"/>
                  </a:lnTo>
                  <a:lnTo>
                    <a:pt x="1133450" y="33851"/>
                  </a:lnTo>
                  <a:lnTo>
                    <a:pt x="1094538" y="33934"/>
                  </a:lnTo>
                  <a:lnTo>
                    <a:pt x="1055160" y="34222"/>
                  </a:lnTo>
                  <a:lnTo>
                    <a:pt x="1015206" y="34682"/>
                  </a:lnTo>
                  <a:lnTo>
                    <a:pt x="974566" y="35283"/>
                  </a:lnTo>
                  <a:lnTo>
                    <a:pt x="933129" y="35994"/>
                  </a:lnTo>
                  <a:lnTo>
                    <a:pt x="890786" y="36781"/>
                  </a:lnTo>
                  <a:lnTo>
                    <a:pt x="847426" y="37615"/>
                  </a:lnTo>
                  <a:lnTo>
                    <a:pt x="802940" y="38462"/>
                  </a:lnTo>
                  <a:lnTo>
                    <a:pt x="757218" y="39292"/>
                  </a:lnTo>
                  <a:lnTo>
                    <a:pt x="710148" y="40072"/>
                  </a:lnTo>
                  <a:lnTo>
                    <a:pt x="661622" y="40770"/>
                  </a:lnTo>
                  <a:lnTo>
                    <a:pt x="611529" y="41356"/>
                  </a:lnTo>
                  <a:lnTo>
                    <a:pt x="559759" y="41796"/>
                  </a:lnTo>
                  <a:lnTo>
                    <a:pt x="506202" y="42060"/>
                  </a:lnTo>
                  <a:lnTo>
                    <a:pt x="450748" y="42116"/>
                  </a:lnTo>
                  <a:lnTo>
                    <a:pt x="393286" y="41931"/>
                  </a:lnTo>
                  <a:lnTo>
                    <a:pt x="333708" y="41475"/>
                  </a:lnTo>
                  <a:lnTo>
                    <a:pt x="271902" y="40715"/>
                  </a:lnTo>
                  <a:lnTo>
                    <a:pt x="207758" y="39620"/>
                  </a:lnTo>
                  <a:lnTo>
                    <a:pt x="141168" y="38157"/>
                  </a:lnTo>
                  <a:lnTo>
                    <a:pt x="72019" y="36296"/>
                  </a:lnTo>
                  <a:lnTo>
                    <a:pt x="203" y="34004"/>
                  </a:lnTo>
                  <a:lnTo>
                    <a:pt x="152" y="28162"/>
                  </a:lnTo>
                  <a:lnTo>
                    <a:pt x="0" y="22193"/>
                  </a:lnTo>
                  <a:lnTo>
                    <a:pt x="203" y="15716"/>
                  </a:lnTo>
                  <a:close/>
                </a:path>
              </a:pathLst>
            </a:custGeom>
            <a:ln w="38100">
              <a:solidFill>
                <a:srgbClr val="EC7C30"/>
              </a:solidFill>
            </a:ln>
          </p:spPr>
          <p:txBody>
            <a:bodyPr wrap="square" lIns="0" tIns="0" rIns="0" bIns="0" rtlCol="0"/>
            <a:lstStyle/>
            <a:p>
              <a:endParaRPr/>
            </a:p>
          </p:txBody>
        </p:sp>
      </p:grpSp>
      <p:pic>
        <p:nvPicPr>
          <p:cNvPr id="6" name="object 6"/>
          <p:cNvPicPr/>
          <p:nvPr/>
        </p:nvPicPr>
        <p:blipFill>
          <a:blip r:embed="rId3" cstate="print"/>
          <a:stretch>
            <a:fillRect/>
          </a:stretch>
        </p:blipFill>
        <p:spPr>
          <a:xfrm>
            <a:off x="4654296" y="1007452"/>
            <a:ext cx="7214616" cy="4815713"/>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p:nvPr/>
        </p:nvSpPr>
        <p:spPr>
          <a:xfrm>
            <a:off x="838200" y="1929384"/>
            <a:ext cx="10515600" cy="4251960"/>
          </a:xfrm>
          <a:prstGeom prst="rect">
            <a:avLst/>
          </a:prstGeom>
        </p:spPr>
        <p:txBody>
          <a:bodyPr vert="horz" lIns="91440" tIns="45720" rIns="91440" bIns="45720" rtlCol="0">
            <a:normAutofit/>
          </a:bodyPr>
          <a:lstStyle/>
          <a:p>
            <a:pPr marL="12700" marR="0" lvl="0" indent="-228600" algn="l" rtl="0" fontAlgn="auto">
              <a:lnSpc>
                <a:spcPct val="90000"/>
              </a:lnSpc>
              <a:spcBef>
                <a:spcPts val="745"/>
              </a:spcBef>
              <a:spcAft>
                <a:spcPts val="0"/>
              </a:spcAft>
              <a:buClrTx/>
              <a:buSzTx/>
              <a:buFont typeface="Arial" panose="020B0604020202020204" pitchFamily="34" charset="0"/>
              <a:buChar char="•"/>
              <a:tabLst/>
              <a:defRPr/>
            </a:pPr>
            <a:r>
              <a:rPr kumimoji="0" lang="en-US" sz="2200" b="1" i="0" u="none" strike="noStrike" kern="1200" cap="none" spc="0" normalizeH="0" baseline="0" noProof="0">
                <a:ln>
                  <a:noFill/>
                </a:ln>
                <a:solidFill>
                  <a:schemeClr val="tx1"/>
                </a:solidFill>
                <a:effectLst/>
                <a:uLnTx/>
                <a:uFillTx/>
                <a:latin typeface="+mn-lt"/>
                <a:ea typeface="+mn-ea"/>
                <a:cs typeface="+mn-cs"/>
              </a:rPr>
              <a:t>Hpl.</a:t>
            </a:r>
            <a:r>
              <a:rPr kumimoji="0" lang="en-US" sz="2200" b="1" i="0" u="none" strike="noStrike" kern="1200" cap="none" spc="-30" normalizeH="0" baseline="0" noProof="0">
                <a:ln>
                  <a:noFill/>
                </a:ln>
                <a:solidFill>
                  <a:schemeClr val="tx1"/>
                </a:solidFill>
                <a:effectLst/>
                <a:uLnTx/>
                <a:uFillTx/>
                <a:latin typeface="+mn-lt"/>
                <a:ea typeface="+mn-ea"/>
                <a:cs typeface="+mn-cs"/>
              </a:rPr>
              <a:t> </a:t>
            </a:r>
            <a:r>
              <a:rPr kumimoji="0" lang="en-US" sz="2200" b="1" i="0" u="none" strike="noStrike" kern="1200" cap="none" spc="0" normalizeH="0" baseline="0" noProof="0">
                <a:ln>
                  <a:noFill/>
                </a:ln>
                <a:solidFill>
                  <a:schemeClr val="tx1"/>
                </a:solidFill>
                <a:effectLst/>
                <a:uLnTx/>
                <a:uFillTx/>
                <a:latin typeface="+mn-lt"/>
                <a:ea typeface="+mn-ea"/>
                <a:cs typeface="+mn-cs"/>
              </a:rPr>
              <a:t>§</a:t>
            </a:r>
            <a:r>
              <a:rPr kumimoji="0" lang="en-US" sz="2200" b="1" i="0" u="none" strike="noStrike" kern="1200" cap="none" spc="-95" normalizeH="0" baseline="0" noProof="0">
                <a:ln>
                  <a:noFill/>
                </a:ln>
                <a:solidFill>
                  <a:schemeClr val="tx1"/>
                </a:solidFill>
                <a:effectLst/>
                <a:uLnTx/>
                <a:uFillTx/>
                <a:latin typeface="+mn-lt"/>
                <a:ea typeface="+mn-ea"/>
                <a:cs typeface="+mn-cs"/>
              </a:rPr>
              <a:t> </a:t>
            </a:r>
            <a:r>
              <a:rPr kumimoji="0" lang="en-US" sz="2200" b="1" i="0" u="none" strike="noStrike" kern="1200" cap="none" spc="0" normalizeH="0" baseline="0" noProof="0">
                <a:ln>
                  <a:noFill/>
                </a:ln>
                <a:solidFill>
                  <a:schemeClr val="tx1"/>
                </a:solidFill>
                <a:effectLst/>
                <a:uLnTx/>
                <a:uFillTx/>
                <a:latin typeface="+mn-lt"/>
                <a:ea typeface="+mn-ea"/>
                <a:cs typeface="+mn-cs"/>
              </a:rPr>
              <a:t>22.</a:t>
            </a:r>
            <a:r>
              <a:rPr kumimoji="0" lang="en-US" sz="2200" b="1" i="0" u="none" strike="noStrike" kern="1200" cap="none" spc="-10" normalizeH="0" baseline="0" noProof="0">
                <a:ln>
                  <a:noFill/>
                </a:ln>
                <a:solidFill>
                  <a:schemeClr val="tx1"/>
                </a:solidFill>
                <a:effectLst/>
                <a:uLnTx/>
                <a:uFillTx/>
                <a:latin typeface="+mn-lt"/>
                <a:ea typeface="+mn-ea"/>
                <a:cs typeface="+mn-cs"/>
              </a:rPr>
              <a:t> </a:t>
            </a:r>
            <a:r>
              <a:rPr kumimoji="0" lang="en-US" sz="2200" b="1" i="1" u="none" strike="noStrike" kern="1200" cap="none" spc="-10" normalizeH="0" baseline="0" noProof="0">
                <a:ln>
                  <a:noFill/>
                </a:ln>
                <a:solidFill>
                  <a:schemeClr val="tx1"/>
                </a:solidFill>
                <a:effectLst/>
                <a:uLnTx/>
                <a:uFillTx/>
                <a:latin typeface="+mn-lt"/>
                <a:ea typeface="+mn-ea"/>
                <a:cs typeface="+mn-cs"/>
              </a:rPr>
              <a:t>Samtykke</a:t>
            </a:r>
            <a:r>
              <a:rPr kumimoji="0" lang="en-US" sz="2200" b="1" i="1" u="none" strike="noStrike" kern="1200" cap="none" spc="-20" normalizeH="0" baseline="0" noProof="0">
                <a:ln>
                  <a:noFill/>
                </a:ln>
                <a:solidFill>
                  <a:schemeClr val="tx1"/>
                </a:solidFill>
                <a:effectLst/>
                <a:uLnTx/>
                <a:uFillTx/>
                <a:latin typeface="+mn-lt"/>
                <a:ea typeface="+mn-ea"/>
                <a:cs typeface="+mn-cs"/>
              </a:rPr>
              <a:t> </a:t>
            </a:r>
            <a:r>
              <a:rPr kumimoji="0" lang="en-US" sz="2200" b="1" i="1" u="none" strike="noStrike" kern="1200" cap="none" spc="0" normalizeH="0" baseline="0" noProof="0">
                <a:ln>
                  <a:noFill/>
                </a:ln>
                <a:solidFill>
                  <a:schemeClr val="tx1"/>
                </a:solidFill>
                <a:effectLst/>
                <a:uLnTx/>
                <a:uFillTx/>
                <a:latin typeface="+mn-lt"/>
                <a:ea typeface="+mn-ea"/>
                <a:cs typeface="+mn-cs"/>
              </a:rPr>
              <a:t>til</a:t>
            </a:r>
            <a:r>
              <a:rPr kumimoji="0" lang="en-US" sz="2200" b="1" i="1" u="none" strike="noStrike" kern="1200" cap="none" spc="-30" normalizeH="0" baseline="0" noProof="0">
                <a:ln>
                  <a:noFill/>
                </a:ln>
                <a:solidFill>
                  <a:schemeClr val="tx1"/>
                </a:solidFill>
                <a:effectLst/>
                <a:uLnTx/>
                <a:uFillTx/>
                <a:latin typeface="+mn-lt"/>
                <a:ea typeface="+mn-ea"/>
                <a:cs typeface="+mn-cs"/>
              </a:rPr>
              <a:t> </a:t>
            </a:r>
            <a:r>
              <a:rPr kumimoji="0" lang="en-US" sz="2200" b="1" i="1" u="none" strike="noStrike" kern="1200" cap="none" spc="0" normalizeH="0" baseline="0" noProof="0">
                <a:ln>
                  <a:noFill/>
                </a:ln>
                <a:solidFill>
                  <a:schemeClr val="tx1"/>
                </a:solidFill>
                <a:effectLst/>
                <a:uLnTx/>
                <a:uFillTx/>
                <a:latin typeface="+mn-lt"/>
                <a:ea typeface="+mn-ea"/>
                <a:cs typeface="+mn-cs"/>
              </a:rPr>
              <a:t>å</a:t>
            </a:r>
            <a:r>
              <a:rPr kumimoji="0" lang="en-US" sz="2200" b="1" i="1" u="none" strike="noStrike" kern="1200" cap="none" spc="-40" normalizeH="0" baseline="0" noProof="0">
                <a:ln>
                  <a:noFill/>
                </a:ln>
                <a:solidFill>
                  <a:schemeClr val="tx1"/>
                </a:solidFill>
                <a:effectLst/>
                <a:uLnTx/>
                <a:uFillTx/>
                <a:latin typeface="+mn-lt"/>
                <a:ea typeface="+mn-ea"/>
                <a:cs typeface="+mn-cs"/>
              </a:rPr>
              <a:t> </a:t>
            </a:r>
            <a:r>
              <a:rPr kumimoji="0" lang="en-US" sz="2200" b="1" i="1" u="none" strike="noStrike" kern="1200" cap="none" spc="0" normalizeH="0" baseline="0" noProof="0">
                <a:ln>
                  <a:noFill/>
                </a:ln>
                <a:solidFill>
                  <a:schemeClr val="tx1"/>
                </a:solidFill>
                <a:effectLst/>
                <a:uLnTx/>
                <a:uFillTx/>
                <a:latin typeface="+mn-lt"/>
                <a:ea typeface="+mn-ea"/>
                <a:cs typeface="+mn-cs"/>
              </a:rPr>
              <a:t>gi</a:t>
            </a:r>
            <a:r>
              <a:rPr kumimoji="0" lang="en-US" sz="2200" b="1" i="1" u="none" strike="noStrike" kern="1200" cap="none" spc="-35" normalizeH="0" baseline="0" noProof="0">
                <a:ln>
                  <a:noFill/>
                </a:ln>
                <a:solidFill>
                  <a:schemeClr val="tx1"/>
                </a:solidFill>
                <a:effectLst/>
                <a:uLnTx/>
                <a:uFillTx/>
                <a:latin typeface="+mn-lt"/>
                <a:ea typeface="+mn-ea"/>
                <a:cs typeface="+mn-cs"/>
              </a:rPr>
              <a:t> </a:t>
            </a:r>
            <a:r>
              <a:rPr kumimoji="0" lang="en-US" sz="2200" b="1" i="1" u="none" strike="noStrike" kern="1200" cap="none" spc="-10" normalizeH="0" baseline="0" noProof="0">
                <a:ln>
                  <a:noFill/>
                </a:ln>
                <a:solidFill>
                  <a:schemeClr val="tx1"/>
                </a:solidFill>
                <a:effectLst/>
                <a:uLnTx/>
                <a:uFillTx/>
                <a:latin typeface="+mn-lt"/>
                <a:ea typeface="+mn-ea"/>
                <a:cs typeface="+mn-cs"/>
              </a:rPr>
              <a:t>informasjon</a:t>
            </a:r>
            <a:endParaRPr kumimoji="0" lang="en-US" sz="2200" b="0" i="0" u="none" strike="noStrike" kern="1200" cap="none" spc="0" normalizeH="0" baseline="0" noProof="0">
              <a:ln>
                <a:noFill/>
              </a:ln>
              <a:solidFill>
                <a:schemeClr val="tx1"/>
              </a:solidFill>
              <a:effectLst/>
              <a:uLnTx/>
              <a:uFillTx/>
              <a:latin typeface="+mn-lt"/>
              <a:ea typeface="+mn-ea"/>
              <a:cs typeface="+mn-cs"/>
            </a:endParaRPr>
          </a:p>
          <a:p>
            <a:pPr marL="12700" marR="5080" lvl="0" indent="-228600" algn="l" rtl="0" fontAlgn="auto">
              <a:lnSpc>
                <a:spcPct val="90000"/>
              </a:lnSpc>
              <a:spcBef>
                <a:spcPts val="985"/>
              </a:spcBef>
              <a:spcAft>
                <a:spcPts val="0"/>
              </a:spcAft>
              <a:buClrTx/>
              <a:buSzTx/>
              <a:buFont typeface="Arial" panose="020B0604020202020204" pitchFamily="34" charset="0"/>
              <a:buChar char="•"/>
              <a:tabLst/>
              <a:defRPr/>
            </a:pPr>
            <a:r>
              <a:rPr kumimoji="0" lang="en-US" sz="2200" b="0" i="1" u="none" strike="noStrike" kern="1200" cap="none" spc="-25" normalizeH="0" baseline="0" noProof="0">
                <a:ln>
                  <a:noFill/>
                </a:ln>
                <a:solidFill>
                  <a:schemeClr val="tx1"/>
                </a:solidFill>
                <a:effectLst/>
                <a:uLnTx/>
                <a:uFillTx/>
                <a:latin typeface="+mn-lt"/>
                <a:ea typeface="+mn-ea"/>
                <a:cs typeface="+mn-cs"/>
              </a:rPr>
              <a:t>Taushetsplikt</a:t>
            </a:r>
            <a:r>
              <a:rPr kumimoji="0" lang="en-US" sz="2200" b="0" i="1" u="none" strike="noStrike" kern="1200" cap="none" spc="-3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etter</a:t>
            </a:r>
            <a:r>
              <a:rPr kumimoji="0" lang="en-US" sz="2200" b="0" i="1" u="none" strike="noStrike" kern="1200" cap="none" spc="-70" normalizeH="0" baseline="0" noProof="0">
                <a:ln>
                  <a:noFill/>
                </a:ln>
                <a:solidFill>
                  <a:schemeClr val="tx1"/>
                </a:solidFill>
                <a:effectLst/>
                <a:uLnTx/>
                <a:uFillTx/>
                <a:latin typeface="+mn-lt"/>
                <a:ea typeface="+mn-ea"/>
                <a:cs typeface="+mn-cs"/>
              </a:rPr>
              <a:t> </a:t>
            </a:r>
            <a:r>
              <a:rPr kumimoji="0" lang="en-US" sz="2200" b="0" i="1" u="sng" strike="noStrike" kern="1200" cap="none" spc="0" normalizeH="0" baseline="0" noProof="0">
                <a:ln>
                  <a:noFill/>
                </a:ln>
                <a:solidFill>
                  <a:schemeClr val="tx1"/>
                </a:solidFill>
                <a:effectLst/>
                <a:uLnTx/>
                <a:uFill>
                  <a:solidFill>
                    <a:srgbClr val="0462C1"/>
                  </a:solidFill>
                </a:uFill>
                <a:latin typeface="+mn-lt"/>
                <a:ea typeface="+mn-ea"/>
                <a:cs typeface="+mn-cs"/>
              </a:rPr>
              <a:t>§</a:t>
            </a:r>
            <a:r>
              <a:rPr kumimoji="0" lang="en-US" sz="2200" b="0" i="1" u="sng" strike="noStrike" kern="1200" cap="none" spc="-50" normalizeH="0" baseline="0" noProof="0">
                <a:ln>
                  <a:noFill/>
                </a:ln>
                <a:solidFill>
                  <a:schemeClr val="tx1"/>
                </a:solidFill>
                <a:effectLst/>
                <a:uLnTx/>
                <a:uFill>
                  <a:solidFill>
                    <a:srgbClr val="0462C1"/>
                  </a:solidFill>
                </a:uFill>
                <a:latin typeface="+mn-lt"/>
                <a:ea typeface="+mn-ea"/>
                <a:cs typeface="+mn-cs"/>
              </a:rPr>
              <a:t> </a:t>
            </a:r>
            <a:r>
              <a:rPr kumimoji="0" lang="en-US" sz="2200" b="0" i="1" u="sng" strike="noStrike" kern="1200" cap="none" spc="0" normalizeH="0" baseline="0" noProof="0">
                <a:ln>
                  <a:noFill/>
                </a:ln>
                <a:solidFill>
                  <a:schemeClr val="tx1"/>
                </a:solidFill>
                <a:effectLst/>
                <a:uLnTx/>
                <a:uFill>
                  <a:solidFill>
                    <a:srgbClr val="0462C1"/>
                  </a:solidFill>
                </a:uFill>
                <a:latin typeface="+mn-lt"/>
                <a:ea typeface="+mn-ea"/>
                <a:cs typeface="+mn-cs"/>
              </a:rPr>
              <a:t>21</a:t>
            </a:r>
            <a:r>
              <a:rPr kumimoji="0" lang="en-US" sz="2200" b="0" i="1" u="none" strike="noStrike" kern="1200" cap="none" spc="-4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er</a:t>
            </a:r>
            <a:r>
              <a:rPr kumimoji="0" lang="en-US" sz="2200" b="0" i="1" u="none" strike="noStrike" kern="1200" cap="none" spc="-6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ikke</a:t>
            </a:r>
            <a:r>
              <a:rPr kumimoji="0" lang="en-US" sz="2200" b="0" i="1" u="none" strike="noStrike" kern="1200" cap="none" spc="-6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til</a:t>
            </a:r>
            <a:r>
              <a:rPr kumimoji="0" lang="en-US" sz="2200" b="0" i="1" u="none" strike="noStrike" kern="1200" cap="none" spc="-6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hinder</a:t>
            </a:r>
            <a:r>
              <a:rPr kumimoji="0" lang="en-US" sz="2200" b="0" i="1" u="none" strike="noStrike" kern="1200" cap="none" spc="-4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for</a:t>
            </a:r>
            <a:r>
              <a:rPr kumimoji="0" lang="en-US" sz="2200" b="0" i="1" u="none" strike="noStrike" kern="1200" cap="none" spc="-5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at</a:t>
            </a:r>
            <a:r>
              <a:rPr kumimoji="0" lang="en-US" sz="2200" b="0" i="1" u="none" strike="noStrike" kern="1200" cap="none" spc="-75" normalizeH="0" baseline="0" noProof="0">
                <a:ln>
                  <a:noFill/>
                </a:ln>
                <a:solidFill>
                  <a:schemeClr val="tx1"/>
                </a:solidFill>
                <a:effectLst/>
                <a:uLnTx/>
                <a:uFillTx/>
                <a:latin typeface="+mn-lt"/>
                <a:ea typeface="+mn-ea"/>
                <a:cs typeface="+mn-cs"/>
              </a:rPr>
              <a:t> </a:t>
            </a:r>
            <a:r>
              <a:rPr kumimoji="0" lang="en-US" sz="2200" b="0" i="1" u="none" strike="noStrike" kern="1200" cap="none" spc="-10" normalizeH="0" baseline="0" noProof="0">
                <a:ln>
                  <a:noFill/>
                </a:ln>
                <a:solidFill>
                  <a:schemeClr val="tx1"/>
                </a:solidFill>
                <a:effectLst/>
                <a:uLnTx/>
                <a:uFillTx/>
                <a:latin typeface="+mn-lt"/>
                <a:ea typeface="+mn-ea"/>
                <a:cs typeface="+mn-cs"/>
              </a:rPr>
              <a:t>opplysninger</a:t>
            </a:r>
            <a:r>
              <a:rPr kumimoji="0" lang="en-US" sz="2200" b="0" i="1" u="none" strike="noStrike" kern="1200" cap="none" spc="-2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gjøres</a:t>
            </a:r>
            <a:r>
              <a:rPr kumimoji="0" lang="en-US" sz="2200" b="0" i="1" u="none" strike="noStrike" kern="1200" cap="none" spc="-60" normalizeH="0" baseline="0" noProof="0">
                <a:ln>
                  <a:noFill/>
                </a:ln>
                <a:solidFill>
                  <a:schemeClr val="tx1"/>
                </a:solidFill>
                <a:effectLst/>
                <a:uLnTx/>
                <a:uFillTx/>
                <a:latin typeface="+mn-lt"/>
                <a:ea typeface="+mn-ea"/>
                <a:cs typeface="+mn-cs"/>
              </a:rPr>
              <a:t> </a:t>
            </a:r>
            <a:r>
              <a:rPr kumimoji="0" lang="en-US" sz="2200" b="0" i="1" u="none" strike="noStrike" kern="1200" cap="none" spc="-10" normalizeH="0" baseline="0" noProof="0">
                <a:ln>
                  <a:noFill/>
                </a:ln>
                <a:solidFill>
                  <a:schemeClr val="tx1"/>
                </a:solidFill>
                <a:effectLst/>
                <a:uLnTx/>
                <a:uFillTx/>
                <a:latin typeface="+mn-lt"/>
                <a:ea typeface="+mn-ea"/>
                <a:cs typeface="+mn-cs"/>
              </a:rPr>
              <a:t>kjent </a:t>
            </a:r>
            <a:r>
              <a:rPr kumimoji="0" lang="en-US" sz="2200" b="0" i="1" u="none" strike="noStrike" kern="1200" cap="none" spc="0" normalizeH="0" baseline="0" noProof="0">
                <a:ln>
                  <a:noFill/>
                </a:ln>
                <a:solidFill>
                  <a:schemeClr val="tx1"/>
                </a:solidFill>
                <a:effectLst/>
                <a:uLnTx/>
                <a:uFillTx/>
                <a:latin typeface="+mn-lt"/>
                <a:ea typeface="+mn-ea"/>
                <a:cs typeface="+mn-cs"/>
              </a:rPr>
              <a:t>for</a:t>
            </a:r>
            <a:r>
              <a:rPr kumimoji="0" lang="en-US" sz="2200" b="0" i="1" u="none" strike="noStrike" kern="1200" cap="none" spc="-8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den</a:t>
            </a:r>
            <a:r>
              <a:rPr kumimoji="0" lang="en-US" sz="2200" b="0" i="1" u="none" strike="noStrike" kern="1200" cap="none" spc="-6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opplysningene</a:t>
            </a:r>
            <a:r>
              <a:rPr kumimoji="0" lang="en-US" sz="2200" b="0" i="1" u="none" strike="noStrike" kern="1200" cap="none" spc="-40" normalizeH="0" baseline="0" noProof="0">
                <a:ln>
                  <a:noFill/>
                </a:ln>
                <a:solidFill>
                  <a:schemeClr val="tx1"/>
                </a:solidFill>
                <a:effectLst/>
                <a:uLnTx/>
                <a:uFillTx/>
                <a:latin typeface="+mn-lt"/>
                <a:ea typeface="+mn-ea"/>
                <a:cs typeface="+mn-cs"/>
              </a:rPr>
              <a:t> </a:t>
            </a:r>
            <a:r>
              <a:rPr kumimoji="0" lang="en-US" sz="2200" b="0" i="1" u="none" strike="noStrike" kern="1200" cap="none" spc="-10" normalizeH="0" baseline="0" noProof="0">
                <a:ln>
                  <a:noFill/>
                </a:ln>
                <a:solidFill>
                  <a:schemeClr val="tx1"/>
                </a:solidFill>
                <a:effectLst/>
                <a:uLnTx/>
                <a:uFillTx/>
                <a:latin typeface="+mn-lt"/>
                <a:ea typeface="+mn-ea"/>
                <a:cs typeface="+mn-cs"/>
              </a:rPr>
              <a:t>direkte</a:t>
            </a:r>
            <a:r>
              <a:rPr kumimoji="0" lang="en-US" sz="2200" b="0" i="1" u="none" strike="noStrike" kern="1200" cap="none" spc="-75" normalizeH="0" baseline="0" noProof="0">
                <a:ln>
                  <a:noFill/>
                </a:ln>
                <a:solidFill>
                  <a:schemeClr val="tx1"/>
                </a:solidFill>
                <a:effectLst/>
                <a:uLnTx/>
                <a:uFillTx/>
                <a:latin typeface="+mn-lt"/>
                <a:ea typeface="+mn-ea"/>
                <a:cs typeface="+mn-cs"/>
              </a:rPr>
              <a:t> </a:t>
            </a:r>
            <a:r>
              <a:rPr kumimoji="0" lang="en-US" sz="2200" b="0" i="1" u="none" strike="noStrike" kern="1200" cap="none" spc="-25" normalizeH="0" baseline="0" noProof="0">
                <a:ln>
                  <a:noFill/>
                </a:ln>
                <a:solidFill>
                  <a:schemeClr val="tx1"/>
                </a:solidFill>
                <a:effectLst/>
                <a:uLnTx/>
                <a:uFillTx/>
                <a:latin typeface="+mn-lt"/>
                <a:ea typeface="+mn-ea"/>
                <a:cs typeface="+mn-cs"/>
              </a:rPr>
              <a:t>gjelder,</a:t>
            </a:r>
            <a:r>
              <a:rPr kumimoji="0" lang="en-US" sz="2200" b="0" i="1" u="none" strike="noStrike" kern="1200" cap="none" spc="-7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eller</a:t>
            </a:r>
            <a:r>
              <a:rPr kumimoji="0" lang="en-US" sz="2200" b="0" i="1" u="none" strike="noStrike" kern="1200" cap="none" spc="-8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for</a:t>
            </a:r>
            <a:r>
              <a:rPr kumimoji="0" lang="en-US" sz="2200" b="0" i="1" u="none" strike="noStrike" kern="1200" cap="none" spc="-8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andre</a:t>
            </a:r>
            <a:r>
              <a:rPr kumimoji="0" lang="en-US" sz="2200" b="0" i="1" u="none" strike="noStrike" kern="1200" cap="none" spc="-6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i</a:t>
            </a:r>
            <a:r>
              <a:rPr kumimoji="0" lang="en-US" sz="2200" b="0" i="1" u="none" strike="noStrike" kern="1200" cap="none" spc="-7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den</a:t>
            </a:r>
            <a:r>
              <a:rPr kumimoji="0" lang="en-US" sz="2200" b="0" i="1" u="none" strike="noStrike" kern="1200" cap="none" spc="-80" normalizeH="0" baseline="0" noProof="0">
                <a:ln>
                  <a:noFill/>
                </a:ln>
                <a:solidFill>
                  <a:schemeClr val="tx1"/>
                </a:solidFill>
                <a:effectLst/>
                <a:uLnTx/>
                <a:uFillTx/>
                <a:latin typeface="+mn-lt"/>
                <a:ea typeface="+mn-ea"/>
                <a:cs typeface="+mn-cs"/>
              </a:rPr>
              <a:t> </a:t>
            </a:r>
            <a:r>
              <a:rPr kumimoji="0" lang="en-US" sz="2200" b="0" i="1" u="none" strike="noStrike" kern="1200" cap="none" spc="-10" normalizeH="0" baseline="0" noProof="0">
                <a:ln>
                  <a:noFill/>
                </a:ln>
                <a:solidFill>
                  <a:schemeClr val="tx1"/>
                </a:solidFill>
                <a:effectLst/>
                <a:uLnTx/>
                <a:uFillTx/>
                <a:latin typeface="+mn-lt"/>
                <a:ea typeface="+mn-ea"/>
                <a:cs typeface="+mn-cs"/>
              </a:rPr>
              <a:t>utstrekning </a:t>
            </a:r>
            <a:r>
              <a:rPr kumimoji="0" lang="en-US" sz="2200" b="0" i="1" u="none" strike="noStrike" kern="1200" cap="none" spc="0" normalizeH="0" baseline="0" noProof="0">
                <a:ln>
                  <a:noFill/>
                </a:ln>
                <a:solidFill>
                  <a:schemeClr val="tx1"/>
                </a:solidFill>
                <a:effectLst/>
                <a:uLnTx/>
                <a:uFillTx/>
                <a:latin typeface="+mn-lt"/>
                <a:ea typeface="+mn-ea"/>
                <a:cs typeface="+mn-cs"/>
              </a:rPr>
              <a:t>den</a:t>
            </a:r>
            <a:r>
              <a:rPr kumimoji="0" lang="en-US" sz="2200" b="0" i="1" u="none" strike="noStrike" kern="1200" cap="none" spc="-6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som</a:t>
            </a:r>
            <a:r>
              <a:rPr kumimoji="0" lang="en-US" sz="2200" b="0" i="1" u="none" strike="noStrike" kern="1200" cap="none" spc="-6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har</a:t>
            </a:r>
            <a:r>
              <a:rPr kumimoji="0" lang="en-US" sz="2200" b="0" i="1" u="none" strike="noStrike" kern="1200" cap="none" spc="-6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krav</a:t>
            </a:r>
            <a:r>
              <a:rPr kumimoji="0" lang="en-US" sz="2200" b="0" i="1" u="none" strike="noStrike" kern="1200" cap="none" spc="-8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på</a:t>
            </a:r>
            <a:r>
              <a:rPr kumimoji="0" lang="en-US" sz="2200" b="0" i="1" u="none" strike="noStrike" kern="1200" cap="none" spc="-6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taushet</a:t>
            </a:r>
            <a:r>
              <a:rPr kumimoji="0" lang="en-US" sz="2200" b="0" i="1" u="none" strike="noStrike" kern="1200" cap="none" spc="-55" normalizeH="0" baseline="0" noProof="0">
                <a:ln>
                  <a:noFill/>
                </a:ln>
                <a:solidFill>
                  <a:schemeClr val="tx1"/>
                </a:solidFill>
                <a:effectLst/>
                <a:uLnTx/>
                <a:uFillTx/>
                <a:latin typeface="+mn-lt"/>
                <a:ea typeface="+mn-ea"/>
                <a:cs typeface="+mn-cs"/>
              </a:rPr>
              <a:t> </a:t>
            </a:r>
            <a:r>
              <a:rPr kumimoji="0" lang="en-US" sz="2200" b="0" i="1" u="none" strike="noStrike" kern="1200" cap="none" spc="-10" normalizeH="0" baseline="0" noProof="0">
                <a:ln>
                  <a:noFill/>
                </a:ln>
                <a:solidFill>
                  <a:schemeClr val="tx1"/>
                </a:solidFill>
                <a:effectLst/>
                <a:uLnTx/>
                <a:uFillTx/>
                <a:latin typeface="+mn-lt"/>
                <a:ea typeface="+mn-ea"/>
                <a:cs typeface="+mn-cs"/>
              </a:rPr>
              <a:t>samtykker…..</a:t>
            </a:r>
            <a:endParaRPr kumimoji="0" lang="en-US" sz="2200" b="0" i="1" u="none" strike="noStrike" kern="1200" cap="none" spc="0" normalizeH="0" baseline="0" noProof="0">
              <a:ln>
                <a:noFill/>
              </a:ln>
              <a:solidFill>
                <a:schemeClr val="tx1"/>
              </a:solidFill>
              <a:effectLst/>
              <a:uLnTx/>
              <a:uFillTx/>
              <a:latin typeface="+mn-lt"/>
              <a:ea typeface="+mn-ea"/>
              <a:cs typeface="+mn-cs"/>
            </a:endParaRPr>
          </a:p>
          <a:p>
            <a:pPr marL="0" marR="0" lvl="0" indent="-228600" algn="l" rtl="0" fontAlgn="auto">
              <a:lnSpc>
                <a:spcPct val="90000"/>
              </a:lnSpc>
              <a:spcBef>
                <a:spcPts val="1645"/>
              </a:spcBef>
              <a:spcAft>
                <a:spcPts val="0"/>
              </a:spcAft>
              <a:buClrTx/>
              <a:buSzTx/>
              <a:buFont typeface="Arial" panose="020B0604020202020204" pitchFamily="34" charset="0"/>
              <a:buChar char="•"/>
              <a:tabLst/>
              <a:defRPr/>
            </a:pPr>
            <a:endParaRPr kumimoji="0" lang="en-US" sz="2200" b="0" i="0" u="none" strike="noStrike" kern="1200" cap="none" spc="0" normalizeH="0" baseline="0" noProof="0">
              <a:ln>
                <a:noFill/>
              </a:ln>
              <a:solidFill>
                <a:schemeClr val="tx1"/>
              </a:solidFill>
              <a:effectLst/>
              <a:uLnTx/>
              <a:uFillTx/>
              <a:latin typeface="+mn-lt"/>
              <a:ea typeface="+mn-ea"/>
              <a:cs typeface="+mn-cs"/>
            </a:endParaRPr>
          </a:p>
          <a:p>
            <a:pPr marL="12700" marR="363855" lvl="0" indent="-228600" algn="l" rtl="0" fontAlgn="auto">
              <a:lnSpc>
                <a:spcPct val="90000"/>
              </a:lnSpc>
              <a:spcBef>
                <a:spcPts val="0"/>
              </a:spcBef>
              <a:spcAft>
                <a:spcPts val="0"/>
              </a:spcAft>
              <a:buClrTx/>
              <a:buSzTx/>
              <a:buFont typeface="Arial" panose="020B0604020202020204" pitchFamily="34" charset="0"/>
              <a:buChar char="•"/>
              <a:tabLst/>
              <a:defRPr/>
            </a:pPr>
            <a:r>
              <a:rPr kumimoji="0" lang="en-US" sz="2200" b="1" i="0" u="none" strike="noStrike" kern="1200" cap="none" spc="0" normalizeH="0" baseline="0" noProof="0">
                <a:ln>
                  <a:noFill/>
                </a:ln>
                <a:solidFill>
                  <a:schemeClr val="tx1"/>
                </a:solidFill>
                <a:effectLst/>
                <a:uLnTx/>
                <a:uFillTx/>
                <a:latin typeface="+mn-lt"/>
                <a:ea typeface="+mn-ea"/>
                <a:cs typeface="+mn-cs"/>
              </a:rPr>
              <a:t>Fvl</a:t>
            </a:r>
            <a:r>
              <a:rPr kumimoji="0" lang="en-US" sz="2200" b="1" i="0" u="none" strike="noStrike" kern="1200" cap="none" spc="-60" normalizeH="0" baseline="0" noProof="0">
                <a:ln>
                  <a:noFill/>
                </a:ln>
                <a:solidFill>
                  <a:schemeClr val="tx1"/>
                </a:solidFill>
                <a:effectLst/>
                <a:uLnTx/>
                <a:uFillTx/>
                <a:latin typeface="+mn-lt"/>
                <a:ea typeface="+mn-ea"/>
                <a:cs typeface="+mn-cs"/>
              </a:rPr>
              <a:t> </a:t>
            </a:r>
            <a:r>
              <a:rPr kumimoji="0" lang="en-US" sz="2200" b="1" i="0" u="none" strike="noStrike" kern="1200" cap="none" spc="0" normalizeH="0" baseline="0" noProof="0">
                <a:ln>
                  <a:noFill/>
                </a:ln>
                <a:solidFill>
                  <a:schemeClr val="tx1"/>
                </a:solidFill>
                <a:effectLst/>
                <a:uLnTx/>
                <a:uFillTx/>
                <a:latin typeface="+mn-lt"/>
                <a:ea typeface="+mn-ea"/>
                <a:cs typeface="+mn-cs"/>
              </a:rPr>
              <a:t>§</a:t>
            </a:r>
            <a:r>
              <a:rPr kumimoji="0" lang="en-US" sz="2200" b="1" i="0" u="none" strike="noStrike" kern="1200" cap="none" spc="-50" normalizeH="0" baseline="0" noProof="0">
                <a:ln>
                  <a:noFill/>
                </a:ln>
                <a:solidFill>
                  <a:schemeClr val="tx1"/>
                </a:solidFill>
                <a:effectLst/>
                <a:uLnTx/>
                <a:uFillTx/>
                <a:latin typeface="+mn-lt"/>
                <a:ea typeface="+mn-ea"/>
                <a:cs typeface="+mn-cs"/>
              </a:rPr>
              <a:t> </a:t>
            </a:r>
            <a:r>
              <a:rPr kumimoji="0" lang="en-US" sz="2200" b="1" i="0" u="none" strike="noStrike" kern="1200" cap="none" spc="0" normalizeH="0" baseline="0" noProof="0">
                <a:ln>
                  <a:noFill/>
                </a:ln>
                <a:solidFill>
                  <a:schemeClr val="tx1"/>
                </a:solidFill>
                <a:effectLst/>
                <a:uLnTx/>
                <a:uFillTx/>
                <a:latin typeface="+mn-lt"/>
                <a:ea typeface="+mn-ea"/>
                <a:cs typeface="+mn-cs"/>
              </a:rPr>
              <a:t>13</a:t>
            </a:r>
            <a:r>
              <a:rPr kumimoji="0" lang="en-US" sz="2200" b="1" i="0" u="none" strike="noStrike" kern="1200" cap="none" spc="-45" normalizeH="0" baseline="0" noProof="0">
                <a:ln>
                  <a:noFill/>
                </a:ln>
                <a:solidFill>
                  <a:schemeClr val="tx1"/>
                </a:solidFill>
                <a:effectLst/>
                <a:uLnTx/>
                <a:uFillTx/>
                <a:latin typeface="+mn-lt"/>
                <a:ea typeface="+mn-ea"/>
                <a:cs typeface="+mn-cs"/>
              </a:rPr>
              <a:t> </a:t>
            </a:r>
            <a:r>
              <a:rPr kumimoji="0" lang="en-US" sz="2200" b="1" i="0" u="none" strike="noStrike" kern="1200" cap="none" spc="0" normalizeH="0" baseline="0" noProof="0">
                <a:ln>
                  <a:noFill/>
                </a:ln>
                <a:solidFill>
                  <a:schemeClr val="tx1"/>
                </a:solidFill>
                <a:effectLst/>
                <a:uLnTx/>
                <a:uFillTx/>
                <a:latin typeface="+mn-lt"/>
                <a:ea typeface="+mn-ea"/>
                <a:cs typeface="+mn-cs"/>
              </a:rPr>
              <a:t>a.</a:t>
            </a:r>
            <a:r>
              <a:rPr kumimoji="0" lang="en-US" sz="2200" b="1" i="0" u="none" strike="noStrike" kern="1200" cap="none" spc="-50" normalizeH="0" baseline="0" noProof="0">
                <a:ln>
                  <a:noFill/>
                </a:ln>
                <a:solidFill>
                  <a:schemeClr val="tx1"/>
                </a:solidFill>
                <a:effectLst/>
                <a:uLnTx/>
                <a:uFillTx/>
                <a:latin typeface="+mn-lt"/>
                <a:ea typeface="+mn-ea"/>
                <a:cs typeface="+mn-cs"/>
              </a:rPr>
              <a:t> </a:t>
            </a:r>
            <a:r>
              <a:rPr kumimoji="0" lang="en-US" sz="2200" b="1" i="1" u="none" strike="noStrike" kern="1200" cap="none" spc="-10" normalizeH="0" baseline="0" noProof="0">
                <a:ln>
                  <a:noFill/>
                </a:ln>
                <a:solidFill>
                  <a:schemeClr val="tx1"/>
                </a:solidFill>
                <a:effectLst/>
                <a:uLnTx/>
                <a:uFillTx/>
                <a:latin typeface="+mn-lt"/>
                <a:ea typeface="+mn-ea"/>
                <a:cs typeface="+mn-cs"/>
              </a:rPr>
              <a:t>(begrensninger</a:t>
            </a:r>
            <a:r>
              <a:rPr kumimoji="0" lang="en-US" sz="2200" b="1" i="1" u="none" strike="noStrike" kern="1200" cap="none" spc="-50" normalizeH="0" baseline="0" noProof="0">
                <a:ln>
                  <a:noFill/>
                </a:ln>
                <a:solidFill>
                  <a:schemeClr val="tx1"/>
                </a:solidFill>
                <a:effectLst/>
                <a:uLnTx/>
                <a:uFillTx/>
                <a:latin typeface="+mn-lt"/>
                <a:ea typeface="+mn-ea"/>
                <a:cs typeface="+mn-cs"/>
              </a:rPr>
              <a:t> </a:t>
            </a:r>
            <a:r>
              <a:rPr kumimoji="0" lang="en-US" sz="2200" b="1" i="1" u="none" strike="noStrike" kern="1200" cap="none" spc="0" normalizeH="0" baseline="0" noProof="0">
                <a:ln>
                  <a:noFill/>
                </a:ln>
                <a:solidFill>
                  <a:schemeClr val="tx1"/>
                </a:solidFill>
                <a:effectLst/>
                <a:uLnTx/>
                <a:uFillTx/>
                <a:latin typeface="+mn-lt"/>
                <a:ea typeface="+mn-ea"/>
                <a:cs typeface="+mn-cs"/>
              </a:rPr>
              <a:t>i</a:t>
            </a:r>
            <a:r>
              <a:rPr kumimoji="0" lang="en-US" sz="2200" b="1" i="1" u="none" strike="noStrike" kern="1200" cap="none" spc="-60" normalizeH="0" baseline="0" noProof="0">
                <a:ln>
                  <a:noFill/>
                </a:ln>
                <a:solidFill>
                  <a:schemeClr val="tx1"/>
                </a:solidFill>
                <a:effectLst/>
                <a:uLnTx/>
                <a:uFillTx/>
                <a:latin typeface="+mn-lt"/>
                <a:ea typeface="+mn-ea"/>
                <a:cs typeface="+mn-cs"/>
              </a:rPr>
              <a:t> </a:t>
            </a:r>
            <a:r>
              <a:rPr kumimoji="0" lang="en-US" sz="2200" b="1" i="1" u="none" strike="noStrike" kern="1200" cap="none" spc="-10" normalizeH="0" baseline="0" noProof="0">
                <a:ln>
                  <a:noFill/>
                </a:ln>
                <a:solidFill>
                  <a:schemeClr val="tx1"/>
                </a:solidFill>
                <a:effectLst/>
                <a:uLnTx/>
                <a:uFillTx/>
                <a:latin typeface="+mn-lt"/>
                <a:ea typeface="+mn-ea"/>
                <a:cs typeface="+mn-cs"/>
              </a:rPr>
              <a:t>taushetsplikten</a:t>
            </a:r>
            <a:r>
              <a:rPr kumimoji="0" lang="en-US" sz="2200" b="1" i="1" u="none" strike="noStrike" kern="1200" cap="none" spc="-35" normalizeH="0" baseline="0" noProof="0">
                <a:ln>
                  <a:noFill/>
                </a:ln>
                <a:solidFill>
                  <a:schemeClr val="tx1"/>
                </a:solidFill>
                <a:effectLst/>
                <a:uLnTx/>
                <a:uFillTx/>
                <a:latin typeface="+mn-lt"/>
                <a:ea typeface="+mn-ea"/>
                <a:cs typeface="+mn-cs"/>
              </a:rPr>
              <a:t> </a:t>
            </a:r>
            <a:r>
              <a:rPr kumimoji="0" lang="en-US" sz="2200" b="1" i="1" u="none" strike="noStrike" kern="1200" cap="none" spc="0" normalizeH="0" baseline="0" noProof="0">
                <a:ln>
                  <a:noFill/>
                </a:ln>
                <a:solidFill>
                  <a:schemeClr val="tx1"/>
                </a:solidFill>
                <a:effectLst/>
                <a:uLnTx/>
                <a:uFillTx/>
                <a:latin typeface="+mn-lt"/>
                <a:ea typeface="+mn-ea"/>
                <a:cs typeface="+mn-cs"/>
              </a:rPr>
              <a:t>når</a:t>
            </a:r>
            <a:r>
              <a:rPr kumimoji="0" lang="en-US" sz="2200" b="1" i="1" u="none" strike="noStrike" kern="1200" cap="none" spc="-65" normalizeH="0" baseline="0" noProof="0">
                <a:ln>
                  <a:noFill/>
                </a:ln>
                <a:solidFill>
                  <a:schemeClr val="tx1"/>
                </a:solidFill>
                <a:effectLst/>
                <a:uLnTx/>
                <a:uFillTx/>
                <a:latin typeface="+mn-lt"/>
                <a:ea typeface="+mn-ea"/>
                <a:cs typeface="+mn-cs"/>
              </a:rPr>
              <a:t> </a:t>
            </a:r>
            <a:r>
              <a:rPr kumimoji="0" lang="en-US" sz="2200" b="1" i="1" u="none" strike="noStrike" kern="1200" cap="none" spc="0" normalizeH="0" baseline="0" noProof="0">
                <a:ln>
                  <a:noFill/>
                </a:ln>
                <a:solidFill>
                  <a:schemeClr val="tx1"/>
                </a:solidFill>
                <a:effectLst/>
                <a:uLnTx/>
                <a:uFillTx/>
                <a:latin typeface="+mn-lt"/>
                <a:ea typeface="+mn-ea"/>
                <a:cs typeface="+mn-cs"/>
              </a:rPr>
              <a:t>det</a:t>
            </a:r>
            <a:r>
              <a:rPr kumimoji="0" lang="en-US" sz="2200" b="1" i="1" u="none" strike="noStrike" kern="1200" cap="none" spc="-50" normalizeH="0" baseline="0" noProof="0">
                <a:ln>
                  <a:noFill/>
                </a:ln>
                <a:solidFill>
                  <a:schemeClr val="tx1"/>
                </a:solidFill>
                <a:effectLst/>
                <a:uLnTx/>
                <a:uFillTx/>
                <a:latin typeface="+mn-lt"/>
                <a:ea typeface="+mn-ea"/>
                <a:cs typeface="+mn-cs"/>
              </a:rPr>
              <a:t> </a:t>
            </a:r>
            <a:r>
              <a:rPr kumimoji="0" lang="en-US" sz="2200" b="1" i="1" u="none" strike="noStrike" kern="1200" cap="none" spc="0" normalizeH="0" baseline="0" noProof="0">
                <a:ln>
                  <a:noFill/>
                </a:ln>
                <a:solidFill>
                  <a:schemeClr val="tx1"/>
                </a:solidFill>
                <a:effectLst/>
                <a:uLnTx/>
                <a:uFillTx/>
                <a:latin typeface="+mn-lt"/>
                <a:ea typeface="+mn-ea"/>
                <a:cs typeface="+mn-cs"/>
              </a:rPr>
              <a:t>ikke</a:t>
            </a:r>
            <a:r>
              <a:rPr kumimoji="0" lang="en-US" sz="2200" b="1" i="1" u="none" strike="noStrike" kern="1200" cap="none" spc="-35" normalizeH="0" baseline="0" noProof="0">
                <a:ln>
                  <a:noFill/>
                </a:ln>
                <a:solidFill>
                  <a:schemeClr val="tx1"/>
                </a:solidFill>
                <a:effectLst/>
                <a:uLnTx/>
                <a:uFillTx/>
                <a:latin typeface="+mn-lt"/>
                <a:ea typeface="+mn-ea"/>
                <a:cs typeface="+mn-cs"/>
              </a:rPr>
              <a:t> </a:t>
            </a:r>
            <a:r>
              <a:rPr kumimoji="0" lang="en-US" sz="2200" b="1" i="1" u="none" strike="noStrike" kern="1200" cap="none" spc="0" normalizeH="0" baseline="0" noProof="0">
                <a:ln>
                  <a:noFill/>
                </a:ln>
                <a:solidFill>
                  <a:schemeClr val="tx1"/>
                </a:solidFill>
                <a:effectLst/>
                <a:uLnTx/>
                <a:uFillTx/>
                <a:latin typeface="+mn-lt"/>
                <a:ea typeface="+mn-ea"/>
                <a:cs typeface="+mn-cs"/>
              </a:rPr>
              <a:t>er</a:t>
            </a:r>
            <a:r>
              <a:rPr kumimoji="0" lang="en-US" sz="2200" b="1" i="1" u="none" strike="noStrike" kern="1200" cap="none" spc="-55" normalizeH="0" baseline="0" noProof="0">
                <a:ln>
                  <a:noFill/>
                </a:ln>
                <a:solidFill>
                  <a:schemeClr val="tx1"/>
                </a:solidFill>
                <a:effectLst/>
                <a:uLnTx/>
                <a:uFillTx/>
                <a:latin typeface="+mn-lt"/>
                <a:ea typeface="+mn-ea"/>
                <a:cs typeface="+mn-cs"/>
              </a:rPr>
              <a:t> </a:t>
            </a:r>
            <a:r>
              <a:rPr kumimoji="0" lang="en-US" sz="2200" b="1" i="1" u="none" strike="noStrike" kern="1200" cap="none" spc="0" normalizeH="0" baseline="0" noProof="0">
                <a:ln>
                  <a:noFill/>
                </a:ln>
                <a:solidFill>
                  <a:schemeClr val="tx1"/>
                </a:solidFill>
                <a:effectLst/>
                <a:uLnTx/>
                <a:uFillTx/>
                <a:latin typeface="+mn-lt"/>
                <a:ea typeface="+mn-ea"/>
                <a:cs typeface="+mn-cs"/>
              </a:rPr>
              <a:t>behov</a:t>
            </a:r>
            <a:r>
              <a:rPr kumimoji="0" lang="en-US" sz="2200" b="1" i="1" u="none" strike="noStrike" kern="1200" cap="none" spc="-55" normalizeH="0" baseline="0" noProof="0">
                <a:ln>
                  <a:noFill/>
                </a:ln>
                <a:solidFill>
                  <a:schemeClr val="tx1"/>
                </a:solidFill>
                <a:effectLst/>
                <a:uLnTx/>
                <a:uFillTx/>
                <a:latin typeface="+mn-lt"/>
                <a:ea typeface="+mn-ea"/>
                <a:cs typeface="+mn-cs"/>
              </a:rPr>
              <a:t> </a:t>
            </a:r>
            <a:r>
              <a:rPr kumimoji="0" lang="en-US" sz="2200" b="1" i="1" u="none" strike="noStrike" kern="1200" cap="none" spc="-25" normalizeH="0" baseline="0" noProof="0">
                <a:ln>
                  <a:noFill/>
                </a:ln>
                <a:solidFill>
                  <a:schemeClr val="tx1"/>
                </a:solidFill>
                <a:effectLst/>
                <a:uLnTx/>
                <a:uFillTx/>
                <a:latin typeface="+mn-lt"/>
                <a:ea typeface="+mn-ea"/>
                <a:cs typeface="+mn-cs"/>
              </a:rPr>
              <a:t>for </a:t>
            </a:r>
            <a:r>
              <a:rPr kumimoji="0" lang="en-US" sz="2200" b="1" i="1" u="none" strike="noStrike" kern="1200" cap="none" spc="-10" normalizeH="0" baseline="0" noProof="0">
                <a:ln>
                  <a:noFill/>
                </a:ln>
                <a:solidFill>
                  <a:schemeClr val="tx1"/>
                </a:solidFill>
                <a:effectLst/>
                <a:uLnTx/>
                <a:uFillTx/>
                <a:latin typeface="+mn-lt"/>
                <a:ea typeface="+mn-ea"/>
                <a:cs typeface="+mn-cs"/>
              </a:rPr>
              <a:t>beskyttelse).</a:t>
            </a:r>
            <a:endParaRPr kumimoji="0" lang="en-US" sz="2200" b="0" i="0" u="none" strike="noStrike" kern="1200" cap="none" spc="0" normalizeH="0" baseline="0" noProof="0">
              <a:ln>
                <a:noFill/>
              </a:ln>
              <a:solidFill>
                <a:schemeClr val="tx1"/>
              </a:solidFill>
              <a:effectLst/>
              <a:uLnTx/>
              <a:uFillTx/>
              <a:latin typeface="+mn-lt"/>
              <a:ea typeface="+mn-ea"/>
              <a:cs typeface="+mn-cs"/>
            </a:endParaRPr>
          </a:p>
          <a:p>
            <a:pPr marL="12700" marR="0" lvl="0" indent="-228600" algn="l" rtl="0" fontAlgn="auto">
              <a:lnSpc>
                <a:spcPct val="90000"/>
              </a:lnSpc>
              <a:spcBef>
                <a:spcPts val="635"/>
              </a:spcBef>
              <a:spcAft>
                <a:spcPts val="0"/>
              </a:spcAft>
              <a:buClrTx/>
              <a:buSzTx/>
              <a:buFont typeface="Arial" panose="020B0604020202020204" pitchFamily="34" charset="0"/>
              <a:buChar char="•"/>
              <a:tabLst/>
              <a:defRPr/>
            </a:pPr>
            <a:r>
              <a:rPr kumimoji="0" lang="en-US" sz="2200" b="0" i="0" u="none" strike="noStrike" kern="1200" cap="none" spc="-50" normalizeH="0" baseline="0" noProof="0">
                <a:ln>
                  <a:noFill/>
                </a:ln>
                <a:solidFill>
                  <a:schemeClr val="tx1"/>
                </a:solidFill>
                <a:effectLst/>
                <a:uLnTx/>
                <a:uFillTx/>
                <a:latin typeface="+mn-lt"/>
                <a:ea typeface="+mn-ea"/>
                <a:cs typeface="+mn-cs"/>
              </a:rPr>
              <a:t>…</a:t>
            </a:r>
            <a:endParaRPr kumimoji="0" lang="en-US" sz="2200" b="0" i="0" u="none" strike="noStrike" kern="1200" cap="none" spc="0" normalizeH="0" baseline="0" noProof="0">
              <a:ln>
                <a:noFill/>
              </a:ln>
              <a:solidFill>
                <a:schemeClr val="tx1"/>
              </a:solidFill>
              <a:effectLst/>
              <a:uLnTx/>
              <a:uFillTx/>
              <a:latin typeface="+mn-lt"/>
              <a:ea typeface="+mn-ea"/>
              <a:cs typeface="+mn-cs"/>
            </a:endParaRPr>
          </a:p>
          <a:p>
            <a:pPr marL="12700" marR="303530" lvl="0" indent="-228600" algn="l" rtl="0" fontAlgn="auto">
              <a:lnSpc>
                <a:spcPct val="90000"/>
              </a:lnSpc>
              <a:spcBef>
                <a:spcPts val="1070"/>
              </a:spcBef>
              <a:spcAft>
                <a:spcPts val="0"/>
              </a:spcAft>
              <a:buClrTx/>
              <a:buSzTx/>
              <a:buFont typeface="Arial" panose="020B0604020202020204" pitchFamily="34" charset="0"/>
              <a:buChar char="•"/>
              <a:tabLst/>
              <a:defRPr/>
            </a:pPr>
            <a:r>
              <a:rPr kumimoji="0" lang="en-US" sz="2200" b="0" i="1" u="none" strike="noStrike" kern="1200" cap="none" spc="0" normalizeH="0" baseline="0" noProof="0">
                <a:ln>
                  <a:noFill/>
                </a:ln>
                <a:solidFill>
                  <a:schemeClr val="tx1"/>
                </a:solidFill>
                <a:effectLst/>
                <a:uLnTx/>
                <a:uFillTx/>
                <a:latin typeface="+mn-lt"/>
                <a:ea typeface="+mn-ea"/>
                <a:cs typeface="+mn-cs"/>
              </a:rPr>
              <a:t>1.</a:t>
            </a:r>
            <a:r>
              <a:rPr kumimoji="0" lang="en-US" sz="2200" b="0" i="1" u="none" strike="noStrike" kern="1200" cap="none" spc="-1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at</a:t>
            </a:r>
            <a:r>
              <a:rPr kumimoji="0" lang="en-US" sz="2200" b="0" i="1" u="none" strike="noStrike" kern="1200" cap="none" spc="-4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opplysninger</a:t>
            </a:r>
            <a:r>
              <a:rPr kumimoji="0" lang="en-US" sz="2200" b="0" i="1" u="none" strike="noStrike" kern="1200" cap="none" spc="-6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gjøres</a:t>
            </a:r>
            <a:r>
              <a:rPr kumimoji="0" lang="en-US" sz="2200" b="0" i="1" u="none" strike="noStrike" kern="1200" cap="none" spc="-5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kjent</a:t>
            </a:r>
            <a:r>
              <a:rPr kumimoji="0" lang="en-US" sz="2200" b="0" i="1" u="none" strike="noStrike" kern="1200" cap="none" spc="-4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for</a:t>
            </a:r>
            <a:r>
              <a:rPr kumimoji="0" lang="en-US" sz="2200" b="0" i="1" u="none" strike="noStrike" kern="1200" cap="none" spc="-2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dem</a:t>
            </a:r>
            <a:r>
              <a:rPr kumimoji="0" lang="en-US" sz="2200" b="0" i="1" u="none" strike="noStrike" kern="1200" cap="none" spc="-4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som</a:t>
            </a:r>
            <a:r>
              <a:rPr kumimoji="0" lang="en-US" sz="2200" b="0" i="1" u="none" strike="noStrike" kern="1200" cap="none" spc="-5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de</a:t>
            </a:r>
            <a:r>
              <a:rPr kumimoji="0" lang="en-US" sz="2200" b="0" i="1" u="none" strike="noStrike" kern="1200" cap="none" spc="-4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direkte</a:t>
            </a:r>
            <a:r>
              <a:rPr kumimoji="0" lang="en-US" sz="2200" b="0" i="1" u="none" strike="noStrike" kern="1200" cap="none" spc="-5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gjelder,</a:t>
            </a:r>
            <a:r>
              <a:rPr kumimoji="0" lang="en-US" sz="2200" b="0" i="1" u="none" strike="noStrike" kern="1200" cap="none" spc="-5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eller</a:t>
            </a:r>
            <a:r>
              <a:rPr kumimoji="0" lang="en-US" sz="2200" b="0" i="1" u="none" strike="noStrike" kern="1200" cap="none" spc="-35" normalizeH="0" baseline="0" noProof="0">
                <a:ln>
                  <a:noFill/>
                </a:ln>
                <a:solidFill>
                  <a:schemeClr val="tx1"/>
                </a:solidFill>
                <a:effectLst/>
                <a:uLnTx/>
                <a:uFillTx/>
                <a:latin typeface="+mn-lt"/>
                <a:ea typeface="+mn-ea"/>
                <a:cs typeface="+mn-cs"/>
              </a:rPr>
              <a:t> </a:t>
            </a:r>
            <a:r>
              <a:rPr kumimoji="0" lang="en-US" sz="2200" b="0" i="1" u="none" strike="noStrike" kern="1200" cap="none" spc="-25" normalizeH="0" baseline="0" noProof="0">
                <a:ln>
                  <a:noFill/>
                </a:ln>
                <a:solidFill>
                  <a:schemeClr val="tx1"/>
                </a:solidFill>
                <a:effectLst/>
                <a:uLnTx/>
                <a:uFillTx/>
                <a:latin typeface="+mn-lt"/>
                <a:ea typeface="+mn-ea"/>
                <a:cs typeface="+mn-cs"/>
              </a:rPr>
              <a:t>for </a:t>
            </a:r>
            <a:r>
              <a:rPr kumimoji="0" lang="en-US" sz="2200" b="0" i="1" u="none" strike="noStrike" kern="1200" cap="none" spc="0" normalizeH="0" baseline="0" noProof="0">
                <a:ln>
                  <a:noFill/>
                </a:ln>
                <a:solidFill>
                  <a:schemeClr val="tx1"/>
                </a:solidFill>
                <a:effectLst/>
                <a:uLnTx/>
                <a:uFillTx/>
                <a:latin typeface="+mn-lt"/>
                <a:ea typeface="+mn-ea"/>
                <a:cs typeface="+mn-cs"/>
              </a:rPr>
              <a:t>andre</a:t>
            </a:r>
            <a:r>
              <a:rPr kumimoji="0" lang="en-US" sz="2200" b="0" i="1" u="none" strike="noStrike" kern="1200" cap="none" spc="-4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i</a:t>
            </a:r>
            <a:r>
              <a:rPr kumimoji="0" lang="en-US" sz="2200" b="0" i="1" u="none" strike="noStrike" kern="1200" cap="none" spc="-3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den</a:t>
            </a:r>
            <a:r>
              <a:rPr kumimoji="0" lang="en-US" sz="2200" b="0" i="1" u="none" strike="noStrike" kern="1200" cap="none" spc="-3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utstrekning</a:t>
            </a:r>
            <a:r>
              <a:rPr kumimoji="0" lang="en-US" sz="2200" b="0" i="1" u="none" strike="noStrike" kern="1200" cap="none" spc="-6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de</a:t>
            </a:r>
            <a:r>
              <a:rPr kumimoji="0" lang="en-US" sz="2200" b="0" i="1" u="none" strike="noStrike" kern="1200" cap="none" spc="-3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som</a:t>
            </a:r>
            <a:r>
              <a:rPr kumimoji="0" lang="en-US" sz="2200" b="0" i="1" u="none" strike="noStrike" kern="1200" cap="none" spc="-3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har</a:t>
            </a:r>
            <a:r>
              <a:rPr kumimoji="0" lang="en-US" sz="2200" b="0" i="1" u="none" strike="noStrike" kern="1200" cap="none" spc="-3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krav</a:t>
            </a:r>
            <a:r>
              <a:rPr kumimoji="0" lang="en-US" sz="2200" b="0" i="1" u="none" strike="noStrike" kern="1200" cap="none" spc="-35"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på</a:t>
            </a:r>
            <a:r>
              <a:rPr kumimoji="0" lang="en-US" sz="2200" b="0" i="1" u="none" strike="noStrike" kern="1200" cap="none" spc="-40" normalizeH="0" baseline="0" noProof="0">
                <a:ln>
                  <a:noFill/>
                </a:ln>
                <a:solidFill>
                  <a:schemeClr val="tx1"/>
                </a:solidFill>
                <a:effectLst/>
                <a:uLnTx/>
                <a:uFillTx/>
                <a:latin typeface="+mn-lt"/>
                <a:ea typeface="+mn-ea"/>
                <a:cs typeface="+mn-cs"/>
              </a:rPr>
              <a:t> </a:t>
            </a:r>
            <a:r>
              <a:rPr kumimoji="0" lang="en-US" sz="2200" b="0" i="1" u="none" strike="noStrike" kern="1200" cap="none" spc="0" normalizeH="0" baseline="0" noProof="0">
                <a:ln>
                  <a:noFill/>
                </a:ln>
                <a:solidFill>
                  <a:schemeClr val="tx1"/>
                </a:solidFill>
                <a:effectLst/>
                <a:uLnTx/>
                <a:uFillTx/>
                <a:latin typeface="+mn-lt"/>
                <a:ea typeface="+mn-ea"/>
                <a:cs typeface="+mn-cs"/>
              </a:rPr>
              <a:t>taushet</a:t>
            </a:r>
            <a:r>
              <a:rPr kumimoji="0" lang="en-US" sz="2200" b="0" i="1" u="none" strike="noStrike" kern="1200" cap="none" spc="-50" normalizeH="0" baseline="0" noProof="0">
                <a:ln>
                  <a:noFill/>
                </a:ln>
                <a:solidFill>
                  <a:schemeClr val="tx1"/>
                </a:solidFill>
                <a:effectLst/>
                <a:uLnTx/>
                <a:uFillTx/>
                <a:latin typeface="+mn-lt"/>
                <a:ea typeface="+mn-ea"/>
                <a:cs typeface="+mn-cs"/>
              </a:rPr>
              <a:t> </a:t>
            </a:r>
            <a:r>
              <a:rPr kumimoji="0" lang="en-US" sz="2200" b="0" i="1" u="none" strike="noStrike" kern="1200" cap="none" spc="-10" normalizeH="0" baseline="0" noProof="0">
                <a:ln>
                  <a:noFill/>
                </a:ln>
                <a:solidFill>
                  <a:schemeClr val="tx1"/>
                </a:solidFill>
                <a:effectLst/>
                <a:uLnTx/>
                <a:uFillTx/>
                <a:latin typeface="+mn-lt"/>
                <a:ea typeface="+mn-ea"/>
                <a:cs typeface="+mn-cs"/>
              </a:rPr>
              <a:t>samtykker,</a:t>
            </a:r>
            <a:endParaRPr kumimoji="0" lang="en-US" sz="2200" b="0" i="1"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338726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72C26D5-A53C-2C10-74CB-44E524B4CD8F}"/>
              </a:ext>
            </a:extLst>
          </p:cNvPr>
          <p:cNvPicPr>
            <a:picLocks noChangeAspect="1"/>
          </p:cNvPicPr>
          <p:nvPr/>
        </p:nvPicPr>
        <p:blipFill>
          <a:blip r:embed="rId3">
            <a:duotone>
              <a:schemeClr val="bg2">
                <a:shade val="45000"/>
                <a:satMod val="135000"/>
              </a:schemeClr>
              <a:prstClr val="white"/>
            </a:duotone>
          </a:blip>
          <a:srcRect t="15730"/>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AC443DC5-AF19-41AE-A196-EA6F43F04878}"/>
              </a:ext>
            </a:extLst>
          </p:cNvPr>
          <p:cNvSpPr>
            <a:spLocks noGrp="1"/>
          </p:cNvSpPr>
          <p:nvPr>
            <p:ph type="title"/>
          </p:nvPr>
        </p:nvSpPr>
        <p:spPr>
          <a:xfrm>
            <a:off x="838200" y="365125"/>
            <a:ext cx="10515600" cy="1325563"/>
          </a:xfrm>
        </p:spPr>
        <p:txBody>
          <a:bodyPr>
            <a:normAutofit/>
          </a:bodyPr>
          <a:lstStyle/>
          <a:p>
            <a:r>
              <a:rPr lang="nb-NO" b="1"/>
              <a:t>Samtykke</a:t>
            </a:r>
            <a:endParaRPr lang="nb-NO"/>
          </a:p>
        </p:txBody>
      </p:sp>
      <p:graphicFrame>
        <p:nvGraphicFramePr>
          <p:cNvPr id="5" name="Plassholder for innhold 2">
            <a:extLst>
              <a:ext uri="{FF2B5EF4-FFF2-40B4-BE49-F238E27FC236}">
                <a16:creationId xmlns:a16="http://schemas.microsoft.com/office/drawing/2014/main" id="{CE6F27A8-DDE9-2DB1-07EE-4283E31AC346}"/>
              </a:ext>
            </a:extLst>
          </p:cNvPr>
          <p:cNvGraphicFramePr>
            <a:graphicFrameLocks noGrp="1"/>
          </p:cNvGraphicFramePr>
          <p:nvPr>
            <p:ph idx="1"/>
            <p:extLst>
              <p:ext uri="{D42A27DB-BD31-4B8C-83A1-F6EECF244321}">
                <p14:modId xmlns:p14="http://schemas.microsoft.com/office/powerpoint/2010/main" val="170348402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517091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33932" y="1294257"/>
            <a:ext cx="6858000" cy="4366260"/>
          </a:xfrm>
          <a:prstGeom prst="rect">
            <a:avLst/>
          </a:prstGeom>
        </p:spPr>
        <p:txBody>
          <a:bodyPr vert="horz" wrap="square" lIns="0" tIns="13335" rIns="0" bIns="0" rtlCol="0">
            <a:spAutoFit/>
          </a:bodyPr>
          <a:lstStyle/>
          <a:p>
            <a:pPr marL="12700">
              <a:lnSpc>
                <a:spcPct val="100000"/>
              </a:lnSpc>
              <a:spcBef>
                <a:spcPts val="105"/>
              </a:spcBef>
            </a:pPr>
            <a:r>
              <a:rPr sz="2000" b="1" spc="-20" dirty="0">
                <a:latin typeface="Arial"/>
                <a:cs typeface="Arial"/>
              </a:rPr>
              <a:t>Case</a:t>
            </a:r>
            <a:endParaRPr sz="2000">
              <a:latin typeface="Arial"/>
              <a:cs typeface="Arial"/>
            </a:endParaRPr>
          </a:p>
          <a:p>
            <a:pPr marL="12700" marR="26670" indent="69850">
              <a:lnSpc>
                <a:spcPct val="99300"/>
              </a:lnSpc>
              <a:spcBef>
                <a:spcPts val="15"/>
              </a:spcBef>
            </a:pPr>
            <a:r>
              <a:rPr sz="2000" dirty="0">
                <a:latin typeface="Arial"/>
                <a:cs typeface="Arial"/>
              </a:rPr>
              <a:t>En</a:t>
            </a:r>
            <a:r>
              <a:rPr sz="2000" spc="-20" dirty="0">
                <a:latin typeface="Arial"/>
                <a:cs typeface="Arial"/>
              </a:rPr>
              <a:t> </a:t>
            </a:r>
            <a:r>
              <a:rPr sz="2000" dirty="0">
                <a:latin typeface="Arial"/>
                <a:cs typeface="Arial"/>
              </a:rPr>
              <a:t>barnehagelærer</a:t>
            </a:r>
            <a:r>
              <a:rPr sz="2000" spc="-50" dirty="0">
                <a:latin typeface="Arial"/>
                <a:cs typeface="Arial"/>
              </a:rPr>
              <a:t> </a:t>
            </a:r>
            <a:r>
              <a:rPr sz="2000" dirty="0">
                <a:latin typeface="Arial"/>
                <a:cs typeface="Arial"/>
              </a:rPr>
              <a:t>forteller</a:t>
            </a:r>
            <a:r>
              <a:rPr sz="2000" spc="-30" dirty="0">
                <a:latin typeface="Arial"/>
                <a:cs typeface="Arial"/>
              </a:rPr>
              <a:t> </a:t>
            </a:r>
            <a:r>
              <a:rPr sz="2000" dirty="0">
                <a:latin typeface="Arial"/>
                <a:cs typeface="Arial"/>
              </a:rPr>
              <a:t>at</a:t>
            </a:r>
            <a:r>
              <a:rPr sz="2000" spc="-15" dirty="0">
                <a:latin typeface="Arial"/>
                <a:cs typeface="Arial"/>
              </a:rPr>
              <a:t> </a:t>
            </a:r>
            <a:r>
              <a:rPr sz="2000" dirty="0">
                <a:latin typeface="Arial"/>
                <a:cs typeface="Arial"/>
              </a:rPr>
              <a:t>et</a:t>
            </a:r>
            <a:r>
              <a:rPr sz="2000" spc="-30" dirty="0">
                <a:latin typeface="Arial"/>
                <a:cs typeface="Arial"/>
              </a:rPr>
              <a:t> </a:t>
            </a:r>
            <a:r>
              <a:rPr sz="2000" dirty="0">
                <a:latin typeface="Arial"/>
                <a:cs typeface="Arial"/>
              </a:rPr>
              <a:t>barn</a:t>
            </a:r>
            <a:r>
              <a:rPr sz="2000" spc="-35" dirty="0">
                <a:latin typeface="Arial"/>
                <a:cs typeface="Arial"/>
              </a:rPr>
              <a:t> </a:t>
            </a:r>
            <a:r>
              <a:rPr sz="2000" dirty="0">
                <a:latin typeface="Arial"/>
                <a:cs typeface="Arial"/>
              </a:rPr>
              <a:t>har</a:t>
            </a:r>
            <a:r>
              <a:rPr sz="2000" spc="-20" dirty="0">
                <a:latin typeface="Arial"/>
                <a:cs typeface="Arial"/>
              </a:rPr>
              <a:t> </a:t>
            </a:r>
            <a:r>
              <a:rPr sz="2000" dirty="0">
                <a:latin typeface="Arial"/>
                <a:cs typeface="Arial"/>
              </a:rPr>
              <a:t>en</a:t>
            </a:r>
            <a:r>
              <a:rPr sz="2000" spc="-20" dirty="0">
                <a:latin typeface="Arial"/>
                <a:cs typeface="Arial"/>
              </a:rPr>
              <a:t> </a:t>
            </a:r>
            <a:r>
              <a:rPr sz="2000" dirty="0">
                <a:latin typeface="Arial"/>
                <a:cs typeface="Arial"/>
              </a:rPr>
              <a:t>spesiell</a:t>
            </a:r>
            <a:r>
              <a:rPr sz="2000" spc="-25" dirty="0">
                <a:latin typeface="Arial"/>
                <a:cs typeface="Arial"/>
              </a:rPr>
              <a:t> </a:t>
            </a:r>
            <a:r>
              <a:rPr sz="2000" spc="-10" dirty="0">
                <a:latin typeface="Arial"/>
                <a:cs typeface="Arial"/>
              </a:rPr>
              <a:t>gange </a:t>
            </a:r>
            <a:r>
              <a:rPr sz="2000" dirty="0">
                <a:latin typeface="Arial"/>
                <a:cs typeface="Arial"/>
              </a:rPr>
              <a:t>og</a:t>
            </a:r>
            <a:r>
              <a:rPr sz="2000" spc="-30" dirty="0">
                <a:latin typeface="Arial"/>
                <a:cs typeface="Arial"/>
              </a:rPr>
              <a:t> </a:t>
            </a:r>
            <a:r>
              <a:rPr sz="2000" dirty="0">
                <a:latin typeface="Arial"/>
                <a:cs typeface="Arial"/>
              </a:rPr>
              <a:t>klager</a:t>
            </a:r>
            <a:r>
              <a:rPr sz="2000" spc="-40" dirty="0">
                <a:latin typeface="Arial"/>
                <a:cs typeface="Arial"/>
              </a:rPr>
              <a:t> </a:t>
            </a:r>
            <a:r>
              <a:rPr sz="2000" dirty="0">
                <a:latin typeface="Arial"/>
                <a:cs typeface="Arial"/>
              </a:rPr>
              <a:t>over</a:t>
            </a:r>
            <a:r>
              <a:rPr sz="2000" spc="-30" dirty="0">
                <a:latin typeface="Arial"/>
                <a:cs typeface="Arial"/>
              </a:rPr>
              <a:t> </a:t>
            </a:r>
            <a:r>
              <a:rPr sz="2000" dirty="0">
                <a:latin typeface="Arial"/>
                <a:cs typeface="Arial"/>
              </a:rPr>
              <a:t>smerter</a:t>
            </a:r>
            <a:r>
              <a:rPr sz="2000" spc="-65" dirty="0">
                <a:latin typeface="Arial"/>
                <a:cs typeface="Arial"/>
              </a:rPr>
              <a:t> </a:t>
            </a:r>
            <a:r>
              <a:rPr sz="2000" dirty="0">
                <a:latin typeface="Arial"/>
                <a:cs typeface="Arial"/>
              </a:rPr>
              <a:t>i</a:t>
            </a:r>
            <a:r>
              <a:rPr sz="2000" spc="-15" dirty="0">
                <a:latin typeface="Arial"/>
                <a:cs typeface="Arial"/>
              </a:rPr>
              <a:t> </a:t>
            </a:r>
            <a:r>
              <a:rPr sz="2000" dirty="0">
                <a:latin typeface="Arial"/>
                <a:cs typeface="Arial"/>
              </a:rPr>
              <a:t>beina</a:t>
            </a:r>
            <a:r>
              <a:rPr sz="2000" spc="-30" dirty="0">
                <a:latin typeface="Arial"/>
                <a:cs typeface="Arial"/>
              </a:rPr>
              <a:t> </a:t>
            </a:r>
            <a:r>
              <a:rPr sz="2000" dirty="0">
                <a:latin typeface="Arial"/>
                <a:cs typeface="Arial"/>
              </a:rPr>
              <a:t>under</a:t>
            </a:r>
            <a:r>
              <a:rPr sz="2000" spc="-40" dirty="0">
                <a:latin typeface="Arial"/>
                <a:cs typeface="Arial"/>
              </a:rPr>
              <a:t> </a:t>
            </a:r>
            <a:r>
              <a:rPr sz="2000" dirty="0">
                <a:latin typeface="Arial"/>
                <a:cs typeface="Arial"/>
              </a:rPr>
              <a:t>lengre</a:t>
            </a:r>
            <a:r>
              <a:rPr sz="2000" spc="-45" dirty="0">
                <a:latin typeface="Arial"/>
                <a:cs typeface="Arial"/>
              </a:rPr>
              <a:t> </a:t>
            </a:r>
            <a:r>
              <a:rPr sz="2000" spc="-10" dirty="0">
                <a:latin typeface="Arial"/>
                <a:cs typeface="Arial"/>
              </a:rPr>
              <a:t>turer.</a:t>
            </a:r>
            <a:r>
              <a:rPr sz="2000" spc="-55" dirty="0">
                <a:latin typeface="Arial"/>
                <a:cs typeface="Arial"/>
              </a:rPr>
              <a:t> </a:t>
            </a:r>
            <a:r>
              <a:rPr sz="2000" dirty="0">
                <a:latin typeface="Arial"/>
                <a:cs typeface="Arial"/>
              </a:rPr>
              <a:t>Du</a:t>
            </a:r>
            <a:r>
              <a:rPr sz="2000" spc="-15" dirty="0">
                <a:latin typeface="Arial"/>
                <a:cs typeface="Arial"/>
              </a:rPr>
              <a:t> </a:t>
            </a:r>
            <a:r>
              <a:rPr sz="2000" dirty="0">
                <a:latin typeface="Arial"/>
                <a:cs typeface="Arial"/>
              </a:rPr>
              <a:t>vet</a:t>
            </a:r>
            <a:r>
              <a:rPr sz="2000" spc="-30" dirty="0">
                <a:latin typeface="Arial"/>
                <a:cs typeface="Arial"/>
              </a:rPr>
              <a:t> </a:t>
            </a:r>
            <a:r>
              <a:rPr sz="2000" spc="-25" dirty="0">
                <a:latin typeface="Arial"/>
                <a:cs typeface="Arial"/>
              </a:rPr>
              <a:t>at </a:t>
            </a:r>
            <a:r>
              <a:rPr sz="2000" dirty="0">
                <a:latin typeface="Arial"/>
                <a:cs typeface="Arial"/>
              </a:rPr>
              <a:t>barnet</a:t>
            </a:r>
            <a:r>
              <a:rPr sz="2000" spc="-45" dirty="0">
                <a:latin typeface="Arial"/>
                <a:cs typeface="Arial"/>
              </a:rPr>
              <a:t> </a:t>
            </a:r>
            <a:r>
              <a:rPr sz="2000" dirty="0">
                <a:latin typeface="Arial"/>
                <a:cs typeface="Arial"/>
              </a:rPr>
              <a:t>har</a:t>
            </a:r>
            <a:r>
              <a:rPr sz="2000" spc="-30" dirty="0">
                <a:latin typeface="Arial"/>
                <a:cs typeface="Arial"/>
              </a:rPr>
              <a:t> </a:t>
            </a:r>
            <a:r>
              <a:rPr sz="2000" dirty="0">
                <a:latin typeface="Arial"/>
                <a:cs typeface="Arial"/>
              </a:rPr>
              <a:t>leddgikt</a:t>
            </a:r>
            <a:r>
              <a:rPr sz="2000" spc="-25" dirty="0">
                <a:latin typeface="Arial"/>
                <a:cs typeface="Arial"/>
              </a:rPr>
              <a:t> </a:t>
            </a:r>
            <a:r>
              <a:rPr sz="2000" dirty="0">
                <a:latin typeface="Arial"/>
                <a:cs typeface="Arial"/>
              </a:rPr>
              <a:t>og</a:t>
            </a:r>
            <a:r>
              <a:rPr sz="2000" spc="-25" dirty="0">
                <a:latin typeface="Arial"/>
                <a:cs typeface="Arial"/>
              </a:rPr>
              <a:t> </a:t>
            </a:r>
            <a:r>
              <a:rPr sz="2000" dirty="0">
                <a:latin typeface="Arial"/>
                <a:cs typeface="Arial"/>
              </a:rPr>
              <a:t>at</a:t>
            </a:r>
            <a:r>
              <a:rPr sz="2000" spc="-15" dirty="0">
                <a:latin typeface="Arial"/>
                <a:cs typeface="Arial"/>
              </a:rPr>
              <a:t> </a:t>
            </a:r>
            <a:r>
              <a:rPr sz="2000" dirty="0">
                <a:latin typeface="Arial"/>
                <a:cs typeface="Arial"/>
              </a:rPr>
              <a:t>det</a:t>
            </a:r>
            <a:r>
              <a:rPr sz="2000" spc="-25" dirty="0">
                <a:latin typeface="Arial"/>
                <a:cs typeface="Arial"/>
              </a:rPr>
              <a:t> </a:t>
            </a:r>
            <a:r>
              <a:rPr sz="2000" dirty="0">
                <a:latin typeface="Arial"/>
                <a:cs typeface="Arial"/>
              </a:rPr>
              <a:t>dermed</a:t>
            </a:r>
            <a:r>
              <a:rPr sz="2000" spc="-45" dirty="0">
                <a:latin typeface="Arial"/>
                <a:cs typeface="Arial"/>
              </a:rPr>
              <a:t> </a:t>
            </a:r>
            <a:r>
              <a:rPr sz="2000" dirty="0">
                <a:latin typeface="Arial"/>
                <a:cs typeface="Arial"/>
              </a:rPr>
              <a:t>kan</a:t>
            </a:r>
            <a:r>
              <a:rPr sz="2000" spc="-20" dirty="0">
                <a:latin typeface="Arial"/>
                <a:cs typeface="Arial"/>
              </a:rPr>
              <a:t> </a:t>
            </a:r>
            <a:r>
              <a:rPr sz="2000" dirty="0">
                <a:latin typeface="Arial"/>
                <a:cs typeface="Arial"/>
              </a:rPr>
              <a:t>oppleve</a:t>
            </a:r>
            <a:r>
              <a:rPr sz="2000" spc="-25" dirty="0">
                <a:latin typeface="Arial"/>
                <a:cs typeface="Arial"/>
              </a:rPr>
              <a:t> </a:t>
            </a:r>
            <a:r>
              <a:rPr sz="2000" dirty="0">
                <a:latin typeface="Arial"/>
                <a:cs typeface="Arial"/>
              </a:rPr>
              <a:t>smerter</a:t>
            </a:r>
            <a:r>
              <a:rPr sz="2000" spc="-50" dirty="0">
                <a:latin typeface="Arial"/>
                <a:cs typeface="Arial"/>
              </a:rPr>
              <a:t> </a:t>
            </a:r>
            <a:r>
              <a:rPr sz="2000" spc="-25" dirty="0">
                <a:latin typeface="Arial"/>
                <a:cs typeface="Arial"/>
              </a:rPr>
              <a:t>og </a:t>
            </a:r>
            <a:r>
              <a:rPr sz="2000" dirty="0">
                <a:latin typeface="Arial"/>
                <a:cs typeface="Arial"/>
              </a:rPr>
              <a:t>ubehag</a:t>
            </a:r>
            <a:r>
              <a:rPr sz="2000" spc="-45" dirty="0">
                <a:latin typeface="Arial"/>
                <a:cs typeface="Arial"/>
              </a:rPr>
              <a:t> </a:t>
            </a:r>
            <a:r>
              <a:rPr sz="2000" dirty="0">
                <a:latin typeface="Arial"/>
                <a:cs typeface="Arial"/>
              </a:rPr>
              <a:t>ved</a:t>
            </a:r>
            <a:r>
              <a:rPr sz="2000" spc="-30" dirty="0">
                <a:latin typeface="Arial"/>
                <a:cs typeface="Arial"/>
              </a:rPr>
              <a:t> </a:t>
            </a:r>
            <a:r>
              <a:rPr sz="2000" dirty="0">
                <a:latin typeface="Arial"/>
                <a:cs typeface="Arial"/>
              </a:rPr>
              <a:t>lengre</a:t>
            </a:r>
            <a:r>
              <a:rPr sz="2000" spc="-45" dirty="0">
                <a:latin typeface="Arial"/>
                <a:cs typeface="Arial"/>
              </a:rPr>
              <a:t> </a:t>
            </a:r>
            <a:r>
              <a:rPr sz="2000" spc="-10" dirty="0">
                <a:latin typeface="Arial"/>
                <a:cs typeface="Arial"/>
              </a:rPr>
              <a:t>turer.</a:t>
            </a:r>
            <a:r>
              <a:rPr sz="2000" spc="-65" dirty="0">
                <a:latin typeface="Arial"/>
                <a:cs typeface="Arial"/>
              </a:rPr>
              <a:t> </a:t>
            </a:r>
            <a:r>
              <a:rPr sz="2000" dirty="0">
                <a:latin typeface="Arial"/>
                <a:cs typeface="Arial"/>
              </a:rPr>
              <a:t>Det</a:t>
            </a:r>
            <a:r>
              <a:rPr sz="2000" spc="-40" dirty="0">
                <a:latin typeface="Arial"/>
                <a:cs typeface="Arial"/>
              </a:rPr>
              <a:t> </a:t>
            </a:r>
            <a:r>
              <a:rPr sz="2000" dirty="0">
                <a:latin typeface="Arial"/>
                <a:cs typeface="Arial"/>
              </a:rPr>
              <a:t>foreligger</a:t>
            </a:r>
            <a:r>
              <a:rPr sz="2000" spc="-45" dirty="0">
                <a:latin typeface="Arial"/>
                <a:cs typeface="Arial"/>
              </a:rPr>
              <a:t> </a:t>
            </a:r>
            <a:r>
              <a:rPr sz="2000" dirty="0">
                <a:latin typeface="Arial"/>
                <a:cs typeface="Arial"/>
              </a:rPr>
              <a:t>et</a:t>
            </a:r>
            <a:r>
              <a:rPr sz="2000" spc="-35" dirty="0">
                <a:latin typeface="Arial"/>
                <a:cs typeface="Arial"/>
              </a:rPr>
              <a:t> </a:t>
            </a:r>
            <a:r>
              <a:rPr sz="2000" spc="-10" dirty="0">
                <a:latin typeface="Arial"/>
                <a:cs typeface="Arial"/>
              </a:rPr>
              <a:t>samtykkeskjema, </a:t>
            </a:r>
            <a:r>
              <a:rPr sz="2000" dirty="0">
                <a:latin typeface="Arial"/>
                <a:cs typeface="Arial"/>
              </a:rPr>
              <a:t>men</a:t>
            </a:r>
            <a:r>
              <a:rPr sz="2000" spc="-25" dirty="0">
                <a:latin typeface="Arial"/>
                <a:cs typeface="Arial"/>
              </a:rPr>
              <a:t> </a:t>
            </a:r>
            <a:r>
              <a:rPr sz="2000" dirty="0">
                <a:latin typeface="Arial"/>
                <a:cs typeface="Arial"/>
              </a:rPr>
              <a:t>det</a:t>
            </a:r>
            <a:r>
              <a:rPr sz="2000" spc="-25" dirty="0">
                <a:latin typeface="Arial"/>
                <a:cs typeface="Arial"/>
              </a:rPr>
              <a:t> </a:t>
            </a:r>
            <a:r>
              <a:rPr sz="2000" dirty="0">
                <a:latin typeface="Arial"/>
                <a:cs typeface="Arial"/>
              </a:rPr>
              <a:t>er</a:t>
            </a:r>
            <a:r>
              <a:rPr sz="2000" spc="-20" dirty="0">
                <a:latin typeface="Arial"/>
                <a:cs typeface="Arial"/>
              </a:rPr>
              <a:t> </a:t>
            </a:r>
            <a:r>
              <a:rPr sz="2000" dirty="0">
                <a:latin typeface="Arial"/>
                <a:cs typeface="Arial"/>
              </a:rPr>
              <a:t>ikke</a:t>
            </a:r>
            <a:r>
              <a:rPr sz="2000" spc="-35" dirty="0">
                <a:latin typeface="Arial"/>
                <a:cs typeface="Arial"/>
              </a:rPr>
              <a:t> </a:t>
            </a:r>
            <a:r>
              <a:rPr sz="2000" dirty="0">
                <a:latin typeface="Arial"/>
                <a:cs typeface="Arial"/>
              </a:rPr>
              <a:t>skrevet</a:t>
            </a:r>
            <a:r>
              <a:rPr sz="2000" spc="-45" dirty="0">
                <a:latin typeface="Arial"/>
                <a:cs typeface="Arial"/>
              </a:rPr>
              <a:t> </a:t>
            </a:r>
            <a:r>
              <a:rPr sz="2000" dirty="0">
                <a:latin typeface="Arial"/>
                <a:cs typeface="Arial"/>
              </a:rPr>
              <a:t>noe</a:t>
            </a:r>
            <a:r>
              <a:rPr sz="2000" spc="-20" dirty="0">
                <a:latin typeface="Arial"/>
                <a:cs typeface="Arial"/>
              </a:rPr>
              <a:t> </a:t>
            </a:r>
            <a:r>
              <a:rPr sz="2000" dirty="0">
                <a:latin typeface="Arial"/>
                <a:cs typeface="Arial"/>
              </a:rPr>
              <a:t>under</a:t>
            </a:r>
            <a:r>
              <a:rPr sz="2000" spc="-40" dirty="0">
                <a:latin typeface="Arial"/>
                <a:cs typeface="Arial"/>
              </a:rPr>
              <a:t> </a:t>
            </a:r>
            <a:r>
              <a:rPr sz="2000" spc="-10" dirty="0">
                <a:latin typeface="Arial"/>
                <a:cs typeface="Arial"/>
              </a:rPr>
              <a:t>beskrivelse:</a:t>
            </a:r>
            <a:endParaRPr sz="2000">
              <a:latin typeface="Arial"/>
              <a:cs typeface="Arial"/>
            </a:endParaRPr>
          </a:p>
          <a:p>
            <a:pPr>
              <a:lnSpc>
                <a:spcPct val="100000"/>
              </a:lnSpc>
              <a:spcBef>
                <a:spcPts val="100"/>
              </a:spcBef>
            </a:pPr>
            <a:endParaRPr sz="2000">
              <a:latin typeface="Arial"/>
              <a:cs typeface="Arial"/>
            </a:endParaRPr>
          </a:p>
          <a:p>
            <a:pPr marL="12700">
              <a:lnSpc>
                <a:spcPct val="100000"/>
              </a:lnSpc>
            </a:pPr>
            <a:r>
              <a:rPr sz="2000" b="1" dirty="0">
                <a:solidFill>
                  <a:srgbClr val="0D0D0D"/>
                </a:solidFill>
                <a:latin typeface="Arial"/>
                <a:cs typeface="Arial"/>
              </a:rPr>
              <a:t>Jeg</a:t>
            </a:r>
            <a:r>
              <a:rPr sz="2000" b="1" spc="-30" dirty="0">
                <a:solidFill>
                  <a:srgbClr val="0D0D0D"/>
                </a:solidFill>
                <a:latin typeface="Arial"/>
                <a:cs typeface="Arial"/>
              </a:rPr>
              <a:t> </a:t>
            </a:r>
            <a:r>
              <a:rPr sz="2000" b="1" dirty="0">
                <a:solidFill>
                  <a:srgbClr val="0D0D0D"/>
                </a:solidFill>
                <a:latin typeface="Arial"/>
                <a:cs typeface="Arial"/>
              </a:rPr>
              <a:t>tillater</a:t>
            </a:r>
            <a:r>
              <a:rPr sz="2000" b="1" spc="-55" dirty="0">
                <a:solidFill>
                  <a:srgbClr val="0D0D0D"/>
                </a:solidFill>
                <a:latin typeface="Arial"/>
                <a:cs typeface="Arial"/>
              </a:rPr>
              <a:t> </a:t>
            </a:r>
            <a:r>
              <a:rPr sz="2000" b="1" dirty="0">
                <a:solidFill>
                  <a:srgbClr val="0D0D0D"/>
                </a:solidFill>
                <a:latin typeface="Arial"/>
                <a:cs typeface="Arial"/>
              </a:rPr>
              <a:t>at</a:t>
            </a:r>
            <a:r>
              <a:rPr sz="2000" b="1" spc="-30" dirty="0">
                <a:solidFill>
                  <a:srgbClr val="0D0D0D"/>
                </a:solidFill>
                <a:latin typeface="Arial"/>
                <a:cs typeface="Arial"/>
              </a:rPr>
              <a:t> </a:t>
            </a:r>
            <a:r>
              <a:rPr sz="2000" b="1" dirty="0">
                <a:solidFill>
                  <a:srgbClr val="0D0D0D"/>
                </a:solidFill>
                <a:latin typeface="Arial"/>
                <a:cs typeface="Arial"/>
              </a:rPr>
              <a:t>følgende</a:t>
            </a:r>
            <a:r>
              <a:rPr sz="2000" b="1" spc="-40" dirty="0">
                <a:solidFill>
                  <a:srgbClr val="0D0D0D"/>
                </a:solidFill>
                <a:latin typeface="Arial"/>
                <a:cs typeface="Arial"/>
              </a:rPr>
              <a:t> </a:t>
            </a:r>
            <a:r>
              <a:rPr sz="2000" b="1" dirty="0">
                <a:solidFill>
                  <a:srgbClr val="0D0D0D"/>
                </a:solidFill>
                <a:latin typeface="Arial"/>
                <a:cs typeface="Arial"/>
              </a:rPr>
              <a:t>informasjon</a:t>
            </a:r>
            <a:r>
              <a:rPr sz="2000" b="1" spc="-50" dirty="0">
                <a:solidFill>
                  <a:srgbClr val="0D0D0D"/>
                </a:solidFill>
                <a:latin typeface="Arial"/>
                <a:cs typeface="Arial"/>
              </a:rPr>
              <a:t> </a:t>
            </a:r>
            <a:r>
              <a:rPr sz="2000" b="1" dirty="0">
                <a:solidFill>
                  <a:srgbClr val="0D0D0D"/>
                </a:solidFill>
                <a:latin typeface="Arial"/>
                <a:cs typeface="Arial"/>
              </a:rPr>
              <a:t>gis</a:t>
            </a:r>
            <a:r>
              <a:rPr sz="2000" b="1" spc="-25" dirty="0">
                <a:solidFill>
                  <a:srgbClr val="0D0D0D"/>
                </a:solidFill>
                <a:latin typeface="Arial"/>
                <a:cs typeface="Arial"/>
              </a:rPr>
              <a:t> </a:t>
            </a:r>
            <a:r>
              <a:rPr sz="2000" b="1" dirty="0">
                <a:solidFill>
                  <a:srgbClr val="0D0D0D"/>
                </a:solidFill>
                <a:latin typeface="Arial"/>
                <a:cs typeface="Arial"/>
              </a:rPr>
              <a:t>og</a:t>
            </a:r>
            <a:r>
              <a:rPr sz="2000" b="1" spc="-15" dirty="0">
                <a:solidFill>
                  <a:srgbClr val="0D0D0D"/>
                </a:solidFill>
                <a:latin typeface="Arial"/>
                <a:cs typeface="Arial"/>
              </a:rPr>
              <a:t> </a:t>
            </a:r>
            <a:r>
              <a:rPr sz="2000" b="1" spc="-10" dirty="0">
                <a:solidFill>
                  <a:srgbClr val="0D0D0D"/>
                </a:solidFill>
                <a:latin typeface="Arial"/>
                <a:cs typeface="Arial"/>
              </a:rPr>
              <a:t>deles:</a:t>
            </a:r>
            <a:endParaRPr sz="2000">
              <a:latin typeface="Arial"/>
              <a:cs typeface="Arial"/>
            </a:endParaRPr>
          </a:p>
          <a:p>
            <a:pPr marL="12700" marR="5080" indent="635000">
              <a:lnSpc>
                <a:spcPct val="95000"/>
              </a:lnSpc>
              <a:spcBef>
                <a:spcPts val="490"/>
              </a:spcBef>
              <a:buFont typeface="DejaVu Sans"/>
              <a:buChar char="☐"/>
              <a:tabLst>
                <a:tab pos="647700" algn="l"/>
              </a:tabLst>
            </a:pPr>
            <a:r>
              <a:rPr sz="2000" dirty="0">
                <a:solidFill>
                  <a:srgbClr val="0D0D0D"/>
                </a:solidFill>
                <a:latin typeface="Arial"/>
                <a:cs typeface="Arial"/>
              </a:rPr>
              <a:t>Dette</a:t>
            </a:r>
            <a:r>
              <a:rPr sz="2000" spc="-40" dirty="0">
                <a:solidFill>
                  <a:srgbClr val="0D0D0D"/>
                </a:solidFill>
                <a:latin typeface="Arial"/>
                <a:cs typeface="Arial"/>
              </a:rPr>
              <a:t> </a:t>
            </a:r>
            <a:r>
              <a:rPr sz="2000" dirty="0">
                <a:solidFill>
                  <a:srgbClr val="0D0D0D"/>
                </a:solidFill>
                <a:latin typeface="Arial"/>
                <a:cs typeface="Arial"/>
              </a:rPr>
              <a:t>gjelder</a:t>
            </a:r>
            <a:r>
              <a:rPr sz="2000" spc="-25" dirty="0">
                <a:solidFill>
                  <a:srgbClr val="0D0D0D"/>
                </a:solidFill>
                <a:latin typeface="Arial"/>
                <a:cs typeface="Arial"/>
              </a:rPr>
              <a:t> </a:t>
            </a:r>
            <a:r>
              <a:rPr sz="2000" dirty="0">
                <a:solidFill>
                  <a:srgbClr val="0D0D0D"/>
                </a:solidFill>
                <a:latin typeface="Arial"/>
                <a:cs typeface="Arial"/>
              </a:rPr>
              <a:t>informasjon</a:t>
            </a:r>
            <a:r>
              <a:rPr sz="2000" spc="-40" dirty="0">
                <a:solidFill>
                  <a:srgbClr val="0D0D0D"/>
                </a:solidFill>
                <a:latin typeface="Arial"/>
                <a:cs typeface="Arial"/>
              </a:rPr>
              <a:t> </a:t>
            </a:r>
            <a:r>
              <a:rPr sz="2000" dirty="0">
                <a:solidFill>
                  <a:srgbClr val="0D0D0D"/>
                </a:solidFill>
                <a:latin typeface="Arial"/>
                <a:cs typeface="Arial"/>
              </a:rPr>
              <a:t>om</a:t>
            </a:r>
            <a:r>
              <a:rPr sz="2000" spc="-30" dirty="0">
                <a:solidFill>
                  <a:srgbClr val="0D0D0D"/>
                </a:solidFill>
                <a:latin typeface="Arial"/>
                <a:cs typeface="Arial"/>
              </a:rPr>
              <a:t> </a:t>
            </a:r>
            <a:r>
              <a:rPr sz="2000" dirty="0">
                <a:solidFill>
                  <a:srgbClr val="0D0D0D"/>
                </a:solidFill>
                <a:latin typeface="Arial"/>
                <a:cs typeface="Arial"/>
              </a:rPr>
              <a:t>f.eks.</a:t>
            </a:r>
            <a:r>
              <a:rPr sz="2000" spc="-60" dirty="0">
                <a:solidFill>
                  <a:srgbClr val="0D0D0D"/>
                </a:solidFill>
                <a:latin typeface="Arial"/>
                <a:cs typeface="Arial"/>
              </a:rPr>
              <a:t> </a:t>
            </a:r>
            <a:r>
              <a:rPr sz="2000" dirty="0">
                <a:solidFill>
                  <a:srgbClr val="0D0D0D"/>
                </a:solidFill>
                <a:latin typeface="Arial"/>
                <a:cs typeface="Arial"/>
              </a:rPr>
              <a:t>helse,</a:t>
            </a:r>
            <a:r>
              <a:rPr sz="2000" spc="-30" dirty="0">
                <a:solidFill>
                  <a:srgbClr val="0D0D0D"/>
                </a:solidFill>
                <a:latin typeface="Arial"/>
                <a:cs typeface="Arial"/>
              </a:rPr>
              <a:t> </a:t>
            </a:r>
            <a:r>
              <a:rPr sz="2000" dirty="0">
                <a:solidFill>
                  <a:srgbClr val="0D0D0D"/>
                </a:solidFill>
                <a:latin typeface="Arial"/>
                <a:cs typeface="Arial"/>
              </a:rPr>
              <a:t>sosiale</a:t>
            </a:r>
            <a:r>
              <a:rPr sz="2000" spc="-25" dirty="0">
                <a:solidFill>
                  <a:srgbClr val="0D0D0D"/>
                </a:solidFill>
                <a:latin typeface="Arial"/>
                <a:cs typeface="Arial"/>
              </a:rPr>
              <a:t> og </a:t>
            </a:r>
            <a:r>
              <a:rPr sz="2000" dirty="0">
                <a:solidFill>
                  <a:srgbClr val="0D0D0D"/>
                </a:solidFill>
                <a:latin typeface="Arial"/>
                <a:cs typeface="Arial"/>
              </a:rPr>
              <a:t>økonomiske</a:t>
            </a:r>
            <a:r>
              <a:rPr sz="2000" spc="-55" dirty="0">
                <a:solidFill>
                  <a:srgbClr val="0D0D0D"/>
                </a:solidFill>
                <a:latin typeface="Arial"/>
                <a:cs typeface="Arial"/>
              </a:rPr>
              <a:t> </a:t>
            </a:r>
            <a:r>
              <a:rPr sz="2000" dirty="0">
                <a:solidFill>
                  <a:srgbClr val="0D0D0D"/>
                </a:solidFill>
                <a:latin typeface="Arial"/>
                <a:cs typeface="Arial"/>
              </a:rPr>
              <a:t>forhold,</a:t>
            </a:r>
            <a:r>
              <a:rPr sz="2000" spc="-45" dirty="0">
                <a:solidFill>
                  <a:srgbClr val="0D0D0D"/>
                </a:solidFill>
                <a:latin typeface="Arial"/>
                <a:cs typeface="Arial"/>
              </a:rPr>
              <a:t> </a:t>
            </a:r>
            <a:r>
              <a:rPr sz="2000" dirty="0">
                <a:solidFill>
                  <a:srgbClr val="0D0D0D"/>
                </a:solidFill>
                <a:latin typeface="Arial"/>
                <a:cs typeface="Arial"/>
              </a:rPr>
              <a:t>familie,</a:t>
            </a:r>
            <a:r>
              <a:rPr sz="2000" spc="-25" dirty="0">
                <a:solidFill>
                  <a:srgbClr val="0D0D0D"/>
                </a:solidFill>
                <a:latin typeface="Arial"/>
                <a:cs typeface="Arial"/>
              </a:rPr>
              <a:t> </a:t>
            </a:r>
            <a:r>
              <a:rPr sz="2000" dirty="0">
                <a:solidFill>
                  <a:srgbClr val="0D0D0D"/>
                </a:solidFill>
                <a:latin typeface="Arial"/>
                <a:cs typeface="Arial"/>
              </a:rPr>
              <a:t>skole</a:t>
            </a:r>
            <a:r>
              <a:rPr sz="2000" spc="-40" dirty="0">
                <a:solidFill>
                  <a:srgbClr val="0D0D0D"/>
                </a:solidFill>
                <a:latin typeface="Arial"/>
                <a:cs typeface="Arial"/>
              </a:rPr>
              <a:t> </a:t>
            </a:r>
            <a:r>
              <a:rPr sz="2000" dirty="0">
                <a:solidFill>
                  <a:srgbClr val="0D0D0D"/>
                </a:solidFill>
                <a:latin typeface="Arial"/>
                <a:cs typeface="Arial"/>
              </a:rPr>
              <a:t>og/eller</a:t>
            </a:r>
            <a:r>
              <a:rPr sz="2000" spc="-35" dirty="0">
                <a:solidFill>
                  <a:srgbClr val="0D0D0D"/>
                </a:solidFill>
                <a:latin typeface="Arial"/>
                <a:cs typeface="Arial"/>
              </a:rPr>
              <a:t> </a:t>
            </a:r>
            <a:r>
              <a:rPr sz="2000" dirty="0">
                <a:solidFill>
                  <a:srgbClr val="0D0D0D"/>
                </a:solidFill>
                <a:latin typeface="Arial"/>
                <a:cs typeface="Arial"/>
              </a:rPr>
              <a:t>arbeid</a:t>
            </a:r>
            <a:r>
              <a:rPr sz="2000" spc="-40" dirty="0">
                <a:solidFill>
                  <a:srgbClr val="0D0D0D"/>
                </a:solidFill>
                <a:latin typeface="Arial"/>
                <a:cs typeface="Arial"/>
              </a:rPr>
              <a:t> </a:t>
            </a:r>
            <a:r>
              <a:rPr sz="2000" dirty="0">
                <a:solidFill>
                  <a:srgbClr val="0D0D0D"/>
                </a:solidFill>
                <a:latin typeface="Arial"/>
                <a:cs typeface="Arial"/>
              </a:rPr>
              <a:t>eller</a:t>
            </a:r>
            <a:r>
              <a:rPr sz="2000" spc="-10" dirty="0">
                <a:solidFill>
                  <a:srgbClr val="0D0D0D"/>
                </a:solidFill>
                <a:latin typeface="Arial"/>
                <a:cs typeface="Arial"/>
              </a:rPr>
              <a:t> annen </a:t>
            </a:r>
            <a:r>
              <a:rPr sz="2000" dirty="0">
                <a:solidFill>
                  <a:srgbClr val="0D0D0D"/>
                </a:solidFill>
                <a:latin typeface="Arial"/>
                <a:cs typeface="Arial"/>
              </a:rPr>
              <a:t>aktuell</a:t>
            </a:r>
            <a:r>
              <a:rPr sz="2000" spc="-35" dirty="0">
                <a:solidFill>
                  <a:srgbClr val="0D0D0D"/>
                </a:solidFill>
                <a:latin typeface="Arial"/>
                <a:cs typeface="Arial"/>
              </a:rPr>
              <a:t> </a:t>
            </a:r>
            <a:r>
              <a:rPr sz="2000" dirty="0">
                <a:solidFill>
                  <a:srgbClr val="0D0D0D"/>
                </a:solidFill>
                <a:latin typeface="Arial"/>
                <a:cs typeface="Arial"/>
              </a:rPr>
              <a:t>informasjon.</a:t>
            </a:r>
            <a:r>
              <a:rPr sz="2000" spc="-55" dirty="0">
                <a:solidFill>
                  <a:srgbClr val="0D0D0D"/>
                </a:solidFill>
                <a:latin typeface="Arial"/>
                <a:cs typeface="Arial"/>
              </a:rPr>
              <a:t> </a:t>
            </a:r>
            <a:r>
              <a:rPr sz="2000" dirty="0">
                <a:solidFill>
                  <a:srgbClr val="0D0D0D"/>
                </a:solidFill>
                <a:latin typeface="Arial"/>
                <a:cs typeface="Arial"/>
              </a:rPr>
              <a:t>Gi</a:t>
            </a:r>
            <a:r>
              <a:rPr sz="2000" spc="-15" dirty="0">
                <a:solidFill>
                  <a:srgbClr val="0D0D0D"/>
                </a:solidFill>
                <a:latin typeface="Arial"/>
                <a:cs typeface="Arial"/>
              </a:rPr>
              <a:t> </a:t>
            </a:r>
            <a:r>
              <a:rPr sz="2000" dirty="0">
                <a:solidFill>
                  <a:srgbClr val="0D0D0D"/>
                </a:solidFill>
                <a:latin typeface="Arial"/>
                <a:cs typeface="Arial"/>
              </a:rPr>
              <a:t>en</a:t>
            </a:r>
            <a:r>
              <a:rPr sz="2000" spc="-30" dirty="0">
                <a:solidFill>
                  <a:srgbClr val="0D0D0D"/>
                </a:solidFill>
                <a:latin typeface="Arial"/>
                <a:cs typeface="Arial"/>
              </a:rPr>
              <a:t> </a:t>
            </a:r>
            <a:r>
              <a:rPr sz="2000" dirty="0">
                <a:solidFill>
                  <a:srgbClr val="0D0D0D"/>
                </a:solidFill>
                <a:latin typeface="Arial"/>
                <a:cs typeface="Arial"/>
              </a:rPr>
              <a:t>beskrivelse</a:t>
            </a:r>
            <a:r>
              <a:rPr sz="2000" spc="-55" dirty="0">
                <a:solidFill>
                  <a:srgbClr val="0D0D0D"/>
                </a:solidFill>
                <a:latin typeface="Arial"/>
                <a:cs typeface="Arial"/>
              </a:rPr>
              <a:t> </a:t>
            </a:r>
            <a:r>
              <a:rPr sz="2000" spc="-20" dirty="0">
                <a:solidFill>
                  <a:srgbClr val="0D0D0D"/>
                </a:solidFill>
                <a:latin typeface="Arial"/>
                <a:cs typeface="Arial"/>
              </a:rPr>
              <a:t>her:</a:t>
            </a:r>
            <a:endParaRPr sz="2000">
              <a:latin typeface="Arial"/>
              <a:cs typeface="Arial"/>
            </a:endParaRPr>
          </a:p>
          <a:p>
            <a:pPr>
              <a:lnSpc>
                <a:spcPct val="100000"/>
              </a:lnSpc>
              <a:spcBef>
                <a:spcPts val="675"/>
              </a:spcBef>
            </a:pPr>
            <a:endParaRPr sz="2000">
              <a:latin typeface="Arial"/>
              <a:cs typeface="Arial"/>
            </a:endParaRPr>
          </a:p>
          <a:p>
            <a:pPr marL="12700">
              <a:lnSpc>
                <a:spcPts val="2365"/>
              </a:lnSpc>
              <a:spcBef>
                <a:spcPts val="5"/>
              </a:spcBef>
            </a:pPr>
            <a:r>
              <a:rPr sz="2000" dirty="0">
                <a:latin typeface="Arial"/>
                <a:cs typeface="Arial"/>
              </a:rPr>
              <a:t>Kan</a:t>
            </a:r>
            <a:r>
              <a:rPr sz="2000" spc="-35" dirty="0">
                <a:latin typeface="Arial"/>
                <a:cs typeface="Arial"/>
              </a:rPr>
              <a:t> </a:t>
            </a:r>
            <a:r>
              <a:rPr sz="2000" dirty="0">
                <a:latin typeface="Arial"/>
                <a:cs typeface="Arial"/>
              </a:rPr>
              <a:t>helsesykepleier</a:t>
            </a:r>
            <a:r>
              <a:rPr sz="2000" spc="-60" dirty="0">
                <a:latin typeface="Arial"/>
                <a:cs typeface="Arial"/>
              </a:rPr>
              <a:t> </a:t>
            </a:r>
            <a:r>
              <a:rPr sz="2000" dirty="0">
                <a:latin typeface="Arial"/>
                <a:cs typeface="Arial"/>
              </a:rPr>
              <a:t>fortelle</a:t>
            </a:r>
            <a:r>
              <a:rPr sz="2000" spc="-65" dirty="0">
                <a:latin typeface="Arial"/>
                <a:cs typeface="Arial"/>
              </a:rPr>
              <a:t> </a:t>
            </a:r>
            <a:r>
              <a:rPr sz="2000" dirty="0">
                <a:latin typeface="Arial"/>
                <a:cs typeface="Arial"/>
              </a:rPr>
              <a:t>barnehagelæreren</a:t>
            </a:r>
            <a:r>
              <a:rPr sz="2000" spc="-85" dirty="0">
                <a:latin typeface="Arial"/>
                <a:cs typeface="Arial"/>
              </a:rPr>
              <a:t> </a:t>
            </a:r>
            <a:r>
              <a:rPr sz="2000" dirty="0">
                <a:latin typeface="Arial"/>
                <a:cs typeface="Arial"/>
              </a:rPr>
              <a:t>om</a:t>
            </a:r>
            <a:r>
              <a:rPr sz="2000" spc="-50" dirty="0">
                <a:latin typeface="Arial"/>
                <a:cs typeface="Arial"/>
              </a:rPr>
              <a:t> </a:t>
            </a:r>
            <a:r>
              <a:rPr sz="2000" spc="-10" dirty="0">
                <a:latin typeface="Arial"/>
                <a:cs typeface="Arial"/>
              </a:rPr>
              <a:t>barnets</a:t>
            </a:r>
            <a:endParaRPr sz="2000">
              <a:latin typeface="Arial"/>
              <a:cs typeface="Arial"/>
            </a:endParaRPr>
          </a:p>
          <a:p>
            <a:pPr marL="12700">
              <a:lnSpc>
                <a:spcPts val="2365"/>
              </a:lnSpc>
            </a:pPr>
            <a:r>
              <a:rPr sz="2000" spc="-10" dirty="0">
                <a:latin typeface="Arial"/>
                <a:cs typeface="Arial"/>
              </a:rPr>
              <a:t>diagnose?</a:t>
            </a:r>
            <a:endParaRPr sz="2000">
              <a:latin typeface="Arial"/>
              <a:cs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
            <a:ext cx="6096635" cy="6858000"/>
            <a:chOff x="0" y="-1"/>
            <a:chExt cx="6096635" cy="6858000"/>
          </a:xfrm>
        </p:grpSpPr>
        <p:pic>
          <p:nvPicPr>
            <p:cNvPr id="3" name="object 3"/>
            <p:cNvPicPr/>
            <p:nvPr/>
          </p:nvPicPr>
          <p:blipFill>
            <a:blip r:embed="rId3" cstate="print"/>
            <a:stretch>
              <a:fillRect/>
            </a:stretch>
          </p:blipFill>
          <p:spPr>
            <a:xfrm>
              <a:off x="19" y="-1"/>
              <a:ext cx="6095999" cy="6857999"/>
            </a:xfrm>
            <a:prstGeom prst="rect">
              <a:avLst/>
            </a:prstGeom>
          </p:spPr>
        </p:pic>
        <p:pic>
          <p:nvPicPr>
            <p:cNvPr id="4" name="object 4"/>
            <p:cNvPicPr/>
            <p:nvPr/>
          </p:nvPicPr>
          <p:blipFill>
            <a:blip r:embed="rId4" cstate="print"/>
            <a:stretch>
              <a:fillRect/>
            </a:stretch>
          </p:blipFill>
          <p:spPr>
            <a:xfrm>
              <a:off x="0" y="0"/>
              <a:ext cx="123361" cy="6858000"/>
            </a:xfrm>
            <a:prstGeom prst="rect">
              <a:avLst/>
            </a:prstGeom>
          </p:spPr>
        </p:pic>
      </p:grpSp>
      <p:sp>
        <p:nvSpPr>
          <p:cNvPr id="5" name="object 5"/>
          <p:cNvSpPr txBox="1"/>
          <p:nvPr/>
        </p:nvSpPr>
        <p:spPr>
          <a:xfrm>
            <a:off x="7106157" y="2521457"/>
            <a:ext cx="4116070" cy="3284220"/>
          </a:xfrm>
          <a:prstGeom prst="rect">
            <a:avLst/>
          </a:prstGeom>
        </p:spPr>
        <p:txBody>
          <a:bodyPr vert="horz" wrap="square" lIns="0" tIns="40640" rIns="0" bIns="0" rtlCol="0">
            <a:spAutoFit/>
          </a:bodyPr>
          <a:lstStyle/>
          <a:p>
            <a:pPr marL="241300" marR="5080" indent="-228600">
              <a:lnSpc>
                <a:spcPct val="90000"/>
              </a:lnSpc>
              <a:spcBef>
                <a:spcPts val="320"/>
              </a:spcBef>
              <a:buFont typeface="Arial"/>
              <a:buChar char="•"/>
              <a:tabLst>
                <a:tab pos="241300" algn="l"/>
              </a:tabLst>
            </a:pPr>
            <a:r>
              <a:rPr sz="1900" spc="-165" dirty="0">
                <a:latin typeface="DejaVu Sans"/>
                <a:cs typeface="DejaVu Sans"/>
              </a:rPr>
              <a:t>En</a:t>
            </a:r>
            <a:r>
              <a:rPr sz="1900" spc="-185" dirty="0">
                <a:latin typeface="DejaVu Sans"/>
                <a:cs typeface="DejaVu Sans"/>
              </a:rPr>
              <a:t> </a:t>
            </a:r>
            <a:r>
              <a:rPr sz="1900" spc="-180" dirty="0">
                <a:latin typeface="DejaVu Sans"/>
                <a:cs typeface="DejaVu Sans"/>
              </a:rPr>
              <a:t>elev</a:t>
            </a:r>
            <a:r>
              <a:rPr sz="1900" spc="-160" dirty="0">
                <a:latin typeface="DejaVu Sans"/>
                <a:cs typeface="DejaVu Sans"/>
              </a:rPr>
              <a:t> </a:t>
            </a:r>
            <a:r>
              <a:rPr sz="1900" spc="-170" dirty="0">
                <a:latin typeface="DejaVu Sans"/>
                <a:cs typeface="DejaVu Sans"/>
              </a:rPr>
              <a:t>har</a:t>
            </a:r>
            <a:r>
              <a:rPr sz="1900" spc="-175" dirty="0">
                <a:latin typeface="DejaVu Sans"/>
                <a:cs typeface="DejaVu Sans"/>
              </a:rPr>
              <a:t> en</a:t>
            </a:r>
            <a:r>
              <a:rPr sz="1900" spc="-180" dirty="0">
                <a:latin typeface="DejaVu Sans"/>
                <a:cs typeface="DejaVu Sans"/>
              </a:rPr>
              <a:t> </a:t>
            </a:r>
            <a:r>
              <a:rPr sz="1900" spc="-160" dirty="0">
                <a:latin typeface="DejaVu Sans"/>
                <a:cs typeface="DejaVu Sans"/>
              </a:rPr>
              <a:t>relativt</a:t>
            </a:r>
            <a:r>
              <a:rPr sz="1900" spc="-165" dirty="0">
                <a:latin typeface="DejaVu Sans"/>
                <a:cs typeface="DejaVu Sans"/>
              </a:rPr>
              <a:t> </a:t>
            </a:r>
            <a:r>
              <a:rPr sz="1900" spc="-150" dirty="0">
                <a:latin typeface="DejaVu Sans"/>
                <a:cs typeface="DejaVu Sans"/>
              </a:rPr>
              <a:t>sett</a:t>
            </a:r>
            <a:r>
              <a:rPr sz="1900" spc="-185" dirty="0">
                <a:latin typeface="DejaVu Sans"/>
                <a:cs typeface="DejaVu Sans"/>
              </a:rPr>
              <a:t> </a:t>
            </a:r>
            <a:r>
              <a:rPr sz="1900" spc="-20" dirty="0">
                <a:latin typeface="DejaVu Sans"/>
                <a:cs typeface="DejaVu Sans"/>
              </a:rPr>
              <a:t>godt </a:t>
            </a:r>
            <a:r>
              <a:rPr sz="1900" spc="-170" dirty="0">
                <a:latin typeface="DejaVu Sans"/>
                <a:cs typeface="DejaVu Sans"/>
              </a:rPr>
              <a:t>regulert</a:t>
            </a:r>
            <a:r>
              <a:rPr sz="1900" spc="-175" dirty="0">
                <a:latin typeface="DejaVu Sans"/>
                <a:cs typeface="DejaVu Sans"/>
              </a:rPr>
              <a:t> </a:t>
            </a:r>
            <a:r>
              <a:rPr sz="1900" spc="-110" dirty="0">
                <a:latin typeface="DejaVu Sans"/>
                <a:cs typeface="DejaVu Sans"/>
              </a:rPr>
              <a:t>epilepsi.</a:t>
            </a:r>
            <a:r>
              <a:rPr sz="1900" spc="-190" dirty="0">
                <a:latin typeface="DejaVu Sans"/>
                <a:cs typeface="DejaVu Sans"/>
              </a:rPr>
              <a:t> </a:t>
            </a:r>
            <a:r>
              <a:rPr sz="1900" spc="-80" dirty="0">
                <a:latin typeface="DejaVu Sans"/>
                <a:cs typeface="DejaVu Sans"/>
              </a:rPr>
              <a:t>I</a:t>
            </a:r>
            <a:r>
              <a:rPr sz="1900" spc="-180" dirty="0">
                <a:latin typeface="DejaVu Sans"/>
                <a:cs typeface="DejaVu Sans"/>
              </a:rPr>
              <a:t> </a:t>
            </a:r>
            <a:r>
              <a:rPr sz="1900" spc="-135" dirty="0">
                <a:latin typeface="DejaVu Sans"/>
                <a:cs typeface="DejaVu Sans"/>
              </a:rPr>
              <a:t>løpet</a:t>
            </a:r>
            <a:r>
              <a:rPr sz="1900" spc="-185" dirty="0">
                <a:latin typeface="DejaVu Sans"/>
                <a:cs typeface="DejaVu Sans"/>
              </a:rPr>
              <a:t> </a:t>
            </a:r>
            <a:r>
              <a:rPr sz="1900" spc="-225" dirty="0">
                <a:latin typeface="DejaVu Sans"/>
                <a:cs typeface="DejaVu Sans"/>
              </a:rPr>
              <a:t>av</a:t>
            </a:r>
            <a:r>
              <a:rPr sz="1900" spc="-170" dirty="0">
                <a:latin typeface="DejaVu Sans"/>
                <a:cs typeface="DejaVu Sans"/>
              </a:rPr>
              <a:t> </a:t>
            </a:r>
            <a:r>
              <a:rPr sz="1900" spc="-25" dirty="0">
                <a:latin typeface="DejaVu Sans"/>
                <a:cs typeface="DejaVu Sans"/>
              </a:rPr>
              <a:t>en </a:t>
            </a:r>
            <a:r>
              <a:rPr sz="1900" spc="-165" dirty="0">
                <a:latin typeface="DejaVu Sans"/>
                <a:cs typeface="DejaVu Sans"/>
              </a:rPr>
              <a:t>skoledag</a:t>
            </a:r>
            <a:r>
              <a:rPr sz="1900" spc="-160" dirty="0">
                <a:latin typeface="DejaVu Sans"/>
                <a:cs typeface="DejaVu Sans"/>
              </a:rPr>
              <a:t> </a:t>
            </a:r>
            <a:r>
              <a:rPr sz="1900" spc="-170" dirty="0">
                <a:latin typeface="DejaVu Sans"/>
                <a:cs typeface="DejaVu Sans"/>
              </a:rPr>
              <a:t>har </a:t>
            </a:r>
            <a:r>
              <a:rPr sz="1900" spc="-185" dirty="0">
                <a:latin typeface="DejaVu Sans"/>
                <a:cs typeface="DejaVu Sans"/>
              </a:rPr>
              <a:t>eleven</a:t>
            </a:r>
            <a:r>
              <a:rPr sz="1900" spc="-140" dirty="0">
                <a:latin typeface="DejaVu Sans"/>
                <a:cs typeface="DejaVu Sans"/>
              </a:rPr>
              <a:t> </a:t>
            </a:r>
            <a:r>
              <a:rPr sz="1900" spc="-204" dirty="0">
                <a:latin typeface="DejaVu Sans"/>
                <a:cs typeface="DejaVu Sans"/>
              </a:rPr>
              <a:t>mange,</a:t>
            </a:r>
            <a:r>
              <a:rPr sz="1900" spc="-170" dirty="0">
                <a:latin typeface="DejaVu Sans"/>
                <a:cs typeface="DejaVu Sans"/>
              </a:rPr>
              <a:t> </a:t>
            </a:r>
            <a:r>
              <a:rPr sz="1900" spc="-25" dirty="0">
                <a:latin typeface="DejaVu Sans"/>
                <a:cs typeface="DejaVu Sans"/>
              </a:rPr>
              <a:t>men </a:t>
            </a:r>
            <a:r>
              <a:rPr sz="1900" spc="-170" dirty="0">
                <a:latin typeface="DejaVu Sans"/>
                <a:cs typeface="DejaVu Sans"/>
              </a:rPr>
              <a:t>små</a:t>
            </a:r>
            <a:r>
              <a:rPr sz="1900" spc="-185" dirty="0">
                <a:latin typeface="DejaVu Sans"/>
                <a:cs typeface="DejaVu Sans"/>
              </a:rPr>
              <a:t> </a:t>
            </a:r>
            <a:r>
              <a:rPr sz="1900" spc="-114" dirty="0">
                <a:latin typeface="DejaVu Sans"/>
                <a:cs typeface="DejaVu Sans"/>
              </a:rPr>
              <a:t>bortfall</a:t>
            </a:r>
            <a:r>
              <a:rPr sz="1900" spc="-170" dirty="0">
                <a:latin typeface="DejaVu Sans"/>
                <a:cs typeface="DejaVu Sans"/>
              </a:rPr>
              <a:t> </a:t>
            </a:r>
            <a:r>
              <a:rPr sz="1900" spc="-150" dirty="0">
                <a:latin typeface="DejaVu Sans"/>
                <a:cs typeface="DejaVu Sans"/>
              </a:rPr>
              <a:t>(absencer)</a:t>
            </a:r>
            <a:r>
              <a:rPr sz="1900" spc="-155" dirty="0">
                <a:latin typeface="DejaVu Sans"/>
                <a:cs typeface="DejaVu Sans"/>
              </a:rPr>
              <a:t> </a:t>
            </a:r>
            <a:r>
              <a:rPr sz="1900" spc="-165" dirty="0">
                <a:latin typeface="DejaVu Sans"/>
                <a:cs typeface="DejaVu Sans"/>
              </a:rPr>
              <a:t>på</a:t>
            </a:r>
            <a:r>
              <a:rPr sz="1900" spc="-190" dirty="0">
                <a:latin typeface="DejaVu Sans"/>
                <a:cs typeface="DejaVu Sans"/>
              </a:rPr>
              <a:t> </a:t>
            </a:r>
            <a:r>
              <a:rPr sz="1900" spc="-165" dirty="0">
                <a:latin typeface="DejaVu Sans"/>
                <a:cs typeface="DejaVu Sans"/>
              </a:rPr>
              <a:t>under</a:t>
            </a:r>
            <a:r>
              <a:rPr sz="1900" spc="-185" dirty="0">
                <a:latin typeface="DejaVu Sans"/>
                <a:cs typeface="DejaVu Sans"/>
              </a:rPr>
              <a:t> </a:t>
            </a:r>
            <a:r>
              <a:rPr sz="1900" spc="-25" dirty="0">
                <a:latin typeface="DejaVu Sans"/>
                <a:cs typeface="DejaVu Sans"/>
              </a:rPr>
              <a:t>ti </a:t>
            </a:r>
            <a:r>
              <a:rPr sz="1900" spc="-165" dirty="0">
                <a:latin typeface="DejaVu Sans"/>
                <a:cs typeface="DejaVu Sans"/>
              </a:rPr>
              <a:t>sekunder </a:t>
            </a:r>
            <a:r>
              <a:rPr sz="1900" spc="-190" dirty="0">
                <a:latin typeface="DejaVu Sans"/>
                <a:cs typeface="DejaVu Sans"/>
              </a:rPr>
              <a:t>med</a:t>
            </a:r>
            <a:r>
              <a:rPr sz="1900" spc="-180" dirty="0">
                <a:latin typeface="DejaVu Sans"/>
                <a:cs typeface="DejaVu Sans"/>
              </a:rPr>
              <a:t> </a:t>
            </a:r>
            <a:r>
              <a:rPr sz="1900" spc="-150" dirty="0">
                <a:latin typeface="DejaVu Sans"/>
                <a:cs typeface="DejaVu Sans"/>
              </a:rPr>
              <a:t>fjernhet</a:t>
            </a:r>
            <a:r>
              <a:rPr sz="1900" spc="-165" dirty="0">
                <a:latin typeface="DejaVu Sans"/>
                <a:cs typeface="DejaVu Sans"/>
              </a:rPr>
              <a:t> </a:t>
            </a:r>
            <a:r>
              <a:rPr sz="1900" spc="-210" dirty="0">
                <a:latin typeface="DejaVu Sans"/>
                <a:cs typeface="DejaVu Sans"/>
              </a:rPr>
              <a:t>og</a:t>
            </a:r>
            <a:r>
              <a:rPr sz="1900" spc="-170" dirty="0">
                <a:latin typeface="DejaVu Sans"/>
                <a:cs typeface="DejaVu Sans"/>
              </a:rPr>
              <a:t> </a:t>
            </a:r>
            <a:r>
              <a:rPr sz="1900" spc="-165" dirty="0">
                <a:latin typeface="DejaVu Sans"/>
                <a:cs typeface="DejaVu Sans"/>
              </a:rPr>
              <a:t>manglende kontakt.</a:t>
            </a:r>
            <a:r>
              <a:rPr sz="1900" spc="-145" dirty="0">
                <a:latin typeface="DejaVu Sans"/>
                <a:cs typeface="DejaVu Sans"/>
              </a:rPr>
              <a:t> </a:t>
            </a:r>
            <a:r>
              <a:rPr sz="1900" spc="-160" dirty="0">
                <a:latin typeface="DejaVu Sans"/>
                <a:cs typeface="DejaVu Sans"/>
              </a:rPr>
              <a:t>Foreldrene</a:t>
            </a:r>
            <a:r>
              <a:rPr sz="1900" spc="-135" dirty="0">
                <a:latin typeface="DejaVu Sans"/>
                <a:cs typeface="DejaVu Sans"/>
              </a:rPr>
              <a:t> </a:t>
            </a:r>
            <a:r>
              <a:rPr sz="1900" spc="-170" dirty="0">
                <a:latin typeface="DejaVu Sans"/>
                <a:cs typeface="DejaVu Sans"/>
              </a:rPr>
              <a:t>har</a:t>
            </a:r>
            <a:r>
              <a:rPr sz="1900" spc="-150" dirty="0">
                <a:latin typeface="DejaVu Sans"/>
                <a:cs typeface="DejaVu Sans"/>
              </a:rPr>
              <a:t> </a:t>
            </a:r>
            <a:r>
              <a:rPr sz="1900" spc="-190" dirty="0">
                <a:latin typeface="DejaVu Sans"/>
                <a:cs typeface="DejaVu Sans"/>
              </a:rPr>
              <a:t>samtykket</a:t>
            </a:r>
            <a:r>
              <a:rPr sz="1900" spc="-130" dirty="0">
                <a:latin typeface="DejaVu Sans"/>
                <a:cs typeface="DejaVu Sans"/>
              </a:rPr>
              <a:t> </a:t>
            </a:r>
            <a:r>
              <a:rPr sz="1900" spc="-25" dirty="0">
                <a:latin typeface="DejaVu Sans"/>
                <a:cs typeface="DejaVu Sans"/>
              </a:rPr>
              <a:t>til </a:t>
            </a:r>
            <a:r>
              <a:rPr sz="1900" spc="-170" dirty="0">
                <a:latin typeface="DejaVu Sans"/>
                <a:cs typeface="DejaVu Sans"/>
              </a:rPr>
              <a:t>at</a:t>
            </a:r>
            <a:r>
              <a:rPr sz="1900" spc="-190" dirty="0">
                <a:latin typeface="DejaVu Sans"/>
                <a:cs typeface="DejaVu Sans"/>
              </a:rPr>
              <a:t> </a:t>
            </a:r>
            <a:r>
              <a:rPr sz="1900" spc="-165" dirty="0">
                <a:latin typeface="DejaVu Sans"/>
                <a:cs typeface="DejaVu Sans"/>
              </a:rPr>
              <a:t>fastlegen</a:t>
            </a:r>
            <a:r>
              <a:rPr sz="1900" spc="-155" dirty="0">
                <a:latin typeface="DejaVu Sans"/>
                <a:cs typeface="DejaVu Sans"/>
              </a:rPr>
              <a:t> </a:t>
            </a:r>
            <a:r>
              <a:rPr sz="1900" spc="-190" dirty="0">
                <a:latin typeface="DejaVu Sans"/>
                <a:cs typeface="DejaVu Sans"/>
              </a:rPr>
              <a:t>kan</a:t>
            </a:r>
            <a:r>
              <a:rPr sz="1900" spc="-180" dirty="0">
                <a:latin typeface="DejaVu Sans"/>
                <a:cs typeface="DejaVu Sans"/>
              </a:rPr>
              <a:t> </a:t>
            </a:r>
            <a:r>
              <a:rPr sz="1900" spc="-140" dirty="0">
                <a:latin typeface="DejaVu Sans"/>
                <a:cs typeface="DejaVu Sans"/>
              </a:rPr>
              <a:t>dele</a:t>
            </a:r>
            <a:r>
              <a:rPr sz="1900" spc="-165" dirty="0">
                <a:latin typeface="DejaVu Sans"/>
                <a:cs typeface="DejaVu Sans"/>
              </a:rPr>
              <a:t> </a:t>
            </a:r>
            <a:r>
              <a:rPr sz="1900" spc="-75" dirty="0">
                <a:latin typeface="DejaVu Sans"/>
                <a:cs typeface="DejaVu Sans"/>
              </a:rPr>
              <a:t>nødvendige </a:t>
            </a:r>
            <a:r>
              <a:rPr sz="1900" spc="-155" dirty="0">
                <a:latin typeface="DejaVu Sans"/>
                <a:cs typeface="DejaVu Sans"/>
              </a:rPr>
              <a:t>helseopplysninger</a:t>
            </a:r>
            <a:r>
              <a:rPr sz="1900" spc="-130" dirty="0">
                <a:latin typeface="DejaVu Sans"/>
                <a:cs typeface="DejaVu Sans"/>
              </a:rPr>
              <a:t> </a:t>
            </a:r>
            <a:r>
              <a:rPr sz="1900" spc="-190" dirty="0">
                <a:latin typeface="DejaVu Sans"/>
                <a:cs typeface="DejaVu Sans"/>
              </a:rPr>
              <a:t>med</a:t>
            </a:r>
            <a:r>
              <a:rPr sz="1900" spc="-170" dirty="0">
                <a:latin typeface="DejaVu Sans"/>
                <a:cs typeface="DejaVu Sans"/>
              </a:rPr>
              <a:t> </a:t>
            </a:r>
            <a:r>
              <a:rPr sz="1900" spc="-175" dirty="0">
                <a:latin typeface="DejaVu Sans"/>
                <a:cs typeface="DejaVu Sans"/>
              </a:rPr>
              <a:t>de </a:t>
            </a:r>
            <a:r>
              <a:rPr sz="1900" spc="-160" dirty="0">
                <a:latin typeface="DejaVu Sans"/>
                <a:cs typeface="DejaVu Sans"/>
              </a:rPr>
              <a:t>ansatte </a:t>
            </a:r>
            <a:r>
              <a:rPr sz="1900" spc="-50" dirty="0">
                <a:latin typeface="DejaVu Sans"/>
                <a:cs typeface="DejaVu Sans"/>
              </a:rPr>
              <a:t>i </a:t>
            </a:r>
            <a:r>
              <a:rPr sz="1900" spc="-135" dirty="0">
                <a:latin typeface="DejaVu Sans"/>
                <a:cs typeface="DejaVu Sans"/>
              </a:rPr>
              <a:t>skolen</a:t>
            </a:r>
            <a:r>
              <a:rPr sz="1900" spc="-170" dirty="0">
                <a:latin typeface="DejaVu Sans"/>
                <a:cs typeface="DejaVu Sans"/>
              </a:rPr>
              <a:t> </a:t>
            </a:r>
            <a:r>
              <a:rPr sz="1900" spc="-140" dirty="0">
                <a:latin typeface="DejaVu Sans"/>
                <a:cs typeface="DejaVu Sans"/>
              </a:rPr>
              <a:t>for</a:t>
            </a:r>
            <a:r>
              <a:rPr sz="1900" spc="-200" dirty="0">
                <a:latin typeface="DejaVu Sans"/>
                <a:cs typeface="DejaVu Sans"/>
              </a:rPr>
              <a:t> </a:t>
            </a:r>
            <a:r>
              <a:rPr sz="1900" spc="-170" dirty="0">
                <a:latin typeface="DejaVu Sans"/>
                <a:cs typeface="DejaVu Sans"/>
              </a:rPr>
              <a:t>å</a:t>
            </a:r>
            <a:r>
              <a:rPr sz="1900" spc="-195" dirty="0">
                <a:latin typeface="DejaVu Sans"/>
                <a:cs typeface="DejaVu Sans"/>
              </a:rPr>
              <a:t> </a:t>
            </a:r>
            <a:r>
              <a:rPr sz="1900" spc="-185" dirty="0">
                <a:latin typeface="DejaVu Sans"/>
                <a:cs typeface="DejaVu Sans"/>
              </a:rPr>
              <a:t>kunne </a:t>
            </a:r>
            <a:r>
              <a:rPr sz="1900" spc="-190" dirty="0">
                <a:latin typeface="DejaVu Sans"/>
                <a:cs typeface="DejaVu Sans"/>
              </a:rPr>
              <a:t>gi</a:t>
            </a:r>
            <a:r>
              <a:rPr sz="1900" spc="-200" dirty="0">
                <a:latin typeface="DejaVu Sans"/>
                <a:cs typeface="DejaVu Sans"/>
              </a:rPr>
              <a:t> </a:t>
            </a:r>
            <a:r>
              <a:rPr sz="1900" spc="-185" dirty="0">
                <a:latin typeface="DejaVu Sans"/>
                <a:cs typeface="DejaVu Sans"/>
              </a:rPr>
              <a:t>eleven</a:t>
            </a:r>
            <a:r>
              <a:rPr sz="1900" spc="-160" dirty="0">
                <a:latin typeface="DejaVu Sans"/>
                <a:cs typeface="DejaVu Sans"/>
              </a:rPr>
              <a:t> </a:t>
            </a:r>
            <a:r>
              <a:rPr sz="1900" spc="-25" dirty="0">
                <a:latin typeface="DejaVu Sans"/>
                <a:cs typeface="DejaVu Sans"/>
              </a:rPr>
              <a:t>et </a:t>
            </a:r>
            <a:r>
              <a:rPr sz="1900" spc="-160" dirty="0">
                <a:latin typeface="DejaVu Sans"/>
                <a:cs typeface="DejaVu Sans"/>
              </a:rPr>
              <a:t>forsvarlig</a:t>
            </a:r>
            <a:r>
              <a:rPr sz="1900" spc="-100" dirty="0">
                <a:latin typeface="DejaVu Sans"/>
                <a:cs typeface="DejaVu Sans"/>
              </a:rPr>
              <a:t> </a:t>
            </a:r>
            <a:r>
              <a:rPr sz="1900" spc="-35" dirty="0">
                <a:latin typeface="DejaVu Sans"/>
                <a:cs typeface="DejaVu Sans"/>
              </a:rPr>
              <a:t>skoletilbud.</a:t>
            </a:r>
            <a:endParaRPr sz="1900">
              <a:latin typeface="DejaVu Sans"/>
              <a:cs typeface="DejaVu Sans"/>
            </a:endParaRPr>
          </a:p>
          <a:p>
            <a:pPr marL="241300" marR="1311910" indent="-228600">
              <a:lnSpc>
                <a:spcPts val="2050"/>
              </a:lnSpc>
              <a:spcBef>
                <a:spcPts val="840"/>
              </a:spcBef>
              <a:buFont typeface="Arial"/>
              <a:buChar char="•"/>
              <a:tabLst>
                <a:tab pos="241300" algn="l"/>
              </a:tabLst>
            </a:pPr>
            <a:r>
              <a:rPr sz="1900" spc="-145" dirty="0">
                <a:latin typeface="DejaVu Sans"/>
                <a:cs typeface="DejaVu Sans"/>
              </a:rPr>
              <a:t>Skal</a:t>
            </a:r>
            <a:r>
              <a:rPr sz="1900" spc="-160" dirty="0">
                <a:latin typeface="DejaVu Sans"/>
                <a:cs typeface="DejaVu Sans"/>
              </a:rPr>
              <a:t> </a:t>
            </a:r>
            <a:r>
              <a:rPr sz="1900" spc="-165" dirty="0">
                <a:latin typeface="DejaVu Sans"/>
                <a:cs typeface="DejaVu Sans"/>
              </a:rPr>
              <a:t>fastlegen</a:t>
            </a:r>
            <a:r>
              <a:rPr sz="1900" spc="-155" dirty="0">
                <a:latin typeface="DejaVu Sans"/>
                <a:cs typeface="DejaVu Sans"/>
              </a:rPr>
              <a:t> </a:t>
            </a:r>
            <a:r>
              <a:rPr sz="1900" spc="-140" dirty="0">
                <a:latin typeface="DejaVu Sans"/>
                <a:cs typeface="DejaVu Sans"/>
              </a:rPr>
              <a:t>dele</a:t>
            </a:r>
            <a:r>
              <a:rPr sz="1900" spc="-175" dirty="0">
                <a:latin typeface="DejaVu Sans"/>
                <a:cs typeface="DejaVu Sans"/>
              </a:rPr>
              <a:t> </a:t>
            </a:r>
            <a:r>
              <a:rPr sz="1900" spc="-85" dirty="0">
                <a:latin typeface="DejaVu Sans"/>
                <a:cs typeface="DejaVu Sans"/>
              </a:rPr>
              <a:t>disse </a:t>
            </a:r>
            <a:r>
              <a:rPr sz="1900" spc="-90" dirty="0">
                <a:latin typeface="DejaVu Sans"/>
                <a:cs typeface="DejaVu Sans"/>
              </a:rPr>
              <a:t>opplysningene?</a:t>
            </a:r>
            <a:endParaRPr sz="1900">
              <a:latin typeface="DejaVu Sans"/>
              <a:cs typeface="DejaVu San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23924" y="335407"/>
            <a:ext cx="9474200" cy="1068070"/>
          </a:xfrm>
          <a:prstGeom prst="rect">
            <a:avLst/>
          </a:prstGeom>
        </p:spPr>
        <p:txBody>
          <a:bodyPr vert="horz" wrap="square" lIns="0" tIns="74295" rIns="0" bIns="0" rtlCol="0">
            <a:spAutoFit/>
          </a:bodyPr>
          <a:lstStyle/>
          <a:p>
            <a:pPr marL="12700" marR="5080">
              <a:lnSpc>
                <a:spcPts val="3890"/>
              </a:lnSpc>
              <a:spcBef>
                <a:spcPts val="585"/>
              </a:spcBef>
              <a:tabLst>
                <a:tab pos="8550910" algn="l"/>
              </a:tabLst>
            </a:pPr>
            <a:r>
              <a:rPr sz="3600" dirty="0"/>
              <a:t>BEHOV</a:t>
            </a:r>
            <a:r>
              <a:rPr sz="3600" spc="-135" dirty="0"/>
              <a:t> </a:t>
            </a:r>
            <a:r>
              <a:rPr sz="3600" dirty="0"/>
              <a:t>FOR</a:t>
            </a:r>
            <a:r>
              <a:rPr sz="3600" spc="-130" dirty="0"/>
              <a:t> </a:t>
            </a:r>
            <a:r>
              <a:rPr sz="3600" spc="-10" dirty="0"/>
              <a:t>UTVEKSLING</a:t>
            </a:r>
            <a:r>
              <a:rPr sz="3600" spc="-135" dirty="0"/>
              <a:t> </a:t>
            </a:r>
            <a:r>
              <a:rPr sz="3600" dirty="0"/>
              <a:t>AV</a:t>
            </a:r>
            <a:r>
              <a:rPr sz="3600" spc="-130" dirty="0"/>
              <a:t> </a:t>
            </a:r>
            <a:r>
              <a:rPr sz="3600" spc="-10" dirty="0"/>
              <a:t>OPPLYSNINGER</a:t>
            </a:r>
            <a:r>
              <a:rPr sz="3600" dirty="0"/>
              <a:t>	</a:t>
            </a:r>
            <a:r>
              <a:rPr sz="3600" spc="-25" dirty="0"/>
              <a:t>MED </a:t>
            </a:r>
            <a:r>
              <a:rPr sz="3600" dirty="0"/>
              <a:t>ANDRE</a:t>
            </a:r>
            <a:r>
              <a:rPr sz="3600" spc="-114" dirty="0"/>
              <a:t> </a:t>
            </a:r>
            <a:r>
              <a:rPr sz="3600" spc="-10" dirty="0"/>
              <a:t>TJENESTEYTERE</a:t>
            </a:r>
            <a:endParaRPr sz="3600"/>
          </a:p>
        </p:txBody>
      </p:sp>
      <p:sp>
        <p:nvSpPr>
          <p:cNvPr id="3" name="object 3"/>
          <p:cNvSpPr txBox="1"/>
          <p:nvPr/>
        </p:nvSpPr>
        <p:spPr>
          <a:xfrm>
            <a:off x="836167" y="1433525"/>
            <a:ext cx="132715" cy="391795"/>
          </a:xfrm>
          <a:prstGeom prst="rect">
            <a:avLst/>
          </a:prstGeom>
        </p:spPr>
        <p:txBody>
          <a:bodyPr vert="horz" wrap="square" lIns="0" tIns="12700" rIns="0" bIns="0" rtlCol="0">
            <a:spAutoFit/>
          </a:bodyPr>
          <a:lstStyle/>
          <a:p>
            <a:pPr marL="12700">
              <a:lnSpc>
                <a:spcPct val="100000"/>
              </a:lnSpc>
              <a:spcBef>
                <a:spcPts val="100"/>
              </a:spcBef>
            </a:pPr>
            <a:r>
              <a:rPr sz="2400" spc="-50" dirty="0">
                <a:latin typeface="Arial"/>
                <a:cs typeface="Arial"/>
              </a:rPr>
              <a:t>•</a:t>
            </a:r>
            <a:endParaRPr sz="2400">
              <a:latin typeface="Arial"/>
              <a:cs typeface="Arial"/>
            </a:endParaRPr>
          </a:p>
        </p:txBody>
      </p:sp>
      <p:sp>
        <p:nvSpPr>
          <p:cNvPr id="4" name="object 4"/>
          <p:cNvSpPr txBox="1"/>
          <p:nvPr/>
        </p:nvSpPr>
        <p:spPr>
          <a:xfrm>
            <a:off x="1077277" y="1459991"/>
            <a:ext cx="1325880" cy="372110"/>
          </a:xfrm>
          <a:prstGeom prst="rect">
            <a:avLst/>
          </a:prstGeom>
          <a:solidFill>
            <a:srgbClr val="FFFF00"/>
          </a:solidFill>
        </p:spPr>
        <p:txBody>
          <a:bodyPr vert="horz" wrap="square" lIns="0" tIns="0" rIns="0" bIns="0" rtlCol="0">
            <a:spAutoFit/>
          </a:bodyPr>
          <a:lstStyle/>
          <a:p>
            <a:pPr>
              <a:lnSpc>
                <a:spcPts val="2775"/>
              </a:lnSpc>
            </a:pPr>
            <a:r>
              <a:rPr sz="2400" b="1" spc="-10" dirty="0">
                <a:latin typeface="Calibri"/>
                <a:cs typeface="Calibri"/>
              </a:rPr>
              <a:t>INNHENTE</a:t>
            </a:r>
            <a:endParaRPr sz="2400">
              <a:latin typeface="Calibri"/>
              <a:cs typeface="Calibri"/>
            </a:endParaRPr>
          </a:p>
        </p:txBody>
      </p:sp>
      <p:sp>
        <p:nvSpPr>
          <p:cNvPr id="5" name="object 5"/>
          <p:cNvSpPr txBox="1"/>
          <p:nvPr/>
        </p:nvSpPr>
        <p:spPr>
          <a:xfrm>
            <a:off x="836167" y="1853310"/>
            <a:ext cx="9612630" cy="1816735"/>
          </a:xfrm>
          <a:prstGeom prst="rect">
            <a:avLst/>
          </a:prstGeom>
        </p:spPr>
        <p:txBody>
          <a:bodyPr vert="horz" wrap="square" lIns="0" tIns="83820" rIns="0" bIns="0" rtlCol="0">
            <a:spAutoFit/>
          </a:bodyPr>
          <a:lstStyle/>
          <a:p>
            <a:pPr marL="240029" marR="5080" indent="-227329">
              <a:lnSpc>
                <a:spcPts val="2300"/>
              </a:lnSpc>
              <a:spcBef>
                <a:spcPts val="660"/>
              </a:spcBef>
              <a:buFont typeface="Arial"/>
              <a:buChar char="•"/>
              <a:tabLst>
                <a:tab pos="241300" algn="l"/>
                <a:tab pos="8470265" algn="l"/>
              </a:tabLst>
            </a:pPr>
            <a:r>
              <a:rPr sz="2400" dirty="0">
                <a:latin typeface="Calibri"/>
                <a:cs typeface="Calibri"/>
              </a:rPr>
              <a:t>opplysninger</a:t>
            </a:r>
            <a:r>
              <a:rPr sz="2400" spc="-65" dirty="0">
                <a:latin typeface="Calibri"/>
                <a:cs typeface="Calibri"/>
              </a:rPr>
              <a:t> </a:t>
            </a:r>
            <a:r>
              <a:rPr sz="2400" dirty="0">
                <a:latin typeface="Calibri"/>
                <a:cs typeface="Calibri"/>
              </a:rPr>
              <a:t>for</a:t>
            </a:r>
            <a:r>
              <a:rPr sz="2400" spc="-65" dirty="0">
                <a:latin typeface="Calibri"/>
                <a:cs typeface="Calibri"/>
              </a:rPr>
              <a:t> </a:t>
            </a:r>
            <a:r>
              <a:rPr sz="2400" spc="-10" dirty="0">
                <a:latin typeface="Calibri"/>
                <a:cs typeface="Calibri"/>
              </a:rPr>
              <a:t>forsvarlige</a:t>
            </a:r>
            <a:r>
              <a:rPr sz="2400" spc="-70" dirty="0">
                <a:latin typeface="Calibri"/>
                <a:cs typeface="Calibri"/>
              </a:rPr>
              <a:t> </a:t>
            </a:r>
            <a:r>
              <a:rPr sz="2400" spc="-10" dirty="0">
                <a:latin typeface="Calibri"/>
                <a:cs typeface="Calibri"/>
              </a:rPr>
              <a:t>tjenester</a:t>
            </a:r>
            <a:r>
              <a:rPr sz="2400" spc="-75" dirty="0">
                <a:latin typeface="Calibri"/>
                <a:cs typeface="Calibri"/>
              </a:rPr>
              <a:t> </a:t>
            </a:r>
            <a:r>
              <a:rPr sz="2400" dirty="0">
                <a:latin typeface="Calibri"/>
                <a:cs typeface="Calibri"/>
              </a:rPr>
              <a:t>og</a:t>
            </a:r>
            <a:r>
              <a:rPr sz="2400" spc="-75" dirty="0">
                <a:latin typeface="Calibri"/>
                <a:cs typeface="Calibri"/>
              </a:rPr>
              <a:t> </a:t>
            </a:r>
            <a:r>
              <a:rPr sz="2400" spc="-10" dirty="0">
                <a:latin typeface="Calibri"/>
                <a:cs typeface="Calibri"/>
              </a:rPr>
              <a:t>forsvarlig</a:t>
            </a:r>
            <a:r>
              <a:rPr sz="2400" spc="-80" dirty="0">
                <a:latin typeface="Calibri"/>
                <a:cs typeface="Calibri"/>
              </a:rPr>
              <a:t> </a:t>
            </a:r>
            <a:r>
              <a:rPr sz="2400" spc="-10" dirty="0">
                <a:latin typeface="Calibri"/>
                <a:cs typeface="Calibri"/>
              </a:rPr>
              <a:t>saksbehandling</a:t>
            </a:r>
            <a:r>
              <a:rPr sz="2400" dirty="0">
                <a:latin typeface="Calibri"/>
                <a:cs typeface="Calibri"/>
              </a:rPr>
              <a:t>	fra</a:t>
            </a:r>
            <a:r>
              <a:rPr sz="2400" spc="-85" dirty="0">
                <a:latin typeface="Calibri"/>
                <a:cs typeface="Calibri"/>
              </a:rPr>
              <a:t> </a:t>
            </a:r>
            <a:r>
              <a:rPr sz="2400" spc="-10" dirty="0">
                <a:latin typeface="Calibri"/>
                <a:cs typeface="Calibri"/>
              </a:rPr>
              <a:t>andre 	tjenesteytere</a:t>
            </a:r>
            <a:r>
              <a:rPr sz="2400" spc="-75" dirty="0">
                <a:latin typeface="Calibri"/>
                <a:cs typeface="Calibri"/>
              </a:rPr>
              <a:t> </a:t>
            </a:r>
            <a:r>
              <a:rPr sz="2400" u="sng" dirty="0">
                <a:uFill>
                  <a:solidFill>
                    <a:srgbClr val="000000"/>
                  </a:solidFill>
                </a:uFill>
                <a:latin typeface="Calibri"/>
                <a:cs typeface="Calibri"/>
              </a:rPr>
              <a:t>i</a:t>
            </a:r>
            <a:r>
              <a:rPr sz="2400" u="sng" spc="-60" dirty="0">
                <a:uFill>
                  <a:solidFill>
                    <a:srgbClr val="000000"/>
                  </a:solidFill>
                </a:uFill>
                <a:latin typeface="Calibri"/>
                <a:cs typeface="Calibri"/>
              </a:rPr>
              <a:t> </a:t>
            </a:r>
            <a:r>
              <a:rPr sz="2400" u="sng" dirty="0">
                <a:uFill>
                  <a:solidFill>
                    <a:srgbClr val="000000"/>
                  </a:solidFill>
                </a:uFill>
                <a:latin typeface="Calibri"/>
                <a:cs typeface="Calibri"/>
              </a:rPr>
              <a:t>egen</a:t>
            </a:r>
            <a:r>
              <a:rPr sz="2400" u="sng" spc="-60" dirty="0">
                <a:uFill>
                  <a:solidFill>
                    <a:srgbClr val="000000"/>
                  </a:solidFill>
                </a:uFill>
                <a:latin typeface="Calibri"/>
                <a:cs typeface="Calibri"/>
              </a:rPr>
              <a:t> </a:t>
            </a:r>
            <a:r>
              <a:rPr sz="2400" u="sng" spc="-10" dirty="0">
                <a:uFill>
                  <a:solidFill>
                    <a:srgbClr val="000000"/>
                  </a:solidFill>
                </a:uFill>
                <a:latin typeface="Calibri"/>
                <a:cs typeface="Calibri"/>
              </a:rPr>
              <a:t>tjeneste</a:t>
            </a:r>
            <a:r>
              <a:rPr sz="2400" u="none" spc="-10" dirty="0">
                <a:latin typeface="Calibri"/>
                <a:cs typeface="Calibri"/>
              </a:rPr>
              <a:t>.</a:t>
            </a:r>
            <a:endParaRPr sz="2400">
              <a:latin typeface="Calibri"/>
              <a:cs typeface="Calibri"/>
            </a:endParaRPr>
          </a:p>
          <a:p>
            <a:pPr>
              <a:lnSpc>
                <a:spcPct val="100000"/>
              </a:lnSpc>
              <a:spcBef>
                <a:spcPts val="825"/>
              </a:spcBef>
              <a:buFont typeface="Arial"/>
              <a:buChar char="•"/>
            </a:pPr>
            <a:endParaRPr sz="2400">
              <a:latin typeface="Calibri"/>
              <a:cs typeface="Calibri"/>
            </a:endParaRPr>
          </a:p>
          <a:p>
            <a:pPr marL="240029" indent="-227329">
              <a:lnSpc>
                <a:spcPts val="2595"/>
              </a:lnSpc>
              <a:buFont typeface="Arial"/>
              <a:buChar char="•"/>
              <a:tabLst>
                <a:tab pos="240029" algn="l"/>
              </a:tabLst>
            </a:pPr>
            <a:r>
              <a:rPr sz="2400" dirty="0">
                <a:latin typeface="Calibri"/>
                <a:cs typeface="Calibri"/>
              </a:rPr>
              <a:t>opplysninger</a:t>
            </a:r>
            <a:r>
              <a:rPr sz="2400" spc="-80" dirty="0">
                <a:latin typeface="Calibri"/>
                <a:cs typeface="Calibri"/>
              </a:rPr>
              <a:t> </a:t>
            </a:r>
            <a:r>
              <a:rPr sz="2400" dirty="0">
                <a:latin typeface="Calibri"/>
                <a:cs typeface="Calibri"/>
              </a:rPr>
              <a:t>for</a:t>
            </a:r>
            <a:r>
              <a:rPr sz="2400" spc="-80" dirty="0">
                <a:latin typeface="Calibri"/>
                <a:cs typeface="Calibri"/>
              </a:rPr>
              <a:t> </a:t>
            </a:r>
            <a:r>
              <a:rPr sz="2400" spc="-10" dirty="0">
                <a:latin typeface="Calibri"/>
                <a:cs typeface="Calibri"/>
              </a:rPr>
              <a:t>forsvarlige</a:t>
            </a:r>
            <a:r>
              <a:rPr sz="2400" spc="-75" dirty="0">
                <a:latin typeface="Calibri"/>
                <a:cs typeface="Calibri"/>
              </a:rPr>
              <a:t> </a:t>
            </a:r>
            <a:r>
              <a:rPr sz="2400" dirty="0">
                <a:latin typeface="Calibri"/>
                <a:cs typeface="Calibri"/>
              </a:rPr>
              <a:t>tjenester</a:t>
            </a:r>
            <a:r>
              <a:rPr sz="2400" spc="-85" dirty="0">
                <a:latin typeface="Calibri"/>
                <a:cs typeface="Calibri"/>
              </a:rPr>
              <a:t> </a:t>
            </a:r>
            <a:r>
              <a:rPr sz="2400" dirty="0">
                <a:latin typeface="Calibri"/>
                <a:cs typeface="Calibri"/>
              </a:rPr>
              <a:t>og</a:t>
            </a:r>
            <a:r>
              <a:rPr sz="2400" spc="-85" dirty="0">
                <a:latin typeface="Calibri"/>
                <a:cs typeface="Calibri"/>
              </a:rPr>
              <a:t> </a:t>
            </a:r>
            <a:r>
              <a:rPr sz="2400" spc="-10" dirty="0">
                <a:latin typeface="Calibri"/>
                <a:cs typeface="Calibri"/>
              </a:rPr>
              <a:t>forsvarlig</a:t>
            </a:r>
            <a:r>
              <a:rPr sz="2400" spc="-90" dirty="0">
                <a:latin typeface="Calibri"/>
                <a:cs typeface="Calibri"/>
              </a:rPr>
              <a:t> </a:t>
            </a:r>
            <a:r>
              <a:rPr sz="2400" dirty="0">
                <a:latin typeface="Calibri"/>
                <a:cs typeface="Calibri"/>
              </a:rPr>
              <a:t>saksbehandling</a:t>
            </a:r>
            <a:r>
              <a:rPr sz="2400" spc="-85" dirty="0">
                <a:latin typeface="Calibri"/>
                <a:cs typeface="Calibri"/>
              </a:rPr>
              <a:t> </a:t>
            </a:r>
            <a:r>
              <a:rPr sz="2400" spc="-25" dirty="0">
                <a:latin typeface="Calibri"/>
                <a:cs typeface="Calibri"/>
              </a:rPr>
              <a:t>fra</a:t>
            </a:r>
            <a:endParaRPr sz="2400">
              <a:latin typeface="Calibri"/>
              <a:cs typeface="Calibri"/>
            </a:endParaRPr>
          </a:p>
          <a:p>
            <a:pPr marL="241300">
              <a:lnSpc>
                <a:spcPts val="2595"/>
              </a:lnSpc>
              <a:tabLst>
                <a:tab pos="2955925" algn="l"/>
              </a:tabLst>
            </a:pPr>
            <a:r>
              <a:rPr sz="2400" spc="-10" dirty="0">
                <a:latin typeface="Calibri"/>
                <a:cs typeface="Calibri"/>
              </a:rPr>
              <a:t>tjenesteytere</a:t>
            </a:r>
            <a:r>
              <a:rPr sz="2400" spc="-65" dirty="0">
                <a:latin typeface="Calibri"/>
                <a:cs typeface="Calibri"/>
              </a:rPr>
              <a:t> </a:t>
            </a:r>
            <a:r>
              <a:rPr sz="2400" u="sng" dirty="0">
                <a:uFill>
                  <a:solidFill>
                    <a:srgbClr val="000000"/>
                  </a:solidFill>
                </a:uFill>
                <a:latin typeface="Calibri"/>
                <a:cs typeface="Calibri"/>
              </a:rPr>
              <a:t>i</a:t>
            </a:r>
            <a:r>
              <a:rPr sz="2400" u="sng" spc="-45" dirty="0">
                <a:uFill>
                  <a:solidFill>
                    <a:srgbClr val="000000"/>
                  </a:solidFill>
                </a:uFill>
                <a:latin typeface="Calibri"/>
                <a:cs typeface="Calibri"/>
              </a:rPr>
              <a:t> </a:t>
            </a:r>
            <a:r>
              <a:rPr sz="2400" u="sng" spc="-20" dirty="0">
                <a:uFill>
                  <a:solidFill>
                    <a:srgbClr val="000000"/>
                  </a:solidFill>
                </a:uFill>
                <a:latin typeface="Calibri"/>
                <a:cs typeface="Calibri"/>
              </a:rPr>
              <a:t>andre</a:t>
            </a:r>
            <a:r>
              <a:rPr sz="2400" u="sng" dirty="0">
                <a:uFill>
                  <a:solidFill>
                    <a:srgbClr val="000000"/>
                  </a:solidFill>
                </a:uFill>
                <a:latin typeface="Calibri"/>
                <a:cs typeface="Calibri"/>
              </a:rPr>
              <a:t>	</a:t>
            </a:r>
            <a:r>
              <a:rPr sz="2400" u="sng" spc="-10" dirty="0">
                <a:uFill>
                  <a:solidFill>
                    <a:srgbClr val="000000"/>
                  </a:solidFill>
                </a:uFill>
                <a:latin typeface="Calibri"/>
                <a:cs typeface="Calibri"/>
              </a:rPr>
              <a:t>tjenester</a:t>
            </a:r>
            <a:r>
              <a:rPr sz="2400" u="none" spc="-10" dirty="0">
                <a:latin typeface="Calibri"/>
                <a:cs typeface="Calibri"/>
              </a:rPr>
              <a:t>.</a:t>
            </a:r>
            <a:endParaRPr sz="2400">
              <a:latin typeface="Calibri"/>
              <a:cs typeface="Calibri"/>
            </a:endParaRPr>
          </a:p>
        </p:txBody>
      </p:sp>
      <p:sp>
        <p:nvSpPr>
          <p:cNvPr id="6" name="object 6"/>
          <p:cNvSpPr txBox="1"/>
          <p:nvPr/>
        </p:nvSpPr>
        <p:spPr>
          <a:xfrm>
            <a:off x="836167" y="4117924"/>
            <a:ext cx="132715" cy="391795"/>
          </a:xfrm>
          <a:prstGeom prst="rect">
            <a:avLst/>
          </a:prstGeom>
        </p:spPr>
        <p:txBody>
          <a:bodyPr vert="horz" wrap="square" lIns="0" tIns="12700" rIns="0" bIns="0" rtlCol="0">
            <a:spAutoFit/>
          </a:bodyPr>
          <a:lstStyle/>
          <a:p>
            <a:pPr marL="12700">
              <a:lnSpc>
                <a:spcPct val="100000"/>
              </a:lnSpc>
              <a:spcBef>
                <a:spcPts val="100"/>
              </a:spcBef>
            </a:pPr>
            <a:r>
              <a:rPr sz="2400" spc="-50" dirty="0">
                <a:latin typeface="Arial"/>
                <a:cs typeface="Arial"/>
              </a:rPr>
              <a:t>•</a:t>
            </a:r>
            <a:endParaRPr sz="2400">
              <a:latin typeface="Arial"/>
              <a:cs typeface="Arial"/>
            </a:endParaRPr>
          </a:p>
        </p:txBody>
      </p:sp>
      <p:sp>
        <p:nvSpPr>
          <p:cNvPr id="7" name="object 7"/>
          <p:cNvSpPr txBox="1"/>
          <p:nvPr/>
        </p:nvSpPr>
        <p:spPr>
          <a:xfrm>
            <a:off x="1077277" y="4143755"/>
            <a:ext cx="620395" cy="372110"/>
          </a:xfrm>
          <a:prstGeom prst="rect">
            <a:avLst/>
          </a:prstGeom>
          <a:solidFill>
            <a:srgbClr val="FFFF00"/>
          </a:solidFill>
        </p:spPr>
        <p:txBody>
          <a:bodyPr vert="horz" wrap="square" lIns="0" tIns="0" rIns="0" bIns="0" rtlCol="0">
            <a:spAutoFit/>
          </a:bodyPr>
          <a:lstStyle/>
          <a:p>
            <a:pPr>
              <a:lnSpc>
                <a:spcPts val="2780"/>
              </a:lnSpc>
            </a:pPr>
            <a:r>
              <a:rPr sz="2400" b="1" spc="-20" dirty="0">
                <a:latin typeface="Calibri"/>
                <a:cs typeface="Calibri"/>
              </a:rPr>
              <a:t>DELE</a:t>
            </a:r>
            <a:endParaRPr sz="2400">
              <a:latin typeface="Calibri"/>
              <a:cs typeface="Calibri"/>
            </a:endParaRPr>
          </a:p>
        </p:txBody>
      </p:sp>
      <p:sp>
        <p:nvSpPr>
          <p:cNvPr id="8" name="object 8"/>
          <p:cNvSpPr txBox="1"/>
          <p:nvPr/>
        </p:nvSpPr>
        <p:spPr>
          <a:xfrm>
            <a:off x="836167" y="4537709"/>
            <a:ext cx="10410190" cy="1524000"/>
          </a:xfrm>
          <a:prstGeom prst="rect">
            <a:avLst/>
          </a:prstGeom>
        </p:spPr>
        <p:txBody>
          <a:bodyPr vert="horz" wrap="square" lIns="0" tIns="85725" rIns="0" bIns="0" rtlCol="0">
            <a:spAutoFit/>
          </a:bodyPr>
          <a:lstStyle/>
          <a:p>
            <a:pPr marL="240029" marR="5080" indent="-227329">
              <a:lnSpc>
                <a:spcPct val="80000"/>
              </a:lnSpc>
              <a:spcBef>
                <a:spcPts val="675"/>
              </a:spcBef>
              <a:buFont typeface="Arial"/>
              <a:buChar char="•"/>
              <a:tabLst>
                <a:tab pos="241300" algn="l"/>
              </a:tabLst>
            </a:pPr>
            <a:r>
              <a:rPr sz="2400" dirty="0">
                <a:latin typeface="Calibri"/>
                <a:cs typeface="Calibri"/>
              </a:rPr>
              <a:t>opplysninger</a:t>
            </a:r>
            <a:r>
              <a:rPr sz="2400" spc="-55" dirty="0">
                <a:latin typeface="Calibri"/>
                <a:cs typeface="Calibri"/>
              </a:rPr>
              <a:t> </a:t>
            </a:r>
            <a:r>
              <a:rPr sz="2400" u="sng" dirty="0">
                <a:uFill>
                  <a:solidFill>
                    <a:srgbClr val="000000"/>
                  </a:solidFill>
                </a:uFill>
                <a:latin typeface="Calibri"/>
                <a:cs typeface="Calibri"/>
              </a:rPr>
              <a:t>i</a:t>
            </a:r>
            <a:r>
              <a:rPr sz="2400" u="sng" spc="-50" dirty="0">
                <a:uFill>
                  <a:solidFill>
                    <a:srgbClr val="000000"/>
                  </a:solidFill>
                </a:uFill>
                <a:latin typeface="Calibri"/>
                <a:cs typeface="Calibri"/>
              </a:rPr>
              <a:t> </a:t>
            </a:r>
            <a:r>
              <a:rPr sz="2400" u="sng" dirty="0">
                <a:uFill>
                  <a:solidFill>
                    <a:srgbClr val="000000"/>
                  </a:solidFill>
                </a:uFill>
                <a:latin typeface="Calibri"/>
                <a:cs typeface="Calibri"/>
              </a:rPr>
              <a:t>egen</a:t>
            </a:r>
            <a:r>
              <a:rPr sz="2400" u="sng" spc="-55" dirty="0">
                <a:uFill>
                  <a:solidFill>
                    <a:srgbClr val="000000"/>
                  </a:solidFill>
                </a:uFill>
                <a:latin typeface="Calibri"/>
                <a:cs typeface="Calibri"/>
              </a:rPr>
              <a:t> </a:t>
            </a:r>
            <a:r>
              <a:rPr sz="2400" u="sng" spc="-10" dirty="0">
                <a:uFill>
                  <a:solidFill>
                    <a:srgbClr val="000000"/>
                  </a:solidFill>
                </a:uFill>
                <a:latin typeface="Calibri"/>
                <a:cs typeface="Calibri"/>
              </a:rPr>
              <a:t>tjeneste</a:t>
            </a:r>
            <a:r>
              <a:rPr sz="2400" u="sng" spc="-55" dirty="0">
                <a:uFill>
                  <a:solidFill>
                    <a:srgbClr val="000000"/>
                  </a:solidFill>
                </a:uFill>
                <a:latin typeface="Calibri"/>
                <a:cs typeface="Calibri"/>
              </a:rPr>
              <a:t> </a:t>
            </a:r>
            <a:r>
              <a:rPr sz="2400" u="none" dirty="0">
                <a:latin typeface="Calibri"/>
                <a:cs typeface="Calibri"/>
              </a:rPr>
              <a:t>for</a:t>
            </a:r>
            <a:r>
              <a:rPr sz="2400" u="none" spc="-50" dirty="0">
                <a:latin typeface="Calibri"/>
                <a:cs typeface="Calibri"/>
              </a:rPr>
              <a:t> </a:t>
            </a:r>
            <a:r>
              <a:rPr sz="2400" u="none" spc="-10" dirty="0">
                <a:latin typeface="Calibri"/>
                <a:cs typeface="Calibri"/>
              </a:rPr>
              <a:t>likebehandling</a:t>
            </a:r>
            <a:r>
              <a:rPr sz="2400" u="none" spc="-75" dirty="0">
                <a:latin typeface="Calibri"/>
                <a:cs typeface="Calibri"/>
              </a:rPr>
              <a:t> </a:t>
            </a:r>
            <a:r>
              <a:rPr sz="2400" u="none" dirty="0">
                <a:latin typeface="Calibri"/>
                <a:cs typeface="Calibri"/>
              </a:rPr>
              <a:t>og</a:t>
            </a:r>
            <a:r>
              <a:rPr sz="2400" u="none" spc="-55" dirty="0">
                <a:latin typeface="Calibri"/>
                <a:cs typeface="Calibri"/>
              </a:rPr>
              <a:t> </a:t>
            </a:r>
            <a:r>
              <a:rPr sz="2400" u="none" dirty="0">
                <a:latin typeface="Calibri"/>
                <a:cs typeface="Calibri"/>
              </a:rPr>
              <a:t>samarbeid</a:t>
            </a:r>
            <a:r>
              <a:rPr sz="2400" u="none" spc="-70" dirty="0">
                <a:latin typeface="Calibri"/>
                <a:cs typeface="Calibri"/>
              </a:rPr>
              <a:t> </a:t>
            </a:r>
            <a:r>
              <a:rPr sz="2400" u="none" dirty="0">
                <a:latin typeface="Calibri"/>
                <a:cs typeface="Calibri"/>
              </a:rPr>
              <a:t>for</a:t>
            </a:r>
            <a:r>
              <a:rPr sz="2400" u="none" spc="-50" dirty="0">
                <a:latin typeface="Calibri"/>
                <a:cs typeface="Calibri"/>
              </a:rPr>
              <a:t> </a:t>
            </a:r>
            <a:r>
              <a:rPr sz="2400" u="none" dirty="0">
                <a:latin typeface="Calibri"/>
                <a:cs typeface="Calibri"/>
              </a:rPr>
              <a:t>å</a:t>
            </a:r>
            <a:r>
              <a:rPr sz="2400" u="none" spc="-65" dirty="0">
                <a:latin typeface="Calibri"/>
                <a:cs typeface="Calibri"/>
              </a:rPr>
              <a:t> </a:t>
            </a:r>
            <a:r>
              <a:rPr sz="2400" u="none" dirty="0">
                <a:latin typeface="Calibri"/>
                <a:cs typeface="Calibri"/>
              </a:rPr>
              <a:t>sikre</a:t>
            </a:r>
            <a:r>
              <a:rPr sz="2400" u="none" spc="-50" dirty="0">
                <a:latin typeface="Calibri"/>
                <a:cs typeface="Calibri"/>
              </a:rPr>
              <a:t> </a:t>
            </a:r>
            <a:r>
              <a:rPr sz="2400" u="none" spc="-10" dirty="0">
                <a:latin typeface="Calibri"/>
                <a:cs typeface="Calibri"/>
              </a:rPr>
              <a:t>forsvarlige 	tjenester.</a:t>
            </a:r>
            <a:endParaRPr sz="2400">
              <a:latin typeface="Calibri"/>
              <a:cs typeface="Calibri"/>
            </a:endParaRPr>
          </a:p>
          <a:p>
            <a:pPr>
              <a:lnSpc>
                <a:spcPct val="100000"/>
              </a:lnSpc>
              <a:spcBef>
                <a:spcPts val="800"/>
              </a:spcBef>
              <a:buFont typeface="Arial"/>
              <a:buChar char="•"/>
            </a:pPr>
            <a:endParaRPr sz="2400">
              <a:latin typeface="Calibri"/>
              <a:cs typeface="Calibri"/>
            </a:endParaRPr>
          </a:p>
          <a:p>
            <a:pPr marL="240029" indent="-227329">
              <a:lnSpc>
                <a:spcPct val="100000"/>
              </a:lnSpc>
              <a:buFont typeface="Arial"/>
              <a:buChar char="•"/>
              <a:tabLst>
                <a:tab pos="240029" algn="l"/>
              </a:tabLst>
            </a:pPr>
            <a:r>
              <a:rPr sz="2400" dirty="0">
                <a:latin typeface="Calibri"/>
                <a:cs typeface="Calibri"/>
              </a:rPr>
              <a:t>opplysninger</a:t>
            </a:r>
            <a:r>
              <a:rPr sz="2400" spc="-50" dirty="0">
                <a:latin typeface="Calibri"/>
                <a:cs typeface="Calibri"/>
              </a:rPr>
              <a:t> </a:t>
            </a:r>
            <a:r>
              <a:rPr sz="2400" u="sng" dirty="0">
                <a:uFill>
                  <a:solidFill>
                    <a:srgbClr val="000000"/>
                  </a:solidFill>
                </a:uFill>
                <a:latin typeface="Calibri"/>
                <a:cs typeface="Calibri"/>
              </a:rPr>
              <a:t>med</a:t>
            </a:r>
            <a:r>
              <a:rPr sz="2400" u="sng" spc="-50" dirty="0">
                <a:uFill>
                  <a:solidFill>
                    <a:srgbClr val="000000"/>
                  </a:solidFill>
                </a:uFill>
                <a:latin typeface="Calibri"/>
                <a:cs typeface="Calibri"/>
              </a:rPr>
              <a:t> </a:t>
            </a:r>
            <a:r>
              <a:rPr sz="2400" u="sng" dirty="0">
                <a:uFill>
                  <a:solidFill>
                    <a:srgbClr val="000000"/>
                  </a:solidFill>
                </a:uFill>
                <a:latin typeface="Calibri"/>
                <a:cs typeface="Calibri"/>
              </a:rPr>
              <a:t>andre</a:t>
            </a:r>
            <a:r>
              <a:rPr sz="2400" u="sng" spc="-45" dirty="0">
                <a:uFill>
                  <a:solidFill>
                    <a:srgbClr val="000000"/>
                  </a:solidFill>
                </a:uFill>
                <a:latin typeface="Calibri"/>
                <a:cs typeface="Calibri"/>
              </a:rPr>
              <a:t> </a:t>
            </a:r>
            <a:r>
              <a:rPr sz="2400" u="sng" dirty="0">
                <a:uFill>
                  <a:solidFill>
                    <a:srgbClr val="000000"/>
                  </a:solidFill>
                </a:uFill>
                <a:latin typeface="Calibri"/>
                <a:cs typeface="Calibri"/>
              </a:rPr>
              <a:t>tjenester</a:t>
            </a:r>
            <a:r>
              <a:rPr sz="2400" u="sng" spc="-65" dirty="0">
                <a:uFill>
                  <a:solidFill>
                    <a:srgbClr val="000000"/>
                  </a:solidFill>
                </a:uFill>
                <a:latin typeface="Calibri"/>
                <a:cs typeface="Calibri"/>
              </a:rPr>
              <a:t> </a:t>
            </a:r>
            <a:r>
              <a:rPr sz="2400" u="none" dirty="0">
                <a:latin typeface="Calibri"/>
                <a:cs typeface="Calibri"/>
              </a:rPr>
              <a:t>og</a:t>
            </a:r>
            <a:r>
              <a:rPr sz="2400" u="none" spc="-70" dirty="0">
                <a:latin typeface="Calibri"/>
                <a:cs typeface="Calibri"/>
              </a:rPr>
              <a:t> </a:t>
            </a:r>
            <a:r>
              <a:rPr sz="2400" u="none" dirty="0">
                <a:latin typeface="Calibri"/>
                <a:cs typeface="Calibri"/>
              </a:rPr>
              <a:t>samarbeid</a:t>
            </a:r>
            <a:r>
              <a:rPr sz="2400" u="none" spc="-55" dirty="0">
                <a:latin typeface="Calibri"/>
                <a:cs typeface="Calibri"/>
              </a:rPr>
              <a:t> </a:t>
            </a:r>
            <a:r>
              <a:rPr sz="2400" u="none" dirty="0">
                <a:latin typeface="Calibri"/>
                <a:cs typeface="Calibri"/>
              </a:rPr>
              <a:t>for</a:t>
            </a:r>
            <a:r>
              <a:rPr sz="2400" u="none" spc="-55" dirty="0">
                <a:latin typeface="Calibri"/>
                <a:cs typeface="Calibri"/>
              </a:rPr>
              <a:t> </a:t>
            </a:r>
            <a:r>
              <a:rPr sz="2400" u="none" dirty="0">
                <a:latin typeface="Calibri"/>
                <a:cs typeface="Calibri"/>
              </a:rPr>
              <a:t>å</a:t>
            </a:r>
            <a:r>
              <a:rPr sz="2400" u="none" spc="-45" dirty="0">
                <a:latin typeface="Calibri"/>
                <a:cs typeface="Calibri"/>
              </a:rPr>
              <a:t> </a:t>
            </a:r>
            <a:r>
              <a:rPr sz="2400" u="none" dirty="0">
                <a:latin typeface="Calibri"/>
                <a:cs typeface="Calibri"/>
              </a:rPr>
              <a:t>sikre</a:t>
            </a:r>
            <a:r>
              <a:rPr sz="2400" u="none" spc="-45" dirty="0">
                <a:latin typeface="Calibri"/>
                <a:cs typeface="Calibri"/>
              </a:rPr>
              <a:t> </a:t>
            </a:r>
            <a:r>
              <a:rPr sz="2400" u="none" spc="-20" dirty="0">
                <a:latin typeface="Calibri"/>
                <a:cs typeface="Calibri"/>
              </a:rPr>
              <a:t>forsvarlige</a:t>
            </a:r>
            <a:r>
              <a:rPr sz="2400" u="none" spc="-60" dirty="0">
                <a:latin typeface="Calibri"/>
                <a:cs typeface="Calibri"/>
              </a:rPr>
              <a:t> </a:t>
            </a:r>
            <a:r>
              <a:rPr sz="2400" u="none" spc="-10" dirty="0">
                <a:latin typeface="Calibri"/>
                <a:cs typeface="Calibri"/>
              </a:rPr>
              <a:t>tjenester.</a:t>
            </a:r>
            <a:endParaRPr sz="2400">
              <a:latin typeface="Calibri"/>
              <a:cs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2" y="0"/>
            <a:ext cx="12192003" cy="1576451"/>
          </a:xfrm>
          <a:prstGeom prst="rect">
            <a:avLst/>
          </a:prstGeom>
        </p:spPr>
      </p:pic>
      <p:sp>
        <p:nvSpPr>
          <p:cNvPr id="3" name="object 3"/>
          <p:cNvSpPr txBox="1">
            <a:spLocks noGrp="1"/>
          </p:cNvSpPr>
          <p:nvPr>
            <p:ph type="title"/>
          </p:nvPr>
        </p:nvSpPr>
        <p:spPr>
          <a:xfrm>
            <a:off x="916939" y="373761"/>
            <a:ext cx="10358120" cy="627736"/>
          </a:xfrm>
          <a:prstGeom prst="rect">
            <a:avLst/>
          </a:prstGeom>
        </p:spPr>
        <p:txBody>
          <a:bodyPr vert="horz" wrap="square" lIns="0" tIns="12065" rIns="0" bIns="0" rtlCol="0">
            <a:spAutoFit/>
          </a:bodyPr>
          <a:lstStyle/>
          <a:p>
            <a:pPr marL="546100">
              <a:lnSpc>
                <a:spcPct val="100000"/>
              </a:lnSpc>
              <a:spcBef>
                <a:spcPts val="95"/>
              </a:spcBef>
            </a:pPr>
            <a:r>
              <a:rPr sz="4000" b="0" spc="-10" dirty="0">
                <a:solidFill>
                  <a:srgbClr val="FFFFFF"/>
                </a:solidFill>
                <a:latin typeface="Calibri Light"/>
                <a:cs typeface="Calibri Light"/>
              </a:rPr>
              <a:t>Hva</a:t>
            </a:r>
            <a:r>
              <a:rPr sz="4000" b="0" spc="-140" dirty="0">
                <a:solidFill>
                  <a:srgbClr val="FFFFFF"/>
                </a:solidFill>
                <a:latin typeface="Calibri Light"/>
                <a:cs typeface="Calibri Light"/>
              </a:rPr>
              <a:t> </a:t>
            </a:r>
            <a:r>
              <a:rPr sz="4000" b="0" dirty="0">
                <a:solidFill>
                  <a:srgbClr val="FFFFFF"/>
                </a:solidFill>
                <a:latin typeface="Calibri Light"/>
                <a:cs typeface="Calibri Light"/>
              </a:rPr>
              <a:t>er</a:t>
            </a:r>
            <a:r>
              <a:rPr sz="4000" b="0" spc="-120" dirty="0">
                <a:solidFill>
                  <a:srgbClr val="FFFFFF"/>
                </a:solidFill>
                <a:latin typeface="Calibri Light"/>
                <a:cs typeface="Calibri Light"/>
              </a:rPr>
              <a:t> </a:t>
            </a:r>
            <a:r>
              <a:rPr sz="4000" b="0" dirty="0">
                <a:solidFill>
                  <a:srgbClr val="FFFFFF"/>
                </a:solidFill>
                <a:latin typeface="Calibri Light"/>
                <a:cs typeface="Calibri Light"/>
              </a:rPr>
              <a:t>en</a:t>
            </a:r>
            <a:r>
              <a:rPr sz="4000" b="0" spc="-135" dirty="0">
                <a:solidFill>
                  <a:srgbClr val="FFFFFF"/>
                </a:solidFill>
                <a:latin typeface="Calibri Light"/>
                <a:cs typeface="Calibri Light"/>
              </a:rPr>
              <a:t> </a:t>
            </a:r>
            <a:r>
              <a:rPr sz="4000" b="0" spc="-35" dirty="0">
                <a:solidFill>
                  <a:srgbClr val="FFFFFF"/>
                </a:solidFill>
                <a:latin typeface="Calibri Light"/>
                <a:cs typeface="Calibri Light"/>
              </a:rPr>
              <a:t>«tjeneste»</a:t>
            </a:r>
            <a:r>
              <a:rPr sz="4000" b="0" spc="-145" dirty="0">
                <a:solidFill>
                  <a:srgbClr val="FFFFFF"/>
                </a:solidFill>
                <a:latin typeface="Calibri Light"/>
                <a:cs typeface="Calibri Light"/>
              </a:rPr>
              <a:t> </a:t>
            </a:r>
            <a:r>
              <a:rPr lang="nb-NO" sz="4000" b="0" spc="-145" dirty="0">
                <a:solidFill>
                  <a:srgbClr val="FFFFFF"/>
                </a:solidFill>
                <a:latin typeface="Calibri Light"/>
                <a:cs typeface="Calibri Light"/>
              </a:rPr>
              <a:t>,  et «organ»,  en «etat»</a:t>
            </a:r>
            <a:r>
              <a:rPr sz="4000" b="0" spc="-50" dirty="0">
                <a:solidFill>
                  <a:srgbClr val="FFFFFF"/>
                </a:solidFill>
                <a:latin typeface="Calibri Light"/>
                <a:cs typeface="Calibri Light"/>
              </a:rPr>
              <a:t>?</a:t>
            </a:r>
            <a:endParaRPr sz="4000" dirty="0">
              <a:latin typeface="Calibri Light"/>
              <a:cs typeface="Calibri Light"/>
            </a:endParaRPr>
          </a:p>
        </p:txBody>
      </p:sp>
      <p:sp>
        <p:nvSpPr>
          <p:cNvPr id="4" name="object 4"/>
          <p:cNvSpPr/>
          <p:nvPr/>
        </p:nvSpPr>
        <p:spPr>
          <a:xfrm>
            <a:off x="645388" y="2995041"/>
            <a:ext cx="4855845" cy="2428240"/>
          </a:xfrm>
          <a:custGeom>
            <a:avLst/>
            <a:gdLst/>
            <a:ahLst/>
            <a:cxnLst/>
            <a:rect l="l" t="t" r="r" b="b"/>
            <a:pathLst>
              <a:path w="4855845" h="2428240">
                <a:moveTo>
                  <a:pt x="4612792" y="0"/>
                </a:moveTo>
                <a:lnTo>
                  <a:pt x="242785" y="0"/>
                </a:lnTo>
                <a:lnTo>
                  <a:pt x="193856" y="4933"/>
                </a:lnTo>
                <a:lnTo>
                  <a:pt x="148282" y="19081"/>
                </a:lnTo>
                <a:lnTo>
                  <a:pt x="107042" y="41469"/>
                </a:lnTo>
                <a:lnTo>
                  <a:pt x="71110" y="71120"/>
                </a:lnTo>
                <a:lnTo>
                  <a:pt x="41464" y="107057"/>
                </a:lnTo>
                <a:lnTo>
                  <a:pt x="19079" y="148304"/>
                </a:lnTo>
                <a:lnTo>
                  <a:pt x="4932" y="193885"/>
                </a:lnTo>
                <a:lnTo>
                  <a:pt x="0" y="242824"/>
                </a:lnTo>
                <a:lnTo>
                  <a:pt x="0" y="2185035"/>
                </a:lnTo>
                <a:lnTo>
                  <a:pt x="4932" y="2233973"/>
                </a:lnTo>
                <a:lnTo>
                  <a:pt x="19079" y="2279554"/>
                </a:lnTo>
                <a:lnTo>
                  <a:pt x="41464" y="2320801"/>
                </a:lnTo>
                <a:lnTo>
                  <a:pt x="71110" y="2356739"/>
                </a:lnTo>
                <a:lnTo>
                  <a:pt x="107042" y="2386389"/>
                </a:lnTo>
                <a:lnTo>
                  <a:pt x="148282" y="2408777"/>
                </a:lnTo>
                <a:lnTo>
                  <a:pt x="193856" y="2422925"/>
                </a:lnTo>
                <a:lnTo>
                  <a:pt x="242785" y="2427859"/>
                </a:lnTo>
                <a:lnTo>
                  <a:pt x="4612792" y="2427859"/>
                </a:lnTo>
                <a:lnTo>
                  <a:pt x="4661731" y="2422925"/>
                </a:lnTo>
                <a:lnTo>
                  <a:pt x="4707312" y="2408777"/>
                </a:lnTo>
                <a:lnTo>
                  <a:pt x="4748559" y="2386389"/>
                </a:lnTo>
                <a:lnTo>
                  <a:pt x="4784496" y="2356739"/>
                </a:lnTo>
                <a:lnTo>
                  <a:pt x="4814146" y="2320801"/>
                </a:lnTo>
                <a:lnTo>
                  <a:pt x="4836534" y="2279554"/>
                </a:lnTo>
                <a:lnTo>
                  <a:pt x="4850683" y="2233973"/>
                </a:lnTo>
                <a:lnTo>
                  <a:pt x="4855616" y="2185035"/>
                </a:lnTo>
                <a:lnTo>
                  <a:pt x="4855616" y="242824"/>
                </a:lnTo>
                <a:lnTo>
                  <a:pt x="4850683" y="193885"/>
                </a:lnTo>
                <a:lnTo>
                  <a:pt x="4836534" y="148304"/>
                </a:lnTo>
                <a:lnTo>
                  <a:pt x="4814146" y="107057"/>
                </a:lnTo>
                <a:lnTo>
                  <a:pt x="4784496" y="71119"/>
                </a:lnTo>
                <a:lnTo>
                  <a:pt x="4748559" y="41469"/>
                </a:lnTo>
                <a:lnTo>
                  <a:pt x="4707312" y="19081"/>
                </a:lnTo>
                <a:lnTo>
                  <a:pt x="4661731" y="4933"/>
                </a:lnTo>
                <a:lnTo>
                  <a:pt x="4612792" y="0"/>
                </a:lnTo>
                <a:close/>
              </a:path>
            </a:pathLst>
          </a:custGeom>
          <a:solidFill>
            <a:srgbClr val="EC7C30"/>
          </a:solidFill>
        </p:spPr>
        <p:txBody>
          <a:bodyPr wrap="square" lIns="0" tIns="0" rIns="0" bIns="0" rtlCol="0"/>
          <a:lstStyle/>
          <a:p>
            <a:endParaRPr/>
          </a:p>
        </p:txBody>
      </p:sp>
      <p:sp>
        <p:nvSpPr>
          <p:cNvPr id="5" name="object 5"/>
          <p:cNvSpPr txBox="1"/>
          <p:nvPr/>
        </p:nvSpPr>
        <p:spPr>
          <a:xfrm>
            <a:off x="782523" y="3054476"/>
            <a:ext cx="4584700" cy="2195195"/>
          </a:xfrm>
          <a:prstGeom prst="rect">
            <a:avLst/>
          </a:prstGeom>
        </p:spPr>
        <p:txBody>
          <a:bodyPr vert="horz" wrap="square" lIns="0" tIns="62230" rIns="0" bIns="0" rtlCol="0">
            <a:spAutoFit/>
          </a:bodyPr>
          <a:lstStyle/>
          <a:p>
            <a:pPr marL="12065" marR="5080" indent="-1270" algn="ctr">
              <a:lnSpc>
                <a:spcPct val="91500"/>
              </a:lnSpc>
              <a:spcBef>
                <a:spcPts val="490"/>
              </a:spcBef>
            </a:pPr>
            <a:r>
              <a:rPr sz="3800" u="sng" dirty="0">
                <a:solidFill>
                  <a:srgbClr val="0462C1"/>
                </a:solidFill>
                <a:uFill>
                  <a:solidFill>
                    <a:srgbClr val="0462C1"/>
                  </a:solidFill>
                </a:uFill>
                <a:latin typeface="Calibri"/>
                <a:cs typeface="Calibri"/>
                <a:hlinkClick r:id="rId4"/>
              </a:rPr>
              <a:t>Sosiale</a:t>
            </a:r>
            <a:r>
              <a:rPr sz="3800" u="sng" spc="-130" dirty="0">
                <a:solidFill>
                  <a:srgbClr val="0462C1"/>
                </a:solidFill>
                <a:uFill>
                  <a:solidFill>
                    <a:srgbClr val="0462C1"/>
                  </a:solidFill>
                </a:uFill>
                <a:latin typeface="Calibri"/>
                <a:cs typeface="Calibri"/>
                <a:hlinkClick r:id="rId4"/>
              </a:rPr>
              <a:t> </a:t>
            </a:r>
            <a:r>
              <a:rPr sz="3800" u="sng" dirty="0">
                <a:solidFill>
                  <a:srgbClr val="0462C1"/>
                </a:solidFill>
                <a:uFill>
                  <a:solidFill>
                    <a:srgbClr val="0462C1"/>
                  </a:solidFill>
                </a:uFill>
                <a:latin typeface="Calibri"/>
                <a:cs typeface="Calibri"/>
                <a:hlinkClick r:id="rId4"/>
              </a:rPr>
              <a:t>tjenester</a:t>
            </a:r>
            <a:r>
              <a:rPr sz="3800" u="sng" spc="-130" dirty="0">
                <a:solidFill>
                  <a:srgbClr val="0462C1"/>
                </a:solidFill>
                <a:uFill>
                  <a:solidFill>
                    <a:srgbClr val="0462C1"/>
                  </a:solidFill>
                </a:uFill>
                <a:latin typeface="Calibri"/>
                <a:cs typeface="Calibri"/>
                <a:hlinkClick r:id="rId4"/>
              </a:rPr>
              <a:t> </a:t>
            </a:r>
            <a:r>
              <a:rPr sz="3800" u="sng" spc="-25" dirty="0">
                <a:solidFill>
                  <a:srgbClr val="0462C1"/>
                </a:solidFill>
                <a:uFill>
                  <a:solidFill>
                    <a:srgbClr val="0462C1"/>
                  </a:solidFill>
                </a:uFill>
                <a:latin typeface="Calibri"/>
                <a:cs typeface="Calibri"/>
                <a:hlinkClick r:id="rId4"/>
              </a:rPr>
              <a:t>og</a:t>
            </a:r>
            <a:r>
              <a:rPr sz="3800" u="none" spc="-25" dirty="0">
                <a:solidFill>
                  <a:srgbClr val="0462C1"/>
                </a:solidFill>
                <a:latin typeface="Calibri"/>
                <a:cs typeface="Calibri"/>
              </a:rPr>
              <a:t> </a:t>
            </a:r>
            <a:r>
              <a:rPr sz="3800" u="sng" dirty="0">
                <a:solidFill>
                  <a:srgbClr val="0462C1"/>
                </a:solidFill>
                <a:uFill>
                  <a:solidFill>
                    <a:srgbClr val="0462C1"/>
                  </a:solidFill>
                </a:uFill>
                <a:latin typeface="Calibri"/>
                <a:cs typeface="Calibri"/>
                <a:hlinkClick r:id="rId4"/>
              </a:rPr>
              <a:t>barnevern</a:t>
            </a:r>
            <a:r>
              <a:rPr sz="3800" u="sng" spc="-100" dirty="0">
                <a:solidFill>
                  <a:srgbClr val="0462C1"/>
                </a:solidFill>
                <a:uFill>
                  <a:solidFill>
                    <a:srgbClr val="0462C1"/>
                  </a:solidFill>
                </a:uFill>
                <a:latin typeface="Calibri"/>
                <a:cs typeface="Calibri"/>
                <a:hlinkClick r:id="rId4"/>
              </a:rPr>
              <a:t> </a:t>
            </a:r>
            <a:r>
              <a:rPr sz="3800" u="sng" dirty="0">
                <a:solidFill>
                  <a:srgbClr val="0462C1"/>
                </a:solidFill>
                <a:uFill>
                  <a:solidFill>
                    <a:srgbClr val="0462C1"/>
                  </a:solidFill>
                </a:uFill>
                <a:latin typeface="Calibri"/>
                <a:cs typeface="Calibri"/>
                <a:hlinkClick r:id="rId4"/>
              </a:rPr>
              <a:t>|</a:t>
            </a:r>
            <a:r>
              <a:rPr sz="3800" u="sng" spc="-60" dirty="0">
                <a:solidFill>
                  <a:srgbClr val="0462C1"/>
                </a:solidFill>
                <a:uFill>
                  <a:solidFill>
                    <a:srgbClr val="0462C1"/>
                  </a:solidFill>
                </a:uFill>
                <a:latin typeface="Calibri"/>
                <a:cs typeface="Calibri"/>
                <a:hlinkClick r:id="rId4"/>
              </a:rPr>
              <a:t> </a:t>
            </a:r>
            <a:r>
              <a:rPr sz="3800" u="sng" spc="-20" dirty="0">
                <a:solidFill>
                  <a:srgbClr val="0462C1"/>
                </a:solidFill>
                <a:uFill>
                  <a:solidFill>
                    <a:srgbClr val="0462C1"/>
                  </a:solidFill>
                </a:uFill>
                <a:latin typeface="Calibri"/>
                <a:cs typeface="Calibri"/>
                <a:hlinkClick r:id="rId4"/>
              </a:rPr>
              <a:t>Bærum</a:t>
            </a:r>
            <a:r>
              <a:rPr sz="3800" u="none" spc="-20" dirty="0">
                <a:solidFill>
                  <a:srgbClr val="0462C1"/>
                </a:solidFill>
                <a:latin typeface="Calibri"/>
                <a:cs typeface="Calibri"/>
              </a:rPr>
              <a:t> </a:t>
            </a:r>
            <a:r>
              <a:rPr sz="3800" u="sng" spc="-10" dirty="0">
                <a:solidFill>
                  <a:srgbClr val="0462C1"/>
                </a:solidFill>
                <a:uFill>
                  <a:solidFill>
                    <a:srgbClr val="0462C1"/>
                  </a:solidFill>
                </a:uFill>
                <a:latin typeface="Calibri"/>
                <a:cs typeface="Calibri"/>
                <a:hlinkClick r:id="rId4"/>
              </a:rPr>
              <a:t>kommune</a:t>
            </a:r>
            <a:r>
              <a:rPr sz="3800" u="none" spc="-10" dirty="0">
                <a:solidFill>
                  <a:srgbClr val="0462C1"/>
                </a:solidFill>
                <a:latin typeface="Calibri"/>
                <a:cs typeface="Calibri"/>
              </a:rPr>
              <a:t> </a:t>
            </a:r>
            <a:r>
              <a:rPr sz="3800" u="sng" spc="-10" dirty="0">
                <a:solidFill>
                  <a:srgbClr val="0462C1"/>
                </a:solidFill>
                <a:uFill>
                  <a:solidFill>
                    <a:srgbClr val="0462C1"/>
                  </a:solidFill>
                </a:uFill>
                <a:latin typeface="Calibri"/>
                <a:cs typeface="Calibri"/>
                <a:hlinkClick r:id="rId4"/>
              </a:rPr>
              <a:t>(baerum.kommune.no)</a:t>
            </a:r>
            <a:endParaRPr sz="3800">
              <a:latin typeface="Calibri"/>
              <a:cs typeface="Calibri"/>
            </a:endParaRPr>
          </a:p>
        </p:txBody>
      </p:sp>
      <p:pic>
        <p:nvPicPr>
          <p:cNvPr id="7" name="Bilde 6">
            <a:extLst>
              <a:ext uri="{FF2B5EF4-FFF2-40B4-BE49-F238E27FC236}">
                <a16:creationId xmlns:a16="http://schemas.microsoft.com/office/drawing/2014/main" id="{AEFD83F8-5BBD-F72A-744F-7EDBF4DA60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6634" y="3054476"/>
            <a:ext cx="4563365" cy="3422524"/>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object 2"/>
          <p:cNvSpPr txBox="1">
            <a:spLocks noGrp="1"/>
          </p:cNvSpPr>
          <p:nvPr>
            <p:ph type="title"/>
          </p:nvPr>
        </p:nvSpPr>
        <p:spPr>
          <a:xfrm>
            <a:off x="838200" y="401221"/>
            <a:ext cx="10515600" cy="1348065"/>
          </a:xfrm>
          <a:prstGeom prst="rect">
            <a:avLst/>
          </a:prstGeom>
        </p:spPr>
        <p:txBody>
          <a:bodyPr vert="horz" lIns="91440" tIns="45720" rIns="91440" bIns="45720" rtlCol="0" anchor="ctr">
            <a:normAutofit/>
          </a:bodyPr>
          <a:lstStyle/>
          <a:p>
            <a:pPr marL="12700" algn="l" rtl="0">
              <a:lnSpc>
                <a:spcPct val="90000"/>
              </a:lnSpc>
              <a:spcBef>
                <a:spcPct val="0"/>
              </a:spcBef>
            </a:pPr>
            <a:r>
              <a:rPr lang="en-US" sz="3600" kern="1200" dirty="0">
                <a:solidFill>
                  <a:srgbClr val="FFFFFF"/>
                </a:solidFill>
                <a:latin typeface="+mj-lt"/>
                <a:ea typeface="+mj-ea"/>
                <a:cs typeface="+mj-cs"/>
              </a:rPr>
              <a:t>DELING AV HELSEOPPLYSNINGER</a:t>
            </a:r>
          </a:p>
        </p:txBody>
      </p:sp>
      <p:sp>
        <p:nvSpPr>
          <p:cNvPr id="3" name="object 3"/>
          <p:cNvSpPr txBox="1"/>
          <p:nvPr/>
        </p:nvSpPr>
        <p:spPr>
          <a:xfrm>
            <a:off x="762000" y="2286000"/>
            <a:ext cx="10591800" cy="3890963"/>
          </a:xfrm>
          <a:prstGeom prst="rect">
            <a:avLst/>
          </a:prstGeom>
        </p:spPr>
        <p:txBody>
          <a:bodyPr vert="horz" lIns="91440" tIns="45720" rIns="91440" bIns="45720" rtlCol="0">
            <a:normAutofit fontScale="92500" lnSpcReduction="10000"/>
          </a:bodyPr>
          <a:lstStyle/>
          <a:p>
            <a:pPr marL="12700" marR="5080" indent="-228600" algn="l" rtl="0">
              <a:lnSpc>
                <a:spcPct val="90000"/>
              </a:lnSpc>
              <a:spcBef>
                <a:spcPts val="375"/>
              </a:spcBef>
              <a:buFont typeface="Arial" panose="020B0604020202020204" pitchFamily="34" charset="0"/>
              <a:buChar char="•"/>
            </a:pPr>
            <a:endParaRPr lang="en-US" sz="1400" kern="1200" dirty="0">
              <a:solidFill>
                <a:schemeClr val="tx1"/>
              </a:solidFill>
              <a:latin typeface="+mn-lt"/>
              <a:ea typeface="+mn-ea"/>
              <a:cs typeface="+mn-cs"/>
            </a:endParaRPr>
          </a:p>
          <a:p>
            <a:pPr marR="5080" algn="l" rtl="0">
              <a:lnSpc>
                <a:spcPct val="90000"/>
              </a:lnSpc>
              <a:spcBef>
                <a:spcPts val="375"/>
              </a:spcBef>
            </a:pPr>
            <a:r>
              <a:rPr lang="en-US" sz="2000" b="1" i="1" kern="1200" spc="-35" dirty="0" err="1">
                <a:solidFill>
                  <a:schemeClr val="tx1"/>
                </a:solidFill>
                <a:latin typeface="+mn-lt"/>
                <a:ea typeface="+mn-ea"/>
                <a:cs typeface="+mn-cs"/>
              </a:rPr>
              <a:t>Helsepersonelloven</a:t>
            </a:r>
            <a:r>
              <a:rPr lang="en-US" sz="2000" b="1" i="1" kern="1200" spc="-70" dirty="0">
                <a:solidFill>
                  <a:schemeClr val="tx1"/>
                </a:solidFill>
                <a:latin typeface="+mn-lt"/>
                <a:ea typeface="+mn-ea"/>
                <a:cs typeface="+mn-cs"/>
              </a:rPr>
              <a:t> </a:t>
            </a:r>
            <a:r>
              <a:rPr lang="en-US" sz="2000" b="1" i="1" kern="1200" dirty="0">
                <a:solidFill>
                  <a:schemeClr val="tx1"/>
                </a:solidFill>
                <a:latin typeface="+mn-lt"/>
                <a:ea typeface="+mn-ea"/>
                <a:cs typeface="+mn-cs"/>
              </a:rPr>
              <a:t>§</a:t>
            </a:r>
            <a:r>
              <a:rPr lang="en-US" sz="2000" b="1" i="1" kern="1200" spc="-45" dirty="0">
                <a:solidFill>
                  <a:schemeClr val="tx1"/>
                </a:solidFill>
                <a:latin typeface="+mn-lt"/>
                <a:ea typeface="+mn-ea"/>
                <a:cs typeface="+mn-cs"/>
              </a:rPr>
              <a:t> </a:t>
            </a:r>
            <a:r>
              <a:rPr lang="en-US" sz="2000" b="1" i="1" kern="1200" dirty="0">
                <a:solidFill>
                  <a:schemeClr val="tx1"/>
                </a:solidFill>
                <a:latin typeface="+mn-lt"/>
                <a:ea typeface="+mn-ea"/>
                <a:cs typeface="+mn-cs"/>
              </a:rPr>
              <a:t>25.</a:t>
            </a:r>
            <a:r>
              <a:rPr lang="en-US" sz="2000" b="1" i="1" kern="1200" spc="-30" dirty="0">
                <a:solidFill>
                  <a:schemeClr val="tx1"/>
                </a:solidFill>
                <a:latin typeface="+mn-lt"/>
                <a:ea typeface="+mn-ea"/>
                <a:cs typeface="+mn-cs"/>
              </a:rPr>
              <a:t> </a:t>
            </a:r>
            <a:r>
              <a:rPr lang="en-US" sz="2000" b="1" i="1" kern="1200" spc="-30" dirty="0" err="1">
                <a:solidFill>
                  <a:schemeClr val="tx1"/>
                </a:solidFill>
                <a:latin typeface="+mn-lt"/>
                <a:ea typeface="+mn-ea"/>
                <a:cs typeface="+mn-cs"/>
              </a:rPr>
              <a:t>Opplysninger</a:t>
            </a:r>
            <a:r>
              <a:rPr lang="en-US" sz="2000" b="1" i="1" kern="1200" spc="-65" dirty="0">
                <a:solidFill>
                  <a:schemeClr val="tx1"/>
                </a:solidFill>
                <a:latin typeface="+mn-lt"/>
                <a:ea typeface="+mn-ea"/>
                <a:cs typeface="+mn-cs"/>
              </a:rPr>
              <a:t> </a:t>
            </a:r>
            <a:r>
              <a:rPr lang="en-US" sz="2000" b="1" i="1" kern="1200" dirty="0" err="1">
                <a:solidFill>
                  <a:schemeClr val="tx1"/>
                </a:solidFill>
                <a:latin typeface="+mn-lt"/>
                <a:ea typeface="+mn-ea"/>
                <a:cs typeface="+mn-cs"/>
              </a:rPr>
              <a:t>til</a:t>
            </a:r>
            <a:r>
              <a:rPr lang="en-US" sz="2000" b="1" i="1" kern="1200" spc="-35" dirty="0">
                <a:solidFill>
                  <a:schemeClr val="tx1"/>
                </a:solidFill>
                <a:latin typeface="+mn-lt"/>
                <a:ea typeface="+mn-ea"/>
                <a:cs typeface="+mn-cs"/>
              </a:rPr>
              <a:t> </a:t>
            </a:r>
            <a:r>
              <a:rPr lang="en-US" sz="2000" b="1" i="1" kern="1200" spc="-35" dirty="0" err="1">
                <a:solidFill>
                  <a:schemeClr val="tx1"/>
                </a:solidFill>
                <a:latin typeface="+mn-lt"/>
                <a:ea typeface="+mn-ea"/>
                <a:cs typeface="+mn-cs"/>
              </a:rPr>
              <a:t>samarbeidende</a:t>
            </a:r>
            <a:r>
              <a:rPr lang="en-US" sz="2000" b="1" i="1" kern="1200" spc="-65" dirty="0">
                <a:solidFill>
                  <a:schemeClr val="tx1"/>
                </a:solidFill>
                <a:latin typeface="+mn-lt"/>
                <a:ea typeface="+mn-ea"/>
                <a:cs typeface="+mn-cs"/>
              </a:rPr>
              <a:t> </a:t>
            </a:r>
            <a:r>
              <a:rPr lang="en-US" sz="2000" b="1" i="1" kern="1200" spc="-10" dirty="0" err="1">
                <a:solidFill>
                  <a:schemeClr val="tx1"/>
                </a:solidFill>
                <a:latin typeface="+mn-lt"/>
                <a:ea typeface="+mn-ea"/>
                <a:cs typeface="+mn-cs"/>
              </a:rPr>
              <a:t>personell</a:t>
            </a:r>
            <a:endParaRPr lang="en-US" sz="2000" b="1" i="1" kern="1200" dirty="0">
              <a:solidFill>
                <a:schemeClr val="tx1"/>
              </a:solidFill>
              <a:latin typeface="+mn-lt"/>
              <a:ea typeface="+mn-ea"/>
              <a:cs typeface="+mn-cs"/>
            </a:endParaRPr>
          </a:p>
          <a:p>
            <a:pPr marR="5080" algn="l" rtl="0">
              <a:lnSpc>
                <a:spcPct val="90000"/>
              </a:lnSpc>
              <a:spcBef>
                <a:spcPts val="375"/>
              </a:spcBef>
            </a:pPr>
            <a:r>
              <a:rPr lang="en-US" sz="2000" i="1" kern="1200" dirty="0">
                <a:solidFill>
                  <a:schemeClr val="tx1"/>
                </a:solidFill>
                <a:latin typeface="+mn-lt"/>
                <a:ea typeface="+mn-ea"/>
                <a:cs typeface="+mn-cs"/>
              </a:rPr>
              <a:t>Med</a:t>
            </a:r>
            <a:r>
              <a:rPr lang="en-US" sz="2000" i="1" kern="1200" spc="-60" dirty="0">
                <a:solidFill>
                  <a:schemeClr val="tx1"/>
                </a:solidFill>
                <a:latin typeface="+mn-lt"/>
                <a:ea typeface="+mn-ea"/>
                <a:cs typeface="+mn-cs"/>
              </a:rPr>
              <a:t> </a:t>
            </a:r>
            <a:r>
              <a:rPr lang="en-US" sz="2000" i="1" kern="1200" dirty="0" err="1">
                <a:solidFill>
                  <a:schemeClr val="tx1"/>
                </a:solidFill>
                <a:latin typeface="+mn-lt"/>
                <a:ea typeface="+mn-ea"/>
                <a:cs typeface="+mn-cs"/>
              </a:rPr>
              <a:t>mindre</a:t>
            </a:r>
            <a:r>
              <a:rPr lang="en-US" sz="2000" i="1" kern="1200" spc="-70" dirty="0">
                <a:solidFill>
                  <a:schemeClr val="tx1"/>
                </a:solidFill>
                <a:latin typeface="+mn-lt"/>
                <a:ea typeface="+mn-ea"/>
                <a:cs typeface="+mn-cs"/>
              </a:rPr>
              <a:t> </a:t>
            </a:r>
            <a:r>
              <a:rPr lang="en-US" sz="2000" i="1" kern="1200" dirty="0" err="1">
                <a:solidFill>
                  <a:schemeClr val="tx1"/>
                </a:solidFill>
                <a:latin typeface="+mn-lt"/>
                <a:ea typeface="+mn-ea"/>
                <a:cs typeface="+mn-cs"/>
              </a:rPr>
              <a:t>pasienten</a:t>
            </a:r>
            <a:r>
              <a:rPr lang="en-US" sz="2000" i="1" kern="1200" spc="-50" dirty="0">
                <a:solidFill>
                  <a:schemeClr val="tx1"/>
                </a:solidFill>
                <a:latin typeface="+mn-lt"/>
                <a:ea typeface="+mn-ea"/>
                <a:cs typeface="+mn-cs"/>
              </a:rPr>
              <a:t> </a:t>
            </a:r>
            <a:r>
              <a:rPr lang="en-US" sz="2000" i="1" kern="1200" dirty="0" err="1">
                <a:solidFill>
                  <a:schemeClr val="tx1"/>
                </a:solidFill>
                <a:latin typeface="+mn-lt"/>
                <a:ea typeface="+mn-ea"/>
                <a:cs typeface="+mn-cs"/>
              </a:rPr>
              <a:t>motsetter</a:t>
            </a:r>
            <a:r>
              <a:rPr lang="en-US" sz="2000" i="1" kern="1200" spc="-45" dirty="0">
                <a:solidFill>
                  <a:schemeClr val="tx1"/>
                </a:solidFill>
                <a:latin typeface="+mn-lt"/>
                <a:ea typeface="+mn-ea"/>
                <a:cs typeface="+mn-cs"/>
              </a:rPr>
              <a:t> </a:t>
            </a:r>
            <a:r>
              <a:rPr lang="en-US" sz="2000" i="1" kern="1200" dirty="0">
                <a:solidFill>
                  <a:schemeClr val="tx1"/>
                </a:solidFill>
                <a:latin typeface="+mn-lt"/>
                <a:ea typeface="+mn-ea"/>
                <a:cs typeface="+mn-cs"/>
              </a:rPr>
              <a:t>seg</a:t>
            </a:r>
            <a:r>
              <a:rPr lang="en-US" sz="2000" i="1" kern="1200" spc="-60" dirty="0">
                <a:solidFill>
                  <a:schemeClr val="tx1"/>
                </a:solidFill>
                <a:latin typeface="+mn-lt"/>
                <a:ea typeface="+mn-ea"/>
                <a:cs typeface="+mn-cs"/>
              </a:rPr>
              <a:t> </a:t>
            </a:r>
            <a:r>
              <a:rPr lang="en-US" sz="2000" i="1" kern="1200" dirty="0">
                <a:solidFill>
                  <a:schemeClr val="tx1"/>
                </a:solidFill>
                <a:latin typeface="+mn-lt"/>
                <a:ea typeface="+mn-ea"/>
                <a:cs typeface="+mn-cs"/>
              </a:rPr>
              <a:t>det,</a:t>
            </a:r>
            <a:r>
              <a:rPr lang="en-US" sz="2000" i="1" kern="1200" spc="-60" dirty="0">
                <a:solidFill>
                  <a:schemeClr val="tx1"/>
                </a:solidFill>
                <a:latin typeface="+mn-lt"/>
                <a:ea typeface="+mn-ea"/>
                <a:cs typeface="+mn-cs"/>
              </a:rPr>
              <a:t> </a:t>
            </a:r>
            <a:r>
              <a:rPr lang="en-US" sz="2000" i="1" kern="1200" dirty="0" err="1">
                <a:solidFill>
                  <a:schemeClr val="tx1"/>
                </a:solidFill>
                <a:latin typeface="+mn-lt"/>
                <a:ea typeface="+mn-ea"/>
                <a:cs typeface="+mn-cs"/>
              </a:rPr>
              <a:t>kan</a:t>
            </a:r>
            <a:r>
              <a:rPr lang="en-US" sz="2000" i="1" kern="1200" spc="-60" dirty="0">
                <a:solidFill>
                  <a:schemeClr val="tx1"/>
                </a:solidFill>
                <a:latin typeface="+mn-lt"/>
                <a:ea typeface="+mn-ea"/>
                <a:cs typeface="+mn-cs"/>
              </a:rPr>
              <a:t> </a:t>
            </a:r>
            <a:r>
              <a:rPr lang="en-US" sz="2000" i="1" kern="1200" spc="-10" dirty="0" err="1">
                <a:solidFill>
                  <a:schemeClr val="tx1"/>
                </a:solidFill>
                <a:latin typeface="+mn-lt"/>
                <a:ea typeface="+mn-ea"/>
                <a:cs typeface="+mn-cs"/>
              </a:rPr>
              <a:t>taushetsbelagte</a:t>
            </a:r>
            <a:r>
              <a:rPr lang="en-US" sz="2000" i="1" kern="1200" spc="-40" dirty="0">
                <a:solidFill>
                  <a:schemeClr val="tx1"/>
                </a:solidFill>
                <a:latin typeface="+mn-lt"/>
                <a:ea typeface="+mn-ea"/>
                <a:cs typeface="+mn-cs"/>
              </a:rPr>
              <a:t> </a:t>
            </a:r>
            <a:r>
              <a:rPr lang="en-US" sz="2000" i="1" kern="1200" dirty="0" err="1">
                <a:solidFill>
                  <a:schemeClr val="tx1"/>
                </a:solidFill>
                <a:latin typeface="+mn-lt"/>
                <a:ea typeface="+mn-ea"/>
                <a:cs typeface="+mn-cs"/>
              </a:rPr>
              <a:t>opplysninger</a:t>
            </a:r>
            <a:r>
              <a:rPr lang="en-US" sz="2000" i="1" kern="1200" spc="-80" dirty="0">
                <a:solidFill>
                  <a:schemeClr val="tx1"/>
                </a:solidFill>
                <a:latin typeface="+mn-lt"/>
                <a:ea typeface="+mn-ea"/>
                <a:cs typeface="+mn-cs"/>
              </a:rPr>
              <a:t> </a:t>
            </a:r>
            <a:r>
              <a:rPr lang="en-US" sz="2000" i="1" kern="1200" dirty="0" err="1">
                <a:solidFill>
                  <a:schemeClr val="tx1"/>
                </a:solidFill>
                <a:latin typeface="+mn-lt"/>
                <a:ea typeface="+mn-ea"/>
                <a:cs typeface="+mn-cs"/>
              </a:rPr>
              <a:t>gis</a:t>
            </a:r>
            <a:r>
              <a:rPr lang="en-US" sz="2000" i="1" kern="1200" spc="-65" dirty="0">
                <a:solidFill>
                  <a:schemeClr val="tx1"/>
                </a:solidFill>
                <a:latin typeface="+mn-lt"/>
                <a:ea typeface="+mn-ea"/>
                <a:cs typeface="+mn-cs"/>
              </a:rPr>
              <a:t> </a:t>
            </a:r>
            <a:r>
              <a:rPr lang="en-US" sz="2000" i="1" kern="1200" spc="-25" dirty="0" err="1">
                <a:solidFill>
                  <a:schemeClr val="tx1"/>
                </a:solidFill>
                <a:latin typeface="+mn-lt"/>
                <a:ea typeface="+mn-ea"/>
                <a:cs typeface="+mn-cs"/>
              </a:rPr>
              <a:t>til</a:t>
            </a:r>
            <a:r>
              <a:rPr lang="en-US" sz="2000" i="1" kern="1200" spc="-25" dirty="0">
                <a:solidFill>
                  <a:schemeClr val="tx1"/>
                </a:solidFill>
                <a:latin typeface="+mn-lt"/>
                <a:ea typeface="+mn-ea"/>
                <a:cs typeface="+mn-cs"/>
              </a:rPr>
              <a:t> </a:t>
            </a:r>
            <a:r>
              <a:rPr lang="en-US" sz="2000" i="1" kern="1200" dirty="0" err="1">
                <a:solidFill>
                  <a:schemeClr val="tx1"/>
                </a:solidFill>
                <a:latin typeface="+mn-lt"/>
                <a:ea typeface="+mn-ea"/>
                <a:cs typeface="+mn-cs"/>
              </a:rPr>
              <a:t>samarbeidende</a:t>
            </a:r>
            <a:r>
              <a:rPr lang="en-US" sz="2000" i="1" kern="1200" spc="-45" dirty="0">
                <a:solidFill>
                  <a:schemeClr val="tx1"/>
                </a:solidFill>
                <a:latin typeface="+mn-lt"/>
                <a:ea typeface="+mn-ea"/>
                <a:cs typeface="+mn-cs"/>
              </a:rPr>
              <a:t> </a:t>
            </a:r>
            <a:r>
              <a:rPr lang="en-US" sz="2000" i="1" kern="1200" dirty="0" err="1">
                <a:solidFill>
                  <a:schemeClr val="tx1"/>
                </a:solidFill>
                <a:latin typeface="+mn-lt"/>
                <a:ea typeface="+mn-ea"/>
                <a:cs typeface="+mn-cs"/>
              </a:rPr>
              <a:t>personell</a:t>
            </a:r>
            <a:r>
              <a:rPr lang="en-US" sz="2000" i="1" kern="1200" spc="-45" dirty="0">
                <a:solidFill>
                  <a:schemeClr val="tx1"/>
                </a:solidFill>
                <a:latin typeface="+mn-lt"/>
                <a:ea typeface="+mn-ea"/>
                <a:cs typeface="+mn-cs"/>
              </a:rPr>
              <a:t> </a:t>
            </a:r>
            <a:r>
              <a:rPr lang="en-US" sz="2000" i="1" kern="1200" dirty="0" err="1">
                <a:solidFill>
                  <a:schemeClr val="tx1"/>
                </a:solidFill>
                <a:highlight>
                  <a:srgbClr val="FFFF00"/>
                </a:highlight>
                <a:latin typeface="+mn-lt"/>
                <a:ea typeface="+mn-ea"/>
                <a:cs typeface="+mn-cs"/>
              </a:rPr>
              <a:t>når</a:t>
            </a:r>
            <a:r>
              <a:rPr lang="en-US" sz="2000" i="1" kern="1200" spc="-55" dirty="0">
                <a:solidFill>
                  <a:schemeClr val="tx1"/>
                </a:solidFill>
                <a:highlight>
                  <a:srgbClr val="FFFF00"/>
                </a:highlight>
                <a:latin typeface="+mn-lt"/>
                <a:ea typeface="+mn-ea"/>
                <a:cs typeface="+mn-cs"/>
              </a:rPr>
              <a:t> </a:t>
            </a:r>
            <a:r>
              <a:rPr lang="en-US" sz="2000" i="1" kern="1200" dirty="0" err="1">
                <a:solidFill>
                  <a:schemeClr val="tx1"/>
                </a:solidFill>
                <a:highlight>
                  <a:srgbClr val="FFFF00"/>
                </a:highlight>
                <a:latin typeface="+mn-lt"/>
                <a:ea typeface="+mn-ea"/>
                <a:cs typeface="+mn-cs"/>
              </a:rPr>
              <a:t>dette</a:t>
            </a:r>
            <a:r>
              <a:rPr lang="en-US" sz="2000" i="1" kern="1200" spc="-50" dirty="0">
                <a:solidFill>
                  <a:schemeClr val="tx1"/>
                </a:solidFill>
                <a:highlight>
                  <a:srgbClr val="FFFF00"/>
                </a:highlight>
                <a:latin typeface="+mn-lt"/>
                <a:ea typeface="+mn-ea"/>
                <a:cs typeface="+mn-cs"/>
              </a:rPr>
              <a:t> </a:t>
            </a:r>
            <a:r>
              <a:rPr lang="en-US" sz="2000" i="1" kern="1200" dirty="0">
                <a:solidFill>
                  <a:schemeClr val="tx1"/>
                </a:solidFill>
                <a:highlight>
                  <a:srgbClr val="FFFF00"/>
                </a:highlight>
                <a:latin typeface="+mn-lt"/>
                <a:ea typeface="+mn-ea"/>
                <a:cs typeface="+mn-cs"/>
              </a:rPr>
              <a:t>er</a:t>
            </a:r>
            <a:r>
              <a:rPr lang="en-US" sz="2000" i="1" kern="1200" spc="-50" dirty="0">
                <a:solidFill>
                  <a:schemeClr val="tx1"/>
                </a:solidFill>
                <a:highlight>
                  <a:srgbClr val="FFFF00"/>
                </a:highlight>
                <a:latin typeface="+mn-lt"/>
                <a:ea typeface="+mn-ea"/>
                <a:cs typeface="+mn-cs"/>
              </a:rPr>
              <a:t> </a:t>
            </a:r>
            <a:r>
              <a:rPr lang="en-US" sz="2000" i="1" kern="1200" dirty="0" err="1">
                <a:solidFill>
                  <a:schemeClr val="tx1"/>
                </a:solidFill>
                <a:highlight>
                  <a:srgbClr val="FFFF00"/>
                </a:highlight>
                <a:latin typeface="+mn-lt"/>
                <a:ea typeface="+mn-ea"/>
                <a:cs typeface="+mn-cs"/>
              </a:rPr>
              <a:t>nødvendig</a:t>
            </a:r>
            <a:r>
              <a:rPr lang="en-US" sz="2000" i="1" kern="1200" spc="-50" dirty="0">
                <a:solidFill>
                  <a:schemeClr val="tx1"/>
                </a:solidFill>
                <a:highlight>
                  <a:srgbClr val="FFFF00"/>
                </a:highlight>
                <a:latin typeface="+mn-lt"/>
                <a:ea typeface="+mn-ea"/>
                <a:cs typeface="+mn-cs"/>
              </a:rPr>
              <a:t> </a:t>
            </a:r>
            <a:r>
              <a:rPr lang="en-US" sz="2000" i="1" kern="1200" dirty="0">
                <a:solidFill>
                  <a:schemeClr val="tx1"/>
                </a:solidFill>
                <a:highlight>
                  <a:srgbClr val="FFFF00"/>
                </a:highlight>
                <a:latin typeface="+mn-lt"/>
                <a:ea typeface="+mn-ea"/>
                <a:cs typeface="+mn-cs"/>
              </a:rPr>
              <a:t>for</a:t>
            </a:r>
            <a:r>
              <a:rPr lang="en-US" sz="2000" i="1" kern="1200" spc="-65" dirty="0">
                <a:solidFill>
                  <a:schemeClr val="tx1"/>
                </a:solidFill>
                <a:highlight>
                  <a:srgbClr val="FFFF00"/>
                </a:highlight>
                <a:latin typeface="+mn-lt"/>
                <a:ea typeface="+mn-ea"/>
                <a:cs typeface="+mn-cs"/>
              </a:rPr>
              <a:t> </a:t>
            </a:r>
            <a:r>
              <a:rPr lang="en-US" sz="2000" i="1" kern="1200" dirty="0">
                <a:solidFill>
                  <a:schemeClr val="tx1"/>
                </a:solidFill>
                <a:highlight>
                  <a:srgbClr val="FFFF00"/>
                </a:highlight>
                <a:latin typeface="+mn-lt"/>
                <a:ea typeface="+mn-ea"/>
                <a:cs typeface="+mn-cs"/>
              </a:rPr>
              <a:t>å</a:t>
            </a:r>
            <a:r>
              <a:rPr lang="en-US" sz="2000" i="1" kern="1200" spc="-55" dirty="0">
                <a:solidFill>
                  <a:schemeClr val="tx1"/>
                </a:solidFill>
                <a:highlight>
                  <a:srgbClr val="FFFF00"/>
                </a:highlight>
                <a:latin typeface="+mn-lt"/>
                <a:ea typeface="+mn-ea"/>
                <a:cs typeface="+mn-cs"/>
              </a:rPr>
              <a:t> </a:t>
            </a:r>
            <a:r>
              <a:rPr lang="en-US" sz="2000" i="1" kern="1200" dirty="0" err="1">
                <a:solidFill>
                  <a:schemeClr val="tx1"/>
                </a:solidFill>
                <a:highlight>
                  <a:srgbClr val="FFFF00"/>
                </a:highlight>
                <a:latin typeface="+mn-lt"/>
                <a:ea typeface="+mn-ea"/>
                <a:cs typeface="+mn-cs"/>
              </a:rPr>
              <a:t>kunne</a:t>
            </a:r>
            <a:r>
              <a:rPr lang="en-US" sz="2000" i="1" kern="1200" spc="-55" dirty="0">
                <a:solidFill>
                  <a:schemeClr val="tx1"/>
                </a:solidFill>
                <a:highlight>
                  <a:srgbClr val="FFFF00"/>
                </a:highlight>
                <a:latin typeface="+mn-lt"/>
                <a:ea typeface="+mn-ea"/>
                <a:cs typeface="+mn-cs"/>
              </a:rPr>
              <a:t> </a:t>
            </a:r>
            <a:r>
              <a:rPr lang="en-US" sz="2000" i="1" kern="1200" dirty="0" err="1">
                <a:solidFill>
                  <a:schemeClr val="tx1"/>
                </a:solidFill>
                <a:highlight>
                  <a:srgbClr val="FFFF00"/>
                </a:highlight>
                <a:latin typeface="+mn-lt"/>
                <a:ea typeface="+mn-ea"/>
                <a:cs typeface="+mn-cs"/>
              </a:rPr>
              <a:t>gi</a:t>
            </a:r>
            <a:r>
              <a:rPr lang="en-US" sz="2000" i="1" kern="1200" spc="-60" dirty="0">
                <a:solidFill>
                  <a:schemeClr val="tx1"/>
                </a:solidFill>
                <a:highlight>
                  <a:srgbClr val="FFFF00"/>
                </a:highlight>
                <a:latin typeface="+mn-lt"/>
                <a:ea typeface="+mn-ea"/>
                <a:cs typeface="+mn-cs"/>
              </a:rPr>
              <a:t> </a:t>
            </a:r>
            <a:r>
              <a:rPr lang="en-US" sz="2000" i="1" kern="1200" spc="-10" dirty="0" err="1">
                <a:solidFill>
                  <a:schemeClr val="tx1"/>
                </a:solidFill>
                <a:highlight>
                  <a:srgbClr val="FFFF00"/>
                </a:highlight>
                <a:latin typeface="+mn-lt"/>
                <a:ea typeface="+mn-ea"/>
                <a:cs typeface="+mn-cs"/>
              </a:rPr>
              <a:t>forsvarlig</a:t>
            </a:r>
            <a:r>
              <a:rPr lang="en-US" sz="2000" i="1" kern="1200" spc="-50" dirty="0">
                <a:solidFill>
                  <a:schemeClr val="tx1"/>
                </a:solidFill>
                <a:highlight>
                  <a:srgbClr val="FFFF00"/>
                </a:highlight>
                <a:latin typeface="+mn-lt"/>
                <a:ea typeface="+mn-ea"/>
                <a:cs typeface="+mn-cs"/>
              </a:rPr>
              <a:t> </a:t>
            </a:r>
            <a:r>
              <a:rPr lang="en-US" sz="2000" i="1" kern="1200" spc="-10" dirty="0" err="1">
                <a:solidFill>
                  <a:schemeClr val="tx1"/>
                </a:solidFill>
                <a:highlight>
                  <a:srgbClr val="FFFF00"/>
                </a:highlight>
                <a:latin typeface="+mn-lt"/>
                <a:ea typeface="+mn-ea"/>
                <a:cs typeface="+mn-cs"/>
              </a:rPr>
              <a:t>helsehjelp</a:t>
            </a:r>
            <a:r>
              <a:rPr lang="en-US" sz="2000" i="1" kern="1200" spc="-10" dirty="0">
                <a:solidFill>
                  <a:schemeClr val="tx1"/>
                </a:solidFill>
                <a:latin typeface="+mn-lt"/>
                <a:ea typeface="+mn-ea"/>
                <a:cs typeface="+mn-cs"/>
              </a:rPr>
              <a:t>. </a:t>
            </a:r>
            <a:r>
              <a:rPr lang="en-US" sz="2000" i="1" kern="1200" dirty="0">
                <a:solidFill>
                  <a:schemeClr val="tx1"/>
                </a:solidFill>
                <a:latin typeface="+mn-lt"/>
                <a:ea typeface="+mn-ea"/>
                <a:cs typeface="+mn-cs"/>
              </a:rPr>
              <a:t>For</a:t>
            </a:r>
            <a:r>
              <a:rPr lang="en-US" sz="2000" i="1" kern="1200" spc="-65" dirty="0">
                <a:solidFill>
                  <a:schemeClr val="tx1"/>
                </a:solidFill>
                <a:latin typeface="+mn-lt"/>
                <a:ea typeface="+mn-ea"/>
                <a:cs typeface="+mn-cs"/>
              </a:rPr>
              <a:t> </a:t>
            </a:r>
            <a:r>
              <a:rPr lang="en-US" sz="2000" i="1" kern="1200" dirty="0" err="1">
                <a:solidFill>
                  <a:schemeClr val="tx1"/>
                </a:solidFill>
                <a:latin typeface="+mn-lt"/>
                <a:ea typeface="+mn-ea"/>
                <a:cs typeface="+mn-cs"/>
              </a:rPr>
              <a:t>elektronisk</a:t>
            </a:r>
            <a:r>
              <a:rPr lang="en-US" sz="2000" i="1" kern="1200" spc="-30" dirty="0">
                <a:solidFill>
                  <a:schemeClr val="tx1"/>
                </a:solidFill>
                <a:latin typeface="+mn-lt"/>
                <a:ea typeface="+mn-ea"/>
                <a:cs typeface="+mn-cs"/>
              </a:rPr>
              <a:t> </a:t>
            </a:r>
            <a:r>
              <a:rPr lang="en-US" sz="2000" i="1" kern="1200" dirty="0" err="1">
                <a:solidFill>
                  <a:schemeClr val="tx1"/>
                </a:solidFill>
                <a:latin typeface="+mn-lt"/>
                <a:ea typeface="+mn-ea"/>
                <a:cs typeface="+mn-cs"/>
              </a:rPr>
              <a:t>tilgang</a:t>
            </a:r>
            <a:r>
              <a:rPr lang="en-US" sz="2000" i="1" kern="1200" spc="-55" dirty="0">
                <a:solidFill>
                  <a:schemeClr val="tx1"/>
                </a:solidFill>
                <a:latin typeface="+mn-lt"/>
                <a:ea typeface="+mn-ea"/>
                <a:cs typeface="+mn-cs"/>
              </a:rPr>
              <a:t> </a:t>
            </a:r>
            <a:r>
              <a:rPr lang="en-US" sz="2000" i="1" kern="1200" dirty="0" err="1">
                <a:solidFill>
                  <a:schemeClr val="tx1"/>
                </a:solidFill>
                <a:latin typeface="+mn-lt"/>
                <a:ea typeface="+mn-ea"/>
                <a:cs typeface="+mn-cs"/>
              </a:rPr>
              <a:t>til</a:t>
            </a:r>
            <a:r>
              <a:rPr lang="en-US" sz="2000" i="1" kern="1200" spc="-45" dirty="0">
                <a:solidFill>
                  <a:schemeClr val="tx1"/>
                </a:solidFill>
                <a:latin typeface="+mn-lt"/>
                <a:ea typeface="+mn-ea"/>
                <a:cs typeface="+mn-cs"/>
              </a:rPr>
              <a:t> </a:t>
            </a:r>
            <a:r>
              <a:rPr lang="en-US" sz="2000" i="1" kern="1200" spc="-10" dirty="0" err="1">
                <a:solidFill>
                  <a:schemeClr val="tx1"/>
                </a:solidFill>
                <a:latin typeface="+mn-lt"/>
                <a:ea typeface="+mn-ea"/>
                <a:cs typeface="+mn-cs"/>
              </a:rPr>
              <a:t>helseopplysninger</a:t>
            </a:r>
            <a:r>
              <a:rPr lang="en-US" sz="2000" i="1" kern="1200" spc="-60" dirty="0">
                <a:solidFill>
                  <a:schemeClr val="tx1"/>
                </a:solidFill>
                <a:latin typeface="+mn-lt"/>
                <a:ea typeface="+mn-ea"/>
                <a:cs typeface="+mn-cs"/>
              </a:rPr>
              <a:t> </a:t>
            </a:r>
            <a:r>
              <a:rPr lang="en-US" sz="2000" i="1" kern="1200" dirty="0">
                <a:solidFill>
                  <a:schemeClr val="tx1"/>
                </a:solidFill>
                <a:latin typeface="+mn-lt"/>
                <a:ea typeface="+mn-ea"/>
                <a:cs typeface="+mn-cs"/>
              </a:rPr>
              <a:t>på</a:t>
            </a:r>
            <a:r>
              <a:rPr lang="en-US" sz="2000" i="1" kern="1200" spc="-50" dirty="0">
                <a:solidFill>
                  <a:schemeClr val="tx1"/>
                </a:solidFill>
                <a:latin typeface="+mn-lt"/>
                <a:ea typeface="+mn-ea"/>
                <a:cs typeface="+mn-cs"/>
              </a:rPr>
              <a:t> </a:t>
            </a:r>
            <a:r>
              <a:rPr lang="en-US" sz="2000" i="1" kern="1200" dirty="0" err="1">
                <a:solidFill>
                  <a:schemeClr val="tx1"/>
                </a:solidFill>
                <a:latin typeface="+mn-lt"/>
                <a:ea typeface="+mn-ea"/>
                <a:cs typeface="+mn-cs"/>
              </a:rPr>
              <a:t>tvers</a:t>
            </a:r>
            <a:r>
              <a:rPr lang="en-US" sz="2000" i="1" kern="1200" spc="-40" dirty="0">
                <a:solidFill>
                  <a:schemeClr val="tx1"/>
                </a:solidFill>
                <a:latin typeface="+mn-lt"/>
                <a:ea typeface="+mn-ea"/>
                <a:cs typeface="+mn-cs"/>
              </a:rPr>
              <a:t> </a:t>
            </a:r>
            <a:r>
              <a:rPr lang="en-US" sz="2000" i="1" kern="1200" dirty="0">
                <a:solidFill>
                  <a:schemeClr val="tx1"/>
                </a:solidFill>
                <a:latin typeface="+mn-lt"/>
                <a:ea typeface="+mn-ea"/>
                <a:cs typeface="+mn-cs"/>
              </a:rPr>
              <a:t>av</a:t>
            </a:r>
            <a:r>
              <a:rPr lang="en-US" sz="2000" i="1" kern="1200" spc="-50" dirty="0">
                <a:solidFill>
                  <a:schemeClr val="tx1"/>
                </a:solidFill>
                <a:latin typeface="+mn-lt"/>
                <a:ea typeface="+mn-ea"/>
                <a:cs typeface="+mn-cs"/>
              </a:rPr>
              <a:t> </a:t>
            </a:r>
            <a:r>
              <a:rPr lang="en-US" sz="2000" i="1" kern="1200" dirty="0" err="1">
                <a:solidFill>
                  <a:schemeClr val="tx1"/>
                </a:solidFill>
                <a:latin typeface="+mn-lt"/>
                <a:ea typeface="+mn-ea"/>
                <a:cs typeface="+mn-cs"/>
              </a:rPr>
              <a:t>virksomheter</a:t>
            </a:r>
            <a:r>
              <a:rPr lang="en-US" sz="2000" i="1" kern="1200" spc="-20" dirty="0">
                <a:solidFill>
                  <a:schemeClr val="tx1"/>
                </a:solidFill>
                <a:latin typeface="+mn-lt"/>
                <a:ea typeface="+mn-ea"/>
                <a:cs typeface="+mn-cs"/>
              </a:rPr>
              <a:t> </a:t>
            </a:r>
            <a:r>
              <a:rPr lang="en-US" sz="2000" i="1" kern="1200" spc="-10" dirty="0" err="1">
                <a:solidFill>
                  <a:schemeClr val="tx1"/>
                </a:solidFill>
                <a:latin typeface="+mn-lt"/>
                <a:ea typeface="+mn-ea"/>
                <a:cs typeface="+mn-cs"/>
              </a:rPr>
              <a:t>gjelder</a:t>
            </a:r>
            <a:r>
              <a:rPr lang="en-US" sz="2000" i="1" kern="1200" spc="-10" dirty="0">
                <a:solidFill>
                  <a:schemeClr val="tx1"/>
                </a:solidFill>
                <a:latin typeface="+mn-lt"/>
                <a:ea typeface="+mn-ea"/>
                <a:cs typeface="+mn-cs"/>
              </a:rPr>
              <a:t> </a:t>
            </a:r>
            <a:r>
              <a:rPr lang="en-US" sz="2000" i="1" kern="1200" spc="-10" dirty="0" err="1">
                <a:solidFill>
                  <a:schemeClr val="tx1"/>
                </a:solidFill>
                <a:latin typeface="+mn-lt"/>
                <a:ea typeface="+mn-ea"/>
                <a:cs typeface="+mn-cs"/>
              </a:rPr>
              <a:t>helseregisterloven</a:t>
            </a:r>
            <a:r>
              <a:rPr lang="en-US" sz="2000" i="1" kern="1200" dirty="0">
                <a:solidFill>
                  <a:schemeClr val="tx1"/>
                </a:solidFill>
                <a:latin typeface="+mn-lt"/>
                <a:ea typeface="+mn-ea"/>
                <a:cs typeface="+mn-cs"/>
              </a:rPr>
              <a:t> §</a:t>
            </a:r>
            <a:r>
              <a:rPr lang="en-US" sz="2000" i="1" kern="1200" spc="-40" dirty="0">
                <a:solidFill>
                  <a:schemeClr val="tx1"/>
                </a:solidFill>
                <a:latin typeface="+mn-lt"/>
                <a:ea typeface="+mn-ea"/>
                <a:cs typeface="+mn-cs"/>
              </a:rPr>
              <a:t> </a:t>
            </a:r>
            <a:r>
              <a:rPr lang="en-US" sz="2000" i="1" kern="1200" dirty="0">
                <a:solidFill>
                  <a:schemeClr val="tx1"/>
                </a:solidFill>
                <a:latin typeface="+mn-lt"/>
                <a:ea typeface="+mn-ea"/>
                <a:cs typeface="+mn-cs"/>
              </a:rPr>
              <a:t>13</a:t>
            </a:r>
            <a:r>
              <a:rPr lang="en-US" sz="2000" i="1" kern="1200" spc="-50" dirty="0">
                <a:solidFill>
                  <a:schemeClr val="tx1"/>
                </a:solidFill>
                <a:latin typeface="+mn-lt"/>
                <a:ea typeface="+mn-ea"/>
                <a:cs typeface="+mn-cs"/>
              </a:rPr>
              <a:t> </a:t>
            </a:r>
            <a:r>
              <a:rPr lang="en-US" sz="2000" i="1" kern="1200" dirty="0" err="1">
                <a:solidFill>
                  <a:schemeClr val="tx1"/>
                </a:solidFill>
                <a:latin typeface="+mn-lt"/>
                <a:ea typeface="+mn-ea"/>
                <a:cs typeface="+mn-cs"/>
              </a:rPr>
              <a:t>tredje</a:t>
            </a:r>
            <a:r>
              <a:rPr lang="en-US" sz="2000" i="1" kern="1200" spc="-40" dirty="0">
                <a:solidFill>
                  <a:schemeClr val="tx1"/>
                </a:solidFill>
                <a:latin typeface="+mn-lt"/>
                <a:ea typeface="+mn-ea"/>
                <a:cs typeface="+mn-cs"/>
              </a:rPr>
              <a:t> </a:t>
            </a:r>
            <a:r>
              <a:rPr lang="en-US" sz="2000" i="1" kern="1200" dirty="0">
                <a:solidFill>
                  <a:schemeClr val="tx1"/>
                </a:solidFill>
                <a:latin typeface="+mn-lt"/>
                <a:ea typeface="+mn-ea"/>
                <a:cs typeface="+mn-cs"/>
              </a:rPr>
              <a:t>og</a:t>
            </a:r>
            <a:r>
              <a:rPr lang="en-US" sz="2000" i="1" kern="1200" spc="-50" dirty="0">
                <a:solidFill>
                  <a:schemeClr val="tx1"/>
                </a:solidFill>
                <a:latin typeface="+mn-lt"/>
                <a:ea typeface="+mn-ea"/>
                <a:cs typeface="+mn-cs"/>
              </a:rPr>
              <a:t> </a:t>
            </a:r>
            <a:r>
              <a:rPr lang="en-US" sz="2000" i="1" kern="1200" dirty="0" err="1">
                <a:solidFill>
                  <a:schemeClr val="tx1"/>
                </a:solidFill>
                <a:latin typeface="+mn-lt"/>
                <a:ea typeface="+mn-ea"/>
                <a:cs typeface="+mn-cs"/>
              </a:rPr>
              <a:t>fjerde</a:t>
            </a:r>
            <a:r>
              <a:rPr lang="en-US" sz="2000" i="1" kern="1200" spc="-40" dirty="0">
                <a:solidFill>
                  <a:schemeClr val="tx1"/>
                </a:solidFill>
                <a:latin typeface="+mn-lt"/>
                <a:ea typeface="+mn-ea"/>
                <a:cs typeface="+mn-cs"/>
              </a:rPr>
              <a:t> </a:t>
            </a:r>
            <a:r>
              <a:rPr lang="en-US" sz="2000" i="1" kern="1200" spc="-10" dirty="0" err="1">
                <a:solidFill>
                  <a:schemeClr val="tx1"/>
                </a:solidFill>
                <a:latin typeface="+mn-lt"/>
                <a:ea typeface="+mn-ea"/>
                <a:cs typeface="+mn-cs"/>
              </a:rPr>
              <a:t>ledd</a:t>
            </a:r>
            <a:r>
              <a:rPr lang="en-US" sz="2000" i="1" kern="1200" spc="-10" dirty="0">
                <a:solidFill>
                  <a:schemeClr val="tx1"/>
                </a:solidFill>
                <a:latin typeface="+mn-lt"/>
                <a:ea typeface="+mn-ea"/>
                <a:cs typeface="+mn-cs"/>
              </a:rPr>
              <a:t>.</a:t>
            </a:r>
            <a:endParaRPr lang="en-US" sz="2000" i="1" kern="1200" dirty="0">
              <a:solidFill>
                <a:schemeClr val="tx1"/>
              </a:solidFill>
              <a:latin typeface="+mn-lt"/>
              <a:ea typeface="+mn-ea"/>
              <a:cs typeface="+mn-cs"/>
            </a:endParaRPr>
          </a:p>
          <a:p>
            <a:pPr marR="227329" algn="l" rtl="0">
              <a:lnSpc>
                <a:spcPct val="90000"/>
              </a:lnSpc>
              <a:spcBef>
                <a:spcPts val="965"/>
              </a:spcBef>
            </a:pPr>
            <a:r>
              <a:rPr lang="en-US" sz="2000" i="1" kern="1200" spc="-20" dirty="0">
                <a:solidFill>
                  <a:schemeClr val="tx1"/>
                </a:solidFill>
                <a:latin typeface="+mn-lt"/>
                <a:ea typeface="+mn-ea"/>
                <a:cs typeface="+mn-cs"/>
              </a:rPr>
              <a:t>……</a:t>
            </a:r>
            <a:endParaRPr lang="en-US" sz="2000" i="1" kern="1200" dirty="0">
              <a:solidFill>
                <a:schemeClr val="tx1"/>
              </a:solidFill>
              <a:latin typeface="+mn-lt"/>
              <a:ea typeface="+mn-ea"/>
              <a:cs typeface="+mn-cs"/>
            </a:endParaRPr>
          </a:p>
          <a:p>
            <a:pPr marR="109220" algn="l" rtl="0">
              <a:lnSpc>
                <a:spcPct val="90000"/>
              </a:lnSpc>
              <a:spcBef>
                <a:spcPts val="1005"/>
              </a:spcBef>
            </a:pPr>
            <a:r>
              <a:rPr lang="en-US" sz="2000" i="1" kern="1200" dirty="0">
                <a:solidFill>
                  <a:schemeClr val="tx1"/>
                </a:solidFill>
                <a:latin typeface="+mn-lt"/>
                <a:ea typeface="+mn-ea"/>
                <a:cs typeface="+mn-cs"/>
              </a:rPr>
              <a:t>Med</a:t>
            </a:r>
            <a:r>
              <a:rPr lang="en-US" sz="2000" i="1" kern="1200" spc="-35" dirty="0">
                <a:solidFill>
                  <a:schemeClr val="tx1"/>
                </a:solidFill>
                <a:latin typeface="+mn-lt"/>
                <a:ea typeface="+mn-ea"/>
                <a:cs typeface="+mn-cs"/>
              </a:rPr>
              <a:t> </a:t>
            </a:r>
            <a:r>
              <a:rPr lang="en-US" sz="2000" i="1" kern="1200" dirty="0" err="1">
                <a:solidFill>
                  <a:schemeClr val="tx1"/>
                </a:solidFill>
                <a:latin typeface="+mn-lt"/>
                <a:ea typeface="+mn-ea"/>
                <a:cs typeface="+mn-cs"/>
              </a:rPr>
              <a:t>mindre</a:t>
            </a:r>
            <a:r>
              <a:rPr lang="en-US" sz="2000" i="1" kern="1200" spc="-45" dirty="0">
                <a:solidFill>
                  <a:schemeClr val="tx1"/>
                </a:solidFill>
                <a:latin typeface="+mn-lt"/>
                <a:ea typeface="+mn-ea"/>
                <a:cs typeface="+mn-cs"/>
              </a:rPr>
              <a:t> </a:t>
            </a:r>
            <a:r>
              <a:rPr lang="en-US" sz="2000" i="1" kern="1200" dirty="0" err="1">
                <a:solidFill>
                  <a:schemeClr val="tx1"/>
                </a:solidFill>
                <a:latin typeface="+mn-lt"/>
                <a:ea typeface="+mn-ea"/>
                <a:cs typeface="+mn-cs"/>
              </a:rPr>
              <a:t>pasienten</a:t>
            </a:r>
            <a:r>
              <a:rPr lang="en-US" sz="2000" i="1" kern="1200" spc="-25" dirty="0">
                <a:solidFill>
                  <a:schemeClr val="tx1"/>
                </a:solidFill>
                <a:latin typeface="+mn-lt"/>
                <a:ea typeface="+mn-ea"/>
                <a:cs typeface="+mn-cs"/>
              </a:rPr>
              <a:t> </a:t>
            </a:r>
            <a:r>
              <a:rPr lang="en-US" sz="2000" i="1" kern="1200" spc="-10" dirty="0" err="1">
                <a:solidFill>
                  <a:schemeClr val="tx1"/>
                </a:solidFill>
                <a:latin typeface="+mn-lt"/>
                <a:ea typeface="+mn-ea"/>
                <a:cs typeface="+mn-cs"/>
              </a:rPr>
              <a:t>motsetter</a:t>
            </a:r>
            <a:r>
              <a:rPr lang="en-US" sz="2000" i="1" kern="1200" spc="-20" dirty="0">
                <a:solidFill>
                  <a:schemeClr val="tx1"/>
                </a:solidFill>
                <a:latin typeface="+mn-lt"/>
                <a:ea typeface="+mn-ea"/>
                <a:cs typeface="+mn-cs"/>
              </a:rPr>
              <a:t> </a:t>
            </a:r>
            <a:r>
              <a:rPr lang="en-US" sz="2000" i="1" kern="1200" dirty="0">
                <a:solidFill>
                  <a:schemeClr val="tx1"/>
                </a:solidFill>
                <a:latin typeface="+mn-lt"/>
                <a:ea typeface="+mn-ea"/>
                <a:cs typeface="+mn-cs"/>
              </a:rPr>
              <a:t>seg</a:t>
            </a:r>
            <a:r>
              <a:rPr lang="en-US" sz="2000" i="1" kern="1200" spc="-35" dirty="0">
                <a:solidFill>
                  <a:schemeClr val="tx1"/>
                </a:solidFill>
                <a:latin typeface="+mn-lt"/>
                <a:ea typeface="+mn-ea"/>
                <a:cs typeface="+mn-cs"/>
              </a:rPr>
              <a:t> </a:t>
            </a:r>
            <a:r>
              <a:rPr lang="en-US" sz="2000" i="1" kern="1200" dirty="0">
                <a:solidFill>
                  <a:schemeClr val="tx1"/>
                </a:solidFill>
                <a:latin typeface="+mn-lt"/>
                <a:ea typeface="+mn-ea"/>
                <a:cs typeface="+mn-cs"/>
              </a:rPr>
              <a:t>det,</a:t>
            </a:r>
            <a:r>
              <a:rPr lang="en-US" sz="2000" i="1" kern="1200" spc="-40" dirty="0">
                <a:solidFill>
                  <a:schemeClr val="tx1"/>
                </a:solidFill>
                <a:latin typeface="+mn-lt"/>
                <a:ea typeface="+mn-ea"/>
                <a:cs typeface="+mn-cs"/>
              </a:rPr>
              <a:t> </a:t>
            </a:r>
            <a:r>
              <a:rPr lang="en-US" sz="2000" i="1" kern="1200" dirty="0" err="1">
                <a:solidFill>
                  <a:schemeClr val="tx1"/>
                </a:solidFill>
                <a:latin typeface="+mn-lt"/>
                <a:ea typeface="+mn-ea"/>
                <a:cs typeface="+mn-cs"/>
              </a:rPr>
              <a:t>kan</a:t>
            </a:r>
            <a:r>
              <a:rPr lang="en-US" sz="2000" i="1" kern="1200" spc="-45" dirty="0">
                <a:solidFill>
                  <a:schemeClr val="tx1"/>
                </a:solidFill>
                <a:latin typeface="+mn-lt"/>
                <a:ea typeface="+mn-ea"/>
                <a:cs typeface="+mn-cs"/>
              </a:rPr>
              <a:t> </a:t>
            </a:r>
            <a:r>
              <a:rPr lang="en-US" sz="2000" i="1" kern="1200" spc="-10" dirty="0" err="1">
                <a:solidFill>
                  <a:schemeClr val="tx1"/>
                </a:solidFill>
                <a:latin typeface="+mn-lt"/>
                <a:ea typeface="+mn-ea"/>
                <a:cs typeface="+mn-cs"/>
              </a:rPr>
              <a:t>taushetsbelagte</a:t>
            </a:r>
            <a:r>
              <a:rPr lang="en-US" sz="2000" i="1" kern="1200" spc="-15" dirty="0">
                <a:solidFill>
                  <a:schemeClr val="tx1"/>
                </a:solidFill>
                <a:latin typeface="+mn-lt"/>
                <a:ea typeface="+mn-ea"/>
                <a:cs typeface="+mn-cs"/>
              </a:rPr>
              <a:t> </a:t>
            </a:r>
            <a:r>
              <a:rPr lang="en-US" sz="2000" i="1" kern="1200" spc="-10" dirty="0" err="1">
                <a:solidFill>
                  <a:schemeClr val="tx1"/>
                </a:solidFill>
                <a:latin typeface="+mn-lt"/>
                <a:ea typeface="+mn-ea"/>
                <a:cs typeface="+mn-cs"/>
              </a:rPr>
              <a:t>opplysninger</a:t>
            </a:r>
            <a:r>
              <a:rPr lang="en-US" sz="2000" i="1" kern="1200" spc="-60" dirty="0">
                <a:solidFill>
                  <a:schemeClr val="tx1"/>
                </a:solidFill>
                <a:latin typeface="+mn-lt"/>
                <a:ea typeface="+mn-ea"/>
                <a:cs typeface="+mn-cs"/>
              </a:rPr>
              <a:t> </a:t>
            </a:r>
            <a:r>
              <a:rPr lang="en-US" sz="2000" i="1" kern="1200" dirty="0" err="1">
                <a:solidFill>
                  <a:schemeClr val="tx1"/>
                </a:solidFill>
                <a:latin typeface="+mn-lt"/>
                <a:ea typeface="+mn-ea"/>
                <a:cs typeface="+mn-cs"/>
              </a:rPr>
              <a:t>gis</a:t>
            </a:r>
            <a:r>
              <a:rPr lang="en-US" sz="2000" i="1" kern="1200" spc="-40" dirty="0">
                <a:solidFill>
                  <a:schemeClr val="tx1"/>
                </a:solidFill>
                <a:latin typeface="+mn-lt"/>
                <a:ea typeface="+mn-ea"/>
                <a:cs typeface="+mn-cs"/>
              </a:rPr>
              <a:t> </a:t>
            </a:r>
            <a:r>
              <a:rPr lang="en-US" sz="2000" i="1" kern="1200" spc="-25" dirty="0" err="1">
                <a:solidFill>
                  <a:schemeClr val="tx1"/>
                </a:solidFill>
                <a:latin typeface="+mn-lt"/>
                <a:ea typeface="+mn-ea"/>
                <a:cs typeface="+mn-cs"/>
              </a:rPr>
              <a:t>til</a:t>
            </a:r>
            <a:r>
              <a:rPr lang="en-US" sz="2000" i="1" kern="1200" spc="-25" dirty="0">
                <a:solidFill>
                  <a:schemeClr val="tx1"/>
                </a:solidFill>
                <a:latin typeface="+mn-lt"/>
                <a:ea typeface="+mn-ea"/>
                <a:cs typeface="+mn-cs"/>
              </a:rPr>
              <a:t> </a:t>
            </a:r>
            <a:r>
              <a:rPr lang="en-US" sz="2000" i="1" kern="1200" dirty="0" err="1">
                <a:solidFill>
                  <a:schemeClr val="tx1"/>
                </a:solidFill>
                <a:latin typeface="+mn-lt"/>
                <a:ea typeface="+mn-ea"/>
                <a:cs typeface="+mn-cs"/>
              </a:rPr>
              <a:t>samarbeidende</a:t>
            </a:r>
            <a:r>
              <a:rPr lang="en-US" sz="2000" i="1" kern="1200" spc="-50" dirty="0">
                <a:solidFill>
                  <a:schemeClr val="tx1"/>
                </a:solidFill>
                <a:latin typeface="+mn-lt"/>
                <a:ea typeface="+mn-ea"/>
                <a:cs typeface="+mn-cs"/>
              </a:rPr>
              <a:t> </a:t>
            </a:r>
            <a:r>
              <a:rPr lang="en-US" sz="2000" i="1" kern="1200" dirty="0" err="1">
                <a:solidFill>
                  <a:schemeClr val="tx1"/>
                </a:solidFill>
                <a:latin typeface="+mn-lt"/>
                <a:ea typeface="+mn-ea"/>
                <a:cs typeface="+mn-cs"/>
              </a:rPr>
              <a:t>personell</a:t>
            </a:r>
            <a:r>
              <a:rPr lang="en-US" sz="2000" i="1" kern="1200" spc="-55" dirty="0">
                <a:solidFill>
                  <a:schemeClr val="tx1"/>
                </a:solidFill>
                <a:latin typeface="+mn-lt"/>
                <a:ea typeface="+mn-ea"/>
                <a:cs typeface="+mn-cs"/>
              </a:rPr>
              <a:t> </a:t>
            </a:r>
            <a:r>
              <a:rPr lang="en-US" sz="2000" i="1" kern="1200" dirty="0" err="1">
                <a:solidFill>
                  <a:schemeClr val="tx1"/>
                </a:solidFill>
                <a:latin typeface="+mn-lt"/>
                <a:ea typeface="+mn-ea"/>
                <a:cs typeface="+mn-cs"/>
              </a:rPr>
              <a:t>når</a:t>
            </a:r>
            <a:r>
              <a:rPr lang="en-US" sz="2000" i="1" kern="1200" spc="-65" dirty="0">
                <a:solidFill>
                  <a:schemeClr val="tx1"/>
                </a:solidFill>
                <a:latin typeface="+mn-lt"/>
                <a:ea typeface="+mn-ea"/>
                <a:cs typeface="+mn-cs"/>
              </a:rPr>
              <a:t> </a:t>
            </a:r>
            <a:r>
              <a:rPr lang="en-US" sz="2000" i="1" kern="1200" dirty="0" err="1">
                <a:solidFill>
                  <a:schemeClr val="tx1"/>
                </a:solidFill>
                <a:latin typeface="+mn-lt"/>
                <a:ea typeface="+mn-ea"/>
                <a:cs typeface="+mn-cs"/>
              </a:rPr>
              <a:t>dette</a:t>
            </a:r>
            <a:r>
              <a:rPr lang="en-US" sz="2000" i="1" kern="1200" spc="-55" dirty="0">
                <a:solidFill>
                  <a:schemeClr val="tx1"/>
                </a:solidFill>
                <a:latin typeface="+mn-lt"/>
                <a:ea typeface="+mn-ea"/>
                <a:cs typeface="+mn-cs"/>
              </a:rPr>
              <a:t> </a:t>
            </a:r>
            <a:r>
              <a:rPr lang="en-US" sz="2000" i="1" kern="1200" dirty="0">
                <a:solidFill>
                  <a:schemeClr val="tx1"/>
                </a:solidFill>
                <a:latin typeface="+mn-lt"/>
                <a:ea typeface="+mn-ea"/>
                <a:cs typeface="+mn-cs"/>
              </a:rPr>
              <a:t>er</a:t>
            </a:r>
            <a:r>
              <a:rPr lang="en-US" sz="2000" i="1" kern="1200" spc="-60" dirty="0">
                <a:solidFill>
                  <a:schemeClr val="tx1"/>
                </a:solidFill>
                <a:latin typeface="+mn-lt"/>
                <a:ea typeface="+mn-ea"/>
                <a:cs typeface="+mn-cs"/>
              </a:rPr>
              <a:t> </a:t>
            </a:r>
            <a:r>
              <a:rPr lang="en-US" sz="2000" i="1" kern="1200" dirty="0" err="1">
                <a:solidFill>
                  <a:schemeClr val="tx1"/>
                </a:solidFill>
                <a:latin typeface="+mn-lt"/>
                <a:ea typeface="+mn-ea"/>
                <a:cs typeface="+mn-cs"/>
              </a:rPr>
              <a:t>nødvendig</a:t>
            </a:r>
            <a:r>
              <a:rPr lang="en-US" sz="2000" i="1" kern="1200" spc="-55" dirty="0">
                <a:solidFill>
                  <a:schemeClr val="tx1"/>
                </a:solidFill>
                <a:latin typeface="+mn-lt"/>
                <a:ea typeface="+mn-ea"/>
                <a:cs typeface="+mn-cs"/>
              </a:rPr>
              <a:t> </a:t>
            </a:r>
            <a:r>
              <a:rPr lang="en-US" sz="2000" i="1" kern="1200" dirty="0">
                <a:solidFill>
                  <a:schemeClr val="tx1"/>
                </a:solidFill>
                <a:latin typeface="+mn-lt"/>
                <a:ea typeface="+mn-ea"/>
                <a:cs typeface="+mn-cs"/>
              </a:rPr>
              <a:t>for</a:t>
            </a:r>
            <a:r>
              <a:rPr lang="en-US" sz="2000" i="1" kern="1200" spc="-70" dirty="0">
                <a:solidFill>
                  <a:schemeClr val="tx1"/>
                </a:solidFill>
                <a:latin typeface="+mn-lt"/>
                <a:ea typeface="+mn-ea"/>
                <a:cs typeface="+mn-cs"/>
              </a:rPr>
              <a:t> </a:t>
            </a:r>
            <a:r>
              <a:rPr lang="en-US" sz="2000" i="1" kern="1200" dirty="0">
                <a:solidFill>
                  <a:schemeClr val="tx1"/>
                </a:solidFill>
                <a:latin typeface="+mn-lt"/>
                <a:ea typeface="+mn-ea"/>
                <a:cs typeface="+mn-cs"/>
              </a:rPr>
              <a:t>å</a:t>
            </a:r>
            <a:r>
              <a:rPr lang="en-US" sz="2000" i="1" kern="1200" spc="-65" dirty="0">
                <a:solidFill>
                  <a:schemeClr val="tx1"/>
                </a:solidFill>
                <a:latin typeface="+mn-lt"/>
                <a:ea typeface="+mn-ea"/>
                <a:cs typeface="+mn-cs"/>
              </a:rPr>
              <a:t> </a:t>
            </a:r>
            <a:r>
              <a:rPr lang="en-US" sz="2000" i="1" kern="1200" spc="-10" dirty="0" err="1">
                <a:solidFill>
                  <a:schemeClr val="tx1"/>
                </a:solidFill>
                <a:latin typeface="+mn-lt"/>
                <a:ea typeface="+mn-ea"/>
                <a:cs typeface="+mn-cs"/>
              </a:rPr>
              <a:t>ivareta</a:t>
            </a:r>
            <a:r>
              <a:rPr lang="en-US" sz="2000" i="1" kern="1200" spc="-50" dirty="0">
                <a:solidFill>
                  <a:schemeClr val="tx1"/>
                </a:solidFill>
                <a:latin typeface="+mn-lt"/>
                <a:ea typeface="+mn-ea"/>
                <a:cs typeface="+mn-cs"/>
              </a:rPr>
              <a:t> </a:t>
            </a:r>
            <a:r>
              <a:rPr lang="en-US" sz="2000" i="1" kern="1200" dirty="0" err="1">
                <a:solidFill>
                  <a:schemeClr val="tx1"/>
                </a:solidFill>
                <a:latin typeface="+mn-lt"/>
                <a:ea typeface="+mn-ea"/>
                <a:cs typeface="+mn-cs"/>
              </a:rPr>
              <a:t>behovene</a:t>
            </a:r>
            <a:r>
              <a:rPr lang="en-US" sz="2000" i="1" kern="1200" spc="-65" dirty="0">
                <a:solidFill>
                  <a:schemeClr val="tx1"/>
                </a:solidFill>
                <a:latin typeface="+mn-lt"/>
                <a:ea typeface="+mn-ea"/>
                <a:cs typeface="+mn-cs"/>
              </a:rPr>
              <a:t> </a:t>
            </a:r>
            <a:r>
              <a:rPr lang="en-US" sz="2000" i="1" kern="1200" spc="-25" dirty="0" err="1">
                <a:solidFill>
                  <a:schemeClr val="tx1"/>
                </a:solidFill>
                <a:latin typeface="+mn-lt"/>
                <a:ea typeface="+mn-ea"/>
                <a:cs typeface="+mn-cs"/>
              </a:rPr>
              <a:t>til</a:t>
            </a:r>
            <a:r>
              <a:rPr lang="en-US" sz="2000" i="1" kern="1200" spc="-25" dirty="0">
                <a:solidFill>
                  <a:schemeClr val="tx1"/>
                </a:solidFill>
                <a:latin typeface="+mn-lt"/>
                <a:ea typeface="+mn-ea"/>
                <a:cs typeface="+mn-cs"/>
              </a:rPr>
              <a:t> </a:t>
            </a:r>
            <a:r>
              <a:rPr lang="en-US" sz="2000" i="1" kern="1200" spc="-10" dirty="0" err="1">
                <a:solidFill>
                  <a:schemeClr val="tx1"/>
                </a:solidFill>
                <a:latin typeface="+mn-lt"/>
                <a:ea typeface="+mn-ea"/>
                <a:cs typeface="+mn-cs"/>
              </a:rPr>
              <a:t>pasientens</a:t>
            </a:r>
            <a:r>
              <a:rPr lang="en-US" sz="2000" i="1" kern="1200" spc="-5" dirty="0">
                <a:solidFill>
                  <a:schemeClr val="tx1"/>
                </a:solidFill>
                <a:latin typeface="+mn-lt"/>
                <a:ea typeface="+mn-ea"/>
                <a:cs typeface="+mn-cs"/>
              </a:rPr>
              <a:t> </a:t>
            </a:r>
            <a:r>
              <a:rPr lang="en-US" sz="2000" i="1" kern="1200" dirty="0">
                <a:solidFill>
                  <a:schemeClr val="tx1"/>
                </a:solidFill>
                <a:latin typeface="+mn-lt"/>
                <a:ea typeface="+mn-ea"/>
                <a:cs typeface="+mn-cs"/>
              </a:rPr>
              <a:t>barn,</a:t>
            </a:r>
            <a:r>
              <a:rPr lang="en-US" sz="2000" i="1" kern="1200" spc="-35" dirty="0">
                <a:solidFill>
                  <a:schemeClr val="tx1"/>
                </a:solidFill>
                <a:latin typeface="+mn-lt"/>
                <a:ea typeface="+mn-ea"/>
                <a:cs typeface="+mn-cs"/>
              </a:rPr>
              <a:t> </a:t>
            </a:r>
            <a:r>
              <a:rPr lang="en-US" sz="2000" i="1" kern="1200" spc="-30" dirty="0" err="1">
                <a:solidFill>
                  <a:schemeClr val="tx1"/>
                </a:solidFill>
                <a:latin typeface="+mn-lt"/>
                <a:ea typeface="+mn-ea"/>
                <a:cs typeface="+mn-cs"/>
              </a:rPr>
              <a:t>jf</a:t>
            </a:r>
            <a:r>
              <a:rPr lang="en-US" sz="2000" i="1" kern="1200" spc="-30" dirty="0">
                <a:solidFill>
                  <a:schemeClr val="tx1"/>
                </a:solidFill>
                <a:latin typeface="+mn-lt"/>
                <a:ea typeface="+mn-ea"/>
                <a:cs typeface="+mn-cs"/>
              </a:rPr>
              <a:t>.</a:t>
            </a:r>
            <a:r>
              <a:rPr lang="en-US" sz="2000" i="1" kern="1200" spc="-35" dirty="0">
                <a:solidFill>
                  <a:schemeClr val="tx1"/>
                </a:solidFill>
                <a:latin typeface="+mn-lt"/>
                <a:ea typeface="+mn-ea"/>
                <a:cs typeface="+mn-cs"/>
              </a:rPr>
              <a:t> </a:t>
            </a:r>
            <a:r>
              <a:rPr lang="en-US" sz="2000" i="1" kern="1200" spc="-10" dirty="0" err="1">
                <a:solidFill>
                  <a:schemeClr val="tx1"/>
                </a:solidFill>
                <a:latin typeface="+mn-lt"/>
                <a:ea typeface="+mn-ea"/>
                <a:cs typeface="+mn-cs"/>
              </a:rPr>
              <a:t>helsepersonelloven</a:t>
            </a:r>
            <a:r>
              <a:rPr lang="en-US" sz="2000" i="1" kern="1200" spc="-5" dirty="0">
                <a:solidFill>
                  <a:schemeClr val="tx1"/>
                </a:solidFill>
                <a:latin typeface="+mn-lt"/>
                <a:ea typeface="+mn-ea"/>
                <a:cs typeface="+mn-cs"/>
              </a:rPr>
              <a:t> </a:t>
            </a:r>
            <a:r>
              <a:rPr lang="en-US" sz="2000" i="1" kern="1200" dirty="0">
                <a:solidFill>
                  <a:schemeClr val="tx1"/>
                </a:solidFill>
                <a:latin typeface="+mn-lt"/>
                <a:ea typeface="+mn-ea"/>
                <a:cs typeface="+mn-cs"/>
              </a:rPr>
              <a:t>§</a:t>
            </a:r>
            <a:r>
              <a:rPr lang="en-US" sz="2000" i="1" kern="1200" spc="-20" dirty="0">
                <a:solidFill>
                  <a:schemeClr val="tx1"/>
                </a:solidFill>
                <a:latin typeface="+mn-lt"/>
                <a:ea typeface="+mn-ea"/>
                <a:cs typeface="+mn-cs"/>
              </a:rPr>
              <a:t> </a:t>
            </a:r>
            <a:r>
              <a:rPr lang="en-US" sz="2000" i="1" kern="1200" dirty="0">
                <a:solidFill>
                  <a:schemeClr val="tx1"/>
                </a:solidFill>
                <a:latin typeface="+mn-lt"/>
                <a:ea typeface="+mn-ea"/>
                <a:cs typeface="+mn-cs"/>
              </a:rPr>
              <a:t>10</a:t>
            </a:r>
            <a:r>
              <a:rPr lang="en-US" sz="2000" i="1" kern="1200" spc="-35" dirty="0">
                <a:solidFill>
                  <a:schemeClr val="tx1"/>
                </a:solidFill>
                <a:latin typeface="+mn-lt"/>
                <a:ea typeface="+mn-ea"/>
                <a:cs typeface="+mn-cs"/>
              </a:rPr>
              <a:t> </a:t>
            </a:r>
            <a:r>
              <a:rPr lang="en-US" sz="2000" i="1" kern="1200" spc="-25" dirty="0">
                <a:solidFill>
                  <a:schemeClr val="tx1"/>
                </a:solidFill>
                <a:latin typeface="+mn-lt"/>
                <a:ea typeface="+mn-ea"/>
                <a:cs typeface="+mn-cs"/>
              </a:rPr>
              <a:t>a.</a:t>
            </a:r>
          </a:p>
          <a:p>
            <a:pPr marR="109220" algn="l" rtl="0">
              <a:lnSpc>
                <a:spcPct val="90000"/>
              </a:lnSpc>
              <a:spcBef>
                <a:spcPts val="1005"/>
              </a:spcBef>
            </a:pPr>
            <a:endParaRPr lang="en-US" sz="2000" kern="1200" spc="-25" dirty="0">
              <a:solidFill>
                <a:schemeClr val="tx1"/>
              </a:solidFill>
              <a:latin typeface="+mn-lt"/>
              <a:ea typeface="+mn-ea"/>
              <a:cs typeface="+mn-cs"/>
            </a:endParaRPr>
          </a:p>
          <a:p>
            <a:pPr marR="109220" algn="l" rtl="0">
              <a:lnSpc>
                <a:spcPct val="90000"/>
              </a:lnSpc>
              <a:spcBef>
                <a:spcPts val="1005"/>
              </a:spcBef>
            </a:pPr>
            <a:r>
              <a:rPr lang="en-US" sz="2000" b="1" kern="1200" spc="-25" dirty="0" err="1">
                <a:solidFill>
                  <a:schemeClr val="tx1"/>
                </a:solidFill>
                <a:latin typeface="+mn-lt"/>
                <a:ea typeface="+mn-ea"/>
                <a:cs typeface="+mn-cs"/>
              </a:rPr>
              <a:t>H</a:t>
            </a:r>
            <a:r>
              <a:rPr lang="en-US" sz="2000" b="1" kern="1200" spc="-35" dirty="0" err="1">
                <a:solidFill>
                  <a:schemeClr val="tx1"/>
                </a:solidFill>
                <a:latin typeface="+mn-lt"/>
                <a:ea typeface="+mn-ea"/>
                <a:cs typeface="+mn-cs"/>
              </a:rPr>
              <a:t>elsepersonelloven</a:t>
            </a:r>
            <a:r>
              <a:rPr lang="en-US" sz="2000" b="1" kern="1200" spc="-70" dirty="0">
                <a:solidFill>
                  <a:schemeClr val="tx1"/>
                </a:solidFill>
                <a:latin typeface="+mn-lt"/>
                <a:ea typeface="+mn-ea"/>
                <a:cs typeface="+mn-cs"/>
              </a:rPr>
              <a:t> </a:t>
            </a:r>
            <a:r>
              <a:rPr lang="en-US" sz="2000" b="1" kern="1200" dirty="0">
                <a:solidFill>
                  <a:schemeClr val="tx1"/>
                </a:solidFill>
                <a:latin typeface="+mn-lt"/>
                <a:ea typeface="+mn-ea"/>
                <a:cs typeface="+mn-cs"/>
              </a:rPr>
              <a:t>§</a:t>
            </a:r>
            <a:r>
              <a:rPr lang="en-US" sz="2000" b="1" kern="1200" spc="-45" dirty="0">
                <a:solidFill>
                  <a:schemeClr val="tx1"/>
                </a:solidFill>
                <a:latin typeface="+mn-lt"/>
                <a:ea typeface="+mn-ea"/>
                <a:cs typeface="+mn-cs"/>
              </a:rPr>
              <a:t> </a:t>
            </a:r>
            <a:r>
              <a:rPr lang="en-US" sz="2000" b="1" kern="1200" dirty="0">
                <a:solidFill>
                  <a:schemeClr val="tx1"/>
                </a:solidFill>
                <a:latin typeface="+mn-lt"/>
                <a:ea typeface="+mn-ea"/>
                <a:cs typeface="+mn-cs"/>
              </a:rPr>
              <a:t>25 a.</a:t>
            </a:r>
            <a:r>
              <a:rPr lang="en-US" sz="2000" b="1" kern="1200" spc="-30" dirty="0">
                <a:solidFill>
                  <a:schemeClr val="tx1"/>
                </a:solidFill>
                <a:latin typeface="+mn-lt"/>
                <a:ea typeface="+mn-ea"/>
                <a:cs typeface="+mn-cs"/>
              </a:rPr>
              <a:t> </a:t>
            </a:r>
            <a:r>
              <a:rPr lang="en-US" sz="2000" b="1" i="1" kern="1200" spc="-30" dirty="0" err="1">
                <a:solidFill>
                  <a:schemeClr val="tx1"/>
                </a:solidFill>
                <a:latin typeface="+mn-lt"/>
                <a:ea typeface="+mn-ea"/>
                <a:cs typeface="+mn-cs"/>
              </a:rPr>
              <a:t>Opplysninger</a:t>
            </a:r>
            <a:r>
              <a:rPr lang="en-US" sz="2000" b="1" i="1" kern="1200" spc="-65" dirty="0">
                <a:solidFill>
                  <a:schemeClr val="tx1"/>
                </a:solidFill>
                <a:latin typeface="+mn-lt"/>
                <a:ea typeface="+mn-ea"/>
                <a:cs typeface="+mn-cs"/>
              </a:rPr>
              <a:t> </a:t>
            </a:r>
            <a:r>
              <a:rPr lang="en-US" sz="2000" b="1" i="1" kern="1200" dirty="0">
                <a:solidFill>
                  <a:schemeClr val="tx1"/>
                </a:solidFill>
                <a:latin typeface="+mn-lt"/>
                <a:ea typeface="+mn-ea"/>
                <a:cs typeface="+mn-cs"/>
              </a:rPr>
              <a:t>i </a:t>
            </a:r>
            <a:r>
              <a:rPr lang="en-US" sz="2000" b="1" i="1" kern="1200" dirty="0" err="1">
                <a:solidFill>
                  <a:schemeClr val="tx1"/>
                </a:solidFill>
                <a:latin typeface="+mn-lt"/>
                <a:ea typeface="+mn-ea"/>
                <a:cs typeface="+mn-cs"/>
              </a:rPr>
              <a:t>helsefaglige</a:t>
            </a:r>
            <a:r>
              <a:rPr lang="en-US" sz="2000" b="1" i="1" kern="1200" dirty="0">
                <a:solidFill>
                  <a:schemeClr val="tx1"/>
                </a:solidFill>
                <a:latin typeface="+mn-lt"/>
                <a:ea typeface="+mn-ea"/>
                <a:cs typeface="+mn-cs"/>
              </a:rPr>
              <a:t> </a:t>
            </a:r>
            <a:r>
              <a:rPr lang="en-US" sz="2000" b="1" i="1" kern="1200" dirty="0" err="1">
                <a:solidFill>
                  <a:schemeClr val="tx1"/>
                </a:solidFill>
                <a:latin typeface="+mn-lt"/>
                <a:ea typeface="+mn-ea"/>
                <a:cs typeface="+mn-cs"/>
              </a:rPr>
              <a:t>arbeidsfelleskap</a:t>
            </a:r>
            <a:endParaRPr lang="en-US" sz="2000" b="1" kern="1200" dirty="0">
              <a:solidFill>
                <a:schemeClr val="tx1"/>
              </a:solidFill>
              <a:latin typeface="+mn-lt"/>
              <a:ea typeface="+mn-ea"/>
              <a:cs typeface="+mn-cs"/>
            </a:endParaRPr>
          </a:p>
          <a:p>
            <a:pPr marR="5080" algn="l" rtl="0">
              <a:lnSpc>
                <a:spcPct val="90000"/>
              </a:lnSpc>
              <a:spcBef>
                <a:spcPts val="105"/>
              </a:spcBef>
            </a:pPr>
            <a:r>
              <a:rPr lang="en-US" sz="2000" i="1" kern="1200" spc="-40" dirty="0" err="1">
                <a:solidFill>
                  <a:schemeClr val="tx1"/>
                </a:solidFill>
                <a:latin typeface="+mn-lt"/>
                <a:ea typeface="+mn-ea"/>
                <a:cs typeface="+mn-cs"/>
              </a:rPr>
              <a:t>Helsepersonell</a:t>
            </a:r>
            <a:r>
              <a:rPr lang="en-US" sz="2000" i="1" kern="1200" spc="-95" dirty="0">
                <a:solidFill>
                  <a:schemeClr val="tx1"/>
                </a:solidFill>
                <a:latin typeface="+mn-lt"/>
                <a:ea typeface="+mn-ea"/>
                <a:cs typeface="+mn-cs"/>
              </a:rPr>
              <a:t> </a:t>
            </a:r>
            <a:r>
              <a:rPr lang="en-US" sz="2000" i="1" kern="1200" spc="-50" dirty="0" err="1">
                <a:solidFill>
                  <a:schemeClr val="tx1"/>
                </a:solidFill>
                <a:latin typeface="+mn-lt"/>
                <a:ea typeface="+mn-ea"/>
                <a:cs typeface="+mn-cs"/>
              </a:rPr>
              <a:t>kan</a:t>
            </a:r>
            <a:r>
              <a:rPr lang="en-US" sz="2000" i="1" kern="1200" spc="-105" dirty="0">
                <a:solidFill>
                  <a:schemeClr val="tx1"/>
                </a:solidFill>
                <a:latin typeface="+mn-lt"/>
                <a:ea typeface="+mn-ea"/>
                <a:cs typeface="+mn-cs"/>
              </a:rPr>
              <a:t> </a:t>
            </a:r>
            <a:r>
              <a:rPr lang="en-US" sz="2000" i="1" kern="1200" spc="-20" dirty="0">
                <a:solidFill>
                  <a:schemeClr val="tx1"/>
                </a:solidFill>
                <a:latin typeface="+mn-lt"/>
                <a:ea typeface="+mn-ea"/>
                <a:cs typeface="+mn-cs"/>
              </a:rPr>
              <a:t>dele</a:t>
            </a:r>
            <a:r>
              <a:rPr lang="en-US" sz="2000" i="1" kern="1200" spc="-70" dirty="0">
                <a:solidFill>
                  <a:schemeClr val="tx1"/>
                </a:solidFill>
                <a:latin typeface="+mn-lt"/>
                <a:ea typeface="+mn-ea"/>
                <a:cs typeface="+mn-cs"/>
              </a:rPr>
              <a:t> </a:t>
            </a:r>
            <a:r>
              <a:rPr lang="en-US" sz="2000" i="1" kern="1200" spc="-50" dirty="0" err="1">
                <a:solidFill>
                  <a:schemeClr val="tx1"/>
                </a:solidFill>
                <a:latin typeface="+mn-lt"/>
                <a:ea typeface="+mn-ea"/>
                <a:cs typeface="+mn-cs"/>
              </a:rPr>
              <a:t>taushetsbelagte</a:t>
            </a:r>
            <a:r>
              <a:rPr lang="en-US" sz="2000" i="1" kern="1200" spc="-105" dirty="0">
                <a:solidFill>
                  <a:schemeClr val="tx1"/>
                </a:solidFill>
                <a:latin typeface="+mn-lt"/>
                <a:ea typeface="+mn-ea"/>
                <a:cs typeface="+mn-cs"/>
              </a:rPr>
              <a:t> </a:t>
            </a:r>
            <a:r>
              <a:rPr lang="en-US" sz="2000" i="1" kern="1200" spc="-55" dirty="0" err="1">
                <a:solidFill>
                  <a:schemeClr val="tx1"/>
                </a:solidFill>
                <a:latin typeface="+mn-lt"/>
                <a:ea typeface="+mn-ea"/>
                <a:cs typeface="+mn-cs"/>
              </a:rPr>
              <a:t>opplysninger</a:t>
            </a:r>
            <a:r>
              <a:rPr lang="en-US" sz="2000" i="1" kern="1200" spc="-70" dirty="0">
                <a:solidFill>
                  <a:schemeClr val="tx1"/>
                </a:solidFill>
                <a:latin typeface="+mn-lt"/>
                <a:ea typeface="+mn-ea"/>
                <a:cs typeface="+mn-cs"/>
              </a:rPr>
              <a:t> </a:t>
            </a:r>
            <a:r>
              <a:rPr lang="en-US" sz="2000" i="1" kern="1200" spc="-50" dirty="0">
                <a:solidFill>
                  <a:schemeClr val="tx1"/>
                </a:solidFill>
                <a:highlight>
                  <a:srgbClr val="FFFF00"/>
                </a:highlight>
                <a:latin typeface="+mn-lt"/>
                <a:ea typeface="+mn-ea"/>
                <a:cs typeface="+mn-cs"/>
              </a:rPr>
              <a:t>i </a:t>
            </a:r>
            <a:r>
              <a:rPr lang="en-US" sz="2000" i="1" kern="1200" spc="-65" dirty="0" err="1">
                <a:solidFill>
                  <a:schemeClr val="tx1"/>
                </a:solidFill>
                <a:highlight>
                  <a:srgbClr val="FFFF00"/>
                </a:highlight>
                <a:latin typeface="+mn-lt"/>
                <a:ea typeface="+mn-ea"/>
                <a:cs typeface="+mn-cs"/>
              </a:rPr>
              <a:t>helsefaglige</a:t>
            </a:r>
            <a:r>
              <a:rPr lang="en-US" sz="2000" i="1" kern="1200" spc="-90" dirty="0">
                <a:solidFill>
                  <a:schemeClr val="tx1"/>
                </a:solidFill>
                <a:highlight>
                  <a:srgbClr val="FFFF00"/>
                </a:highlight>
                <a:latin typeface="+mn-lt"/>
                <a:ea typeface="+mn-ea"/>
                <a:cs typeface="+mn-cs"/>
              </a:rPr>
              <a:t> </a:t>
            </a:r>
            <a:r>
              <a:rPr lang="en-US" sz="2000" i="1" kern="1200" spc="-55" dirty="0" err="1">
                <a:solidFill>
                  <a:schemeClr val="tx1"/>
                </a:solidFill>
                <a:highlight>
                  <a:srgbClr val="FFFF00"/>
                </a:highlight>
                <a:latin typeface="+mn-lt"/>
                <a:ea typeface="+mn-ea"/>
                <a:cs typeface="+mn-cs"/>
              </a:rPr>
              <a:t>arbeidsfellesskap</a:t>
            </a:r>
            <a:r>
              <a:rPr lang="en-US" sz="2000" i="1" kern="1200" spc="-55" dirty="0">
                <a:solidFill>
                  <a:schemeClr val="tx1"/>
                </a:solidFill>
                <a:latin typeface="+mn-lt"/>
                <a:ea typeface="+mn-ea"/>
                <a:cs typeface="+mn-cs"/>
              </a:rPr>
              <a:t>.</a:t>
            </a:r>
            <a:r>
              <a:rPr lang="en-US" sz="2000" i="1" kern="1200" spc="-105" dirty="0">
                <a:solidFill>
                  <a:schemeClr val="tx1"/>
                </a:solidFill>
                <a:latin typeface="+mn-lt"/>
                <a:ea typeface="+mn-ea"/>
                <a:cs typeface="+mn-cs"/>
              </a:rPr>
              <a:t> </a:t>
            </a:r>
            <a:r>
              <a:rPr lang="en-US" sz="2000" i="1" kern="1200" spc="-25" dirty="0" err="1">
                <a:solidFill>
                  <a:schemeClr val="tx1"/>
                </a:solidFill>
                <a:latin typeface="+mn-lt"/>
                <a:ea typeface="+mn-ea"/>
                <a:cs typeface="+mn-cs"/>
              </a:rPr>
              <a:t>Formålet</a:t>
            </a:r>
            <a:r>
              <a:rPr lang="en-US" sz="2000" i="1" kern="1200" spc="-70" dirty="0">
                <a:solidFill>
                  <a:schemeClr val="tx1"/>
                </a:solidFill>
                <a:latin typeface="+mn-lt"/>
                <a:ea typeface="+mn-ea"/>
                <a:cs typeface="+mn-cs"/>
              </a:rPr>
              <a:t> </a:t>
            </a:r>
            <a:r>
              <a:rPr lang="en-US" sz="2000" i="1" kern="1200" spc="-70" dirty="0" err="1">
                <a:solidFill>
                  <a:schemeClr val="tx1"/>
                </a:solidFill>
                <a:latin typeface="+mn-lt"/>
                <a:ea typeface="+mn-ea"/>
                <a:cs typeface="+mn-cs"/>
              </a:rPr>
              <a:t>skal</a:t>
            </a:r>
            <a:r>
              <a:rPr lang="en-US" sz="2000" i="1" kern="1200" spc="-100" dirty="0">
                <a:solidFill>
                  <a:schemeClr val="tx1"/>
                </a:solidFill>
                <a:latin typeface="+mn-lt"/>
                <a:ea typeface="+mn-ea"/>
                <a:cs typeface="+mn-cs"/>
              </a:rPr>
              <a:t> </a:t>
            </a:r>
            <a:r>
              <a:rPr lang="en-US" sz="2000" i="1" kern="1200" spc="-20" dirty="0" err="1">
                <a:solidFill>
                  <a:schemeClr val="tx1"/>
                </a:solidFill>
                <a:latin typeface="+mn-lt"/>
                <a:ea typeface="+mn-ea"/>
                <a:cs typeface="+mn-cs"/>
              </a:rPr>
              <a:t>være</a:t>
            </a:r>
            <a:r>
              <a:rPr lang="en-US" sz="2000" i="1" kern="1200" spc="-90" dirty="0">
                <a:solidFill>
                  <a:schemeClr val="tx1"/>
                </a:solidFill>
                <a:latin typeface="+mn-lt"/>
                <a:ea typeface="+mn-ea"/>
                <a:cs typeface="+mn-cs"/>
              </a:rPr>
              <a:t> </a:t>
            </a:r>
            <a:r>
              <a:rPr lang="en-US" sz="2000" i="1" kern="1200" dirty="0">
                <a:solidFill>
                  <a:schemeClr val="tx1"/>
                </a:solidFill>
                <a:latin typeface="+mn-lt"/>
                <a:ea typeface="+mn-ea"/>
                <a:cs typeface="+mn-cs"/>
              </a:rPr>
              <a:t>å</a:t>
            </a:r>
            <a:r>
              <a:rPr lang="en-US" sz="2000" i="1" kern="1200" spc="-65" dirty="0">
                <a:solidFill>
                  <a:schemeClr val="tx1"/>
                </a:solidFill>
                <a:latin typeface="+mn-lt"/>
                <a:ea typeface="+mn-ea"/>
                <a:cs typeface="+mn-cs"/>
              </a:rPr>
              <a:t> </a:t>
            </a:r>
            <a:r>
              <a:rPr lang="en-US" sz="2000" i="1" kern="1200" spc="-10" dirty="0" err="1">
                <a:solidFill>
                  <a:schemeClr val="tx1"/>
                </a:solidFill>
                <a:latin typeface="+mn-lt"/>
                <a:ea typeface="+mn-ea"/>
                <a:cs typeface="+mn-cs"/>
              </a:rPr>
              <a:t>støtte</a:t>
            </a:r>
            <a:r>
              <a:rPr lang="en-US" sz="2000" i="1" kern="1200" spc="-10" dirty="0">
                <a:solidFill>
                  <a:schemeClr val="tx1"/>
                </a:solidFill>
                <a:latin typeface="+mn-lt"/>
                <a:ea typeface="+mn-ea"/>
                <a:cs typeface="+mn-cs"/>
              </a:rPr>
              <a:t> </a:t>
            </a:r>
            <a:r>
              <a:rPr lang="en-US" sz="2000" i="1" kern="1200" spc="-30" dirty="0" err="1">
                <a:solidFill>
                  <a:schemeClr val="tx1"/>
                </a:solidFill>
                <a:latin typeface="+mn-lt"/>
                <a:ea typeface="+mn-ea"/>
                <a:cs typeface="+mn-cs"/>
              </a:rPr>
              <a:t>helsepersonell</a:t>
            </a:r>
            <a:r>
              <a:rPr lang="en-US" sz="2000" i="1" kern="1200" spc="-114" dirty="0">
                <a:solidFill>
                  <a:schemeClr val="tx1"/>
                </a:solidFill>
                <a:latin typeface="+mn-lt"/>
                <a:ea typeface="+mn-ea"/>
                <a:cs typeface="+mn-cs"/>
              </a:rPr>
              <a:t> </a:t>
            </a:r>
            <a:r>
              <a:rPr lang="en-US" sz="2000" i="1" kern="1200" spc="-75" dirty="0">
                <a:solidFill>
                  <a:schemeClr val="tx1"/>
                </a:solidFill>
                <a:latin typeface="+mn-lt"/>
                <a:ea typeface="+mn-ea"/>
                <a:cs typeface="+mn-cs"/>
              </a:rPr>
              <a:t>i</a:t>
            </a:r>
            <a:r>
              <a:rPr lang="en-US" sz="2000" i="1" kern="1200" spc="-120" dirty="0">
                <a:solidFill>
                  <a:schemeClr val="tx1"/>
                </a:solidFill>
                <a:latin typeface="+mn-lt"/>
                <a:ea typeface="+mn-ea"/>
                <a:cs typeface="+mn-cs"/>
              </a:rPr>
              <a:t> </a:t>
            </a:r>
            <a:r>
              <a:rPr lang="en-US" sz="2000" i="1" kern="1200" dirty="0">
                <a:solidFill>
                  <a:schemeClr val="tx1"/>
                </a:solidFill>
                <a:latin typeface="+mn-lt"/>
                <a:ea typeface="+mn-ea"/>
                <a:cs typeface="+mn-cs"/>
              </a:rPr>
              <a:t>å</a:t>
            </a:r>
            <a:r>
              <a:rPr lang="en-US" sz="2000" i="1" kern="1200" spc="-95" dirty="0">
                <a:solidFill>
                  <a:schemeClr val="tx1"/>
                </a:solidFill>
                <a:latin typeface="+mn-lt"/>
                <a:ea typeface="+mn-ea"/>
                <a:cs typeface="+mn-cs"/>
              </a:rPr>
              <a:t> </a:t>
            </a:r>
            <a:r>
              <a:rPr lang="en-US" sz="2000" i="1" kern="1200" spc="-40" dirty="0" err="1">
                <a:solidFill>
                  <a:schemeClr val="tx1"/>
                </a:solidFill>
                <a:latin typeface="+mn-lt"/>
                <a:ea typeface="+mn-ea"/>
                <a:cs typeface="+mn-cs"/>
              </a:rPr>
              <a:t>treffe</a:t>
            </a:r>
            <a:r>
              <a:rPr lang="en-US" sz="2000" i="1" kern="1200" spc="-135" dirty="0">
                <a:solidFill>
                  <a:schemeClr val="tx1"/>
                </a:solidFill>
                <a:latin typeface="+mn-lt"/>
                <a:ea typeface="+mn-ea"/>
                <a:cs typeface="+mn-cs"/>
              </a:rPr>
              <a:t> </a:t>
            </a:r>
            <a:r>
              <a:rPr lang="en-US" sz="2000" i="1" kern="1200" spc="-50" dirty="0" err="1">
                <a:solidFill>
                  <a:schemeClr val="tx1"/>
                </a:solidFill>
                <a:latin typeface="+mn-lt"/>
                <a:ea typeface="+mn-ea"/>
                <a:cs typeface="+mn-cs"/>
              </a:rPr>
              <a:t>beslutninger</a:t>
            </a:r>
            <a:r>
              <a:rPr lang="en-US" sz="2000" i="1" kern="1200" spc="-110" dirty="0">
                <a:solidFill>
                  <a:schemeClr val="tx1"/>
                </a:solidFill>
                <a:latin typeface="+mn-lt"/>
                <a:ea typeface="+mn-ea"/>
                <a:cs typeface="+mn-cs"/>
              </a:rPr>
              <a:t> </a:t>
            </a:r>
            <a:r>
              <a:rPr lang="en-US" sz="2000" i="1" kern="1200" dirty="0">
                <a:solidFill>
                  <a:schemeClr val="tx1"/>
                </a:solidFill>
                <a:latin typeface="+mn-lt"/>
                <a:ea typeface="+mn-ea"/>
                <a:cs typeface="+mn-cs"/>
              </a:rPr>
              <a:t>om</a:t>
            </a:r>
            <a:r>
              <a:rPr lang="en-US" sz="2000" i="1" kern="1200" spc="-95" dirty="0">
                <a:solidFill>
                  <a:schemeClr val="tx1"/>
                </a:solidFill>
                <a:latin typeface="+mn-lt"/>
                <a:ea typeface="+mn-ea"/>
                <a:cs typeface="+mn-cs"/>
              </a:rPr>
              <a:t> </a:t>
            </a:r>
            <a:r>
              <a:rPr lang="en-US" sz="2000" i="1" kern="1200" spc="-40" dirty="0" err="1">
                <a:solidFill>
                  <a:schemeClr val="tx1"/>
                </a:solidFill>
                <a:latin typeface="+mn-lt"/>
                <a:ea typeface="+mn-ea"/>
                <a:cs typeface="+mn-cs"/>
              </a:rPr>
              <a:t>helsehjelp</a:t>
            </a:r>
            <a:r>
              <a:rPr lang="en-US" sz="2000" i="1" kern="1200" spc="-120" dirty="0">
                <a:solidFill>
                  <a:schemeClr val="tx1"/>
                </a:solidFill>
                <a:latin typeface="+mn-lt"/>
                <a:ea typeface="+mn-ea"/>
                <a:cs typeface="+mn-cs"/>
              </a:rPr>
              <a:t> </a:t>
            </a:r>
            <a:r>
              <a:rPr lang="en-US" sz="2000" i="1" kern="1200" spc="-65" dirty="0" err="1">
                <a:solidFill>
                  <a:schemeClr val="tx1"/>
                </a:solidFill>
                <a:latin typeface="+mn-lt"/>
                <a:ea typeface="+mn-ea"/>
                <a:cs typeface="+mn-cs"/>
              </a:rPr>
              <a:t>til</a:t>
            </a:r>
            <a:r>
              <a:rPr lang="en-US" sz="2000" i="1" kern="1200" spc="-120" dirty="0">
                <a:solidFill>
                  <a:schemeClr val="tx1"/>
                </a:solidFill>
                <a:latin typeface="+mn-lt"/>
                <a:ea typeface="+mn-ea"/>
                <a:cs typeface="+mn-cs"/>
              </a:rPr>
              <a:t> </a:t>
            </a:r>
            <a:r>
              <a:rPr lang="en-US" sz="2000" i="1" kern="1200" spc="-25" dirty="0" err="1">
                <a:solidFill>
                  <a:schemeClr val="tx1"/>
                </a:solidFill>
                <a:latin typeface="+mn-lt"/>
                <a:ea typeface="+mn-ea"/>
                <a:cs typeface="+mn-cs"/>
              </a:rPr>
              <a:t>en</a:t>
            </a:r>
            <a:r>
              <a:rPr lang="en-US" sz="2000" i="1" kern="1200" spc="-25" dirty="0">
                <a:solidFill>
                  <a:schemeClr val="tx1"/>
                </a:solidFill>
                <a:latin typeface="+mn-lt"/>
                <a:ea typeface="+mn-ea"/>
                <a:cs typeface="+mn-cs"/>
              </a:rPr>
              <a:t> </a:t>
            </a:r>
            <a:r>
              <a:rPr lang="en-US" sz="2000" i="1" kern="1200" spc="-60" dirty="0" err="1">
                <a:solidFill>
                  <a:schemeClr val="tx1"/>
                </a:solidFill>
                <a:latin typeface="+mn-lt"/>
                <a:ea typeface="+mn-ea"/>
                <a:cs typeface="+mn-cs"/>
              </a:rPr>
              <a:t>pasient</a:t>
            </a:r>
            <a:r>
              <a:rPr lang="en-US" sz="2000" i="1" kern="1200" spc="-60" dirty="0">
                <a:solidFill>
                  <a:schemeClr val="tx1"/>
                </a:solidFill>
                <a:latin typeface="+mn-lt"/>
                <a:ea typeface="+mn-ea"/>
                <a:cs typeface="+mn-cs"/>
              </a:rPr>
              <a:t>,</a:t>
            </a:r>
            <a:r>
              <a:rPr lang="en-US" sz="2000" i="1" kern="1200" spc="-110" dirty="0">
                <a:solidFill>
                  <a:schemeClr val="tx1"/>
                </a:solidFill>
                <a:latin typeface="+mn-lt"/>
                <a:ea typeface="+mn-ea"/>
                <a:cs typeface="+mn-cs"/>
              </a:rPr>
              <a:t> </a:t>
            </a:r>
            <a:r>
              <a:rPr lang="en-US" sz="2000" i="1" kern="1200" dirty="0">
                <a:solidFill>
                  <a:schemeClr val="tx1"/>
                </a:solidFill>
                <a:latin typeface="+mn-lt"/>
                <a:ea typeface="+mn-ea"/>
                <a:cs typeface="+mn-cs"/>
              </a:rPr>
              <a:t>å</a:t>
            </a:r>
            <a:r>
              <a:rPr lang="en-US" sz="2000" i="1" kern="1200" spc="-75" dirty="0">
                <a:solidFill>
                  <a:schemeClr val="tx1"/>
                </a:solidFill>
                <a:latin typeface="+mn-lt"/>
                <a:ea typeface="+mn-ea"/>
                <a:cs typeface="+mn-cs"/>
              </a:rPr>
              <a:t> </a:t>
            </a:r>
            <a:r>
              <a:rPr lang="en-US" sz="2000" i="1" kern="1200" spc="-70" dirty="0" err="1">
                <a:solidFill>
                  <a:schemeClr val="tx1"/>
                </a:solidFill>
                <a:latin typeface="+mn-lt"/>
                <a:ea typeface="+mn-ea"/>
                <a:cs typeface="+mn-cs"/>
              </a:rPr>
              <a:t>sikre</a:t>
            </a:r>
            <a:r>
              <a:rPr lang="en-US" sz="2000" i="1" kern="1200" spc="-105" dirty="0">
                <a:solidFill>
                  <a:schemeClr val="tx1"/>
                </a:solidFill>
                <a:latin typeface="+mn-lt"/>
                <a:ea typeface="+mn-ea"/>
                <a:cs typeface="+mn-cs"/>
              </a:rPr>
              <a:t> </a:t>
            </a:r>
            <a:r>
              <a:rPr lang="en-US" sz="2000" i="1" kern="1200" spc="-55" dirty="0" err="1">
                <a:solidFill>
                  <a:schemeClr val="tx1"/>
                </a:solidFill>
                <a:latin typeface="+mn-lt"/>
                <a:ea typeface="+mn-ea"/>
                <a:cs typeface="+mn-cs"/>
              </a:rPr>
              <a:t>forsvarlig</a:t>
            </a:r>
            <a:r>
              <a:rPr lang="en-US" sz="2000" i="1" kern="1200" spc="-100" dirty="0">
                <a:solidFill>
                  <a:schemeClr val="tx1"/>
                </a:solidFill>
                <a:latin typeface="+mn-lt"/>
                <a:ea typeface="+mn-ea"/>
                <a:cs typeface="+mn-cs"/>
              </a:rPr>
              <a:t> </a:t>
            </a:r>
            <a:r>
              <a:rPr lang="en-US" sz="2000" i="1" kern="1200" spc="-55" dirty="0" err="1">
                <a:solidFill>
                  <a:schemeClr val="tx1"/>
                </a:solidFill>
                <a:latin typeface="+mn-lt"/>
                <a:ea typeface="+mn-ea"/>
                <a:cs typeface="+mn-cs"/>
              </a:rPr>
              <a:t>opplæring</a:t>
            </a:r>
            <a:r>
              <a:rPr lang="en-US" sz="2000" i="1" kern="1200" spc="-85" dirty="0">
                <a:solidFill>
                  <a:schemeClr val="tx1"/>
                </a:solidFill>
                <a:latin typeface="+mn-lt"/>
                <a:ea typeface="+mn-ea"/>
                <a:cs typeface="+mn-cs"/>
              </a:rPr>
              <a:t> </a:t>
            </a:r>
            <a:r>
              <a:rPr lang="en-US" sz="2000" i="1" kern="1200" dirty="0">
                <a:solidFill>
                  <a:schemeClr val="tx1"/>
                </a:solidFill>
                <a:latin typeface="+mn-lt"/>
                <a:ea typeface="+mn-ea"/>
                <a:cs typeface="+mn-cs"/>
              </a:rPr>
              <a:t>av</a:t>
            </a:r>
            <a:r>
              <a:rPr lang="en-US" sz="2000" i="1" kern="1200" spc="-75" dirty="0">
                <a:solidFill>
                  <a:schemeClr val="tx1"/>
                </a:solidFill>
                <a:latin typeface="+mn-lt"/>
                <a:ea typeface="+mn-ea"/>
                <a:cs typeface="+mn-cs"/>
              </a:rPr>
              <a:t> </a:t>
            </a:r>
            <a:r>
              <a:rPr lang="en-US" sz="2000" i="1" kern="1200" spc="-45" dirty="0" err="1">
                <a:solidFill>
                  <a:schemeClr val="tx1"/>
                </a:solidFill>
                <a:latin typeface="+mn-lt"/>
                <a:ea typeface="+mn-ea"/>
                <a:cs typeface="+mn-cs"/>
              </a:rPr>
              <a:t>helsepersonell</a:t>
            </a:r>
            <a:r>
              <a:rPr lang="en-US" sz="2000" i="1" kern="1200" spc="-45" dirty="0">
                <a:solidFill>
                  <a:schemeClr val="tx1"/>
                </a:solidFill>
                <a:latin typeface="+mn-lt"/>
                <a:ea typeface="+mn-ea"/>
                <a:cs typeface="+mn-cs"/>
              </a:rPr>
              <a:t>,</a:t>
            </a:r>
            <a:r>
              <a:rPr lang="en-US" sz="2000" i="1" kern="1200" spc="-120" dirty="0">
                <a:solidFill>
                  <a:schemeClr val="tx1"/>
                </a:solidFill>
                <a:latin typeface="+mn-lt"/>
                <a:ea typeface="+mn-ea"/>
                <a:cs typeface="+mn-cs"/>
              </a:rPr>
              <a:t> </a:t>
            </a:r>
            <a:r>
              <a:rPr lang="en-US" sz="2000" i="1" kern="1200" spc="-30" dirty="0" err="1">
                <a:solidFill>
                  <a:schemeClr val="tx1"/>
                </a:solidFill>
                <a:latin typeface="+mn-lt"/>
                <a:ea typeface="+mn-ea"/>
                <a:cs typeface="+mn-cs"/>
              </a:rPr>
              <a:t>eller</a:t>
            </a:r>
            <a:r>
              <a:rPr lang="en-US" sz="2000" i="1" kern="1200" spc="-80" dirty="0">
                <a:solidFill>
                  <a:schemeClr val="tx1"/>
                </a:solidFill>
                <a:latin typeface="+mn-lt"/>
                <a:ea typeface="+mn-ea"/>
                <a:cs typeface="+mn-cs"/>
              </a:rPr>
              <a:t> </a:t>
            </a:r>
            <a:r>
              <a:rPr lang="en-US" sz="2000" i="1" kern="1200" spc="-50" dirty="0">
                <a:solidFill>
                  <a:schemeClr val="tx1"/>
                </a:solidFill>
                <a:latin typeface="+mn-lt"/>
                <a:ea typeface="+mn-ea"/>
                <a:cs typeface="+mn-cs"/>
              </a:rPr>
              <a:t>å </a:t>
            </a:r>
            <a:r>
              <a:rPr lang="en-US" sz="2000" i="1" kern="1200" spc="-45" dirty="0" err="1">
                <a:solidFill>
                  <a:schemeClr val="tx1"/>
                </a:solidFill>
                <a:latin typeface="+mn-lt"/>
                <a:ea typeface="+mn-ea"/>
                <a:cs typeface="+mn-cs"/>
              </a:rPr>
              <a:t>gjennomføre</a:t>
            </a:r>
            <a:r>
              <a:rPr lang="en-US" sz="2000" i="1" kern="1200" spc="-65" dirty="0">
                <a:solidFill>
                  <a:schemeClr val="tx1"/>
                </a:solidFill>
                <a:latin typeface="+mn-lt"/>
                <a:ea typeface="+mn-ea"/>
                <a:cs typeface="+mn-cs"/>
              </a:rPr>
              <a:t> </a:t>
            </a:r>
            <a:r>
              <a:rPr lang="en-US" sz="2000" i="1" kern="1200" spc="-45" dirty="0" err="1">
                <a:solidFill>
                  <a:schemeClr val="tx1"/>
                </a:solidFill>
                <a:latin typeface="+mn-lt"/>
                <a:ea typeface="+mn-ea"/>
                <a:cs typeface="+mn-cs"/>
              </a:rPr>
              <a:t>helsehjelp</a:t>
            </a:r>
            <a:r>
              <a:rPr lang="en-US" sz="2000" i="1" kern="1200" spc="-100" dirty="0">
                <a:solidFill>
                  <a:schemeClr val="tx1"/>
                </a:solidFill>
                <a:latin typeface="+mn-lt"/>
                <a:ea typeface="+mn-ea"/>
                <a:cs typeface="+mn-cs"/>
              </a:rPr>
              <a:t> </a:t>
            </a:r>
            <a:r>
              <a:rPr lang="en-US" sz="2000" i="1" kern="1200" spc="-70" dirty="0">
                <a:solidFill>
                  <a:schemeClr val="tx1"/>
                </a:solidFill>
                <a:latin typeface="+mn-lt"/>
                <a:ea typeface="+mn-ea"/>
                <a:cs typeface="+mn-cs"/>
              </a:rPr>
              <a:t>i</a:t>
            </a:r>
            <a:r>
              <a:rPr lang="en-US" sz="2000" i="1" kern="1200" spc="-60" dirty="0">
                <a:solidFill>
                  <a:schemeClr val="tx1"/>
                </a:solidFill>
                <a:latin typeface="+mn-lt"/>
                <a:ea typeface="+mn-ea"/>
                <a:cs typeface="+mn-cs"/>
              </a:rPr>
              <a:t> </a:t>
            </a:r>
            <a:r>
              <a:rPr lang="en-US" sz="2000" i="1" kern="1200" spc="-55" dirty="0" err="1">
                <a:solidFill>
                  <a:schemeClr val="tx1"/>
                </a:solidFill>
                <a:latin typeface="+mn-lt"/>
                <a:ea typeface="+mn-ea"/>
                <a:cs typeface="+mn-cs"/>
              </a:rPr>
              <a:t>virksomheten</a:t>
            </a:r>
            <a:r>
              <a:rPr lang="en-US" sz="2000" i="1" kern="1200" spc="-55" dirty="0">
                <a:solidFill>
                  <a:schemeClr val="tx1"/>
                </a:solidFill>
                <a:latin typeface="+mn-lt"/>
                <a:ea typeface="+mn-ea"/>
                <a:cs typeface="+mn-cs"/>
              </a:rPr>
              <a:t>.</a:t>
            </a:r>
            <a:r>
              <a:rPr lang="en-US" sz="2000" i="1" kern="1200" spc="-90" dirty="0">
                <a:solidFill>
                  <a:schemeClr val="tx1"/>
                </a:solidFill>
                <a:latin typeface="+mn-lt"/>
                <a:ea typeface="+mn-ea"/>
                <a:cs typeface="+mn-cs"/>
              </a:rPr>
              <a:t> </a:t>
            </a:r>
            <a:r>
              <a:rPr lang="en-US" sz="2000" i="1" kern="1200" spc="-20" dirty="0">
                <a:solidFill>
                  <a:schemeClr val="tx1"/>
                </a:solidFill>
                <a:latin typeface="+mn-lt"/>
                <a:ea typeface="+mn-ea"/>
                <a:cs typeface="+mn-cs"/>
              </a:rPr>
              <a:t>Pasienten</a:t>
            </a:r>
            <a:r>
              <a:rPr lang="en-US" sz="2000" i="1" kern="1200" spc="-95" dirty="0">
                <a:solidFill>
                  <a:schemeClr val="tx1"/>
                </a:solidFill>
                <a:latin typeface="+mn-lt"/>
                <a:ea typeface="+mn-ea"/>
                <a:cs typeface="+mn-cs"/>
              </a:rPr>
              <a:t> </a:t>
            </a:r>
            <a:r>
              <a:rPr lang="en-US" sz="2000" i="1" kern="1200" spc="-25" dirty="0" err="1">
                <a:solidFill>
                  <a:schemeClr val="tx1"/>
                </a:solidFill>
                <a:latin typeface="+mn-lt"/>
                <a:ea typeface="+mn-ea"/>
                <a:cs typeface="+mn-cs"/>
              </a:rPr>
              <a:t>kan</a:t>
            </a:r>
            <a:r>
              <a:rPr lang="en-US" sz="2000" i="1" kern="1200" spc="-25" dirty="0">
                <a:solidFill>
                  <a:schemeClr val="tx1"/>
                </a:solidFill>
                <a:latin typeface="+mn-lt"/>
                <a:ea typeface="+mn-ea"/>
                <a:cs typeface="+mn-cs"/>
              </a:rPr>
              <a:t> </a:t>
            </a:r>
            <a:r>
              <a:rPr lang="en-US" sz="2000" i="1" kern="1200" spc="-35" dirty="0" err="1">
                <a:solidFill>
                  <a:schemeClr val="tx1"/>
                </a:solidFill>
                <a:latin typeface="+mn-lt"/>
                <a:ea typeface="+mn-ea"/>
                <a:cs typeface="+mn-cs"/>
              </a:rPr>
              <a:t>motsette</a:t>
            </a:r>
            <a:r>
              <a:rPr lang="en-US" sz="2000" i="1" kern="1200" spc="-125" dirty="0">
                <a:solidFill>
                  <a:schemeClr val="tx1"/>
                </a:solidFill>
                <a:latin typeface="+mn-lt"/>
                <a:ea typeface="+mn-ea"/>
                <a:cs typeface="+mn-cs"/>
              </a:rPr>
              <a:t> </a:t>
            </a:r>
            <a:r>
              <a:rPr lang="en-US" sz="2000" i="1" kern="1200" spc="-85" dirty="0">
                <a:solidFill>
                  <a:schemeClr val="tx1"/>
                </a:solidFill>
                <a:latin typeface="+mn-lt"/>
                <a:ea typeface="+mn-ea"/>
                <a:cs typeface="+mn-cs"/>
              </a:rPr>
              <a:t>seg</a:t>
            </a:r>
            <a:r>
              <a:rPr lang="en-US" sz="2000" i="1" kern="1200" spc="-105" dirty="0">
                <a:solidFill>
                  <a:schemeClr val="tx1"/>
                </a:solidFill>
                <a:latin typeface="+mn-lt"/>
                <a:ea typeface="+mn-ea"/>
                <a:cs typeface="+mn-cs"/>
              </a:rPr>
              <a:t> </a:t>
            </a:r>
            <a:r>
              <a:rPr lang="en-US" sz="2000" i="1" kern="1200" spc="-90" dirty="0" err="1">
                <a:solidFill>
                  <a:schemeClr val="tx1"/>
                </a:solidFill>
                <a:latin typeface="+mn-lt"/>
                <a:ea typeface="+mn-ea"/>
                <a:cs typeface="+mn-cs"/>
              </a:rPr>
              <a:t>slik</a:t>
            </a:r>
            <a:r>
              <a:rPr lang="en-US" sz="2000" i="1" kern="1200" spc="-114" dirty="0">
                <a:solidFill>
                  <a:schemeClr val="tx1"/>
                </a:solidFill>
                <a:latin typeface="+mn-lt"/>
                <a:ea typeface="+mn-ea"/>
                <a:cs typeface="+mn-cs"/>
              </a:rPr>
              <a:t> </a:t>
            </a:r>
            <a:r>
              <a:rPr lang="en-US" sz="2000" i="1" kern="1200" spc="-65" dirty="0" err="1">
                <a:solidFill>
                  <a:schemeClr val="tx1"/>
                </a:solidFill>
                <a:latin typeface="+mn-lt"/>
                <a:ea typeface="+mn-ea"/>
                <a:cs typeface="+mn-cs"/>
              </a:rPr>
              <a:t>deling</a:t>
            </a:r>
            <a:r>
              <a:rPr lang="en-US" sz="2000" i="1" kern="1200" spc="-105" dirty="0">
                <a:solidFill>
                  <a:schemeClr val="tx1"/>
                </a:solidFill>
                <a:latin typeface="+mn-lt"/>
                <a:ea typeface="+mn-ea"/>
                <a:cs typeface="+mn-cs"/>
              </a:rPr>
              <a:t> </a:t>
            </a:r>
            <a:r>
              <a:rPr lang="en-US" sz="2000" i="1" kern="1200" dirty="0">
                <a:solidFill>
                  <a:schemeClr val="tx1"/>
                </a:solidFill>
                <a:latin typeface="+mn-lt"/>
                <a:ea typeface="+mn-ea"/>
                <a:cs typeface="+mn-cs"/>
              </a:rPr>
              <a:t>av</a:t>
            </a:r>
            <a:r>
              <a:rPr lang="en-US" sz="2000" i="1" kern="1200" spc="-95" dirty="0">
                <a:solidFill>
                  <a:schemeClr val="tx1"/>
                </a:solidFill>
                <a:latin typeface="+mn-lt"/>
                <a:ea typeface="+mn-ea"/>
                <a:cs typeface="+mn-cs"/>
              </a:rPr>
              <a:t> </a:t>
            </a:r>
            <a:r>
              <a:rPr lang="en-US" sz="2000" i="1" kern="1200" spc="-10" dirty="0" err="1">
                <a:solidFill>
                  <a:schemeClr val="tx1"/>
                </a:solidFill>
                <a:latin typeface="+mn-lt"/>
                <a:ea typeface="+mn-ea"/>
                <a:cs typeface="+mn-cs"/>
              </a:rPr>
              <a:t>opplysninger</a:t>
            </a:r>
            <a:r>
              <a:rPr lang="en-US" sz="2000" i="1" kern="1200" spc="-10" dirty="0">
                <a:solidFill>
                  <a:schemeClr val="tx1"/>
                </a:solidFill>
                <a:latin typeface="+mn-lt"/>
                <a:ea typeface="+mn-ea"/>
                <a:cs typeface="+mn-cs"/>
              </a:rPr>
              <a:t>.</a:t>
            </a:r>
            <a:endParaRPr lang="en-US" sz="2000" i="1" kern="1200" dirty="0">
              <a:solidFill>
                <a:schemeClr val="tx1"/>
              </a:solidFill>
              <a:latin typeface="+mn-lt"/>
              <a:ea typeface="+mn-ea"/>
              <a:cs typeface="+mn-cs"/>
            </a:endParaRPr>
          </a:p>
          <a:p>
            <a:pPr marR="240029" algn="l" rtl="0">
              <a:lnSpc>
                <a:spcPct val="90000"/>
              </a:lnSpc>
            </a:pPr>
            <a:r>
              <a:rPr lang="en-US" sz="2000" i="1" kern="1200" spc="-35" dirty="0">
                <a:solidFill>
                  <a:schemeClr val="tx1"/>
                </a:solidFill>
                <a:latin typeface="+mn-lt"/>
                <a:ea typeface="+mn-ea"/>
                <a:cs typeface="+mn-cs"/>
              </a:rPr>
              <a:t>Det</a:t>
            </a:r>
            <a:r>
              <a:rPr lang="en-US" sz="2000" i="1" kern="1200" spc="-100" dirty="0">
                <a:solidFill>
                  <a:schemeClr val="tx1"/>
                </a:solidFill>
                <a:latin typeface="+mn-lt"/>
                <a:ea typeface="+mn-ea"/>
                <a:cs typeface="+mn-cs"/>
              </a:rPr>
              <a:t> </a:t>
            </a:r>
            <a:r>
              <a:rPr lang="en-US" sz="2000" i="1" kern="1200" spc="-55" dirty="0" err="1">
                <a:solidFill>
                  <a:schemeClr val="tx1"/>
                </a:solidFill>
                <a:latin typeface="+mn-lt"/>
                <a:ea typeface="+mn-ea"/>
                <a:cs typeface="+mn-cs"/>
              </a:rPr>
              <a:t>kan</a:t>
            </a:r>
            <a:r>
              <a:rPr lang="en-US" sz="2000" i="1" kern="1200" spc="-105" dirty="0">
                <a:solidFill>
                  <a:schemeClr val="tx1"/>
                </a:solidFill>
                <a:latin typeface="+mn-lt"/>
                <a:ea typeface="+mn-ea"/>
                <a:cs typeface="+mn-cs"/>
              </a:rPr>
              <a:t> </a:t>
            </a:r>
            <a:r>
              <a:rPr lang="en-US" sz="2000" i="1" kern="1200" spc="-95" dirty="0" err="1">
                <a:solidFill>
                  <a:schemeClr val="tx1"/>
                </a:solidFill>
                <a:latin typeface="+mn-lt"/>
                <a:ea typeface="+mn-ea"/>
                <a:cs typeface="+mn-cs"/>
              </a:rPr>
              <a:t>ikke</a:t>
            </a:r>
            <a:r>
              <a:rPr lang="en-US" sz="2000" i="1" kern="1200" spc="-110" dirty="0">
                <a:solidFill>
                  <a:schemeClr val="tx1"/>
                </a:solidFill>
                <a:latin typeface="+mn-lt"/>
                <a:ea typeface="+mn-ea"/>
                <a:cs typeface="+mn-cs"/>
              </a:rPr>
              <a:t> </a:t>
            </a:r>
            <a:r>
              <a:rPr lang="en-US" sz="2000" i="1" kern="1200" spc="-75" dirty="0" err="1">
                <a:solidFill>
                  <a:schemeClr val="tx1"/>
                </a:solidFill>
                <a:latin typeface="+mn-lt"/>
                <a:ea typeface="+mn-ea"/>
                <a:cs typeface="+mn-cs"/>
              </a:rPr>
              <a:t>gjøres</a:t>
            </a:r>
            <a:r>
              <a:rPr lang="en-US" sz="2000" i="1" kern="1200" spc="-105" dirty="0">
                <a:solidFill>
                  <a:schemeClr val="tx1"/>
                </a:solidFill>
                <a:latin typeface="+mn-lt"/>
                <a:ea typeface="+mn-ea"/>
                <a:cs typeface="+mn-cs"/>
              </a:rPr>
              <a:t> </a:t>
            </a:r>
            <a:r>
              <a:rPr lang="en-US" sz="2000" i="1" kern="1200" spc="-60" dirty="0" err="1">
                <a:solidFill>
                  <a:schemeClr val="tx1"/>
                </a:solidFill>
                <a:latin typeface="+mn-lt"/>
                <a:ea typeface="+mn-ea"/>
                <a:cs typeface="+mn-cs"/>
              </a:rPr>
              <a:t>oppslag</a:t>
            </a:r>
            <a:r>
              <a:rPr lang="en-US" sz="2000" i="1" kern="1200" spc="-100" dirty="0">
                <a:solidFill>
                  <a:schemeClr val="tx1"/>
                </a:solidFill>
                <a:latin typeface="+mn-lt"/>
                <a:ea typeface="+mn-ea"/>
                <a:cs typeface="+mn-cs"/>
              </a:rPr>
              <a:t> </a:t>
            </a:r>
            <a:r>
              <a:rPr lang="en-US" sz="2000" i="1" kern="1200" spc="-70" dirty="0">
                <a:solidFill>
                  <a:schemeClr val="tx1"/>
                </a:solidFill>
                <a:latin typeface="+mn-lt"/>
                <a:ea typeface="+mn-ea"/>
                <a:cs typeface="+mn-cs"/>
              </a:rPr>
              <a:t>i</a:t>
            </a:r>
            <a:r>
              <a:rPr lang="en-US" sz="2000" i="1" kern="1200" spc="-95" dirty="0">
                <a:solidFill>
                  <a:schemeClr val="tx1"/>
                </a:solidFill>
                <a:latin typeface="+mn-lt"/>
                <a:ea typeface="+mn-ea"/>
                <a:cs typeface="+mn-cs"/>
              </a:rPr>
              <a:t> </a:t>
            </a:r>
            <a:r>
              <a:rPr lang="en-US" sz="2000" i="1" kern="1200" spc="-35" dirty="0" err="1">
                <a:solidFill>
                  <a:schemeClr val="tx1"/>
                </a:solidFill>
                <a:latin typeface="+mn-lt"/>
                <a:ea typeface="+mn-ea"/>
                <a:cs typeface="+mn-cs"/>
              </a:rPr>
              <a:t>journaler</a:t>
            </a:r>
            <a:r>
              <a:rPr lang="en-US" sz="2000" i="1" kern="1200" spc="-110" dirty="0">
                <a:solidFill>
                  <a:schemeClr val="tx1"/>
                </a:solidFill>
                <a:latin typeface="+mn-lt"/>
                <a:ea typeface="+mn-ea"/>
                <a:cs typeface="+mn-cs"/>
              </a:rPr>
              <a:t> </a:t>
            </a:r>
            <a:r>
              <a:rPr lang="en-US" sz="2000" i="1" kern="1200" dirty="0">
                <a:solidFill>
                  <a:schemeClr val="tx1"/>
                </a:solidFill>
                <a:latin typeface="+mn-lt"/>
                <a:ea typeface="+mn-ea"/>
                <a:cs typeface="+mn-cs"/>
              </a:rPr>
              <a:t>på</a:t>
            </a:r>
            <a:r>
              <a:rPr lang="en-US" sz="2000" i="1" kern="1200" spc="-105" dirty="0">
                <a:solidFill>
                  <a:schemeClr val="tx1"/>
                </a:solidFill>
                <a:latin typeface="+mn-lt"/>
                <a:ea typeface="+mn-ea"/>
                <a:cs typeface="+mn-cs"/>
              </a:rPr>
              <a:t> </a:t>
            </a:r>
            <a:r>
              <a:rPr lang="en-US" sz="2000" i="1" kern="1200" spc="-70" dirty="0" err="1">
                <a:solidFill>
                  <a:schemeClr val="tx1"/>
                </a:solidFill>
                <a:latin typeface="+mn-lt"/>
                <a:ea typeface="+mn-ea"/>
                <a:cs typeface="+mn-cs"/>
              </a:rPr>
              <a:t>grunnlag</a:t>
            </a:r>
            <a:r>
              <a:rPr lang="en-US" sz="2000" i="1" kern="1200" spc="-85" dirty="0">
                <a:solidFill>
                  <a:schemeClr val="tx1"/>
                </a:solidFill>
                <a:latin typeface="+mn-lt"/>
                <a:ea typeface="+mn-ea"/>
                <a:cs typeface="+mn-cs"/>
              </a:rPr>
              <a:t> </a:t>
            </a:r>
            <a:r>
              <a:rPr lang="en-US" sz="2000" i="1" kern="1200" dirty="0">
                <a:solidFill>
                  <a:schemeClr val="tx1"/>
                </a:solidFill>
                <a:latin typeface="+mn-lt"/>
                <a:ea typeface="+mn-ea"/>
                <a:cs typeface="+mn-cs"/>
              </a:rPr>
              <a:t>av</a:t>
            </a:r>
            <a:r>
              <a:rPr lang="en-US" sz="2000" i="1" kern="1200" spc="-95" dirty="0">
                <a:solidFill>
                  <a:schemeClr val="tx1"/>
                </a:solidFill>
                <a:latin typeface="+mn-lt"/>
                <a:ea typeface="+mn-ea"/>
                <a:cs typeface="+mn-cs"/>
              </a:rPr>
              <a:t> </a:t>
            </a:r>
            <a:r>
              <a:rPr lang="en-US" sz="2000" i="1" kern="1200" spc="-20" dirty="0" err="1">
                <a:solidFill>
                  <a:schemeClr val="tx1"/>
                </a:solidFill>
                <a:latin typeface="+mn-lt"/>
                <a:ea typeface="+mn-ea"/>
                <a:cs typeface="+mn-cs"/>
              </a:rPr>
              <a:t>først</a:t>
            </a:r>
            <a:r>
              <a:rPr lang="en-US" sz="2000" i="1" kern="1200" spc="-20" dirty="0">
                <a:solidFill>
                  <a:schemeClr val="tx1"/>
                </a:solidFill>
                <a:latin typeface="+mn-lt"/>
                <a:ea typeface="+mn-ea"/>
                <a:cs typeface="+mn-cs"/>
              </a:rPr>
              <a:t> </a:t>
            </a:r>
            <a:r>
              <a:rPr lang="en-US" sz="2000" i="1" kern="1200" spc="-10" dirty="0" err="1">
                <a:solidFill>
                  <a:schemeClr val="tx1"/>
                </a:solidFill>
                <a:latin typeface="+mn-lt"/>
                <a:ea typeface="+mn-ea"/>
                <a:cs typeface="+mn-cs"/>
              </a:rPr>
              <a:t>ledd</a:t>
            </a:r>
            <a:r>
              <a:rPr lang="en-US" sz="2000" i="1" kern="1200" spc="-10" dirty="0">
                <a:solidFill>
                  <a:schemeClr val="tx1"/>
                </a:solidFill>
                <a:latin typeface="+mn-lt"/>
                <a:ea typeface="+mn-ea"/>
                <a:cs typeface="+mn-cs"/>
              </a:rPr>
              <a:t>.</a:t>
            </a:r>
            <a:endParaRPr lang="en-US" sz="2000" i="1" kern="1200" dirty="0">
              <a:solidFill>
                <a:schemeClr val="tx1"/>
              </a:solidFill>
              <a:latin typeface="+mn-lt"/>
              <a:ea typeface="+mn-ea"/>
              <a:cs typeface="+mn-cs"/>
            </a:endParaRPr>
          </a:p>
          <a:p>
            <a:pPr marL="12700" marR="109220" indent="-228600" algn="l" rtl="0">
              <a:lnSpc>
                <a:spcPct val="90000"/>
              </a:lnSpc>
              <a:spcBef>
                <a:spcPts val="1005"/>
              </a:spcBef>
              <a:buFont typeface="Arial" panose="020B0604020202020204" pitchFamily="34" charset="0"/>
              <a:buChar char="•"/>
            </a:pPr>
            <a:endParaRPr lang="en-US" sz="1400" kern="1200" dirty="0">
              <a:solidFill>
                <a:schemeClr val="tx1"/>
              </a:solidFill>
              <a:latin typeface="+mn-lt"/>
              <a:ea typeface="+mn-ea"/>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6834" y="1153572"/>
            <a:ext cx="3200400" cy="4461163"/>
          </a:xfrm>
          <a:prstGeom prst="rect">
            <a:avLst/>
          </a:prstGeom>
        </p:spPr>
        <p:txBody>
          <a:bodyPr vert="horz" lIns="0" tIns="13335" rIns="0" bIns="0" rtlCol="0">
            <a:normAutofit/>
          </a:bodyPr>
          <a:lstStyle/>
          <a:p>
            <a:pPr marL="12700">
              <a:spcBef>
                <a:spcPts val="105"/>
              </a:spcBef>
            </a:pPr>
            <a:r>
              <a:rPr lang="nb-NO" spc="-10" dirty="0">
                <a:solidFill>
                  <a:srgbClr val="FFFFFF"/>
                </a:solidFill>
              </a:rPr>
              <a:t>Eksempel</a:t>
            </a:r>
          </a:p>
        </p:txBody>
      </p:sp>
      <p:sp>
        <p:nvSpPr>
          <p:cNvPr id="3" name="object 3"/>
          <p:cNvSpPr txBox="1">
            <a:spLocks noGrp="1"/>
          </p:cNvSpPr>
          <p:nvPr>
            <p:ph type="body" idx="1"/>
          </p:nvPr>
        </p:nvSpPr>
        <p:spPr>
          <a:xfrm>
            <a:off x="1371600" y="591344"/>
            <a:ext cx="9982199" cy="5585619"/>
          </a:xfrm>
          <a:prstGeom prst="rect">
            <a:avLst/>
          </a:prstGeom>
        </p:spPr>
        <p:txBody>
          <a:bodyPr vert="horz" lIns="0" tIns="13335" rIns="0" bIns="0" rtlCol="0" anchor="ctr">
            <a:normAutofit/>
          </a:bodyPr>
          <a:lstStyle/>
          <a:p>
            <a:pPr marL="12700" marR="5080">
              <a:lnSpc>
                <a:spcPct val="90000"/>
              </a:lnSpc>
              <a:spcBef>
                <a:spcPts val="105"/>
              </a:spcBef>
            </a:pPr>
            <a:r>
              <a:rPr lang="nb-NO" b="0" i="1" dirty="0">
                <a:latin typeface="Calibri"/>
                <a:cs typeface="Calibri"/>
              </a:rPr>
              <a:t>Foreldrene</a:t>
            </a:r>
            <a:r>
              <a:rPr lang="nb-NO" b="0" i="1" spc="-90" dirty="0">
                <a:latin typeface="Calibri"/>
                <a:cs typeface="Calibri"/>
              </a:rPr>
              <a:t> </a:t>
            </a:r>
            <a:r>
              <a:rPr lang="nb-NO" b="0" i="1" dirty="0">
                <a:latin typeface="Calibri"/>
                <a:cs typeface="Calibri"/>
              </a:rPr>
              <a:t>til</a:t>
            </a:r>
            <a:r>
              <a:rPr lang="nb-NO" b="0" i="1" spc="-70" dirty="0">
                <a:latin typeface="Calibri"/>
                <a:cs typeface="Calibri"/>
              </a:rPr>
              <a:t> </a:t>
            </a:r>
            <a:r>
              <a:rPr lang="nb-NO" b="0" i="1" dirty="0">
                <a:latin typeface="Calibri"/>
                <a:cs typeface="Calibri"/>
              </a:rPr>
              <a:t>et</a:t>
            </a:r>
            <a:r>
              <a:rPr lang="nb-NO" b="0" i="1" spc="-95" dirty="0">
                <a:latin typeface="Calibri"/>
                <a:cs typeface="Calibri"/>
              </a:rPr>
              <a:t> </a:t>
            </a:r>
            <a:r>
              <a:rPr lang="nb-NO" b="0" i="1" dirty="0">
                <a:latin typeface="Calibri"/>
                <a:cs typeface="Calibri"/>
              </a:rPr>
              <a:t>barnehagebarn</a:t>
            </a:r>
            <a:r>
              <a:rPr lang="nb-NO" b="0" i="1" spc="-50" dirty="0">
                <a:latin typeface="Calibri"/>
                <a:cs typeface="Calibri"/>
              </a:rPr>
              <a:t> </a:t>
            </a:r>
            <a:r>
              <a:rPr lang="nb-NO" b="0" i="1" dirty="0">
                <a:latin typeface="Calibri"/>
                <a:cs typeface="Calibri"/>
              </a:rPr>
              <a:t>ble</a:t>
            </a:r>
            <a:r>
              <a:rPr lang="nb-NO" b="0" i="1" spc="-75" dirty="0">
                <a:latin typeface="Calibri"/>
                <a:cs typeface="Calibri"/>
              </a:rPr>
              <a:t> </a:t>
            </a:r>
            <a:r>
              <a:rPr lang="nb-NO" b="0" i="1" dirty="0">
                <a:latin typeface="Calibri"/>
                <a:cs typeface="Calibri"/>
              </a:rPr>
              <a:t>henvist</a:t>
            </a:r>
            <a:r>
              <a:rPr lang="nb-NO" b="0" i="1" spc="-65" dirty="0">
                <a:latin typeface="Calibri"/>
                <a:cs typeface="Calibri"/>
              </a:rPr>
              <a:t> </a:t>
            </a:r>
            <a:r>
              <a:rPr lang="nb-NO" b="0" i="1" dirty="0">
                <a:latin typeface="Calibri"/>
                <a:cs typeface="Calibri"/>
              </a:rPr>
              <a:t>til</a:t>
            </a:r>
            <a:r>
              <a:rPr lang="nb-NO" b="0" i="1" spc="-65" dirty="0">
                <a:latin typeface="Calibri"/>
                <a:cs typeface="Calibri"/>
              </a:rPr>
              <a:t> </a:t>
            </a:r>
            <a:r>
              <a:rPr lang="nb-NO" b="0" i="1" spc="-10" dirty="0">
                <a:latin typeface="Calibri"/>
                <a:cs typeface="Calibri"/>
              </a:rPr>
              <a:t>psykolog</a:t>
            </a:r>
            <a:r>
              <a:rPr lang="nb-NO" b="0" i="1" spc="-70" dirty="0">
                <a:latin typeface="Calibri"/>
                <a:cs typeface="Calibri"/>
              </a:rPr>
              <a:t> </a:t>
            </a:r>
            <a:r>
              <a:rPr lang="nb-NO" b="0" i="1" dirty="0">
                <a:latin typeface="Calibri"/>
                <a:cs typeface="Calibri"/>
              </a:rPr>
              <a:t>for</a:t>
            </a:r>
            <a:r>
              <a:rPr lang="nb-NO" b="0" i="1" spc="-75" dirty="0">
                <a:latin typeface="Calibri"/>
                <a:cs typeface="Calibri"/>
              </a:rPr>
              <a:t> </a:t>
            </a:r>
            <a:r>
              <a:rPr lang="nb-NO" b="0" i="1" spc="-50" dirty="0">
                <a:latin typeface="Calibri"/>
                <a:cs typeface="Calibri"/>
              </a:rPr>
              <a:t>å </a:t>
            </a:r>
            <a:r>
              <a:rPr lang="nb-NO" b="0" i="1" dirty="0">
                <a:latin typeface="Calibri"/>
                <a:cs typeface="Calibri"/>
              </a:rPr>
              <a:t>snakke</a:t>
            </a:r>
            <a:r>
              <a:rPr lang="nb-NO" b="0" i="1" spc="-40" dirty="0">
                <a:latin typeface="Calibri"/>
                <a:cs typeface="Calibri"/>
              </a:rPr>
              <a:t> </a:t>
            </a:r>
            <a:r>
              <a:rPr lang="nb-NO" b="0" i="1" dirty="0">
                <a:latin typeface="Calibri"/>
                <a:cs typeface="Calibri"/>
              </a:rPr>
              <a:t>om</a:t>
            </a:r>
            <a:r>
              <a:rPr lang="nb-NO" b="0" i="1" spc="-30" dirty="0">
                <a:latin typeface="Calibri"/>
                <a:cs typeface="Calibri"/>
              </a:rPr>
              <a:t> </a:t>
            </a:r>
            <a:r>
              <a:rPr lang="nb-NO" b="0" i="1" dirty="0">
                <a:latin typeface="Calibri"/>
                <a:cs typeface="Calibri"/>
              </a:rPr>
              <a:t>det</a:t>
            </a:r>
            <a:r>
              <a:rPr lang="nb-NO" b="0" i="1" spc="-55" dirty="0">
                <a:latin typeface="Calibri"/>
                <a:cs typeface="Calibri"/>
              </a:rPr>
              <a:t> </a:t>
            </a:r>
            <a:r>
              <a:rPr lang="nb-NO" b="0" i="1" dirty="0">
                <a:latin typeface="Calibri"/>
                <a:cs typeface="Calibri"/>
              </a:rPr>
              <a:t>å</a:t>
            </a:r>
            <a:r>
              <a:rPr lang="nb-NO" b="0" i="1" spc="-40" dirty="0">
                <a:latin typeface="Calibri"/>
                <a:cs typeface="Calibri"/>
              </a:rPr>
              <a:t> </a:t>
            </a:r>
            <a:r>
              <a:rPr lang="nb-NO" b="0" i="1" dirty="0">
                <a:latin typeface="Calibri"/>
                <a:cs typeface="Calibri"/>
              </a:rPr>
              <a:t>leve</a:t>
            </a:r>
            <a:r>
              <a:rPr lang="nb-NO" b="0" i="1" spc="-40" dirty="0">
                <a:latin typeface="Calibri"/>
                <a:cs typeface="Calibri"/>
              </a:rPr>
              <a:t> </a:t>
            </a:r>
            <a:r>
              <a:rPr lang="nb-NO" b="0" i="1" dirty="0">
                <a:latin typeface="Calibri"/>
                <a:cs typeface="Calibri"/>
              </a:rPr>
              <a:t>med</a:t>
            </a:r>
            <a:r>
              <a:rPr lang="nb-NO" b="0" i="1" spc="-40" dirty="0">
                <a:latin typeface="Calibri"/>
                <a:cs typeface="Calibri"/>
              </a:rPr>
              <a:t> </a:t>
            </a:r>
            <a:r>
              <a:rPr lang="nb-NO" b="0" i="1" dirty="0">
                <a:latin typeface="Calibri"/>
                <a:cs typeface="Calibri"/>
              </a:rPr>
              <a:t>et</a:t>
            </a:r>
            <a:r>
              <a:rPr lang="nb-NO" b="0" i="1" spc="-45" dirty="0">
                <a:latin typeface="Calibri"/>
                <a:cs typeface="Calibri"/>
              </a:rPr>
              <a:t> </a:t>
            </a:r>
            <a:r>
              <a:rPr lang="nb-NO" b="0" i="1" dirty="0">
                <a:latin typeface="Calibri"/>
                <a:cs typeface="Calibri"/>
              </a:rPr>
              <a:t>barn</a:t>
            </a:r>
            <a:r>
              <a:rPr lang="nb-NO" b="0" i="1" spc="-25" dirty="0">
                <a:latin typeface="Calibri"/>
                <a:cs typeface="Calibri"/>
              </a:rPr>
              <a:t> </a:t>
            </a:r>
            <a:r>
              <a:rPr lang="nb-NO" b="0" i="1" dirty="0">
                <a:latin typeface="Calibri"/>
                <a:cs typeface="Calibri"/>
              </a:rPr>
              <a:t>med</a:t>
            </a:r>
            <a:r>
              <a:rPr lang="nb-NO" b="0" i="1" spc="-40" dirty="0">
                <a:latin typeface="Calibri"/>
                <a:cs typeface="Calibri"/>
              </a:rPr>
              <a:t> </a:t>
            </a:r>
            <a:r>
              <a:rPr lang="nb-NO" b="0" i="1" dirty="0">
                <a:latin typeface="Calibri"/>
                <a:cs typeface="Calibri"/>
              </a:rPr>
              <a:t>kronisk</a:t>
            </a:r>
            <a:r>
              <a:rPr lang="nb-NO" b="0" i="1" spc="-40" dirty="0">
                <a:latin typeface="Calibri"/>
                <a:cs typeface="Calibri"/>
              </a:rPr>
              <a:t> </a:t>
            </a:r>
            <a:r>
              <a:rPr lang="nb-NO" b="0" i="1" spc="-10" dirty="0">
                <a:latin typeface="Calibri"/>
                <a:cs typeface="Calibri"/>
              </a:rPr>
              <a:t>sykdom.</a:t>
            </a:r>
            <a:r>
              <a:rPr lang="nb-NO" b="0" i="1" spc="-15" dirty="0">
                <a:latin typeface="Calibri"/>
                <a:cs typeface="Calibri"/>
              </a:rPr>
              <a:t> </a:t>
            </a:r>
            <a:r>
              <a:rPr lang="nb-NO" b="0" i="1" spc="-10" dirty="0">
                <a:latin typeface="Calibri"/>
                <a:cs typeface="Calibri"/>
              </a:rPr>
              <a:t>Foreldrene </a:t>
            </a:r>
            <a:r>
              <a:rPr lang="nb-NO" b="0" i="1" dirty="0">
                <a:latin typeface="Calibri"/>
                <a:cs typeface="Calibri"/>
              </a:rPr>
              <a:t>ga</a:t>
            </a:r>
            <a:r>
              <a:rPr lang="nb-NO" b="0" i="1" spc="-85" dirty="0">
                <a:latin typeface="Calibri"/>
                <a:cs typeface="Calibri"/>
              </a:rPr>
              <a:t> </a:t>
            </a:r>
            <a:r>
              <a:rPr lang="nb-NO" b="0" i="1" dirty="0">
                <a:latin typeface="Calibri"/>
                <a:cs typeface="Calibri"/>
              </a:rPr>
              <a:t>tillatelse</a:t>
            </a:r>
            <a:r>
              <a:rPr lang="nb-NO" b="0" i="1" spc="-40" dirty="0">
                <a:latin typeface="Calibri"/>
                <a:cs typeface="Calibri"/>
              </a:rPr>
              <a:t> </a:t>
            </a:r>
            <a:r>
              <a:rPr lang="nb-NO" b="0" i="1" dirty="0">
                <a:latin typeface="Calibri"/>
                <a:cs typeface="Calibri"/>
              </a:rPr>
              <a:t>til</a:t>
            </a:r>
            <a:r>
              <a:rPr lang="nb-NO" b="0" i="1" spc="-75" dirty="0">
                <a:latin typeface="Calibri"/>
                <a:cs typeface="Calibri"/>
              </a:rPr>
              <a:t> </a:t>
            </a:r>
            <a:r>
              <a:rPr lang="nb-NO" b="0" i="1" dirty="0">
                <a:latin typeface="Calibri"/>
                <a:cs typeface="Calibri"/>
              </a:rPr>
              <a:t>at</a:t>
            </a:r>
            <a:r>
              <a:rPr lang="nb-NO" b="0" i="1" spc="-80" dirty="0">
                <a:latin typeface="Calibri"/>
                <a:cs typeface="Calibri"/>
              </a:rPr>
              <a:t> </a:t>
            </a:r>
            <a:r>
              <a:rPr lang="nb-NO" b="0" i="1" spc="-10" dirty="0">
                <a:latin typeface="Calibri"/>
                <a:cs typeface="Calibri"/>
              </a:rPr>
              <a:t>psykologen</a:t>
            </a:r>
            <a:r>
              <a:rPr lang="nb-NO" b="0" i="1" spc="-70" dirty="0">
                <a:latin typeface="Calibri"/>
                <a:cs typeface="Calibri"/>
              </a:rPr>
              <a:t> </a:t>
            </a:r>
            <a:r>
              <a:rPr lang="nb-NO" b="0" i="1" dirty="0">
                <a:latin typeface="Calibri"/>
                <a:cs typeface="Calibri"/>
              </a:rPr>
              <a:t>kunne</a:t>
            </a:r>
            <a:r>
              <a:rPr lang="nb-NO" b="0" i="1" spc="-70" dirty="0">
                <a:latin typeface="Calibri"/>
                <a:cs typeface="Calibri"/>
              </a:rPr>
              <a:t> </a:t>
            </a:r>
            <a:r>
              <a:rPr lang="nb-NO" b="0" i="1" dirty="0">
                <a:latin typeface="Calibri"/>
                <a:cs typeface="Calibri"/>
              </a:rPr>
              <a:t>hente</a:t>
            </a:r>
            <a:r>
              <a:rPr lang="nb-NO" b="0" i="1" spc="-65" dirty="0">
                <a:latin typeface="Calibri"/>
                <a:cs typeface="Calibri"/>
              </a:rPr>
              <a:t> </a:t>
            </a:r>
            <a:r>
              <a:rPr lang="nb-NO" b="0" i="1" dirty="0">
                <a:latin typeface="Calibri"/>
                <a:cs typeface="Calibri"/>
              </a:rPr>
              <a:t>inn</a:t>
            </a:r>
            <a:r>
              <a:rPr lang="nb-NO" b="0" i="1" spc="-70" dirty="0">
                <a:latin typeface="Calibri"/>
                <a:cs typeface="Calibri"/>
              </a:rPr>
              <a:t> </a:t>
            </a:r>
            <a:r>
              <a:rPr lang="nb-NO" b="0" i="1" dirty="0">
                <a:latin typeface="Calibri"/>
                <a:cs typeface="Calibri"/>
              </a:rPr>
              <a:t>informasjon</a:t>
            </a:r>
            <a:r>
              <a:rPr lang="nb-NO" b="0" i="1" spc="-80" dirty="0">
                <a:latin typeface="Calibri"/>
                <a:cs typeface="Calibri"/>
              </a:rPr>
              <a:t> </a:t>
            </a:r>
            <a:r>
              <a:rPr lang="nb-NO" b="0" i="1" spc="-25" dirty="0">
                <a:latin typeface="Calibri"/>
                <a:cs typeface="Calibri"/>
              </a:rPr>
              <a:t>fra </a:t>
            </a:r>
            <a:r>
              <a:rPr lang="nb-NO" b="0" i="1" spc="-10" dirty="0">
                <a:latin typeface="Calibri"/>
                <a:cs typeface="Calibri"/>
              </a:rPr>
              <a:t>kommunehelsetjenesten.</a:t>
            </a:r>
            <a:r>
              <a:rPr lang="nb-NO" b="0" i="1" spc="-110" dirty="0">
                <a:latin typeface="Calibri"/>
                <a:cs typeface="Calibri"/>
              </a:rPr>
              <a:t> </a:t>
            </a:r>
            <a:r>
              <a:rPr lang="nb-NO" b="0" i="1" spc="-10" dirty="0">
                <a:latin typeface="Calibri"/>
                <a:cs typeface="Calibri"/>
              </a:rPr>
              <a:t>Psykologen</a:t>
            </a:r>
            <a:r>
              <a:rPr lang="nb-NO" b="0" i="1" spc="-85" dirty="0">
                <a:latin typeface="Calibri"/>
                <a:cs typeface="Calibri"/>
              </a:rPr>
              <a:t> </a:t>
            </a:r>
            <a:r>
              <a:rPr lang="nb-NO" b="0" i="1" spc="-20" dirty="0">
                <a:latin typeface="Calibri"/>
                <a:cs typeface="Calibri"/>
              </a:rPr>
              <a:t>kontaktet</a:t>
            </a:r>
            <a:r>
              <a:rPr lang="nb-NO" b="0" i="1" spc="-105" dirty="0">
                <a:latin typeface="Calibri"/>
                <a:cs typeface="Calibri"/>
              </a:rPr>
              <a:t> </a:t>
            </a:r>
            <a:r>
              <a:rPr lang="nb-NO" b="0" i="1" dirty="0">
                <a:latin typeface="Calibri"/>
                <a:cs typeface="Calibri"/>
              </a:rPr>
              <a:t>også</a:t>
            </a:r>
            <a:r>
              <a:rPr lang="nb-NO" b="0" i="1" spc="-90" dirty="0">
                <a:latin typeface="Calibri"/>
                <a:cs typeface="Calibri"/>
              </a:rPr>
              <a:t> </a:t>
            </a:r>
            <a:r>
              <a:rPr lang="nb-NO" b="0" i="1" dirty="0">
                <a:latin typeface="Calibri"/>
                <a:cs typeface="Calibri"/>
              </a:rPr>
              <a:t>barnehagen.</a:t>
            </a:r>
            <a:r>
              <a:rPr lang="nb-NO" b="0" i="1" spc="-75" dirty="0">
                <a:latin typeface="Calibri"/>
                <a:cs typeface="Calibri"/>
              </a:rPr>
              <a:t> </a:t>
            </a:r>
            <a:r>
              <a:rPr lang="nb-NO" b="0" i="1" spc="-50" dirty="0">
                <a:latin typeface="Calibri"/>
                <a:cs typeface="Calibri"/>
              </a:rPr>
              <a:t>I </a:t>
            </a:r>
            <a:r>
              <a:rPr lang="nb-NO" b="0" i="1" spc="-10" dirty="0">
                <a:latin typeface="Calibri"/>
                <a:cs typeface="Calibri"/>
              </a:rPr>
              <a:t>telefonsamtale</a:t>
            </a:r>
            <a:r>
              <a:rPr lang="nb-NO" b="0" i="1" spc="-70" dirty="0">
                <a:latin typeface="Calibri"/>
                <a:cs typeface="Calibri"/>
              </a:rPr>
              <a:t> </a:t>
            </a:r>
            <a:r>
              <a:rPr lang="nb-NO" b="0" i="1" dirty="0">
                <a:latin typeface="Calibri"/>
                <a:cs typeface="Calibri"/>
              </a:rPr>
              <a:t>med</a:t>
            </a:r>
            <a:r>
              <a:rPr lang="nb-NO" b="0" i="1" spc="-80" dirty="0">
                <a:latin typeface="Calibri"/>
                <a:cs typeface="Calibri"/>
              </a:rPr>
              <a:t> </a:t>
            </a:r>
            <a:r>
              <a:rPr lang="nb-NO" b="0" i="1" dirty="0">
                <a:latin typeface="Calibri"/>
                <a:cs typeface="Calibri"/>
              </a:rPr>
              <a:t>barnehagens</a:t>
            </a:r>
            <a:r>
              <a:rPr lang="nb-NO" b="0" i="1" spc="-65" dirty="0">
                <a:latin typeface="Calibri"/>
                <a:cs typeface="Calibri"/>
              </a:rPr>
              <a:t> </a:t>
            </a:r>
            <a:r>
              <a:rPr lang="nb-NO" b="0" i="1" dirty="0">
                <a:latin typeface="Calibri"/>
                <a:cs typeface="Calibri"/>
              </a:rPr>
              <a:t>daglige</a:t>
            </a:r>
            <a:r>
              <a:rPr lang="nb-NO" b="0" i="1" spc="-55" dirty="0">
                <a:latin typeface="Calibri"/>
                <a:cs typeface="Calibri"/>
              </a:rPr>
              <a:t> </a:t>
            </a:r>
            <a:r>
              <a:rPr lang="nb-NO" b="0" i="1" dirty="0">
                <a:latin typeface="Calibri"/>
                <a:cs typeface="Calibri"/>
              </a:rPr>
              <a:t>leder</a:t>
            </a:r>
            <a:r>
              <a:rPr lang="nb-NO" b="0" i="1" spc="-85" dirty="0">
                <a:latin typeface="Calibri"/>
                <a:cs typeface="Calibri"/>
              </a:rPr>
              <a:t> </a:t>
            </a:r>
            <a:r>
              <a:rPr lang="nb-NO" b="0" i="1" dirty="0">
                <a:latin typeface="Calibri"/>
                <a:cs typeface="Calibri"/>
              </a:rPr>
              <a:t>ga</a:t>
            </a:r>
            <a:r>
              <a:rPr lang="nb-NO" b="0" i="1" spc="-85" dirty="0">
                <a:latin typeface="Calibri"/>
                <a:cs typeface="Calibri"/>
              </a:rPr>
              <a:t> </a:t>
            </a:r>
            <a:r>
              <a:rPr lang="nb-NO" b="0" i="1" spc="-10" dirty="0">
                <a:latin typeface="Calibri"/>
                <a:cs typeface="Calibri"/>
              </a:rPr>
              <a:t>psykologen</a:t>
            </a:r>
            <a:r>
              <a:rPr lang="nb-NO" b="0" i="1" spc="800" dirty="0">
                <a:latin typeface="Calibri"/>
                <a:cs typeface="Calibri"/>
              </a:rPr>
              <a:t> </a:t>
            </a:r>
            <a:r>
              <a:rPr lang="nb-NO" b="0" i="1" dirty="0">
                <a:latin typeface="Calibri"/>
                <a:cs typeface="Calibri"/>
              </a:rPr>
              <a:t>bl.a.</a:t>
            </a:r>
            <a:r>
              <a:rPr lang="nb-NO" b="0" i="1" spc="-50" dirty="0">
                <a:latin typeface="Calibri"/>
                <a:cs typeface="Calibri"/>
              </a:rPr>
              <a:t> </a:t>
            </a:r>
            <a:r>
              <a:rPr lang="nb-NO" b="0" i="1" dirty="0">
                <a:latin typeface="Calibri"/>
                <a:cs typeface="Calibri"/>
              </a:rPr>
              <a:t>opplysning</a:t>
            </a:r>
            <a:r>
              <a:rPr lang="nb-NO" b="0" i="1" spc="-15" dirty="0">
                <a:latin typeface="Calibri"/>
                <a:cs typeface="Calibri"/>
              </a:rPr>
              <a:t> </a:t>
            </a:r>
            <a:r>
              <a:rPr lang="nb-NO" b="0" i="1" dirty="0">
                <a:latin typeface="Calibri"/>
                <a:cs typeface="Calibri"/>
              </a:rPr>
              <a:t>om</a:t>
            </a:r>
            <a:r>
              <a:rPr lang="nb-NO" b="0" i="1" spc="-65" dirty="0">
                <a:latin typeface="Calibri"/>
                <a:cs typeface="Calibri"/>
              </a:rPr>
              <a:t> </a:t>
            </a:r>
            <a:r>
              <a:rPr lang="nb-NO" b="0" i="1" dirty="0">
                <a:latin typeface="Calibri"/>
                <a:cs typeface="Calibri"/>
              </a:rPr>
              <a:t>at</a:t>
            </a:r>
            <a:r>
              <a:rPr lang="nb-NO" b="0" i="1" spc="-65" dirty="0">
                <a:latin typeface="Calibri"/>
                <a:cs typeface="Calibri"/>
              </a:rPr>
              <a:t> </a:t>
            </a:r>
            <a:r>
              <a:rPr lang="nb-NO" b="0" i="1" dirty="0">
                <a:latin typeface="Calibri"/>
                <a:cs typeface="Calibri"/>
              </a:rPr>
              <a:t>det</a:t>
            </a:r>
            <a:r>
              <a:rPr lang="nb-NO" b="0" i="1" spc="-60" dirty="0">
                <a:latin typeface="Calibri"/>
                <a:cs typeface="Calibri"/>
              </a:rPr>
              <a:t> </a:t>
            </a:r>
            <a:r>
              <a:rPr lang="nb-NO" b="0" i="1" dirty="0">
                <a:latin typeface="Calibri"/>
                <a:cs typeface="Calibri"/>
              </a:rPr>
              <a:t>var</a:t>
            </a:r>
            <a:r>
              <a:rPr lang="nb-NO" b="0" i="1" spc="-65" dirty="0">
                <a:latin typeface="Calibri"/>
                <a:cs typeface="Calibri"/>
              </a:rPr>
              <a:t> </a:t>
            </a:r>
            <a:r>
              <a:rPr lang="nb-NO" b="0" i="1" spc="-10" dirty="0">
                <a:latin typeface="Calibri"/>
                <a:cs typeface="Calibri"/>
              </a:rPr>
              <a:t>vanskelig</a:t>
            </a:r>
            <a:r>
              <a:rPr lang="nb-NO" b="0" i="1" spc="-50" dirty="0">
                <a:latin typeface="Calibri"/>
                <a:cs typeface="Calibri"/>
              </a:rPr>
              <a:t> </a:t>
            </a:r>
            <a:r>
              <a:rPr lang="nb-NO" b="0" i="1" dirty="0">
                <a:latin typeface="Calibri"/>
                <a:cs typeface="Calibri"/>
              </a:rPr>
              <a:t>å</a:t>
            </a:r>
            <a:r>
              <a:rPr lang="nb-NO" b="0" i="1" spc="-60" dirty="0">
                <a:latin typeface="Calibri"/>
                <a:cs typeface="Calibri"/>
              </a:rPr>
              <a:t> </a:t>
            </a:r>
            <a:r>
              <a:rPr lang="nb-NO" b="0" i="1" dirty="0">
                <a:latin typeface="Calibri"/>
                <a:cs typeface="Calibri"/>
              </a:rPr>
              <a:t>formidle</a:t>
            </a:r>
            <a:r>
              <a:rPr lang="nb-NO" b="0" i="1" spc="-65" dirty="0">
                <a:latin typeface="Calibri"/>
                <a:cs typeface="Calibri"/>
              </a:rPr>
              <a:t> </a:t>
            </a:r>
            <a:r>
              <a:rPr lang="nb-NO" b="0" i="1" dirty="0">
                <a:latin typeface="Calibri"/>
                <a:cs typeface="Calibri"/>
              </a:rPr>
              <a:t>til</a:t>
            </a:r>
            <a:r>
              <a:rPr lang="nb-NO" b="0" i="1" spc="-55" dirty="0">
                <a:latin typeface="Calibri"/>
                <a:cs typeface="Calibri"/>
              </a:rPr>
              <a:t> </a:t>
            </a:r>
            <a:r>
              <a:rPr lang="nb-NO" b="0" i="1" dirty="0">
                <a:latin typeface="Calibri"/>
                <a:cs typeface="Calibri"/>
              </a:rPr>
              <a:t>foreldrene</a:t>
            </a:r>
            <a:r>
              <a:rPr lang="nb-NO" b="0" i="1" spc="-80" dirty="0">
                <a:latin typeface="Calibri"/>
                <a:cs typeface="Calibri"/>
              </a:rPr>
              <a:t> </a:t>
            </a:r>
            <a:r>
              <a:rPr lang="nb-NO" b="0" i="1" spc="-25" dirty="0">
                <a:latin typeface="Calibri"/>
                <a:cs typeface="Calibri"/>
              </a:rPr>
              <a:t>at </a:t>
            </a:r>
            <a:r>
              <a:rPr lang="nb-NO" b="0" i="1" dirty="0">
                <a:latin typeface="Calibri"/>
                <a:cs typeface="Calibri"/>
              </a:rPr>
              <a:t>noe</a:t>
            </a:r>
            <a:r>
              <a:rPr lang="nb-NO" b="0" i="1" spc="-45" dirty="0">
                <a:latin typeface="Calibri"/>
                <a:cs typeface="Calibri"/>
              </a:rPr>
              <a:t> </a:t>
            </a:r>
            <a:r>
              <a:rPr lang="nb-NO" b="0" i="1" dirty="0">
                <a:latin typeface="Calibri"/>
                <a:cs typeface="Calibri"/>
              </a:rPr>
              <a:t>av</a:t>
            </a:r>
            <a:r>
              <a:rPr lang="nb-NO" b="0" i="1" spc="-35" dirty="0">
                <a:latin typeface="Calibri"/>
                <a:cs typeface="Calibri"/>
              </a:rPr>
              <a:t> </a:t>
            </a:r>
            <a:r>
              <a:rPr lang="nb-NO" b="0" i="1" dirty="0">
                <a:latin typeface="Calibri"/>
                <a:cs typeface="Calibri"/>
              </a:rPr>
              <a:t>det</a:t>
            </a:r>
            <a:r>
              <a:rPr lang="nb-NO" b="0" i="1" spc="-55" dirty="0">
                <a:latin typeface="Calibri"/>
                <a:cs typeface="Calibri"/>
              </a:rPr>
              <a:t> </a:t>
            </a:r>
            <a:r>
              <a:rPr lang="nb-NO" b="0" i="1" dirty="0">
                <a:latin typeface="Calibri"/>
                <a:cs typeface="Calibri"/>
              </a:rPr>
              <a:t>barnet</a:t>
            </a:r>
            <a:r>
              <a:rPr lang="nb-NO" b="0" i="1" spc="-50" dirty="0">
                <a:latin typeface="Calibri"/>
                <a:cs typeface="Calibri"/>
              </a:rPr>
              <a:t> </a:t>
            </a:r>
            <a:r>
              <a:rPr lang="nb-NO" b="0" i="1" dirty="0">
                <a:latin typeface="Calibri"/>
                <a:cs typeface="Calibri"/>
              </a:rPr>
              <a:t>gjør</a:t>
            </a:r>
            <a:r>
              <a:rPr lang="nb-NO" b="0" i="1" spc="-30" dirty="0">
                <a:latin typeface="Calibri"/>
                <a:cs typeface="Calibri"/>
              </a:rPr>
              <a:t> </a:t>
            </a:r>
            <a:r>
              <a:rPr lang="nb-NO" b="0" i="1" dirty="0">
                <a:latin typeface="Calibri"/>
                <a:cs typeface="Calibri"/>
              </a:rPr>
              <a:t>var</a:t>
            </a:r>
            <a:r>
              <a:rPr lang="nb-NO" b="0" i="1" spc="-45" dirty="0">
                <a:latin typeface="Calibri"/>
                <a:cs typeface="Calibri"/>
              </a:rPr>
              <a:t> </a:t>
            </a:r>
            <a:r>
              <a:rPr lang="nb-NO" b="0" i="1" dirty="0">
                <a:latin typeface="Calibri"/>
                <a:cs typeface="Calibri"/>
              </a:rPr>
              <a:t>normalt,</a:t>
            </a:r>
            <a:r>
              <a:rPr lang="nb-NO" b="0" i="1" spc="-15" dirty="0">
                <a:latin typeface="Calibri"/>
                <a:cs typeface="Calibri"/>
              </a:rPr>
              <a:t> </a:t>
            </a:r>
            <a:r>
              <a:rPr lang="nb-NO" b="0" i="1" dirty="0">
                <a:latin typeface="Calibri"/>
                <a:cs typeface="Calibri"/>
              </a:rPr>
              <a:t>at</a:t>
            </a:r>
            <a:r>
              <a:rPr lang="nb-NO" b="0" i="1" spc="-40" dirty="0">
                <a:latin typeface="Calibri"/>
                <a:cs typeface="Calibri"/>
              </a:rPr>
              <a:t> </a:t>
            </a:r>
            <a:r>
              <a:rPr lang="nb-NO" b="0" i="1" dirty="0">
                <a:latin typeface="Calibri"/>
                <a:cs typeface="Calibri"/>
              </a:rPr>
              <a:t>pasientjournalen</a:t>
            </a:r>
            <a:r>
              <a:rPr lang="nb-NO" b="0" i="1" spc="-10" dirty="0">
                <a:latin typeface="Calibri"/>
                <a:cs typeface="Calibri"/>
              </a:rPr>
              <a:t> </a:t>
            </a:r>
            <a:r>
              <a:rPr lang="nb-NO" b="0" i="1" dirty="0">
                <a:latin typeface="Calibri"/>
                <a:cs typeface="Calibri"/>
              </a:rPr>
              <a:t>ikke</a:t>
            </a:r>
            <a:r>
              <a:rPr lang="nb-NO" b="0" i="1" spc="-45" dirty="0">
                <a:latin typeface="Calibri"/>
                <a:cs typeface="Calibri"/>
              </a:rPr>
              <a:t> </a:t>
            </a:r>
            <a:r>
              <a:rPr lang="nb-NO" b="0" i="1" spc="-10" dirty="0">
                <a:latin typeface="Calibri"/>
                <a:cs typeface="Calibri"/>
              </a:rPr>
              <a:t>viste </a:t>
            </a:r>
            <a:r>
              <a:rPr lang="nb-NO" b="0" i="1" dirty="0">
                <a:latin typeface="Calibri"/>
                <a:cs typeface="Calibri"/>
              </a:rPr>
              <a:t>at</a:t>
            </a:r>
            <a:r>
              <a:rPr lang="nb-NO" b="0" i="1" spc="-55" dirty="0">
                <a:latin typeface="Calibri"/>
                <a:cs typeface="Calibri"/>
              </a:rPr>
              <a:t> </a:t>
            </a:r>
            <a:r>
              <a:rPr lang="nb-NO" b="0" i="1" dirty="0">
                <a:latin typeface="Calibri"/>
                <a:cs typeface="Calibri"/>
              </a:rPr>
              <a:t>barnet</a:t>
            </a:r>
            <a:r>
              <a:rPr lang="nb-NO" b="0" i="1" spc="-55" dirty="0">
                <a:latin typeface="Calibri"/>
                <a:cs typeface="Calibri"/>
              </a:rPr>
              <a:t> </a:t>
            </a:r>
            <a:r>
              <a:rPr lang="nb-NO" b="0" i="1" dirty="0">
                <a:latin typeface="Calibri"/>
                <a:cs typeface="Calibri"/>
              </a:rPr>
              <a:t>var</a:t>
            </a:r>
            <a:r>
              <a:rPr lang="nb-NO" b="0" i="1" spc="-40" dirty="0">
                <a:latin typeface="Calibri"/>
                <a:cs typeface="Calibri"/>
              </a:rPr>
              <a:t> </a:t>
            </a:r>
            <a:r>
              <a:rPr lang="nb-NO" b="0" i="1" dirty="0">
                <a:latin typeface="Calibri"/>
                <a:cs typeface="Calibri"/>
              </a:rPr>
              <a:t>sykt</a:t>
            </a:r>
            <a:r>
              <a:rPr lang="nb-NO" b="0" i="1" spc="-55" dirty="0">
                <a:latin typeface="Calibri"/>
                <a:cs typeface="Calibri"/>
              </a:rPr>
              <a:t> </a:t>
            </a:r>
            <a:r>
              <a:rPr lang="nb-NO" b="0" i="1" dirty="0">
                <a:latin typeface="Calibri"/>
                <a:cs typeface="Calibri"/>
              </a:rPr>
              <a:t>og</a:t>
            </a:r>
            <a:r>
              <a:rPr lang="nb-NO" b="0" i="1" spc="-50" dirty="0">
                <a:latin typeface="Calibri"/>
                <a:cs typeface="Calibri"/>
              </a:rPr>
              <a:t> </a:t>
            </a:r>
            <a:r>
              <a:rPr lang="nb-NO" b="0" i="1" dirty="0">
                <a:latin typeface="Calibri"/>
                <a:cs typeface="Calibri"/>
              </a:rPr>
              <a:t>at</a:t>
            </a:r>
            <a:r>
              <a:rPr lang="nb-NO" b="0" i="1" spc="-50" dirty="0">
                <a:latin typeface="Calibri"/>
                <a:cs typeface="Calibri"/>
              </a:rPr>
              <a:t> </a:t>
            </a:r>
            <a:r>
              <a:rPr lang="nb-NO" b="0" i="1" spc="-10" dirty="0">
                <a:latin typeface="Calibri"/>
                <a:cs typeface="Calibri"/>
              </a:rPr>
              <a:t>psykologen</a:t>
            </a:r>
            <a:r>
              <a:rPr lang="nb-NO" b="0" i="1" spc="-40" dirty="0">
                <a:latin typeface="Calibri"/>
                <a:cs typeface="Calibri"/>
              </a:rPr>
              <a:t> </a:t>
            </a:r>
            <a:r>
              <a:rPr lang="nb-NO" b="0" i="1" dirty="0">
                <a:latin typeface="Calibri"/>
                <a:cs typeface="Calibri"/>
              </a:rPr>
              <a:t>lurte</a:t>
            </a:r>
            <a:r>
              <a:rPr lang="nb-NO" b="0" i="1" spc="-40" dirty="0">
                <a:latin typeface="Calibri"/>
                <a:cs typeface="Calibri"/>
              </a:rPr>
              <a:t> </a:t>
            </a:r>
            <a:r>
              <a:rPr lang="nb-NO" b="0" i="1" dirty="0">
                <a:latin typeface="Calibri"/>
                <a:cs typeface="Calibri"/>
              </a:rPr>
              <a:t>på</a:t>
            </a:r>
            <a:r>
              <a:rPr lang="nb-NO" b="0" i="1" spc="-50" dirty="0">
                <a:latin typeface="Calibri"/>
                <a:cs typeface="Calibri"/>
              </a:rPr>
              <a:t> </a:t>
            </a:r>
            <a:r>
              <a:rPr lang="nb-NO" b="0" i="1" dirty="0">
                <a:latin typeface="Calibri"/>
                <a:cs typeface="Calibri"/>
              </a:rPr>
              <a:t>om</a:t>
            </a:r>
            <a:r>
              <a:rPr lang="nb-NO" b="0" i="1" spc="-50" dirty="0">
                <a:latin typeface="Calibri"/>
                <a:cs typeface="Calibri"/>
              </a:rPr>
              <a:t> </a:t>
            </a:r>
            <a:r>
              <a:rPr lang="nb-NO" b="0" i="1" spc="-10" dirty="0">
                <a:latin typeface="Calibri"/>
                <a:cs typeface="Calibri"/>
              </a:rPr>
              <a:t>foreldrene </a:t>
            </a:r>
            <a:r>
              <a:rPr lang="nb-NO" b="0" i="1" dirty="0">
                <a:latin typeface="Calibri"/>
                <a:cs typeface="Calibri"/>
              </a:rPr>
              <a:t>fremstilte</a:t>
            </a:r>
            <a:r>
              <a:rPr lang="nb-NO" b="0" i="1" spc="-55" dirty="0">
                <a:latin typeface="Calibri"/>
                <a:cs typeface="Calibri"/>
              </a:rPr>
              <a:t> </a:t>
            </a:r>
            <a:r>
              <a:rPr lang="nb-NO" b="0" i="1" dirty="0">
                <a:latin typeface="Calibri"/>
                <a:cs typeface="Calibri"/>
              </a:rPr>
              <a:t>barnet</a:t>
            </a:r>
            <a:r>
              <a:rPr lang="nb-NO" b="0" i="1" spc="-65" dirty="0">
                <a:latin typeface="Calibri"/>
                <a:cs typeface="Calibri"/>
              </a:rPr>
              <a:t> </a:t>
            </a:r>
            <a:r>
              <a:rPr lang="nb-NO" b="0" i="1" dirty="0">
                <a:latin typeface="Calibri"/>
                <a:cs typeface="Calibri"/>
              </a:rPr>
              <a:t>som</a:t>
            </a:r>
            <a:r>
              <a:rPr lang="nb-NO" b="0" i="1" spc="-55" dirty="0">
                <a:latin typeface="Calibri"/>
                <a:cs typeface="Calibri"/>
              </a:rPr>
              <a:t> </a:t>
            </a:r>
            <a:r>
              <a:rPr lang="nb-NO" b="0" i="1" spc="-10" dirty="0">
                <a:latin typeface="Calibri"/>
                <a:cs typeface="Calibri"/>
              </a:rPr>
              <a:t>sykere</a:t>
            </a:r>
            <a:r>
              <a:rPr lang="nb-NO" b="0" i="1" spc="-65" dirty="0">
                <a:latin typeface="Calibri"/>
                <a:cs typeface="Calibri"/>
              </a:rPr>
              <a:t> </a:t>
            </a:r>
            <a:r>
              <a:rPr lang="nb-NO" b="0" i="1" dirty="0">
                <a:latin typeface="Calibri"/>
                <a:cs typeface="Calibri"/>
              </a:rPr>
              <a:t>enn</a:t>
            </a:r>
            <a:r>
              <a:rPr lang="nb-NO" b="0" i="1" spc="-65" dirty="0">
                <a:latin typeface="Calibri"/>
                <a:cs typeface="Calibri"/>
              </a:rPr>
              <a:t> </a:t>
            </a:r>
            <a:r>
              <a:rPr lang="nb-NO" b="0" i="1" dirty="0">
                <a:latin typeface="Calibri"/>
                <a:cs typeface="Calibri"/>
              </a:rPr>
              <a:t>det</a:t>
            </a:r>
            <a:r>
              <a:rPr lang="nb-NO" b="0" i="1" spc="-60" dirty="0">
                <a:latin typeface="Calibri"/>
                <a:cs typeface="Calibri"/>
              </a:rPr>
              <a:t> </a:t>
            </a:r>
            <a:r>
              <a:rPr lang="nb-NO" b="0" i="1" spc="-20" dirty="0">
                <a:latin typeface="Calibri"/>
                <a:cs typeface="Calibri"/>
              </a:rPr>
              <a:t>var.</a:t>
            </a:r>
          </a:p>
          <a:p>
            <a:pPr marL="12700" marR="5080">
              <a:lnSpc>
                <a:spcPct val="90000"/>
              </a:lnSpc>
              <a:spcBef>
                <a:spcPts val="105"/>
              </a:spcBef>
            </a:pPr>
            <a:endParaRPr lang="nb-NO" dirty="0">
              <a:latin typeface="Calibri"/>
              <a:cs typeface="Calibri"/>
            </a:endParaRPr>
          </a:p>
          <a:p>
            <a:pPr marL="12700">
              <a:lnSpc>
                <a:spcPct val="90000"/>
              </a:lnSpc>
              <a:spcBef>
                <a:spcPts val="490"/>
              </a:spcBef>
            </a:pPr>
            <a:r>
              <a:rPr lang="nb-NO" b="0" u="sng" dirty="0">
                <a:uFill>
                  <a:solidFill>
                    <a:srgbClr val="0000FF"/>
                  </a:solidFill>
                </a:uFill>
                <a:latin typeface="Calibri"/>
                <a:cs typeface="Calibri"/>
                <a:hlinkClick r:id="rId3"/>
              </a:rPr>
              <a:t>Brudd</a:t>
            </a:r>
            <a:r>
              <a:rPr lang="nb-NO" b="0" u="sng" spc="-5" dirty="0">
                <a:uFill>
                  <a:solidFill>
                    <a:srgbClr val="0000FF"/>
                  </a:solidFill>
                </a:uFill>
                <a:latin typeface="Calibri"/>
                <a:cs typeface="Calibri"/>
                <a:hlinkClick r:id="rId3"/>
              </a:rPr>
              <a:t> </a:t>
            </a:r>
            <a:r>
              <a:rPr lang="nb-NO" b="0" u="sng" dirty="0">
                <a:uFill>
                  <a:solidFill>
                    <a:srgbClr val="0000FF"/>
                  </a:solidFill>
                </a:uFill>
                <a:latin typeface="Calibri"/>
                <a:cs typeface="Calibri"/>
                <a:hlinkClick r:id="rId3"/>
              </a:rPr>
              <a:t>på</a:t>
            </a:r>
            <a:r>
              <a:rPr lang="nb-NO" b="0" u="sng" spc="-5" dirty="0">
                <a:uFill>
                  <a:solidFill>
                    <a:srgbClr val="0000FF"/>
                  </a:solidFill>
                </a:uFill>
                <a:latin typeface="Calibri"/>
                <a:cs typeface="Calibri"/>
                <a:hlinkClick r:id="rId3"/>
              </a:rPr>
              <a:t> </a:t>
            </a:r>
            <a:r>
              <a:rPr lang="nb-NO" b="0" u="sng" spc="-10" dirty="0">
                <a:uFill>
                  <a:solidFill>
                    <a:srgbClr val="0000FF"/>
                  </a:solidFill>
                </a:uFill>
                <a:latin typeface="Calibri"/>
                <a:cs typeface="Calibri"/>
                <a:hlinkClick r:id="rId3"/>
              </a:rPr>
              <a:t>taushetsplikt</a:t>
            </a:r>
            <a:r>
              <a:rPr lang="nb-NO" b="0" u="sng" spc="-25" dirty="0">
                <a:uFill>
                  <a:solidFill>
                    <a:srgbClr val="0000FF"/>
                  </a:solidFill>
                </a:uFill>
                <a:latin typeface="Calibri"/>
                <a:cs typeface="Calibri"/>
                <a:hlinkClick r:id="rId3"/>
              </a:rPr>
              <a:t> </a:t>
            </a:r>
            <a:r>
              <a:rPr lang="nb-NO" b="0" u="sng" dirty="0">
                <a:uFill>
                  <a:solidFill>
                    <a:srgbClr val="0000FF"/>
                  </a:solidFill>
                </a:uFill>
                <a:latin typeface="Calibri"/>
                <a:cs typeface="Calibri"/>
                <a:hlinkClick r:id="rId3"/>
              </a:rPr>
              <a:t>i</a:t>
            </a:r>
            <a:r>
              <a:rPr lang="nb-NO" b="0" u="sng" spc="-10" dirty="0">
                <a:uFill>
                  <a:solidFill>
                    <a:srgbClr val="0000FF"/>
                  </a:solidFill>
                </a:uFill>
                <a:latin typeface="Calibri"/>
                <a:cs typeface="Calibri"/>
                <a:hlinkClick r:id="rId3"/>
              </a:rPr>
              <a:t> kontakt </a:t>
            </a:r>
            <a:r>
              <a:rPr lang="nb-NO" b="0" u="sng" dirty="0">
                <a:uFill>
                  <a:solidFill>
                    <a:srgbClr val="0000FF"/>
                  </a:solidFill>
                </a:uFill>
                <a:latin typeface="Calibri"/>
                <a:cs typeface="Calibri"/>
                <a:hlinkClick r:id="rId3"/>
              </a:rPr>
              <a:t>med </a:t>
            </a:r>
            <a:r>
              <a:rPr lang="nb-NO" b="0" u="sng" spc="-10" dirty="0">
                <a:uFill>
                  <a:solidFill>
                    <a:srgbClr val="0000FF"/>
                  </a:solidFill>
                </a:uFill>
                <a:latin typeface="Calibri"/>
                <a:cs typeface="Calibri"/>
                <a:hlinkClick r:id="rId3"/>
              </a:rPr>
              <a:t>barnehage</a:t>
            </a:r>
            <a:r>
              <a:rPr lang="nb-NO" b="0" u="sng" spc="-50" dirty="0">
                <a:uFill>
                  <a:solidFill>
                    <a:srgbClr val="0000FF"/>
                  </a:solidFill>
                </a:uFill>
                <a:latin typeface="Calibri"/>
                <a:cs typeface="Calibri"/>
                <a:hlinkClick r:id="rId3"/>
              </a:rPr>
              <a:t> </a:t>
            </a:r>
            <a:r>
              <a:rPr lang="nb-NO" b="0" u="sng" dirty="0">
                <a:uFill>
                  <a:solidFill>
                    <a:srgbClr val="0000FF"/>
                  </a:solidFill>
                </a:uFill>
                <a:latin typeface="Calibri"/>
                <a:cs typeface="Calibri"/>
                <a:hlinkClick r:id="rId3"/>
              </a:rPr>
              <a:t>–</a:t>
            </a:r>
            <a:r>
              <a:rPr lang="nb-NO" b="0" u="sng" spc="-5" dirty="0">
                <a:uFill>
                  <a:solidFill>
                    <a:srgbClr val="0000FF"/>
                  </a:solidFill>
                </a:uFill>
                <a:latin typeface="Calibri"/>
                <a:cs typeface="Calibri"/>
                <a:hlinkClick r:id="rId3"/>
              </a:rPr>
              <a:t> </a:t>
            </a:r>
            <a:r>
              <a:rPr lang="nb-NO" b="0" u="sng" spc="-10" dirty="0">
                <a:uFill>
                  <a:solidFill>
                    <a:srgbClr val="0000FF"/>
                  </a:solidFill>
                </a:uFill>
                <a:latin typeface="Calibri"/>
                <a:cs typeface="Calibri"/>
                <a:hlinkClick r:id="rId3"/>
              </a:rPr>
              <a:t>advarsel</a:t>
            </a:r>
            <a:r>
              <a:rPr lang="nb-NO" b="0" u="sng" spc="-15" dirty="0">
                <a:uFill>
                  <a:solidFill>
                    <a:srgbClr val="0000FF"/>
                  </a:solidFill>
                </a:uFill>
                <a:latin typeface="Calibri"/>
                <a:cs typeface="Calibri"/>
                <a:hlinkClick r:id="rId3"/>
              </a:rPr>
              <a:t> </a:t>
            </a:r>
            <a:r>
              <a:rPr lang="nb-NO" b="0" u="sng" dirty="0">
                <a:uFill>
                  <a:solidFill>
                    <a:srgbClr val="0000FF"/>
                  </a:solidFill>
                </a:uFill>
                <a:latin typeface="Calibri"/>
                <a:cs typeface="Calibri"/>
                <a:hlinkClick r:id="rId3"/>
              </a:rPr>
              <a:t>til</a:t>
            </a:r>
            <a:r>
              <a:rPr lang="nb-NO" b="0" u="sng" spc="-20" dirty="0">
                <a:uFill>
                  <a:solidFill>
                    <a:srgbClr val="0000FF"/>
                  </a:solidFill>
                </a:uFill>
                <a:latin typeface="Calibri"/>
                <a:cs typeface="Calibri"/>
                <a:hlinkClick r:id="rId3"/>
              </a:rPr>
              <a:t> </a:t>
            </a:r>
            <a:r>
              <a:rPr lang="nb-NO" b="0" u="sng" spc="-10" dirty="0">
                <a:uFill>
                  <a:solidFill>
                    <a:srgbClr val="0000FF"/>
                  </a:solidFill>
                </a:uFill>
                <a:latin typeface="Calibri"/>
                <a:cs typeface="Calibri"/>
                <a:hlinkClick r:id="rId3"/>
              </a:rPr>
              <a:t>psykolog</a:t>
            </a:r>
            <a:r>
              <a:rPr lang="nb-NO" b="0" u="sng" dirty="0">
                <a:uFill>
                  <a:solidFill>
                    <a:srgbClr val="0000FF"/>
                  </a:solidFill>
                </a:uFill>
                <a:latin typeface="Calibri"/>
                <a:cs typeface="Calibri"/>
                <a:hlinkClick r:id="rId3"/>
              </a:rPr>
              <a:t> |</a:t>
            </a:r>
            <a:r>
              <a:rPr lang="nb-NO" b="0" u="sng" spc="-15" dirty="0">
                <a:uFill>
                  <a:solidFill>
                    <a:srgbClr val="0000FF"/>
                  </a:solidFill>
                </a:uFill>
                <a:latin typeface="Calibri"/>
                <a:cs typeface="Calibri"/>
                <a:hlinkClick r:id="rId3"/>
              </a:rPr>
              <a:t> </a:t>
            </a:r>
            <a:r>
              <a:rPr lang="nb-NO" b="0" u="sng" spc="-10" dirty="0">
                <a:uFill>
                  <a:solidFill>
                    <a:srgbClr val="0000FF"/>
                  </a:solidFill>
                </a:uFill>
                <a:latin typeface="Calibri"/>
                <a:cs typeface="Calibri"/>
                <a:hlinkClick r:id="rId3"/>
              </a:rPr>
              <a:t>Helsetilsynet</a:t>
            </a:r>
            <a:endParaRPr lang="nb-NO" dirty="0">
              <a:latin typeface="Calibri"/>
              <a:cs typeface="Calibri"/>
            </a:endParaRPr>
          </a:p>
        </p:txBody>
      </p:sp>
    </p:spTree>
    <p:extLst>
      <p:ext uri="{BB962C8B-B14F-4D97-AF65-F5344CB8AC3E}">
        <p14:creationId xmlns:p14="http://schemas.microsoft.com/office/powerpoint/2010/main" val="18406486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object 2"/>
          <p:cNvSpPr txBox="1">
            <a:spLocks noGrp="1"/>
          </p:cNvSpPr>
          <p:nvPr>
            <p:ph type="title"/>
          </p:nvPr>
        </p:nvSpPr>
        <p:spPr>
          <a:xfrm>
            <a:off x="838200" y="401221"/>
            <a:ext cx="10515600" cy="1348065"/>
          </a:xfrm>
          <a:prstGeom prst="rect">
            <a:avLst/>
          </a:prstGeom>
        </p:spPr>
        <p:txBody>
          <a:bodyPr vert="horz" lIns="91440" tIns="45720" rIns="91440" bIns="45720" rtlCol="0" anchor="ctr">
            <a:normAutofit/>
          </a:bodyPr>
          <a:lstStyle/>
          <a:p>
            <a:pPr marL="12700" algn="l" rtl="0">
              <a:lnSpc>
                <a:spcPct val="90000"/>
              </a:lnSpc>
              <a:spcBef>
                <a:spcPct val="0"/>
              </a:spcBef>
            </a:pPr>
            <a:r>
              <a:rPr lang="en-US" sz="4600" kern="1200" spc="-10">
                <a:solidFill>
                  <a:srgbClr val="FFFFFF"/>
                </a:solidFill>
                <a:latin typeface="+mj-lt"/>
                <a:ea typeface="+mj-ea"/>
                <a:cs typeface="+mj-cs"/>
              </a:rPr>
              <a:t>Forvaltningsloven</a:t>
            </a:r>
            <a:r>
              <a:rPr lang="en-US" sz="4600" kern="1200" spc="-50">
                <a:solidFill>
                  <a:srgbClr val="FFFFFF"/>
                </a:solidFill>
                <a:latin typeface="+mj-lt"/>
                <a:ea typeface="+mj-ea"/>
                <a:cs typeface="+mj-cs"/>
              </a:rPr>
              <a:t> </a:t>
            </a:r>
            <a:r>
              <a:rPr lang="en-US" sz="4600" kern="1200">
                <a:solidFill>
                  <a:srgbClr val="FFFFFF"/>
                </a:solidFill>
                <a:latin typeface="+mj-lt"/>
                <a:ea typeface="+mj-ea"/>
                <a:cs typeface="+mj-cs"/>
              </a:rPr>
              <a:t>§</a:t>
            </a:r>
            <a:r>
              <a:rPr lang="en-US" sz="4600" kern="1200" spc="35">
                <a:solidFill>
                  <a:srgbClr val="FFFFFF"/>
                </a:solidFill>
                <a:latin typeface="+mj-lt"/>
                <a:ea typeface="+mj-ea"/>
                <a:cs typeface="+mj-cs"/>
              </a:rPr>
              <a:t> </a:t>
            </a:r>
            <a:r>
              <a:rPr lang="en-US" sz="4600" kern="1200">
                <a:solidFill>
                  <a:srgbClr val="FFFFFF"/>
                </a:solidFill>
                <a:latin typeface="+mj-lt"/>
                <a:ea typeface="+mj-ea"/>
                <a:cs typeface="+mj-cs"/>
              </a:rPr>
              <a:t>13</a:t>
            </a:r>
            <a:r>
              <a:rPr lang="en-US" sz="4600" kern="1200" spc="-30">
                <a:solidFill>
                  <a:srgbClr val="FFFFFF"/>
                </a:solidFill>
                <a:latin typeface="+mj-lt"/>
                <a:ea typeface="+mj-ea"/>
                <a:cs typeface="+mj-cs"/>
              </a:rPr>
              <a:t> </a:t>
            </a:r>
            <a:r>
              <a:rPr lang="en-US" sz="4600" kern="1200">
                <a:solidFill>
                  <a:srgbClr val="FFFFFF"/>
                </a:solidFill>
                <a:latin typeface="+mj-lt"/>
                <a:ea typeface="+mj-ea"/>
                <a:cs typeface="+mj-cs"/>
              </a:rPr>
              <a:t>b</a:t>
            </a:r>
            <a:r>
              <a:rPr lang="en-US" sz="4600" kern="1200" spc="-30">
                <a:solidFill>
                  <a:srgbClr val="FFFFFF"/>
                </a:solidFill>
                <a:latin typeface="+mj-lt"/>
                <a:ea typeface="+mj-ea"/>
                <a:cs typeface="+mj-cs"/>
              </a:rPr>
              <a:t> </a:t>
            </a:r>
            <a:r>
              <a:rPr lang="en-US" sz="4600" kern="1200">
                <a:solidFill>
                  <a:srgbClr val="FFFFFF"/>
                </a:solidFill>
                <a:latin typeface="+mj-lt"/>
                <a:ea typeface="+mj-ea"/>
                <a:cs typeface="+mj-cs"/>
              </a:rPr>
              <a:t>første</a:t>
            </a:r>
            <a:r>
              <a:rPr lang="en-US" sz="4600" kern="1200" spc="-45">
                <a:solidFill>
                  <a:srgbClr val="FFFFFF"/>
                </a:solidFill>
                <a:latin typeface="+mj-lt"/>
                <a:ea typeface="+mj-ea"/>
                <a:cs typeface="+mj-cs"/>
              </a:rPr>
              <a:t> </a:t>
            </a:r>
            <a:r>
              <a:rPr lang="en-US" sz="4600" kern="1200">
                <a:solidFill>
                  <a:srgbClr val="FFFFFF"/>
                </a:solidFill>
                <a:latin typeface="+mj-lt"/>
                <a:ea typeface="+mj-ea"/>
                <a:cs typeface="+mj-cs"/>
              </a:rPr>
              <a:t>ledd</a:t>
            </a:r>
            <a:r>
              <a:rPr lang="en-US" sz="4600" kern="1200" spc="-35">
                <a:solidFill>
                  <a:srgbClr val="FFFFFF"/>
                </a:solidFill>
                <a:latin typeface="+mj-lt"/>
                <a:ea typeface="+mj-ea"/>
                <a:cs typeface="+mj-cs"/>
              </a:rPr>
              <a:t> </a:t>
            </a:r>
            <a:r>
              <a:rPr lang="en-US" sz="4600" kern="1200" spc="-55">
                <a:solidFill>
                  <a:srgbClr val="FFFFFF"/>
                </a:solidFill>
                <a:latin typeface="+mj-lt"/>
                <a:ea typeface="+mj-ea"/>
                <a:cs typeface="+mj-cs"/>
              </a:rPr>
              <a:t>nr.</a:t>
            </a:r>
            <a:r>
              <a:rPr lang="en-US" sz="4600" kern="1200" spc="-40">
                <a:solidFill>
                  <a:srgbClr val="FFFFFF"/>
                </a:solidFill>
                <a:latin typeface="+mj-lt"/>
                <a:ea typeface="+mj-ea"/>
                <a:cs typeface="+mj-cs"/>
              </a:rPr>
              <a:t> </a:t>
            </a:r>
            <a:r>
              <a:rPr lang="en-US" sz="4600" kern="1200" spc="-50">
                <a:solidFill>
                  <a:srgbClr val="FFFFFF"/>
                </a:solidFill>
                <a:latin typeface="+mj-lt"/>
                <a:ea typeface="+mj-ea"/>
                <a:cs typeface="+mj-cs"/>
              </a:rPr>
              <a:t>2</a:t>
            </a:r>
            <a:endParaRPr lang="en-US" sz="4600" kern="1200">
              <a:solidFill>
                <a:srgbClr val="FFFFFF"/>
              </a:solidFill>
              <a:latin typeface="+mj-lt"/>
              <a:ea typeface="+mj-ea"/>
              <a:cs typeface="+mj-cs"/>
            </a:endParaRPr>
          </a:p>
        </p:txBody>
      </p:sp>
      <p:sp>
        <p:nvSpPr>
          <p:cNvPr id="3" name="object 3"/>
          <p:cNvSpPr txBox="1"/>
          <p:nvPr/>
        </p:nvSpPr>
        <p:spPr>
          <a:xfrm>
            <a:off x="838200" y="2586789"/>
            <a:ext cx="10515600" cy="3590174"/>
          </a:xfrm>
          <a:prstGeom prst="rect">
            <a:avLst/>
          </a:prstGeom>
        </p:spPr>
        <p:txBody>
          <a:bodyPr vert="horz" lIns="91440" tIns="45720" rIns="91440" bIns="45720" rtlCol="0">
            <a:normAutofit/>
          </a:bodyPr>
          <a:lstStyle/>
          <a:p>
            <a:pPr marL="12700" marR="5080" indent="-228600" algn="l" rtl="0">
              <a:lnSpc>
                <a:spcPct val="90000"/>
              </a:lnSpc>
              <a:spcBef>
                <a:spcPts val="105"/>
              </a:spcBef>
              <a:buFont typeface="Arial" panose="020B0604020202020204" pitchFamily="34" charset="0"/>
              <a:buChar char="•"/>
            </a:pPr>
            <a:r>
              <a:rPr lang="en-US" sz="2200" kern="1200">
                <a:solidFill>
                  <a:schemeClr val="tx1"/>
                </a:solidFill>
                <a:latin typeface="+mn-lt"/>
                <a:ea typeface="+mn-ea"/>
                <a:cs typeface="+mn-cs"/>
              </a:rPr>
              <a:t>…. </a:t>
            </a:r>
            <a:r>
              <a:rPr lang="en-US" sz="2200" i="1" kern="1200">
                <a:solidFill>
                  <a:schemeClr val="tx1"/>
                </a:solidFill>
                <a:latin typeface="+mn-lt"/>
                <a:ea typeface="+mn-ea"/>
                <a:cs typeface="+mn-cs"/>
              </a:rPr>
              <a:t>at</a:t>
            </a:r>
            <a:r>
              <a:rPr lang="en-US" sz="2200" i="1" kern="1200" spc="-114">
                <a:solidFill>
                  <a:schemeClr val="tx1"/>
                </a:solidFill>
                <a:latin typeface="+mn-lt"/>
                <a:ea typeface="+mn-ea"/>
                <a:cs typeface="+mn-cs"/>
              </a:rPr>
              <a:t> </a:t>
            </a:r>
            <a:r>
              <a:rPr lang="en-US" sz="2200" i="1" kern="1200">
                <a:solidFill>
                  <a:schemeClr val="tx1"/>
                </a:solidFill>
                <a:latin typeface="+mn-lt"/>
                <a:ea typeface="+mn-ea"/>
                <a:cs typeface="+mn-cs"/>
              </a:rPr>
              <a:t>opplysningene</a:t>
            </a:r>
            <a:r>
              <a:rPr lang="en-US" sz="2200" i="1" kern="1200" spc="-40">
                <a:solidFill>
                  <a:schemeClr val="tx1"/>
                </a:solidFill>
                <a:latin typeface="+mn-lt"/>
                <a:ea typeface="+mn-ea"/>
                <a:cs typeface="+mn-cs"/>
              </a:rPr>
              <a:t> </a:t>
            </a:r>
            <a:r>
              <a:rPr lang="en-US" sz="2200" i="1" kern="1200" spc="-10">
                <a:solidFill>
                  <a:schemeClr val="tx1"/>
                </a:solidFill>
                <a:latin typeface="+mn-lt"/>
                <a:ea typeface="+mn-ea"/>
                <a:cs typeface="+mn-cs"/>
              </a:rPr>
              <a:t>brukes</a:t>
            </a:r>
            <a:r>
              <a:rPr lang="en-US" sz="2200" i="1" kern="1200" spc="625">
                <a:solidFill>
                  <a:schemeClr val="tx1"/>
                </a:solidFill>
                <a:latin typeface="+mn-lt"/>
                <a:ea typeface="+mn-ea"/>
                <a:cs typeface="+mn-cs"/>
              </a:rPr>
              <a:t> </a:t>
            </a:r>
            <a:r>
              <a:rPr lang="en-US" sz="2200" i="1" kern="1200">
                <a:solidFill>
                  <a:schemeClr val="tx1"/>
                </a:solidFill>
                <a:latin typeface="+mn-lt"/>
                <a:ea typeface="+mn-ea"/>
                <a:cs typeface="+mn-cs"/>
              </a:rPr>
              <a:t>for</a:t>
            </a:r>
            <a:r>
              <a:rPr lang="en-US" sz="2200" i="1" kern="1200" spc="-35">
                <a:solidFill>
                  <a:schemeClr val="tx1"/>
                </a:solidFill>
                <a:latin typeface="+mn-lt"/>
                <a:ea typeface="+mn-ea"/>
                <a:cs typeface="+mn-cs"/>
              </a:rPr>
              <a:t> </a:t>
            </a:r>
            <a:r>
              <a:rPr lang="en-US" sz="2200" i="1" kern="1200">
                <a:solidFill>
                  <a:schemeClr val="tx1"/>
                </a:solidFill>
                <a:latin typeface="+mn-lt"/>
                <a:ea typeface="+mn-ea"/>
                <a:cs typeface="+mn-cs"/>
              </a:rPr>
              <a:t>å</a:t>
            </a:r>
            <a:r>
              <a:rPr lang="en-US" sz="2200" i="1" kern="1200" spc="-50">
                <a:solidFill>
                  <a:schemeClr val="tx1"/>
                </a:solidFill>
                <a:latin typeface="+mn-lt"/>
                <a:ea typeface="+mn-ea"/>
                <a:cs typeface="+mn-cs"/>
              </a:rPr>
              <a:t> </a:t>
            </a:r>
            <a:r>
              <a:rPr lang="en-US" sz="2200" i="1" kern="1200">
                <a:solidFill>
                  <a:schemeClr val="tx1"/>
                </a:solidFill>
                <a:latin typeface="+mn-lt"/>
                <a:ea typeface="+mn-ea"/>
                <a:cs typeface="+mn-cs"/>
              </a:rPr>
              <a:t>oppnå</a:t>
            </a:r>
            <a:r>
              <a:rPr lang="en-US" sz="2200" i="1" kern="1200" spc="-40">
                <a:solidFill>
                  <a:schemeClr val="tx1"/>
                </a:solidFill>
                <a:latin typeface="+mn-lt"/>
                <a:ea typeface="+mn-ea"/>
                <a:cs typeface="+mn-cs"/>
              </a:rPr>
              <a:t> </a:t>
            </a:r>
            <a:r>
              <a:rPr lang="en-US" sz="2200" i="1" kern="1200">
                <a:solidFill>
                  <a:schemeClr val="tx1"/>
                </a:solidFill>
                <a:latin typeface="+mn-lt"/>
                <a:ea typeface="+mn-ea"/>
                <a:cs typeface="+mn-cs"/>
              </a:rPr>
              <a:t>det</a:t>
            </a:r>
            <a:r>
              <a:rPr lang="en-US" sz="2200" i="1" kern="1200" spc="-40">
                <a:solidFill>
                  <a:schemeClr val="tx1"/>
                </a:solidFill>
                <a:latin typeface="+mn-lt"/>
                <a:ea typeface="+mn-ea"/>
                <a:cs typeface="+mn-cs"/>
              </a:rPr>
              <a:t> </a:t>
            </a:r>
            <a:r>
              <a:rPr lang="en-US" sz="2200" i="1" kern="1200">
                <a:solidFill>
                  <a:schemeClr val="tx1"/>
                </a:solidFill>
                <a:latin typeface="+mn-lt"/>
                <a:ea typeface="+mn-ea"/>
                <a:cs typeface="+mn-cs"/>
              </a:rPr>
              <a:t>formål</a:t>
            </a:r>
            <a:r>
              <a:rPr lang="en-US" sz="2200" i="1" kern="1200" spc="-25">
                <a:solidFill>
                  <a:schemeClr val="tx1"/>
                </a:solidFill>
                <a:latin typeface="+mn-lt"/>
                <a:ea typeface="+mn-ea"/>
                <a:cs typeface="+mn-cs"/>
              </a:rPr>
              <a:t> </a:t>
            </a:r>
            <a:r>
              <a:rPr lang="en-US" sz="2200" i="1" kern="1200">
                <a:solidFill>
                  <a:schemeClr val="tx1"/>
                </a:solidFill>
                <a:latin typeface="+mn-lt"/>
                <a:ea typeface="+mn-ea"/>
                <a:cs typeface="+mn-cs"/>
              </a:rPr>
              <a:t>de</a:t>
            </a:r>
            <a:r>
              <a:rPr lang="en-US" sz="2200" i="1" kern="1200" spc="-40">
                <a:solidFill>
                  <a:schemeClr val="tx1"/>
                </a:solidFill>
                <a:latin typeface="+mn-lt"/>
                <a:ea typeface="+mn-ea"/>
                <a:cs typeface="+mn-cs"/>
              </a:rPr>
              <a:t> </a:t>
            </a:r>
            <a:r>
              <a:rPr lang="en-US" sz="2200" i="1" kern="1200">
                <a:solidFill>
                  <a:schemeClr val="tx1"/>
                </a:solidFill>
                <a:latin typeface="+mn-lt"/>
                <a:ea typeface="+mn-ea"/>
                <a:cs typeface="+mn-cs"/>
              </a:rPr>
              <a:t>er</a:t>
            </a:r>
            <a:r>
              <a:rPr lang="en-US" sz="2200" i="1" kern="1200" spc="-40">
                <a:solidFill>
                  <a:schemeClr val="tx1"/>
                </a:solidFill>
                <a:latin typeface="+mn-lt"/>
                <a:ea typeface="+mn-ea"/>
                <a:cs typeface="+mn-cs"/>
              </a:rPr>
              <a:t> </a:t>
            </a:r>
            <a:r>
              <a:rPr lang="en-US" sz="2200" i="1" kern="1200">
                <a:solidFill>
                  <a:schemeClr val="tx1"/>
                </a:solidFill>
                <a:latin typeface="+mn-lt"/>
                <a:ea typeface="+mn-ea"/>
                <a:cs typeface="+mn-cs"/>
              </a:rPr>
              <a:t>gitt</a:t>
            </a:r>
            <a:r>
              <a:rPr lang="en-US" sz="2200" i="1" kern="1200" spc="-35">
                <a:solidFill>
                  <a:schemeClr val="tx1"/>
                </a:solidFill>
                <a:latin typeface="+mn-lt"/>
                <a:ea typeface="+mn-ea"/>
                <a:cs typeface="+mn-cs"/>
              </a:rPr>
              <a:t> </a:t>
            </a:r>
            <a:r>
              <a:rPr lang="en-US" sz="2200" i="1" kern="1200">
                <a:solidFill>
                  <a:schemeClr val="tx1"/>
                </a:solidFill>
                <a:latin typeface="+mn-lt"/>
                <a:ea typeface="+mn-ea"/>
                <a:cs typeface="+mn-cs"/>
              </a:rPr>
              <a:t>eller</a:t>
            </a:r>
            <a:r>
              <a:rPr lang="en-US" sz="2200" i="1" kern="1200" spc="-30">
                <a:solidFill>
                  <a:schemeClr val="tx1"/>
                </a:solidFill>
                <a:latin typeface="+mn-lt"/>
                <a:ea typeface="+mn-ea"/>
                <a:cs typeface="+mn-cs"/>
              </a:rPr>
              <a:t> </a:t>
            </a:r>
            <a:r>
              <a:rPr lang="en-US" sz="2200" i="1" kern="1200">
                <a:solidFill>
                  <a:schemeClr val="tx1"/>
                </a:solidFill>
                <a:latin typeface="+mn-lt"/>
                <a:ea typeface="+mn-ea"/>
                <a:cs typeface="+mn-cs"/>
              </a:rPr>
              <a:t>innhentet</a:t>
            </a:r>
            <a:r>
              <a:rPr lang="en-US" sz="2200" i="1" kern="1200" spc="-15">
                <a:solidFill>
                  <a:schemeClr val="tx1"/>
                </a:solidFill>
                <a:latin typeface="+mn-lt"/>
                <a:ea typeface="+mn-ea"/>
                <a:cs typeface="+mn-cs"/>
              </a:rPr>
              <a:t> </a:t>
            </a:r>
            <a:r>
              <a:rPr lang="en-US" sz="2200" i="1" kern="1200" spc="-55">
                <a:solidFill>
                  <a:schemeClr val="tx1"/>
                </a:solidFill>
                <a:latin typeface="+mn-lt"/>
                <a:ea typeface="+mn-ea"/>
                <a:cs typeface="+mn-cs"/>
              </a:rPr>
              <a:t>for,</a:t>
            </a:r>
            <a:r>
              <a:rPr lang="en-US" sz="2200" i="1" kern="1200" spc="-40">
                <a:solidFill>
                  <a:schemeClr val="tx1"/>
                </a:solidFill>
                <a:latin typeface="+mn-lt"/>
                <a:ea typeface="+mn-ea"/>
                <a:cs typeface="+mn-cs"/>
              </a:rPr>
              <a:t> </a:t>
            </a:r>
            <a:r>
              <a:rPr lang="en-US" sz="2200" i="1" kern="1200">
                <a:solidFill>
                  <a:schemeClr val="tx1"/>
                </a:solidFill>
                <a:latin typeface="+mn-lt"/>
                <a:ea typeface="+mn-ea"/>
                <a:cs typeface="+mn-cs"/>
              </a:rPr>
              <a:t>bl.a.</a:t>
            </a:r>
            <a:r>
              <a:rPr lang="en-US" sz="2200" i="1" kern="1200" spc="-35">
                <a:solidFill>
                  <a:schemeClr val="tx1"/>
                </a:solidFill>
                <a:latin typeface="+mn-lt"/>
                <a:ea typeface="+mn-ea"/>
                <a:cs typeface="+mn-cs"/>
              </a:rPr>
              <a:t> </a:t>
            </a:r>
            <a:r>
              <a:rPr lang="en-US" sz="2200" i="1" kern="1200">
                <a:solidFill>
                  <a:schemeClr val="tx1"/>
                </a:solidFill>
                <a:latin typeface="+mn-lt"/>
                <a:ea typeface="+mn-ea"/>
                <a:cs typeface="+mn-cs"/>
              </a:rPr>
              <a:t>kan</a:t>
            </a:r>
            <a:r>
              <a:rPr lang="en-US" sz="2200" i="1" kern="1200" spc="-45">
                <a:solidFill>
                  <a:schemeClr val="tx1"/>
                </a:solidFill>
                <a:latin typeface="+mn-lt"/>
                <a:ea typeface="+mn-ea"/>
                <a:cs typeface="+mn-cs"/>
              </a:rPr>
              <a:t> </a:t>
            </a:r>
            <a:r>
              <a:rPr lang="en-US" sz="2200" i="1" kern="1200">
                <a:solidFill>
                  <a:schemeClr val="tx1"/>
                </a:solidFill>
                <a:latin typeface="+mn-lt"/>
                <a:ea typeface="+mn-ea"/>
                <a:cs typeface="+mn-cs"/>
              </a:rPr>
              <a:t>brukes</a:t>
            </a:r>
            <a:r>
              <a:rPr lang="en-US" sz="2200" i="1" kern="1200" spc="-20">
                <a:solidFill>
                  <a:schemeClr val="tx1"/>
                </a:solidFill>
                <a:latin typeface="+mn-lt"/>
                <a:ea typeface="+mn-ea"/>
                <a:cs typeface="+mn-cs"/>
              </a:rPr>
              <a:t> </a:t>
            </a:r>
            <a:r>
              <a:rPr lang="en-US" sz="2200" i="1" kern="1200">
                <a:solidFill>
                  <a:schemeClr val="tx1"/>
                </a:solidFill>
                <a:latin typeface="+mn-lt"/>
                <a:ea typeface="+mn-ea"/>
                <a:cs typeface="+mn-cs"/>
              </a:rPr>
              <a:t>i</a:t>
            </a:r>
            <a:r>
              <a:rPr lang="en-US" sz="2200" i="1" kern="1200" spc="-45">
                <a:solidFill>
                  <a:schemeClr val="tx1"/>
                </a:solidFill>
                <a:latin typeface="+mn-lt"/>
                <a:ea typeface="+mn-ea"/>
                <a:cs typeface="+mn-cs"/>
              </a:rPr>
              <a:t> </a:t>
            </a:r>
            <a:r>
              <a:rPr lang="en-US" sz="2200" i="1" kern="1200" spc="-10">
                <a:solidFill>
                  <a:schemeClr val="tx1"/>
                </a:solidFill>
                <a:latin typeface="+mn-lt"/>
                <a:ea typeface="+mn-ea"/>
                <a:cs typeface="+mn-cs"/>
              </a:rPr>
              <a:t>forbindelse </a:t>
            </a:r>
            <a:r>
              <a:rPr lang="en-US" sz="2200" i="1" kern="1200">
                <a:solidFill>
                  <a:schemeClr val="tx1"/>
                </a:solidFill>
                <a:latin typeface="+mn-lt"/>
                <a:ea typeface="+mn-ea"/>
                <a:cs typeface="+mn-cs"/>
              </a:rPr>
              <a:t>med</a:t>
            </a:r>
            <a:r>
              <a:rPr lang="en-US" sz="2200" i="1" kern="1200" spc="-90">
                <a:solidFill>
                  <a:schemeClr val="tx1"/>
                </a:solidFill>
                <a:latin typeface="+mn-lt"/>
                <a:ea typeface="+mn-ea"/>
                <a:cs typeface="+mn-cs"/>
              </a:rPr>
              <a:t> </a:t>
            </a:r>
            <a:r>
              <a:rPr lang="en-US" sz="2200" i="1" kern="1200" spc="-10">
                <a:solidFill>
                  <a:schemeClr val="tx1"/>
                </a:solidFill>
                <a:latin typeface="+mn-lt"/>
                <a:ea typeface="+mn-ea"/>
                <a:cs typeface="+mn-cs"/>
              </a:rPr>
              <a:t>saksforberedelse,</a:t>
            </a:r>
            <a:r>
              <a:rPr lang="en-US" sz="2200" i="1" kern="1200" spc="-30">
                <a:solidFill>
                  <a:schemeClr val="tx1"/>
                </a:solidFill>
                <a:latin typeface="+mn-lt"/>
                <a:ea typeface="+mn-ea"/>
                <a:cs typeface="+mn-cs"/>
              </a:rPr>
              <a:t> </a:t>
            </a:r>
            <a:r>
              <a:rPr lang="en-US" sz="2200" i="1" kern="1200" spc="-10">
                <a:solidFill>
                  <a:schemeClr val="tx1"/>
                </a:solidFill>
                <a:latin typeface="+mn-lt"/>
                <a:ea typeface="+mn-ea"/>
                <a:cs typeface="+mn-cs"/>
              </a:rPr>
              <a:t>avgjørelse,</a:t>
            </a:r>
            <a:r>
              <a:rPr lang="en-US" sz="2200" i="1" kern="1200" spc="-55">
                <a:solidFill>
                  <a:schemeClr val="tx1"/>
                </a:solidFill>
                <a:latin typeface="+mn-lt"/>
                <a:ea typeface="+mn-ea"/>
                <a:cs typeface="+mn-cs"/>
              </a:rPr>
              <a:t> </a:t>
            </a:r>
            <a:r>
              <a:rPr lang="en-US" sz="2200" i="1" kern="1200">
                <a:solidFill>
                  <a:schemeClr val="tx1"/>
                </a:solidFill>
                <a:latin typeface="+mn-lt"/>
                <a:ea typeface="+mn-ea"/>
                <a:cs typeface="+mn-cs"/>
              </a:rPr>
              <a:t>gjennomføring</a:t>
            </a:r>
            <a:r>
              <a:rPr lang="en-US" sz="2200" i="1" kern="1200" spc="-60">
                <a:solidFill>
                  <a:schemeClr val="tx1"/>
                </a:solidFill>
                <a:latin typeface="+mn-lt"/>
                <a:ea typeface="+mn-ea"/>
                <a:cs typeface="+mn-cs"/>
              </a:rPr>
              <a:t> </a:t>
            </a:r>
            <a:r>
              <a:rPr lang="en-US" sz="2200" i="1" kern="1200">
                <a:solidFill>
                  <a:schemeClr val="tx1"/>
                </a:solidFill>
                <a:latin typeface="+mn-lt"/>
                <a:ea typeface="+mn-ea"/>
                <a:cs typeface="+mn-cs"/>
              </a:rPr>
              <a:t>av</a:t>
            </a:r>
            <a:r>
              <a:rPr lang="en-US" sz="2200" i="1" kern="1200" spc="-85">
                <a:solidFill>
                  <a:schemeClr val="tx1"/>
                </a:solidFill>
                <a:latin typeface="+mn-lt"/>
                <a:ea typeface="+mn-ea"/>
                <a:cs typeface="+mn-cs"/>
              </a:rPr>
              <a:t> </a:t>
            </a:r>
            <a:r>
              <a:rPr lang="en-US" sz="2200" i="1" kern="1200" spc="-10">
                <a:solidFill>
                  <a:schemeClr val="tx1"/>
                </a:solidFill>
                <a:latin typeface="+mn-lt"/>
                <a:ea typeface="+mn-ea"/>
                <a:cs typeface="+mn-cs"/>
              </a:rPr>
              <a:t>avgjørelsen,</a:t>
            </a:r>
            <a:r>
              <a:rPr lang="en-US" sz="2200" i="1" kern="1200" spc="-55">
                <a:solidFill>
                  <a:schemeClr val="tx1"/>
                </a:solidFill>
                <a:latin typeface="+mn-lt"/>
                <a:ea typeface="+mn-ea"/>
                <a:cs typeface="+mn-cs"/>
              </a:rPr>
              <a:t> </a:t>
            </a:r>
            <a:r>
              <a:rPr lang="en-US" sz="2200" i="1" kern="1200">
                <a:solidFill>
                  <a:schemeClr val="tx1"/>
                </a:solidFill>
                <a:latin typeface="+mn-lt"/>
                <a:ea typeface="+mn-ea"/>
                <a:cs typeface="+mn-cs"/>
              </a:rPr>
              <a:t>oppfølging</a:t>
            </a:r>
            <a:r>
              <a:rPr lang="en-US" sz="2200" i="1" kern="1200" spc="-55">
                <a:solidFill>
                  <a:schemeClr val="tx1"/>
                </a:solidFill>
                <a:latin typeface="+mn-lt"/>
                <a:ea typeface="+mn-ea"/>
                <a:cs typeface="+mn-cs"/>
              </a:rPr>
              <a:t> </a:t>
            </a:r>
            <a:r>
              <a:rPr lang="en-US" sz="2200" i="1" kern="1200" spc="-25">
                <a:solidFill>
                  <a:schemeClr val="tx1"/>
                </a:solidFill>
                <a:latin typeface="+mn-lt"/>
                <a:ea typeface="+mn-ea"/>
                <a:cs typeface="+mn-cs"/>
              </a:rPr>
              <a:t>og </a:t>
            </a:r>
            <a:r>
              <a:rPr lang="en-US" sz="2200" i="1" kern="1200" spc="-10">
                <a:solidFill>
                  <a:schemeClr val="tx1"/>
                </a:solidFill>
                <a:latin typeface="+mn-lt"/>
                <a:ea typeface="+mn-ea"/>
                <a:cs typeface="+mn-cs"/>
              </a:rPr>
              <a:t>kontroll.</a:t>
            </a:r>
            <a:endParaRPr lang="en-US" sz="2200" kern="1200">
              <a:solidFill>
                <a:schemeClr val="tx1"/>
              </a:solidFill>
              <a:latin typeface="+mn-lt"/>
              <a:ea typeface="+mn-ea"/>
              <a:cs typeface="+mn-cs"/>
            </a:endParaRPr>
          </a:p>
          <a:p>
            <a:pPr indent="-228600" algn="l" rtl="0">
              <a:lnSpc>
                <a:spcPct val="90000"/>
              </a:lnSpc>
              <a:spcBef>
                <a:spcPts val="1025"/>
              </a:spcBef>
              <a:buFont typeface="Arial" panose="020B0604020202020204" pitchFamily="34" charset="0"/>
              <a:buChar char="•"/>
            </a:pPr>
            <a:endParaRPr lang="en-US" sz="2200" kern="1200">
              <a:solidFill>
                <a:schemeClr val="tx1"/>
              </a:solidFill>
              <a:latin typeface="+mn-lt"/>
              <a:ea typeface="+mn-ea"/>
              <a:cs typeface="+mn-cs"/>
            </a:endParaRPr>
          </a:p>
          <a:p>
            <a:pPr marL="12700" marR="190500" indent="-228600" algn="l" rtl="0">
              <a:lnSpc>
                <a:spcPct val="90000"/>
              </a:lnSpc>
              <a:buFont typeface="Arial" panose="020B0604020202020204" pitchFamily="34" charset="0"/>
              <a:buChar char="•"/>
            </a:pPr>
            <a:r>
              <a:rPr lang="en-US" sz="2200" kern="1200">
                <a:solidFill>
                  <a:schemeClr val="tx1"/>
                </a:solidFill>
                <a:latin typeface="+mn-lt"/>
                <a:ea typeface="+mn-ea"/>
                <a:cs typeface="+mn-cs"/>
              </a:rPr>
              <a:t>Formålet</a:t>
            </a:r>
            <a:r>
              <a:rPr lang="en-US" sz="2200" kern="1200" spc="-15">
                <a:solidFill>
                  <a:schemeClr val="tx1"/>
                </a:solidFill>
                <a:latin typeface="+mn-lt"/>
                <a:ea typeface="+mn-ea"/>
                <a:cs typeface="+mn-cs"/>
              </a:rPr>
              <a:t> </a:t>
            </a:r>
            <a:r>
              <a:rPr lang="en-US" sz="2200" kern="1200">
                <a:solidFill>
                  <a:schemeClr val="tx1"/>
                </a:solidFill>
                <a:latin typeface="+mn-lt"/>
                <a:ea typeface="+mn-ea"/>
                <a:cs typeface="+mn-cs"/>
              </a:rPr>
              <a:t>med</a:t>
            </a:r>
            <a:r>
              <a:rPr lang="en-US" sz="2200" kern="1200" spc="-15">
                <a:solidFill>
                  <a:schemeClr val="tx1"/>
                </a:solidFill>
                <a:latin typeface="+mn-lt"/>
                <a:ea typeface="+mn-ea"/>
                <a:cs typeface="+mn-cs"/>
              </a:rPr>
              <a:t> </a:t>
            </a:r>
            <a:r>
              <a:rPr lang="en-US" sz="2200" kern="1200">
                <a:solidFill>
                  <a:schemeClr val="tx1"/>
                </a:solidFill>
                <a:latin typeface="+mn-lt"/>
                <a:ea typeface="+mn-ea"/>
                <a:cs typeface="+mn-cs"/>
              </a:rPr>
              <a:t>bestemmelsen</a:t>
            </a:r>
            <a:r>
              <a:rPr lang="en-US" sz="2200" kern="1200" spc="-10">
                <a:solidFill>
                  <a:schemeClr val="tx1"/>
                </a:solidFill>
                <a:latin typeface="+mn-lt"/>
                <a:ea typeface="+mn-ea"/>
                <a:cs typeface="+mn-cs"/>
              </a:rPr>
              <a:t> </a:t>
            </a:r>
            <a:r>
              <a:rPr lang="en-US" sz="2200" kern="1200">
                <a:solidFill>
                  <a:schemeClr val="tx1"/>
                </a:solidFill>
                <a:latin typeface="+mn-lt"/>
                <a:ea typeface="+mn-ea"/>
                <a:cs typeface="+mn-cs"/>
              </a:rPr>
              <a:t>er</a:t>
            </a:r>
            <a:r>
              <a:rPr lang="en-US" sz="2200" kern="1200" spc="-50">
                <a:solidFill>
                  <a:schemeClr val="tx1"/>
                </a:solidFill>
                <a:latin typeface="+mn-lt"/>
                <a:ea typeface="+mn-ea"/>
                <a:cs typeface="+mn-cs"/>
              </a:rPr>
              <a:t> </a:t>
            </a:r>
            <a:r>
              <a:rPr lang="en-US" sz="2200" kern="1200">
                <a:solidFill>
                  <a:schemeClr val="tx1"/>
                </a:solidFill>
                <a:latin typeface="+mn-lt"/>
                <a:ea typeface="+mn-ea"/>
                <a:cs typeface="+mn-cs"/>
              </a:rPr>
              <a:t>å</a:t>
            </a:r>
            <a:r>
              <a:rPr lang="en-US" sz="2200" kern="1200" spc="-55">
                <a:solidFill>
                  <a:schemeClr val="tx1"/>
                </a:solidFill>
                <a:latin typeface="+mn-lt"/>
                <a:ea typeface="+mn-ea"/>
                <a:cs typeface="+mn-cs"/>
              </a:rPr>
              <a:t> </a:t>
            </a:r>
            <a:r>
              <a:rPr lang="en-US" sz="2200" kern="1200">
                <a:solidFill>
                  <a:schemeClr val="tx1"/>
                </a:solidFill>
                <a:latin typeface="+mn-lt"/>
                <a:ea typeface="+mn-ea"/>
                <a:cs typeface="+mn-cs"/>
              </a:rPr>
              <a:t>sørge</a:t>
            </a:r>
            <a:r>
              <a:rPr lang="en-US" sz="2200" kern="1200" spc="-40">
                <a:solidFill>
                  <a:schemeClr val="tx1"/>
                </a:solidFill>
                <a:latin typeface="+mn-lt"/>
                <a:ea typeface="+mn-ea"/>
                <a:cs typeface="+mn-cs"/>
              </a:rPr>
              <a:t> </a:t>
            </a:r>
            <a:r>
              <a:rPr lang="en-US" sz="2200" kern="1200">
                <a:solidFill>
                  <a:schemeClr val="tx1"/>
                </a:solidFill>
                <a:latin typeface="+mn-lt"/>
                <a:ea typeface="+mn-ea"/>
                <a:cs typeface="+mn-cs"/>
              </a:rPr>
              <a:t>for</a:t>
            </a:r>
            <a:r>
              <a:rPr lang="en-US" sz="2200" kern="1200" spc="-50">
                <a:solidFill>
                  <a:schemeClr val="tx1"/>
                </a:solidFill>
                <a:latin typeface="+mn-lt"/>
                <a:ea typeface="+mn-ea"/>
                <a:cs typeface="+mn-cs"/>
              </a:rPr>
              <a:t> </a:t>
            </a:r>
            <a:r>
              <a:rPr lang="en-US" sz="2200" kern="1200">
                <a:solidFill>
                  <a:schemeClr val="tx1"/>
                </a:solidFill>
                <a:latin typeface="+mn-lt"/>
                <a:ea typeface="+mn-ea"/>
                <a:cs typeface="+mn-cs"/>
              </a:rPr>
              <a:t>at</a:t>
            </a:r>
            <a:r>
              <a:rPr lang="en-US" sz="2200" kern="1200" spc="-50">
                <a:solidFill>
                  <a:schemeClr val="tx1"/>
                </a:solidFill>
                <a:latin typeface="+mn-lt"/>
                <a:ea typeface="+mn-ea"/>
                <a:cs typeface="+mn-cs"/>
              </a:rPr>
              <a:t> </a:t>
            </a:r>
            <a:r>
              <a:rPr lang="en-US" sz="2200" kern="1200">
                <a:solidFill>
                  <a:schemeClr val="tx1"/>
                </a:solidFill>
                <a:latin typeface="+mn-lt"/>
                <a:ea typeface="+mn-ea"/>
                <a:cs typeface="+mn-cs"/>
              </a:rPr>
              <a:t>den</a:t>
            </a:r>
            <a:r>
              <a:rPr lang="en-US" sz="2200" kern="1200" spc="-55">
                <a:solidFill>
                  <a:schemeClr val="tx1"/>
                </a:solidFill>
                <a:latin typeface="+mn-lt"/>
                <a:ea typeface="+mn-ea"/>
                <a:cs typeface="+mn-cs"/>
              </a:rPr>
              <a:t> </a:t>
            </a:r>
            <a:r>
              <a:rPr lang="en-US" sz="2200" kern="1200">
                <a:solidFill>
                  <a:schemeClr val="tx1"/>
                </a:solidFill>
                <a:latin typeface="+mn-lt"/>
                <a:ea typeface="+mn-ea"/>
                <a:cs typeface="+mn-cs"/>
              </a:rPr>
              <a:t>som</a:t>
            </a:r>
            <a:r>
              <a:rPr lang="en-US" sz="2200" kern="1200" spc="-45">
                <a:solidFill>
                  <a:schemeClr val="tx1"/>
                </a:solidFill>
                <a:latin typeface="+mn-lt"/>
                <a:ea typeface="+mn-ea"/>
                <a:cs typeface="+mn-cs"/>
              </a:rPr>
              <a:t> </a:t>
            </a:r>
            <a:r>
              <a:rPr lang="en-US" sz="2200" kern="1200">
                <a:solidFill>
                  <a:schemeClr val="tx1"/>
                </a:solidFill>
                <a:latin typeface="+mn-lt"/>
                <a:ea typeface="+mn-ea"/>
                <a:cs typeface="+mn-cs"/>
              </a:rPr>
              <a:t>arbeider</a:t>
            </a:r>
            <a:r>
              <a:rPr lang="en-US" sz="2200" kern="1200" spc="-25">
                <a:solidFill>
                  <a:schemeClr val="tx1"/>
                </a:solidFill>
                <a:latin typeface="+mn-lt"/>
                <a:ea typeface="+mn-ea"/>
                <a:cs typeface="+mn-cs"/>
              </a:rPr>
              <a:t> </a:t>
            </a:r>
            <a:r>
              <a:rPr lang="en-US" sz="2200" kern="1200">
                <a:solidFill>
                  <a:schemeClr val="tx1"/>
                </a:solidFill>
                <a:latin typeface="+mn-lt"/>
                <a:ea typeface="+mn-ea"/>
                <a:cs typeface="+mn-cs"/>
              </a:rPr>
              <a:t>med</a:t>
            </a:r>
            <a:r>
              <a:rPr lang="en-US" sz="2200" kern="1200" spc="-20">
                <a:solidFill>
                  <a:schemeClr val="tx1"/>
                </a:solidFill>
                <a:latin typeface="+mn-lt"/>
                <a:ea typeface="+mn-ea"/>
                <a:cs typeface="+mn-cs"/>
              </a:rPr>
              <a:t> </a:t>
            </a:r>
            <a:r>
              <a:rPr lang="en-US" sz="2200" kern="1200">
                <a:solidFill>
                  <a:schemeClr val="tx1"/>
                </a:solidFill>
                <a:latin typeface="+mn-lt"/>
                <a:ea typeface="+mn-ea"/>
                <a:cs typeface="+mn-cs"/>
              </a:rPr>
              <a:t>en</a:t>
            </a:r>
            <a:r>
              <a:rPr lang="en-US" sz="2200" kern="1200" spc="-55">
                <a:solidFill>
                  <a:schemeClr val="tx1"/>
                </a:solidFill>
                <a:latin typeface="+mn-lt"/>
                <a:ea typeface="+mn-ea"/>
                <a:cs typeface="+mn-cs"/>
              </a:rPr>
              <a:t> </a:t>
            </a:r>
            <a:r>
              <a:rPr lang="en-US" sz="2200" kern="1200">
                <a:solidFill>
                  <a:schemeClr val="tx1"/>
                </a:solidFill>
                <a:latin typeface="+mn-lt"/>
                <a:ea typeface="+mn-ea"/>
                <a:cs typeface="+mn-cs"/>
              </a:rPr>
              <a:t>sak,</a:t>
            </a:r>
            <a:r>
              <a:rPr lang="en-US" sz="2200" kern="1200" spc="-50">
                <a:solidFill>
                  <a:schemeClr val="tx1"/>
                </a:solidFill>
                <a:latin typeface="+mn-lt"/>
                <a:ea typeface="+mn-ea"/>
                <a:cs typeface="+mn-cs"/>
              </a:rPr>
              <a:t> </a:t>
            </a:r>
            <a:r>
              <a:rPr lang="en-US" sz="2200" kern="1200" spc="-25">
                <a:solidFill>
                  <a:schemeClr val="tx1"/>
                </a:solidFill>
                <a:latin typeface="+mn-lt"/>
                <a:ea typeface="+mn-ea"/>
                <a:cs typeface="+mn-cs"/>
              </a:rPr>
              <a:t>kan </a:t>
            </a:r>
            <a:r>
              <a:rPr lang="en-US" sz="2200" kern="1200">
                <a:solidFill>
                  <a:schemeClr val="tx1"/>
                </a:solidFill>
                <a:latin typeface="+mn-lt"/>
                <a:ea typeface="+mn-ea"/>
                <a:cs typeface="+mn-cs"/>
              </a:rPr>
              <a:t>henvende</a:t>
            </a:r>
            <a:r>
              <a:rPr lang="en-US" sz="2200" kern="1200" spc="-30">
                <a:solidFill>
                  <a:schemeClr val="tx1"/>
                </a:solidFill>
                <a:latin typeface="+mn-lt"/>
                <a:ea typeface="+mn-ea"/>
                <a:cs typeface="+mn-cs"/>
              </a:rPr>
              <a:t> </a:t>
            </a:r>
            <a:r>
              <a:rPr lang="en-US" sz="2200" kern="1200">
                <a:solidFill>
                  <a:schemeClr val="tx1"/>
                </a:solidFill>
                <a:latin typeface="+mn-lt"/>
                <a:ea typeface="+mn-ea"/>
                <a:cs typeface="+mn-cs"/>
              </a:rPr>
              <a:t>seg</a:t>
            </a:r>
            <a:r>
              <a:rPr lang="en-US" sz="2200" kern="1200" spc="-55">
                <a:solidFill>
                  <a:schemeClr val="tx1"/>
                </a:solidFill>
                <a:latin typeface="+mn-lt"/>
                <a:ea typeface="+mn-ea"/>
                <a:cs typeface="+mn-cs"/>
              </a:rPr>
              <a:t> </a:t>
            </a:r>
            <a:r>
              <a:rPr lang="en-US" sz="2200" kern="1200">
                <a:solidFill>
                  <a:schemeClr val="tx1"/>
                </a:solidFill>
                <a:latin typeface="+mn-lt"/>
                <a:ea typeface="+mn-ea"/>
                <a:cs typeface="+mn-cs"/>
              </a:rPr>
              <a:t>til</a:t>
            </a:r>
            <a:r>
              <a:rPr lang="en-US" sz="2200" kern="1200" spc="-45">
                <a:solidFill>
                  <a:schemeClr val="tx1"/>
                </a:solidFill>
                <a:latin typeface="+mn-lt"/>
                <a:ea typeface="+mn-ea"/>
                <a:cs typeface="+mn-cs"/>
              </a:rPr>
              <a:t> </a:t>
            </a:r>
            <a:r>
              <a:rPr lang="en-US" sz="2200" kern="1200">
                <a:solidFill>
                  <a:schemeClr val="tx1"/>
                </a:solidFill>
                <a:latin typeface="+mn-lt"/>
                <a:ea typeface="+mn-ea"/>
                <a:cs typeface="+mn-cs"/>
              </a:rPr>
              <a:t>andre</a:t>
            </a:r>
            <a:r>
              <a:rPr lang="en-US" sz="2200" kern="1200" spc="-30">
                <a:solidFill>
                  <a:schemeClr val="tx1"/>
                </a:solidFill>
                <a:latin typeface="+mn-lt"/>
                <a:ea typeface="+mn-ea"/>
                <a:cs typeface="+mn-cs"/>
              </a:rPr>
              <a:t> </a:t>
            </a:r>
            <a:r>
              <a:rPr lang="en-US" sz="2200" kern="1200">
                <a:solidFill>
                  <a:schemeClr val="tx1"/>
                </a:solidFill>
                <a:latin typeface="+mn-lt"/>
                <a:ea typeface="+mn-ea"/>
                <a:cs typeface="+mn-cs"/>
              </a:rPr>
              <a:t>både</a:t>
            </a:r>
            <a:r>
              <a:rPr lang="en-US" sz="2200" kern="1200" spc="-40">
                <a:solidFill>
                  <a:schemeClr val="tx1"/>
                </a:solidFill>
                <a:latin typeface="+mn-lt"/>
                <a:ea typeface="+mn-ea"/>
                <a:cs typeface="+mn-cs"/>
              </a:rPr>
              <a:t> </a:t>
            </a:r>
            <a:r>
              <a:rPr lang="en-US" sz="2200" kern="1200">
                <a:solidFill>
                  <a:schemeClr val="tx1"/>
                </a:solidFill>
                <a:latin typeface="+mn-lt"/>
                <a:ea typeface="+mn-ea"/>
                <a:cs typeface="+mn-cs"/>
              </a:rPr>
              <a:t>i</a:t>
            </a:r>
            <a:r>
              <a:rPr lang="en-US" sz="2200" kern="1200" spc="-55">
                <a:solidFill>
                  <a:schemeClr val="tx1"/>
                </a:solidFill>
                <a:latin typeface="+mn-lt"/>
                <a:ea typeface="+mn-ea"/>
                <a:cs typeface="+mn-cs"/>
              </a:rPr>
              <a:t> </a:t>
            </a:r>
            <a:r>
              <a:rPr lang="en-US" sz="2200" kern="1200">
                <a:solidFill>
                  <a:schemeClr val="tx1"/>
                </a:solidFill>
                <a:latin typeface="+mn-lt"/>
                <a:ea typeface="+mn-ea"/>
                <a:cs typeface="+mn-cs"/>
              </a:rPr>
              <a:t>egen</a:t>
            </a:r>
            <a:r>
              <a:rPr lang="en-US" sz="2200" kern="1200" spc="-40">
                <a:solidFill>
                  <a:schemeClr val="tx1"/>
                </a:solidFill>
                <a:latin typeface="+mn-lt"/>
                <a:ea typeface="+mn-ea"/>
                <a:cs typeface="+mn-cs"/>
              </a:rPr>
              <a:t> </a:t>
            </a:r>
            <a:r>
              <a:rPr lang="en-US" sz="2200" kern="1200">
                <a:solidFill>
                  <a:schemeClr val="tx1"/>
                </a:solidFill>
                <a:latin typeface="+mn-lt"/>
                <a:ea typeface="+mn-ea"/>
                <a:cs typeface="+mn-cs"/>
              </a:rPr>
              <a:t>tjeneste</a:t>
            </a:r>
            <a:r>
              <a:rPr lang="en-US" sz="2200" kern="1200" spc="-15">
                <a:solidFill>
                  <a:schemeClr val="tx1"/>
                </a:solidFill>
                <a:latin typeface="+mn-lt"/>
                <a:ea typeface="+mn-ea"/>
                <a:cs typeface="+mn-cs"/>
              </a:rPr>
              <a:t> </a:t>
            </a:r>
            <a:r>
              <a:rPr lang="en-US" sz="2200" kern="1200">
                <a:solidFill>
                  <a:schemeClr val="tx1"/>
                </a:solidFill>
                <a:latin typeface="+mn-lt"/>
                <a:ea typeface="+mn-ea"/>
                <a:cs typeface="+mn-cs"/>
              </a:rPr>
              <a:t>og</a:t>
            </a:r>
            <a:r>
              <a:rPr lang="en-US" sz="2200" kern="1200" spc="-55">
                <a:solidFill>
                  <a:schemeClr val="tx1"/>
                </a:solidFill>
                <a:latin typeface="+mn-lt"/>
                <a:ea typeface="+mn-ea"/>
                <a:cs typeface="+mn-cs"/>
              </a:rPr>
              <a:t> </a:t>
            </a:r>
            <a:r>
              <a:rPr lang="en-US" sz="2200" kern="1200">
                <a:solidFill>
                  <a:schemeClr val="tx1"/>
                </a:solidFill>
                <a:latin typeface="+mn-lt"/>
                <a:ea typeface="+mn-ea"/>
                <a:cs typeface="+mn-cs"/>
              </a:rPr>
              <a:t>andre</a:t>
            </a:r>
            <a:r>
              <a:rPr lang="en-US" sz="2200" kern="1200" spc="-35">
                <a:solidFill>
                  <a:schemeClr val="tx1"/>
                </a:solidFill>
                <a:latin typeface="+mn-lt"/>
                <a:ea typeface="+mn-ea"/>
                <a:cs typeface="+mn-cs"/>
              </a:rPr>
              <a:t> </a:t>
            </a:r>
            <a:r>
              <a:rPr lang="en-US" sz="2200" kern="1200">
                <a:solidFill>
                  <a:schemeClr val="tx1"/>
                </a:solidFill>
                <a:latin typeface="+mn-lt"/>
                <a:ea typeface="+mn-ea"/>
                <a:cs typeface="+mn-cs"/>
              </a:rPr>
              <a:t>tjenester</a:t>
            </a:r>
            <a:r>
              <a:rPr lang="en-US" sz="2200" kern="1200" spc="-20">
                <a:solidFill>
                  <a:schemeClr val="tx1"/>
                </a:solidFill>
                <a:latin typeface="+mn-lt"/>
                <a:ea typeface="+mn-ea"/>
                <a:cs typeface="+mn-cs"/>
              </a:rPr>
              <a:t> </a:t>
            </a:r>
            <a:r>
              <a:rPr lang="en-US" sz="2200" kern="1200">
                <a:solidFill>
                  <a:schemeClr val="tx1"/>
                </a:solidFill>
                <a:latin typeface="+mn-lt"/>
                <a:ea typeface="+mn-ea"/>
                <a:cs typeface="+mn-cs"/>
              </a:rPr>
              <a:t>for </a:t>
            </a:r>
            <a:r>
              <a:rPr lang="en-US" sz="2200" b="1" i="1" kern="1200">
                <a:solidFill>
                  <a:schemeClr val="tx1"/>
                </a:solidFill>
                <a:latin typeface="+mn-lt"/>
                <a:ea typeface="+mn-ea"/>
                <a:cs typeface="+mn-cs"/>
              </a:rPr>
              <a:t>å</a:t>
            </a:r>
            <a:r>
              <a:rPr lang="en-US" sz="2200" b="1" i="1" kern="1200" spc="-55">
                <a:solidFill>
                  <a:schemeClr val="tx1"/>
                </a:solidFill>
                <a:latin typeface="+mn-lt"/>
                <a:ea typeface="+mn-ea"/>
                <a:cs typeface="+mn-cs"/>
              </a:rPr>
              <a:t> </a:t>
            </a:r>
            <a:r>
              <a:rPr lang="en-US" sz="2200" b="1" i="1" kern="1200" spc="-10">
                <a:solidFill>
                  <a:schemeClr val="tx1"/>
                </a:solidFill>
                <a:latin typeface="+mn-lt"/>
                <a:ea typeface="+mn-ea"/>
                <a:cs typeface="+mn-cs"/>
              </a:rPr>
              <a:t>innhente </a:t>
            </a:r>
            <a:r>
              <a:rPr lang="en-US" sz="2200" b="1" i="1" kern="1200">
                <a:solidFill>
                  <a:schemeClr val="tx1"/>
                </a:solidFill>
                <a:latin typeface="+mn-lt"/>
                <a:ea typeface="+mn-ea"/>
                <a:cs typeface="+mn-cs"/>
              </a:rPr>
              <a:t>opplysninger</a:t>
            </a:r>
            <a:r>
              <a:rPr lang="en-US" sz="2200" b="1" i="1" kern="1200" spc="-25">
                <a:solidFill>
                  <a:schemeClr val="tx1"/>
                </a:solidFill>
                <a:latin typeface="+mn-lt"/>
                <a:ea typeface="+mn-ea"/>
                <a:cs typeface="+mn-cs"/>
              </a:rPr>
              <a:t> </a:t>
            </a:r>
            <a:r>
              <a:rPr lang="en-US" sz="2200" kern="1200">
                <a:solidFill>
                  <a:schemeClr val="tx1"/>
                </a:solidFill>
                <a:latin typeface="+mn-lt"/>
                <a:ea typeface="+mn-ea"/>
                <a:cs typeface="+mn-cs"/>
              </a:rPr>
              <a:t>som</a:t>
            </a:r>
            <a:r>
              <a:rPr lang="en-US" sz="2200" kern="1200" spc="-50">
                <a:solidFill>
                  <a:schemeClr val="tx1"/>
                </a:solidFill>
                <a:latin typeface="+mn-lt"/>
                <a:ea typeface="+mn-ea"/>
                <a:cs typeface="+mn-cs"/>
              </a:rPr>
              <a:t> </a:t>
            </a:r>
            <a:r>
              <a:rPr lang="en-US" sz="2200" kern="1200">
                <a:solidFill>
                  <a:schemeClr val="tx1"/>
                </a:solidFill>
                <a:latin typeface="+mn-lt"/>
                <a:ea typeface="+mn-ea"/>
                <a:cs typeface="+mn-cs"/>
              </a:rPr>
              <a:t>er</a:t>
            </a:r>
            <a:r>
              <a:rPr lang="en-US" sz="2200" kern="1200" spc="-60">
                <a:solidFill>
                  <a:schemeClr val="tx1"/>
                </a:solidFill>
                <a:latin typeface="+mn-lt"/>
                <a:ea typeface="+mn-ea"/>
                <a:cs typeface="+mn-cs"/>
              </a:rPr>
              <a:t> </a:t>
            </a:r>
            <a:r>
              <a:rPr lang="en-US" sz="2200" kern="1200">
                <a:solidFill>
                  <a:schemeClr val="tx1"/>
                </a:solidFill>
                <a:latin typeface="+mn-lt"/>
                <a:ea typeface="+mn-ea"/>
                <a:cs typeface="+mn-cs"/>
              </a:rPr>
              <a:t>nødvendig</a:t>
            </a:r>
            <a:r>
              <a:rPr lang="en-US" sz="2200" kern="1200" spc="-35">
                <a:solidFill>
                  <a:schemeClr val="tx1"/>
                </a:solidFill>
                <a:latin typeface="+mn-lt"/>
                <a:ea typeface="+mn-ea"/>
                <a:cs typeface="+mn-cs"/>
              </a:rPr>
              <a:t> </a:t>
            </a:r>
            <a:r>
              <a:rPr lang="en-US" sz="2200" kern="1200">
                <a:solidFill>
                  <a:schemeClr val="tx1"/>
                </a:solidFill>
                <a:latin typeface="+mn-lt"/>
                <a:ea typeface="+mn-ea"/>
                <a:cs typeface="+mn-cs"/>
              </a:rPr>
              <a:t>for</a:t>
            </a:r>
            <a:r>
              <a:rPr lang="en-US" sz="2200" kern="1200" spc="-50">
                <a:solidFill>
                  <a:schemeClr val="tx1"/>
                </a:solidFill>
                <a:latin typeface="+mn-lt"/>
                <a:ea typeface="+mn-ea"/>
                <a:cs typeface="+mn-cs"/>
              </a:rPr>
              <a:t> </a:t>
            </a:r>
            <a:r>
              <a:rPr lang="en-US" sz="2200" kern="1200">
                <a:solidFill>
                  <a:schemeClr val="tx1"/>
                </a:solidFill>
                <a:latin typeface="+mn-lt"/>
                <a:ea typeface="+mn-ea"/>
                <a:cs typeface="+mn-cs"/>
              </a:rPr>
              <a:t>å</a:t>
            </a:r>
            <a:r>
              <a:rPr lang="en-US" sz="2200" kern="1200" spc="-55">
                <a:solidFill>
                  <a:schemeClr val="tx1"/>
                </a:solidFill>
                <a:latin typeface="+mn-lt"/>
                <a:ea typeface="+mn-ea"/>
                <a:cs typeface="+mn-cs"/>
              </a:rPr>
              <a:t> </a:t>
            </a:r>
            <a:r>
              <a:rPr lang="en-US" sz="2200" kern="1200">
                <a:solidFill>
                  <a:schemeClr val="tx1"/>
                </a:solidFill>
                <a:latin typeface="+mn-lt"/>
                <a:ea typeface="+mn-ea"/>
                <a:cs typeface="+mn-cs"/>
              </a:rPr>
              <a:t>sikre</a:t>
            </a:r>
            <a:r>
              <a:rPr lang="en-US" sz="2200" kern="1200" spc="-40">
                <a:solidFill>
                  <a:schemeClr val="tx1"/>
                </a:solidFill>
                <a:latin typeface="+mn-lt"/>
                <a:ea typeface="+mn-ea"/>
                <a:cs typeface="+mn-cs"/>
              </a:rPr>
              <a:t> </a:t>
            </a:r>
            <a:r>
              <a:rPr lang="en-US" sz="2200" kern="1200">
                <a:solidFill>
                  <a:schemeClr val="tx1"/>
                </a:solidFill>
                <a:latin typeface="+mn-lt"/>
                <a:ea typeface="+mn-ea"/>
                <a:cs typeface="+mn-cs"/>
              </a:rPr>
              <a:t>en</a:t>
            </a:r>
            <a:r>
              <a:rPr lang="en-US" sz="2200" kern="1200" spc="-55">
                <a:solidFill>
                  <a:schemeClr val="tx1"/>
                </a:solidFill>
                <a:latin typeface="+mn-lt"/>
                <a:ea typeface="+mn-ea"/>
                <a:cs typeface="+mn-cs"/>
              </a:rPr>
              <a:t> </a:t>
            </a:r>
            <a:r>
              <a:rPr lang="en-US" sz="2200" kern="1200">
                <a:solidFill>
                  <a:schemeClr val="tx1"/>
                </a:solidFill>
                <a:latin typeface="+mn-lt"/>
                <a:ea typeface="+mn-ea"/>
                <a:cs typeface="+mn-cs"/>
              </a:rPr>
              <a:t>forsvarlig</a:t>
            </a:r>
            <a:r>
              <a:rPr lang="en-US" sz="2200" kern="1200" spc="-10">
                <a:solidFill>
                  <a:schemeClr val="tx1"/>
                </a:solidFill>
                <a:latin typeface="+mn-lt"/>
                <a:ea typeface="+mn-ea"/>
                <a:cs typeface="+mn-cs"/>
              </a:rPr>
              <a:t> saksbehandling.</a:t>
            </a:r>
            <a:endParaRPr lang="en-US" sz="2200" kern="1200">
              <a:solidFill>
                <a:schemeClr val="tx1"/>
              </a:solidFill>
              <a:latin typeface="+mn-lt"/>
              <a:ea typeface="+mn-ea"/>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45870" y="685291"/>
            <a:ext cx="4026535" cy="4801870"/>
          </a:xfrm>
          <a:prstGeom prst="rect">
            <a:avLst/>
          </a:prstGeom>
        </p:spPr>
        <p:txBody>
          <a:bodyPr vert="horz" wrap="square" lIns="0" tIns="13335" rIns="0" bIns="0" rtlCol="0">
            <a:spAutoFit/>
          </a:bodyPr>
          <a:lstStyle/>
          <a:p>
            <a:pPr marL="12700" marR="5080">
              <a:lnSpc>
                <a:spcPct val="100000"/>
              </a:lnSpc>
              <a:spcBef>
                <a:spcPts val="105"/>
              </a:spcBef>
            </a:pPr>
            <a:r>
              <a:rPr sz="2000" b="1" dirty="0">
                <a:latin typeface="Calibri"/>
                <a:cs typeface="Calibri"/>
              </a:rPr>
              <a:t>Peder</a:t>
            </a:r>
            <a:r>
              <a:rPr sz="2000" b="1" spc="-35" dirty="0">
                <a:latin typeface="Calibri"/>
                <a:cs typeface="Calibri"/>
              </a:rPr>
              <a:t> </a:t>
            </a:r>
            <a:r>
              <a:rPr sz="2000" b="1" dirty="0">
                <a:latin typeface="Calibri"/>
                <a:cs typeface="Calibri"/>
              </a:rPr>
              <a:t>har</a:t>
            </a:r>
            <a:r>
              <a:rPr sz="2000" b="1" spc="-35" dirty="0">
                <a:latin typeface="Calibri"/>
                <a:cs typeface="Calibri"/>
              </a:rPr>
              <a:t> </a:t>
            </a:r>
            <a:r>
              <a:rPr sz="2000" b="1" dirty="0">
                <a:latin typeface="Calibri"/>
                <a:cs typeface="Calibri"/>
              </a:rPr>
              <a:t>droppet</a:t>
            </a:r>
            <a:r>
              <a:rPr sz="2000" b="1" spc="-50" dirty="0">
                <a:latin typeface="Calibri"/>
                <a:cs typeface="Calibri"/>
              </a:rPr>
              <a:t> </a:t>
            </a:r>
            <a:r>
              <a:rPr sz="2000" b="1" dirty="0">
                <a:latin typeface="Calibri"/>
                <a:cs typeface="Calibri"/>
              </a:rPr>
              <a:t>ut</a:t>
            </a:r>
            <a:r>
              <a:rPr sz="2000" b="1" spc="-55" dirty="0">
                <a:latin typeface="Calibri"/>
                <a:cs typeface="Calibri"/>
              </a:rPr>
              <a:t> </a:t>
            </a:r>
            <a:r>
              <a:rPr sz="2000" b="1" dirty="0">
                <a:latin typeface="Calibri"/>
                <a:cs typeface="Calibri"/>
              </a:rPr>
              <a:t>av</a:t>
            </a:r>
            <a:r>
              <a:rPr sz="2000" b="1" spc="-40" dirty="0">
                <a:latin typeface="Calibri"/>
                <a:cs typeface="Calibri"/>
              </a:rPr>
              <a:t> </a:t>
            </a:r>
            <a:r>
              <a:rPr sz="2000" b="1" spc="-10" dirty="0">
                <a:latin typeface="Calibri"/>
                <a:cs typeface="Calibri"/>
              </a:rPr>
              <a:t>videregående </a:t>
            </a:r>
            <a:r>
              <a:rPr sz="2000" b="1" dirty="0">
                <a:latin typeface="Calibri"/>
                <a:cs typeface="Calibri"/>
              </a:rPr>
              <a:t>skole.</a:t>
            </a:r>
            <a:r>
              <a:rPr sz="2000" b="1" spc="-45" dirty="0">
                <a:latin typeface="Calibri"/>
                <a:cs typeface="Calibri"/>
              </a:rPr>
              <a:t> </a:t>
            </a:r>
            <a:r>
              <a:rPr sz="2000" b="1" dirty="0">
                <a:latin typeface="Calibri"/>
                <a:cs typeface="Calibri"/>
              </a:rPr>
              <a:t>Han</a:t>
            </a:r>
            <a:r>
              <a:rPr sz="2000" b="1" spc="-45" dirty="0">
                <a:latin typeface="Calibri"/>
                <a:cs typeface="Calibri"/>
              </a:rPr>
              <a:t> </a:t>
            </a:r>
            <a:r>
              <a:rPr sz="2000" b="1" dirty="0">
                <a:latin typeface="Calibri"/>
                <a:cs typeface="Calibri"/>
              </a:rPr>
              <a:t>har</a:t>
            </a:r>
            <a:r>
              <a:rPr sz="2000" b="1" spc="-50" dirty="0">
                <a:latin typeface="Calibri"/>
                <a:cs typeface="Calibri"/>
              </a:rPr>
              <a:t> </a:t>
            </a:r>
            <a:r>
              <a:rPr sz="2000" b="1" spc="-10" dirty="0">
                <a:latin typeface="Calibri"/>
                <a:cs typeface="Calibri"/>
              </a:rPr>
              <a:t>takket</a:t>
            </a:r>
            <a:r>
              <a:rPr sz="2000" b="1" spc="-40" dirty="0">
                <a:latin typeface="Calibri"/>
                <a:cs typeface="Calibri"/>
              </a:rPr>
              <a:t> </a:t>
            </a:r>
            <a:r>
              <a:rPr sz="2000" b="1" spc="-25" dirty="0">
                <a:latin typeface="Calibri"/>
                <a:cs typeface="Calibri"/>
              </a:rPr>
              <a:t>ja</a:t>
            </a:r>
            <a:endParaRPr sz="2000">
              <a:latin typeface="Calibri"/>
              <a:cs typeface="Calibri"/>
            </a:endParaRPr>
          </a:p>
          <a:p>
            <a:pPr marL="12700" marR="139700" indent="55880">
              <a:lnSpc>
                <a:spcPct val="100000"/>
              </a:lnSpc>
            </a:pPr>
            <a:r>
              <a:rPr sz="2000" b="1" dirty="0">
                <a:latin typeface="Calibri"/>
                <a:cs typeface="Calibri"/>
              </a:rPr>
              <a:t>til</a:t>
            </a:r>
            <a:r>
              <a:rPr sz="2000" b="1" spc="-60" dirty="0">
                <a:latin typeface="Calibri"/>
                <a:cs typeface="Calibri"/>
              </a:rPr>
              <a:t> </a:t>
            </a:r>
            <a:r>
              <a:rPr sz="2000" b="1" dirty="0">
                <a:latin typeface="Calibri"/>
                <a:cs typeface="Calibri"/>
              </a:rPr>
              <a:t>oppfølgning</a:t>
            </a:r>
            <a:r>
              <a:rPr sz="2000" b="1" spc="-60" dirty="0">
                <a:latin typeface="Calibri"/>
                <a:cs typeface="Calibri"/>
              </a:rPr>
              <a:t> </a:t>
            </a:r>
            <a:r>
              <a:rPr sz="2000" b="1" dirty="0">
                <a:latin typeface="Calibri"/>
                <a:cs typeface="Calibri"/>
              </a:rPr>
              <a:t>fra</a:t>
            </a:r>
            <a:r>
              <a:rPr sz="2000" b="1" spc="-40" dirty="0">
                <a:latin typeface="Calibri"/>
                <a:cs typeface="Calibri"/>
              </a:rPr>
              <a:t> </a:t>
            </a:r>
            <a:r>
              <a:rPr sz="2000" b="1" spc="-20" dirty="0">
                <a:latin typeface="Calibri"/>
                <a:cs typeface="Calibri"/>
              </a:rPr>
              <a:t>NAV. </a:t>
            </a:r>
            <a:r>
              <a:rPr sz="2000" b="1" dirty="0">
                <a:latin typeface="Calibri"/>
                <a:cs typeface="Calibri"/>
              </a:rPr>
              <a:t>Saksbehandleren</a:t>
            </a:r>
            <a:r>
              <a:rPr sz="2000" b="1" spc="-60" dirty="0">
                <a:latin typeface="Calibri"/>
                <a:cs typeface="Calibri"/>
              </a:rPr>
              <a:t> </a:t>
            </a:r>
            <a:r>
              <a:rPr sz="2000" b="1" dirty="0">
                <a:latin typeface="Calibri"/>
                <a:cs typeface="Calibri"/>
              </a:rPr>
              <a:t>i</a:t>
            </a:r>
            <a:r>
              <a:rPr sz="2000" b="1" spc="-65" dirty="0">
                <a:latin typeface="Calibri"/>
                <a:cs typeface="Calibri"/>
              </a:rPr>
              <a:t> </a:t>
            </a:r>
            <a:r>
              <a:rPr sz="2000" b="1" spc="-20" dirty="0">
                <a:latin typeface="Calibri"/>
                <a:cs typeface="Calibri"/>
              </a:rPr>
              <a:t>NAV</a:t>
            </a:r>
            <a:r>
              <a:rPr sz="2000" b="1" spc="-65" dirty="0">
                <a:latin typeface="Calibri"/>
                <a:cs typeface="Calibri"/>
              </a:rPr>
              <a:t> </a:t>
            </a:r>
            <a:r>
              <a:rPr sz="2000" b="1" spc="-10" dirty="0">
                <a:latin typeface="Calibri"/>
                <a:cs typeface="Calibri"/>
              </a:rPr>
              <a:t>kontakter rådgiveren </a:t>
            </a:r>
            <a:r>
              <a:rPr sz="2000" b="1" dirty="0">
                <a:latin typeface="Calibri"/>
                <a:cs typeface="Calibri"/>
              </a:rPr>
              <a:t>i</a:t>
            </a:r>
            <a:r>
              <a:rPr sz="2000" b="1" spc="-40" dirty="0">
                <a:latin typeface="Calibri"/>
                <a:cs typeface="Calibri"/>
              </a:rPr>
              <a:t> </a:t>
            </a:r>
            <a:r>
              <a:rPr sz="2000" b="1" spc="-35" dirty="0">
                <a:latin typeface="Calibri"/>
                <a:cs typeface="Calibri"/>
              </a:rPr>
              <a:t>PPT</a:t>
            </a:r>
            <a:r>
              <a:rPr sz="2000" b="1" strike="sngStrike" spc="-35" dirty="0">
                <a:latin typeface="Calibri"/>
                <a:cs typeface="Calibri"/>
              </a:rPr>
              <a:t>,</a:t>
            </a:r>
            <a:r>
              <a:rPr sz="2000" b="1" strike="noStrike" spc="-60" dirty="0">
                <a:latin typeface="Calibri"/>
                <a:cs typeface="Calibri"/>
              </a:rPr>
              <a:t> </a:t>
            </a:r>
            <a:r>
              <a:rPr sz="2000" b="1" strike="noStrike" dirty="0">
                <a:latin typeface="Calibri"/>
                <a:cs typeface="Calibri"/>
              </a:rPr>
              <a:t>som</a:t>
            </a:r>
            <a:r>
              <a:rPr sz="2000" b="1" strike="noStrike" spc="-50" dirty="0">
                <a:latin typeface="Calibri"/>
                <a:cs typeface="Calibri"/>
              </a:rPr>
              <a:t> </a:t>
            </a:r>
            <a:r>
              <a:rPr sz="2000" b="1" strike="noStrike" dirty="0">
                <a:latin typeface="Calibri"/>
                <a:cs typeface="Calibri"/>
              </a:rPr>
              <a:t>har</a:t>
            </a:r>
            <a:r>
              <a:rPr sz="2000" b="1" strike="noStrike" spc="-25" dirty="0">
                <a:latin typeface="Calibri"/>
                <a:cs typeface="Calibri"/>
              </a:rPr>
              <a:t> </a:t>
            </a:r>
            <a:r>
              <a:rPr sz="2000" b="1" strike="noStrike" dirty="0">
                <a:latin typeface="Calibri"/>
                <a:cs typeface="Calibri"/>
              </a:rPr>
              <a:t>fulgt</a:t>
            </a:r>
            <a:r>
              <a:rPr sz="2000" b="1" strike="noStrike" spc="-50" dirty="0">
                <a:latin typeface="Calibri"/>
                <a:cs typeface="Calibri"/>
              </a:rPr>
              <a:t> </a:t>
            </a:r>
            <a:r>
              <a:rPr sz="2000" b="1" strike="noStrike" spc="-10" dirty="0">
                <a:latin typeface="Calibri"/>
                <a:cs typeface="Calibri"/>
              </a:rPr>
              <a:t>Peder </a:t>
            </a:r>
            <a:r>
              <a:rPr sz="2000" b="1" strike="noStrike" dirty="0">
                <a:latin typeface="Calibri"/>
                <a:cs typeface="Calibri"/>
              </a:rPr>
              <a:t>tett</a:t>
            </a:r>
            <a:r>
              <a:rPr sz="2000" b="1" strike="noStrike" spc="-75" dirty="0">
                <a:latin typeface="Calibri"/>
                <a:cs typeface="Calibri"/>
              </a:rPr>
              <a:t> </a:t>
            </a:r>
            <a:r>
              <a:rPr sz="2000" b="1" strike="noStrike" spc="-10" dirty="0">
                <a:latin typeface="Calibri"/>
                <a:cs typeface="Calibri"/>
              </a:rPr>
              <a:t>gjennom</a:t>
            </a:r>
            <a:endParaRPr sz="2000">
              <a:latin typeface="Calibri"/>
              <a:cs typeface="Calibri"/>
            </a:endParaRPr>
          </a:p>
          <a:p>
            <a:pPr marL="12700">
              <a:lnSpc>
                <a:spcPct val="100000"/>
              </a:lnSpc>
            </a:pPr>
            <a:r>
              <a:rPr sz="2000" b="1" spc="-10" dirty="0">
                <a:latin typeface="Calibri"/>
                <a:cs typeface="Calibri"/>
              </a:rPr>
              <a:t>skolegangen.</a:t>
            </a:r>
            <a:r>
              <a:rPr sz="2000" b="1" spc="-35" dirty="0">
                <a:latin typeface="Calibri"/>
                <a:cs typeface="Calibri"/>
              </a:rPr>
              <a:t> </a:t>
            </a:r>
            <a:r>
              <a:rPr sz="2000" b="1" dirty="0">
                <a:latin typeface="Calibri"/>
                <a:cs typeface="Calibri"/>
              </a:rPr>
              <a:t>Formålet</a:t>
            </a:r>
            <a:r>
              <a:rPr sz="2000" b="1" spc="-65" dirty="0">
                <a:latin typeface="Calibri"/>
                <a:cs typeface="Calibri"/>
              </a:rPr>
              <a:t> </a:t>
            </a:r>
            <a:r>
              <a:rPr sz="2000" b="1" dirty="0">
                <a:latin typeface="Calibri"/>
                <a:cs typeface="Calibri"/>
              </a:rPr>
              <a:t>er</a:t>
            </a:r>
            <a:r>
              <a:rPr sz="2000" b="1" spc="-40" dirty="0">
                <a:latin typeface="Calibri"/>
                <a:cs typeface="Calibri"/>
              </a:rPr>
              <a:t> </a:t>
            </a:r>
            <a:r>
              <a:rPr sz="2000" b="1" dirty="0">
                <a:latin typeface="Calibri"/>
                <a:cs typeface="Calibri"/>
              </a:rPr>
              <a:t>å</a:t>
            </a:r>
            <a:r>
              <a:rPr sz="2000" b="1" spc="-40" dirty="0">
                <a:latin typeface="Calibri"/>
                <a:cs typeface="Calibri"/>
              </a:rPr>
              <a:t> </a:t>
            </a:r>
            <a:r>
              <a:rPr sz="2000" b="1" spc="-10" dirty="0">
                <a:latin typeface="Calibri"/>
                <a:cs typeface="Calibri"/>
              </a:rPr>
              <a:t>innhente</a:t>
            </a:r>
            <a:endParaRPr sz="2000">
              <a:latin typeface="Calibri"/>
              <a:cs typeface="Calibri"/>
            </a:endParaRPr>
          </a:p>
          <a:p>
            <a:pPr marL="12700">
              <a:lnSpc>
                <a:spcPct val="100000"/>
              </a:lnSpc>
            </a:pPr>
            <a:r>
              <a:rPr sz="2000" b="1" dirty="0">
                <a:latin typeface="Calibri"/>
                <a:cs typeface="Calibri"/>
              </a:rPr>
              <a:t>informasjon</a:t>
            </a:r>
            <a:r>
              <a:rPr sz="2000" b="1" spc="-55" dirty="0">
                <a:latin typeface="Calibri"/>
                <a:cs typeface="Calibri"/>
              </a:rPr>
              <a:t> </a:t>
            </a:r>
            <a:r>
              <a:rPr sz="2000" b="1" dirty="0">
                <a:latin typeface="Calibri"/>
                <a:cs typeface="Calibri"/>
              </a:rPr>
              <a:t>om</a:t>
            </a:r>
            <a:r>
              <a:rPr sz="2000" b="1" spc="-55" dirty="0">
                <a:latin typeface="Calibri"/>
                <a:cs typeface="Calibri"/>
              </a:rPr>
              <a:t> </a:t>
            </a:r>
            <a:r>
              <a:rPr sz="2000" b="1" spc="-20" dirty="0">
                <a:latin typeface="Calibri"/>
                <a:cs typeface="Calibri"/>
              </a:rPr>
              <a:t>Peder</a:t>
            </a:r>
            <a:endParaRPr sz="2000">
              <a:latin typeface="Calibri"/>
              <a:cs typeface="Calibri"/>
            </a:endParaRPr>
          </a:p>
          <a:p>
            <a:pPr marL="12700" marR="160655">
              <a:lnSpc>
                <a:spcPct val="100000"/>
              </a:lnSpc>
            </a:pPr>
            <a:r>
              <a:rPr sz="2000" b="1" dirty="0">
                <a:latin typeface="Calibri"/>
                <a:cs typeface="Calibri"/>
              </a:rPr>
              <a:t>for</a:t>
            </a:r>
            <a:r>
              <a:rPr sz="2000" b="1" spc="-50" dirty="0">
                <a:latin typeface="Calibri"/>
                <a:cs typeface="Calibri"/>
              </a:rPr>
              <a:t> </a:t>
            </a:r>
            <a:r>
              <a:rPr sz="2000" b="1" dirty="0">
                <a:latin typeface="Calibri"/>
                <a:cs typeface="Calibri"/>
              </a:rPr>
              <a:t>å</a:t>
            </a:r>
            <a:r>
              <a:rPr sz="2000" b="1" spc="-45" dirty="0">
                <a:latin typeface="Calibri"/>
                <a:cs typeface="Calibri"/>
              </a:rPr>
              <a:t> </a:t>
            </a:r>
            <a:r>
              <a:rPr sz="2000" b="1" dirty="0">
                <a:latin typeface="Calibri"/>
                <a:cs typeface="Calibri"/>
              </a:rPr>
              <a:t>kunne</a:t>
            </a:r>
            <a:r>
              <a:rPr sz="2000" b="1" spc="-45" dirty="0">
                <a:latin typeface="Calibri"/>
                <a:cs typeface="Calibri"/>
              </a:rPr>
              <a:t> </a:t>
            </a:r>
            <a:r>
              <a:rPr sz="2000" b="1" spc="-10" dirty="0">
                <a:latin typeface="Calibri"/>
                <a:cs typeface="Calibri"/>
              </a:rPr>
              <a:t>skreddersy</a:t>
            </a:r>
            <a:r>
              <a:rPr sz="2000" b="1" spc="-40" dirty="0">
                <a:latin typeface="Calibri"/>
                <a:cs typeface="Calibri"/>
              </a:rPr>
              <a:t> </a:t>
            </a:r>
            <a:r>
              <a:rPr sz="2000" b="1" dirty="0">
                <a:latin typeface="Calibri"/>
                <a:cs typeface="Calibri"/>
              </a:rPr>
              <a:t>et</a:t>
            </a:r>
            <a:r>
              <a:rPr sz="2000" b="1" spc="-55" dirty="0">
                <a:latin typeface="Calibri"/>
                <a:cs typeface="Calibri"/>
              </a:rPr>
              <a:t> </a:t>
            </a:r>
            <a:r>
              <a:rPr sz="2000" b="1" spc="-10" dirty="0">
                <a:latin typeface="Calibri"/>
                <a:cs typeface="Calibri"/>
              </a:rPr>
              <a:t>alternativt </a:t>
            </a:r>
            <a:r>
              <a:rPr sz="2000" b="1" dirty="0">
                <a:latin typeface="Calibri"/>
                <a:cs typeface="Calibri"/>
              </a:rPr>
              <a:t>opplegg</a:t>
            </a:r>
            <a:r>
              <a:rPr sz="2000" b="1" spc="-5" dirty="0">
                <a:latin typeface="Calibri"/>
                <a:cs typeface="Calibri"/>
              </a:rPr>
              <a:t> </a:t>
            </a:r>
            <a:r>
              <a:rPr sz="2000" b="1" dirty="0">
                <a:latin typeface="Calibri"/>
                <a:cs typeface="Calibri"/>
              </a:rPr>
              <a:t>til</a:t>
            </a:r>
            <a:r>
              <a:rPr sz="2000" b="1" spc="-15" dirty="0">
                <a:latin typeface="Calibri"/>
                <a:cs typeface="Calibri"/>
              </a:rPr>
              <a:t> </a:t>
            </a:r>
            <a:r>
              <a:rPr sz="2000" b="1" spc="-10" dirty="0">
                <a:latin typeface="Calibri"/>
                <a:cs typeface="Calibri"/>
              </a:rPr>
              <a:t>skole.</a:t>
            </a:r>
            <a:endParaRPr sz="2000">
              <a:latin typeface="Calibri"/>
              <a:cs typeface="Calibri"/>
            </a:endParaRPr>
          </a:p>
          <a:p>
            <a:pPr>
              <a:lnSpc>
                <a:spcPct val="100000"/>
              </a:lnSpc>
              <a:spcBef>
                <a:spcPts val="1555"/>
              </a:spcBef>
            </a:pPr>
            <a:endParaRPr sz="2000">
              <a:latin typeface="Calibri"/>
              <a:cs typeface="Calibri"/>
            </a:endParaRPr>
          </a:p>
          <a:p>
            <a:pPr marL="12700" marR="252095">
              <a:lnSpc>
                <a:spcPct val="100000"/>
              </a:lnSpc>
            </a:pPr>
            <a:r>
              <a:rPr sz="2000" b="1" dirty="0">
                <a:latin typeface="Calibri"/>
                <a:cs typeface="Calibri"/>
              </a:rPr>
              <a:t>Når</a:t>
            </a:r>
            <a:r>
              <a:rPr sz="2000" b="1" spc="-45" dirty="0">
                <a:latin typeface="Calibri"/>
                <a:cs typeface="Calibri"/>
              </a:rPr>
              <a:t> </a:t>
            </a:r>
            <a:r>
              <a:rPr sz="2000" b="1" dirty="0">
                <a:latin typeface="Calibri"/>
                <a:cs typeface="Calibri"/>
              </a:rPr>
              <a:t>saksbehandleren</a:t>
            </a:r>
            <a:r>
              <a:rPr sz="2000" b="1" spc="-50" dirty="0">
                <a:latin typeface="Calibri"/>
                <a:cs typeface="Calibri"/>
              </a:rPr>
              <a:t> </a:t>
            </a:r>
            <a:r>
              <a:rPr sz="2000" b="1" dirty="0">
                <a:latin typeface="Calibri"/>
                <a:cs typeface="Calibri"/>
              </a:rPr>
              <a:t>i</a:t>
            </a:r>
            <a:r>
              <a:rPr sz="2000" b="1" spc="-45" dirty="0">
                <a:latin typeface="Calibri"/>
                <a:cs typeface="Calibri"/>
              </a:rPr>
              <a:t> </a:t>
            </a:r>
            <a:r>
              <a:rPr sz="2000" b="1" spc="-20" dirty="0">
                <a:latin typeface="Calibri"/>
                <a:cs typeface="Calibri"/>
              </a:rPr>
              <a:t>NAV</a:t>
            </a:r>
            <a:r>
              <a:rPr sz="2000" b="1" spc="-45" dirty="0">
                <a:latin typeface="Calibri"/>
                <a:cs typeface="Calibri"/>
              </a:rPr>
              <a:t> </a:t>
            </a:r>
            <a:r>
              <a:rPr sz="2000" b="1" dirty="0">
                <a:latin typeface="Calibri"/>
                <a:cs typeface="Calibri"/>
              </a:rPr>
              <a:t>ber</a:t>
            </a:r>
            <a:r>
              <a:rPr sz="2000" b="1" spc="-35" dirty="0">
                <a:latin typeface="Calibri"/>
                <a:cs typeface="Calibri"/>
              </a:rPr>
              <a:t> </a:t>
            </a:r>
            <a:r>
              <a:rPr sz="2000" b="1" spc="-25" dirty="0">
                <a:latin typeface="Calibri"/>
                <a:cs typeface="Calibri"/>
              </a:rPr>
              <a:t>PP- </a:t>
            </a:r>
            <a:r>
              <a:rPr sz="2000" b="1" spc="-10" dirty="0">
                <a:latin typeface="Calibri"/>
                <a:cs typeface="Calibri"/>
              </a:rPr>
              <a:t>rådgiveren</a:t>
            </a:r>
            <a:r>
              <a:rPr sz="2000" b="1" dirty="0">
                <a:latin typeface="Calibri"/>
                <a:cs typeface="Calibri"/>
              </a:rPr>
              <a:t> om</a:t>
            </a:r>
            <a:r>
              <a:rPr sz="2000" b="1" spc="-25" dirty="0">
                <a:latin typeface="Calibri"/>
                <a:cs typeface="Calibri"/>
              </a:rPr>
              <a:t> </a:t>
            </a:r>
            <a:r>
              <a:rPr sz="2000" b="1" spc="-20" dirty="0">
                <a:latin typeface="Calibri"/>
                <a:cs typeface="Calibri"/>
              </a:rPr>
              <a:t>opplysninger,</a:t>
            </a:r>
            <a:r>
              <a:rPr sz="2000" b="1" spc="-50" dirty="0">
                <a:latin typeface="Calibri"/>
                <a:cs typeface="Calibri"/>
              </a:rPr>
              <a:t> </a:t>
            </a:r>
            <a:r>
              <a:rPr sz="2000" b="1" spc="-25" dirty="0">
                <a:latin typeface="Calibri"/>
                <a:cs typeface="Calibri"/>
              </a:rPr>
              <a:t>får </a:t>
            </a:r>
            <a:r>
              <a:rPr sz="2000" b="1" spc="-10" dirty="0">
                <a:latin typeface="Calibri"/>
                <a:cs typeface="Calibri"/>
              </a:rPr>
              <a:t>rådgiveren</a:t>
            </a:r>
            <a:r>
              <a:rPr sz="2000" b="1" spc="-40" dirty="0">
                <a:latin typeface="Calibri"/>
                <a:cs typeface="Calibri"/>
              </a:rPr>
              <a:t> </a:t>
            </a:r>
            <a:r>
              <a:rPr sz="2000" b="1" dirty="0">
                <a:latin typeface="Calibri"/>
                <a:cs typeface="Calibri"/>
              </a:rPr>
              <a:t>samtidig</a:t>
            </a:r>
            <a:r>
              <a:rPr sz="2000" b="1" spc="-75" dirty="0">
                <a:latin typeface="Calibri"/>
                <a:cs typeface="Calibri"/>
              </a:rPr>
              <a:t> </a:t>
            </a:r>
            <a:r>
              <a:rPr sz="2000" b="1" dirty="0">
                <a:latin typeface="Calibri"/>
                <a:cs typeface="Calibri"/>
              </a:rPr>
              <a:t>vite</a:t>
            </a:r>
            <a:r>
              <a:rPr sz="2000" b="1" spc="-65" dirty="0">
                <a:latin typeface="Calibri"/>
                <a:cs typeface="Calibri"/>
              </a:rPr>
              <a:t> </a:t>
            </a:r>
            <a:r>
              <a:rPr sz="2000" b="1" dirty="0">
                <a:latin typeface="Calibri"/>
                <a:cs typeface="Calibri"/>
              </a:rPr>
              <a:t>at</a:t>
            </a:r>
            <a:r>
              <a:rPr sz="2000" b="1" spc="-65" dirty="0">
                <a:latin typeface="Calibri"/>
                <a:cs typeface="Calibri"/>
              </a:rPr>
              <a:t> </a:t>
            </a:r>
            <a:r>
              <a:rPr sz="2000" b="1" dirty="0">
                <a:latin typeface="Calibri"/>
                <a:cs typeface="Calibri"/>
              </a:rPr>
              <a:t>Peder</a:t>
            </a:r>
            <a:r>
              <a:rPr sz="2000" b="1" spc="-50" dirty="0">
                <a:latin typeface="Calibri"/>
                <a:cs typeface="Calibri"/>
              </a:rPr>
              <a:t> </a:t>
            </a:r>
            <a:r>
              <a:rPr sz="2000" b="1" spc="-25" dirty="0">
                <a:latin typeface="Calibri"/>
                <a:cs typeface="Calibri"/>
              </a:rPr>
              <a:t>er </a:t>
            </a:r>
            <a:r>
              <a:rPr sz="2000" b="1" dirty="0">
                <a:latin typeface="Calibri"/>
                <a:cs typeface="Calibri"/>
              </a:rPr>
              <a:t>klient</a:t>
            </a:r>
            <a:r>
              <a:rPr sz="2000" b="1" spc="-20" dirty="0">
                <a:latin typeface="Calibri"/>
                <a:cs typeface="Calibri"/>
              </a:rPr>
              <a:t> </a:t>
            </a:r>
            <a:r>
              <a:rPr sz="2000" b="1" dirty="0">
                <a:latin typeface="Calibri"/>
                <a:cs typeface="Calibri"/>
              </a:rPr>
              <a:t>hos</a:t>
            </a:r>
            <a:r>
              <a:rPr sz="2000" b="1" spc="-25" dirty="0">
                <a:latin typeface="Calibri"/>
                <a:cs typeface="Calibri"/>
              </a:rPr>
              <a:t> </a:t>
            </a:r>
            <a:r>
              <a:rPr sz="2000" b="1" spc="-20" dirty="0">
                <a:latin typeface="Calibri"/>
                <a:cs typeface="Calibri"/>
              </a:rPr>
              <a:t>NAV.</a:t>
            </a:r>
            <a:endParaRPr sz="2000">
              <a:latin typeface="Calibri"/>
              <a:cs typeface="Calibri"/>
            </a:endParaRPr>
          </a:p>
        </p:txBody>
      </p:sp>
      <p:pic>
        <p:nvPicPr>
          <p:cNvPr id="3" name="object 3"/>
          <p:cNvPicPr/>
          <p:nvPr/>
        </p:nvPicPr>
        <p:blipFill>
          <a:blip r:embed="rId3" cstate="print"/>
          <a:stretch>
            <a:fillRect/>
          </a:stretch>
        </p:blipFill>
        <p:spPr>
          <a:xfrm>
            <a:off x="6229669" y="12696"/>
            <a:ext cx="5962330" cy="6845233"/>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object 2"/>
          <p:cNvSpPr txBox="1">
            <a:spLocks noGrp="1"/>
          </p:cNvSpPr>
          <p:nvPr>
            <p:ph type="title"/>
          </p:nvPr>
        </p:nvSpPr>
        <p:spPr>
          <a:xfrm>
            <a:off x="838200" y="401221"/>
            <a:ext cx="10515600" cy="1348065"/>
          </a:xfrm>
          <a:prstGeom prst="rect">
            <a:avLst/>
          </a:prstGeom>
        </p:spPr>
        <p:txBody>
          <a:bodyPr vert="horz" lIns="91440" tIns="45720" rIns="91440" bIns="45720" rtlCol="0" anchor="ctr">
            <a:normAutofit/>
          </a:bodyPr>
          <a:lstStyle/>
          <a:p>
            <a:pPr marL="12700" algn="l" rtl="0">
              <a:lnSpc>
                <a:spcPct val="90000"/>
              </a:lnSpc>
              <a:spcBef>
                <a:spcPct val="0"/>
              </a:spcBef>
            </a:pPr>
            <a:r>
              <a:rPr lang="en-US" sz="4600" kern="1200" spc="-10">
                <a:solidFill>
                  <a:srgbClr val="FFFFFF"/>
                </a:solidFill>
                <a:latin typeface="+mj-lt"/>
                <a:ea typeface="+mj-ea"/>
                <a:cs typeface="+mj-cs"/>
              </a:rPr>
              <a:t>Forvaltningslovens</a:t>
            </a:r>
            <a:r>
              <a:rPr lang="en-US" sz="4600" kern="1200" spc="-55">
                <a:solidFill>
                  <a:srgbClr val="FFFFFF"/>
                </a:solidFill>
                <a:latin typeface="+mj-lt"/>
                <a:ea typeface="+mj-ea"/>
                <a:cs typeface="+mj-cs"/>
              </a:rPr>
              <a:t> </a:t>
            </a:r>
            <a:r>
              <a:rPr lang="en-US" sz="4600" kern="1200">
                <a:solidFill>
                  <a:srgbClr val="FFFFFF"/>
                </a:solidFill>
                <a:latin typeface="+mj-lt"/>
                <a:ea typeface="+mj-ea"/>
                <a:cs typeface="+mj-cs"/>
              </a:rPr>
              <a:t>§</a:t>
            </a:r>
            <a:r>
              <a:rPr lang="en-US" sz="4600" kern="1200" spc="30">
                <a:solidFill>
                  <a:srgbClr val="FFFFFF"/>
                </a:solidFill>
                <a:latin typeface="+mj-lt"/>
                <a:ea typeface="+mj-ea"/>
                <a:cs typeface="+mj-cs"/>
              </a:rPr>
              <a:t> </a:t>
            </a:r>
            <a:r>
              <a:rPr lang="en-US" sz="4600" kern="1200">
                <a:solidFill>
                  <a:srgbClr val="FFFFFF"/>
                </a:solidFill>
                <a:latin typeface="+mj-lt"/>
                <a:ea typeface="+mj-ea"/>
                <a:cs typeface="+mj-cs"/>
              </a:rPr>
              <a:t>13</a:t>
            </a:r>
            <a:r>
              <a:rPr lang="en-US" sz="4600" kern="1200" spc="-35">
                <a:solidFill>
                  <a:srgbClr val="FFFFFF"/>
                </a:solidFill>
                <a:latin typeface="+mj-lt"/>
                <a:ea typeface="+mj-ea"/>
                <a:cs typeface="+mj-cs"/>
              </a:rPr>
              <a:t> </a:t>
            </a:r>
            <a:r>
              <a:rPr lang="en-US" sz="4600" kern="1200">
                <a:solidFill>
                  <a:srgbClr val="FFFFFF"/>
                </a:solidFill>
                <a:latin typeface="+mj-lt"/>
                <a:ea typeface="+mj-ea"/>
                <a:cs typeface="+mj-cs"/>
              </a:rPr>
              <a:t>b</a:t>
            </a:r>
            <a:r>
              <a:rPr lang="en-US" sz="4600" kern="1200" spc="-50">
                <a:solidFill>
                  <a:srgbClr val="FFFFFF"/>
                </a:solidFill>
                <a:latin typeface="+mj-lt"/>
                <a:ea typeface="+mj-ea"/>
                <a:cs typeface="+mj-cs"/>
              </a:rPr>
              <a:t> </a:t>
            </a:r>
            <a:r>
              <a:rPr lang="en-US" sz="4600" kern="1200">
                <a:solidFill>
                  <a:srgbClr val="FFFFFF"/>
                </a:solidFill>
                <a:latin typeface="+mj-lt"/>
                <a:ea typeface="+mj-ea"/>
                <a:cs typeface="+mj-cs"/>
              </a:rPr>
              <a:t>første</a:t>
            </a:r>
            <a:r>
              <a:rPr lang="en-US" sz="4600" kern="1200" spc="-45">
                <a:solidFill>
                  <a:srgbClr val="FFFFFF"/>
                </a:solidFill>
                <a:latin typeface="+mj-lt"/>
                <a:ea typeface="+mj-ea"/>
                <a:cs typeface="+mj-cs"/>
              </a:rPr>
              <a:t> </a:t>
            </a:r>
            <a:r>
              <a:rPr lang="en-US" sz="4600" kern="1200">
                <a:solidFill>
                  <a:srgbClr val="FFFFFF"/>
                </a:solidFill>
                <a:latin typeface="+mj-lt"/>
                <a:ea typeface="+mj-ea"/>
                <a:cs typeface="+mj-cs"/>
              </a:rPr>
              <a:t>ledd</a:t>
            </a:r>
            <a:r>
              <a:rPr lang="en-US" sz="4600" kern="1200" spc="-35">
                <a:solidFill>
                  <a:srgbClr val="FFFFFF"/>
                </a:solidFill>
                <a:latin typeface="+mj-lt"/>
                <a:ea typeface="+mj-ea"/>
                <a:cs typeface="+mj-cs"/>
              </a:rPr>
              <a:t> </a:t>
            </a:r>
            <a:r>
              <a:rPr lang="en-US" sz="4600" kern="1200" spc="-55">
                <a:solidFill>
                  <a:srgbClr val="FFFFFF"/>
                </a:solidFill>
                <a:latin typeface="+mj-lt"/>
                <a:ea typeface="+mj-ea"/>
                <a:cs typeface="+mj-cs"/>
              </a:rPr>
              <a:t>nr.</a:t>
            </a:r>
            <a:r>
              <a:rPr lang="en-US" sz="4600" kern="1200" spc="-45">
                <a:solidFill>
                  <a:srgbClr val="FFFFFF"/>
                </a:solidFill>
                <a:latin typeface="+mj-lt"/>
                <a:ea typeface="+mj-ea"/>
                <a:cs typeface="+mj-cs"/>
              </a:rPr>
              <a:t> </a:t>
            </a:r>
            <a:r>
              <a:rPr lang="en-US" sz="4600" kern="1200" spc="-50">
                <a:solidFill>
                  <a:srgbClr val="FFFFFF"/>
                </a:solidFill>
                <a:latin typeface="+mj-lt"/>
                <a:ea typeface="+mj-ea"/>
                <a:cs typeface="+mj-cs"/>
              </a:rPr>
              <a:t>3</a:t>
            </a:r>
            <a:endParaRPr lang="en-US" sz="4600" kern="1200">
              <a:solidFill>
                <a:srgbClr val="FFFFFF"/>
              </a:solidFill>
              <a:latin typeface="+mj-lt"/>
              <a:ea typeface="+mj-ea"/>
              <a:cs typeface="+mj-cs"/>
            </a:endParaRPr>
          </a:p>
        </p:txBody>
      </p:sp>
      <p:sp>
        <p:nvSpPr>
          <p:cNvPr id="3" name="object 3"/>
          <p:cNvSpPr txBox="1"/>
          <p:nvPr/>
        </p:nvSpPr>
        <p:spPr>
          <a:xfrm>
            <a:off x="838200" y="2586789"/>
            <a:ext cx="10515600" cy="3590174"/>
          </a:xfrm>
          <a:prstGeom prst="rect">
            <a:avLst/>
          </a:prstGeom>
        </p:spPr>
        <p:txBody>
          <a:bodyPr vert="horz" lIns="91440" tIns="45720" rIns="91440" bIns="45720" rtlCol="0">
            <a:normAutofit/>
          </a:bodyPr>
          <a:lstStyle/>
          <a:p>
            <a:pPr marL="12700" marR="5080" indent="-228600" algn="l" rtl="0">
              <a:lnSpc>
                <a:spcPct val="90000"/>
              </a:lnSpc>
              <a:spcBef>
                <a:spcPts val="100"/>
              </a:spcBef>
              <a:buFont typeface="Arial" panose="020B0604020202020204" pitchFamily="34" charset="0"/>
              <a:buChar char="•"/>
            </a:pPr>
            <a:r>
              <a:rPr lang="en-US" sz="2200" kern="1200">
                <a:solidFill>
                  <a:schemeClr val="tx1"/>
                </a:solidFill>
                <a:latin typeface="+mn-lt"/>
                <a:ea typeface="+mn-ea"/>
                <a:cs typeface="+mn-cs"/>
              </a:rPr>
              <a:t>.. taushetsplikten</a:t>
            </a:r>
            <a:r>
              <a:rPr lang="en-US" sz="2200" kern="1200" spc="-50">
                <a:solidFill>
                  <a:schemeClr val="tx1"/>
                </a:solidFill>
                <a:latin typeface="+mn-lt"/>
                <a:ea typeface="+mn-ea"/>
                <a:cs typeface="+mn-cs"/>
              </a:rPr>
              <a:t> </a:t>
            </a:r>
            <a:r>
              <a:rPr lang="en-US" sz="2200" kern="1200">
                <a:solidFill>
                  <a:schemeClr val="tx1"/>
                </a:solidFill>
                <a:latin typeface="+mn-lt"/>
                <a:ea typeface="+mn-ea"/>
                <a:cs typeface="+mn-cs"/>
              </a:rPr>
              <a:t>ikke</a:t>
            </a:r>
            <a:r>
              <a:rPr lang="en-US" sz="2200" kern="1200" spc="-30">
                <a:solidFill>
                  <a:schemeClr val="tx1"/>
                </a:solidFill>
                <a:latin typeface="+mn-lt"/>
                <a:ea typeface="+mn-ea"/>
                <a:cs typeface="+mn-cs"/>
              </a:rPr>
              <a:t> </a:t>
            </a:r>
            <a:r>
              <a:rPr lang="en-US" sz="2200" kern="1200">
                <a:solidFill>
                  <a:schemeClr val="tx1"/>
                </a:solidFill>
                <a:latin typeface="+mn-lt"/>
                <a:ea typeface="+mn-ea"/>
                <a:cs typeface="+mn-cs"/>
              </a:rPr>
              <a:t>er</a:t>
            </a:r>
            <a:r>
              <a:rPr lang="en-US" sz="2200" kern="1200" spc="-15">
                <a:solidFill>
                  <a:schemeClr val="tx1"/>
                </a:solidFill>
                <a:latin typeface="+mn-lt"/>
                <a:ea typeface="+mn-ea"/>
                <a:cs typeface="+mn-cs"/>
              </a:rPr>
              <a:t> </a:t>
            </a:r>
            <a:r>
              <a:rPr lang="en-US" sz="2200" kern="1200">
                <a:solidFill>
                  <a:schemeClr val="tx1"/>
                </a:solidFill>
                <a:latin typeface="+mn-lt"/>
                <a:ea typeface="+mn-ea"/>
                <a:cs typeface="+mn-cs"/>
              </a:rPr>
              <a:t>til</a:t>
            </a:r>
            <a:r>
              <a:rPr lang="en-US" sz="2200" kern="1200" spc="-20">
                <a:solidFill>
                  <a:schemeClr val="tx1"/>
                </a:solidFill>
                <a:latin typeface="+mn-lt"/>
                <a:ea typeface="+mn-ea"/>
                <a:cs typeface="+mn-cs"/>
              </a:rPr>
              <a:t> </a:t>
            </a:r>
            <a:r>
              <a:rPr lang="en-US" sz="2200" kern="1200">
                <a:solidFill>
                  <a:schemeClr val="tx1"/>
                </a:solidFill>
                <a:latin typeface="+mn-lt"/>
                <a:ea typeface="+mn-ea"/>
                <a:cs typeface="+mn-cs"/>
              </a:rPr>
              <a:t>hinder</a:t>
            </a:r>
            <a:r>
              <a:rPr lang="en-US" sz="2200" kern="1200" spc="-50">
                <a:solidFill>
                  <a:schemeClr val="tx1"/>
                </a:solidFill>
                <a:latin typeface="+mn-lt"/>
                <a:ea typeface="+mn-ea"/>
                <a:cs typeface="+mn-cs"/>
              </a:rPr>
              <a:t> </a:t>
            </a:r>
            <a:r>
              <a:rPr lang="en-US" sz="2200" kern="1200">
                <a:solidFill>
                  <a:schemeClr val="tx1"/>
                </a:solidFill>
                <a:latin typeface="+mn-lt"/>
                <a:ea typeface="+mn-ea"/>
                <a:cs typeface="+mn-cs"/>
              </a:rPr>
              <a:t>for</a:t>
            </a:r>
            <a:r>
              <a:rPr lang="en-US" sz="2200" kern="1200" spc="470">
                <a:solidFill>
                  <a:schemeClr val="tx1"/>
                </a:solidFill>
                <a:latin typeface="+mn-lt"/>
                <a:ea typeface="+mn-ea"/>
                <a:cs typeface="+mn-cs"/>
              </a:rPr>
              <a:t> </a:t>
            </a:r>
            <a:r>
              <a:rPr lang="en-US" sz="2200" kern="1200" spc="-25">
                <a:solidFill>
                  <a:schemeClr val="tx1"/>
                </a:solidFill>
                <a:latin typeface="+mn-lt"/>
                <a:ea typeface="+mn-ea"/>
                <a:cs typeface="+mn-cs"/>
              </a:rPr>
              <a:t>«</a:t>
            </a:r>
            <a:r>
              <a:rPr lang="en-US" sz="2200" i="1" kern="1200" spc="-25">
                <a:solidFill>
                  <a:schemeClr val="tx1"/>
                </a:solidFill>
                <a:latin typeface="+mn-lt"/>
                <a:ea typeface="+mn-ea"/>
                <a:cs typeface="+mn-cs"/>
              </a:rPr>
              <a:t>at </a:t>
            </a:r>
            <a:r>
              <a:rPr lang="en-US" sz="2200" i="1" kern="1200">
                <a:solidFill>
                  <a:schemeClr val="tx1"/>
                </a:solidFill>
                <a:latin typeface="+mn-lt"/>
                <a:ea typeface="+mn-ea"/>
                <a:cs typeface="+mn-cs"/>
              </a:rPr>
              <a:t>opplysningene</a:t>
            </a:r>
            <a:r>
              <a:rPr lang="en-US" sz="2200" i="1" kern="1200" spc="-55">
                <a:solidFill>
                  <a:schemeClr val="tx1"/>
                </a:solidFill>
                <a:latin typeface="+mn-lt"/>
                <a:ea typeface="+mn-ea"/>
                <a:cs typeface="+mn-cs"/>
              </a:rPr>
              <a:t> </a:t>
            </a:r>
            <a:r>
              <a:rPr lang="en-US" sz="2200" i="1" kern="1200">
                <a:solidFill>
                  <a:schemeClr val="tx1"/>
                </a:solidFill>
                <a:latin typeface="+mn-lt"/>
                <a:ea typeface="+mn-ea"/>
                <a:cs typeface="+mn-cs"/>
              </a:rPr>
              <a:t>er</a:t>
            </a:r>
            <a:r>
              <a:rPr lang="en-US" sz="2200" i="1" kern="1200" spc="-30">
                <a:solidFill>
                  <a:schemeClr val="tx1"/>
                </a:solidFill>
                <a:latin typeface="+mn-lt"/>
                <a:ea typeface="+mn-ea"/>
                <a:cs typeface="+mn-cs"/>
              </a:rPr>
              <a:t> </a:t>
            </a:r>
            <a:r>
              <a:rPr lang="en-US" sz="2200" i="1" kern="1200">
                <a:solidFill>
                  <a:schemeClr val="tx1"/>
                </a:solidFill>
                <a:latin typeface="+mn-lt"/>
                <a:ea typeface="+mn-ea"/>
                <a:cs typeface="+mn-cs"/>
              </a:rPr>
              <a:t>tilgjengelig</a:t>
            </a:r>
            <a:r>
              <a:rPr lang="en-US" sz="2200" i="1" kern="1200" spc="-65">
                <a:solidFill>
                  <a:schemeClr val="tx1"/>
                </a:solidFill>
                <a:latin typeface="+mn-lt"/>
                <a:ea typeface="+mn-ea"/>
                <a:cs typeface="+mn-cs"/>
              </a:rPr>
              <a:t> </a:t>
            </a:r>
            <a:r>
              <a:rPr lang="en-US" sz="2200" i="1" kern="1200">
                <a:solidFill>
                  <a:schemeClr val="tx1"/>
                </a:solidFill>
                <a:latin typeface="+mn-lt"/>
                <a:ea typeface="+mn-ea"/>
                <a:cs typeface="+mn-cs"/>
              </a:rPr>
              <a:t>for</a:t>
            </a:r>
            <a:r>
              <a:rPr lang="en-US" sz="2200" i="1" kern="1200" spc="-25">
                <a:solidFill>
                  <a:schemeClr val="tx1"/>
                </a:solidFill>
                <a:latin typeface="+mn-lt"/>
                <a:ea typeface="+mn-ea"/>
                <a:cs typeface="+mn-cs"/>
              </a:rPr>
              <a:t> </a:t>
            </a:r>
            <a:r>
              <a:rPr lang="en-US" sz="2200" i="1" kern="1200">
                <a:solidFill>
                  <a:schemeClr val="tx1"/>
                </a:solidFill>
                <a:latin typeface="+mn-lt"/>
                <a:ea typeface="+mn-ea"/>
                <a:cs typeface="+mn-cs"/>
              </a:rPr>
              <a:t>andre</a:t>
            </a:r>
            <a:r>
              <a:rPr lang="en-US" sz="2200" i="1" kern="1200" spc="-55">
                <a:solidFill>
                  <a:schemeClr val="tx1"/>
                </a:solidFill>
                <a:latin typeface="+mn-lt"/>
                <a:ea typeface="+mn-ea"/>
                <a:cs typeface="+mn-cs"/>
              </a:rPr>
              <a:t> </a:t>
            </a:r>
            <a:r>
              <a:rPr lang="en-US" sz="2200" i="1" kern="1200">
                <a:solidFill>
                  <a:schemeClr val="tx1"/>
                </a:solidFill>
                <a:latin typeface="+mn-lt"/>
                <a:ea typeface="+mn-ea"/>
                <a:cs typeface="+mn-cs"/>
              </a:rPr>
              <a:t>tjenestemenn</a:t>
            </a:r>
            <a:r>
              <a:rPr lang="en-US" sz="2200" i="1" kern="1200" spc="-55">
                <a:solidFill>
                  <a:schemeClr val="tx1"/>
                </a:solidFill>
                <a:latin typeface="+mn-lt"/>
                <a:ea typeface="+mn-ea"/>
                <a:cs typeface="+mn-cs"/>
              </a:rPr>
              <a:t> </a:t>
            </a:r>
            <a:r>
              <a:rPr lang="en-US" sz="2200" i="1" kern="1200">
                <a:solidFill>
                  <a:schemeClr val="tx1"/>
                </a:solidFill>
                <a:latin typeface="+mn-lt"/>
                <a:ea typeface="+mn-ea"/>
                <a:cs typeface="+mn-cs"/>
              </a:rPr>
              <a:t>innen</a:t>
            </a:r>
            <a:r>
              <a:rPr lang="en-US" sz="2200" i="1" kern="1200" spc="-30">
                <a:solidFill>
                  <a:schemeClr val="tx1"/>
                </a:solidFill>
                <a:latin typeface="+mn-lt"/>
                <a:ea typeface="+mn-ea"/>
                <a:cs typeface="+mn-cs"/>
              </a:rPr>
              <a:t> </a:t>
            </a:r>
            <a:r>
              <a:rPr lang="en-US" sz="2200" i="1" kern="1200">
                <a:solidFill>
                  <a:schemeClr val="tx1"/>
                </a:solidFill>
                <a:latin typeface="+mn-lt"/>
                <a:ea typeface="+mn-ea"/>
                <a:cs typeface="+mn-cs"/>
              </a:rPr>
              <a:t>organet</a:t>
            </a:r>
            <a:r>
              <a:rPr lang="en-US" sz="2200" i="1" kern="1200" spc="-60">
                <a:solidFill>
                  <a:schemeClr val="tx1"/>
                </a:solidFill>
                <a:latin typeface="+mn-lt"/>
                <a:ea typeface="+mn-ea"/>
                <a:cs typeface="+mn-cs"/>
              </a:rPr>
              <a:t> </a:t>
            </a:r>
            <a:r>
              <a:rPr lang="en-US" sz="2200" i="1" kern="1200">
                <a:solidFill>
                  <a:schemeClr val="tx1"/>
                </a:solidFill>
                <a:latin typeface="+mn-lt"/>
                <a:ea typeface="+mn-ea"/>
                <a:cs typeface="+mn-cs"/>
              </a:rPr>
              <a:t>eller</a:t>
            </a:r>
            <a:r>
              <a:rPr lang="en-US" sz="2200" i="1" kern="1200" spc="-30">
                <a:solidFill>
                  <a:schemeClr val="tx1"/>
                </a:solidFill>
                <a:latin typeface="+mn-lt"/>
                <a:ea typeface="+mn-ea"/>
                <a:cs typeface="+mn-cs"/>
              </a:rPr>
              <a:t> </a:t>
            </a:r>
            <a:r>
              <a:rPr lang="en-US" sz="2200" i="1" kern="1200">
                <a:solidFill>
                  <a:schemeClr val="tx1"/>
                </a:solidFill>
                <a:latin typeface="+mn-lt"/>
                <a:ea typeface="+mn-ea"/>
                <a:cs typeface="+mn-cs"/>
              </a:rPr>
              <a:t>etaten</a:t>
            </a:r>
            <a:r>
              <a:rPr lang="en-US" sz="2200" i="1" kern="1200" spc="-35">
                <a:solidFill>
                  <a:schemeClr val="tx1"/>
                </a:solidFill>
                <a:latin typeface="+mn-lt"/>
                <a:ea typeface="+mn-ea"/>
                <a:cs typeface="+mn-cs"/>
              </a:rPr>
              <a:t> </a:t>
            </a:r>
            <a:r>
              <a:rPr lang="en-US" sz="2200" i="1" kern="1200">
                <a:solidFill>
                  <a:schemeClr val="tx1"/>
                </a:solidFill>
                <a:latin typeface="+mn-lt"/>
                <a:ea typeface="+mn-ea"/>
                <a:cs typeface="+mn-cs"/>
              </a:rPr>
              <a:t>i</a:t>
            </a:r>
            <a:r>
              <a:rPr lang="en-US" sz="2200" i="1" kern="1200" spc="-30">
                <a:solidFill>
                  <a:schemeClr val="tx1"/>
                </a:solidFill>
                <a:latin typeface="+mn-lt"/>
                <a:ea typeface="+mn-ea"/>
                <a:cs typeface="+mn-cs"/>
              </a:rPr>
              <a:t> </a:t>
            </a:r>
            <a:r>
              <a:rPr lang="en-US" sz="2200" i="1" kern="1200">
                <a:solidFill>
                  <a:schemeClr val="tx1"/>
                </a:solidFill>
                <a:latin typeface="+mn-lt"/>
                <a:ea typeface="+mn-ea"/>
                <a:cs typeface="+mn-cs"/>
              </a:rPr>
              <a:t>den</a:t>
            </a:r>
            <a:r>
              <a:rPr lang="en-US" sz="2200" i="1" kern="1200" spc="-35">
                <a:solidFill>
                  <a:schemeClr val="tx1"/>
                </a:solidFill>
                <a:latin typeface="+mn-lt"/>
                <a:ea typeface="+mn-ea"/>
                <a:cs typeface="+mn-cs"/>
              </a:rPr>
              <a:t> </a:t>
            </a:r>
            <a:r>
              <a:rPr lang="en-US" sz="2200" i="1" kern="1200">
                <a:solidFill>
                  <a:schemeClr val="tx1"/>
                </a:solidFill>
                <a:latin typeface="+mn-lt"/>
                <a:ea typeface="+mn-ea"/>
                <a:cs typeface="+mn-cs"/>
              </a:rPr>
              <a:t>utstrekning</a:t>
            </a:r>
            <a:r>
              <a:rPr lang="en-US" sz="2200" i="1" kern="1200" spc="-60">
                <a:solidFill>
                  <a:schemeClr val="tx1"/>
                </a:solidFill>
                <a:latin typeface="+mn-lt"/>
                <a:ea typeface="+mn-ea"/>
                <a:cs typeface="+mn-cs"/>
              </a:rPr>
              <a:t> </a:t>
            </a:r>
            <a:r>
              <a:rPr lang="en-US" sz="2200" i="1" kern="1200" spc="-25">
                <a:solidFill>
                  <a:schemeClr val="tx1"/>
                </a:solidFill>
                <a:latin typeface="+mn-lt"/>
                <a:ea typeface="+mn-ea"/>
                <a:cs typeface="+mn-cs"/>
              </a:rPr>
              <a:t>som </a:t>
            </a:r>
            <a:r>
              <a:rPr lang="en-US" sz="2200" i="1" kern="1200">
                <a:solidFill>
                  <a:schemeClr val="tx1"/>
                </a:solidFill>
                <a:latin typeface="+mn-lt"/>
                <a:ea typeface="+mn-ea"/>
                <a:cs typeface="+mn-cs"/>
              </a:rPr>
              <a:t>trengs</a:t>
            </a:r>
            <a:r>
              <a:rPr lang="en-US" sz="2200" i="1" kern="1200" spc="-45">
                <a:solidFill>
                  <a:schemeClr val="tx1"/>
                </a:solidFill>
                <a:latin typeface="+mn-lt"/>
                <a:ea typeface="+mn-ea"/>
                <a:cs typeface="+mn-cs"/>
              </a:rPr>
              <a:t> </a:t>
            </a:r>
            <a:r>
              <a:rPr lang="en-US" sz="2200" i="1" kern="1200">
                <a:solidFill>
                  <a:schemeClr val="tx1"/>
                </a:solidFill>
                <a:latin typeface="+mn-lt"/>
                <a:ea typeface="+mn-ea"/>
                <a:cs typeface="+mn-cs"/>
              </a:rPr>
              <a:t>for</a:t>
            </a:r>
            <a:r>
              <a:rPr lang="en-US" sz="2200" i="1" kern="1200" spc="-15">
                <a:solidFill>
                  <a:schemeClr val="tx1"/>
                </a:solidFill>
                <a:latin typeface="+mn-lt"/>
                <a:ea typeface="+mn-ea"/>
                <a:cs typeface="+mn-cs"/>
              </a:rPr>
              <a:t> </a:t>
            </a:r>
            <a:r>
              <a:rPr lang="en-US" sz="2200" i="1" kern="1200">
                <a:solidFill>
                  <a:schemeClr val="tx1"/>
                </a:solidFill>
                <a:latin typeface="+mn-lt"/>
                <a:ea typeface="+mn-ea"/>
                <a:cs typeface="+mn-cs"/>
              </a:rPr>
              <a:t>en</a:t>
            </a:r>
            <a:r>
              <a:rPr lang="en-US" sz="2200" i="1" kern="1200" spc="-20">
                <a:solidFill>
                  <a:schemeClr val="tx1"/>
                </a:solidFill>
                <a:latin typeface="+mn-lt"/>
                <a:ea typeface="+mn-ea"/>
                <a:cs typeface="+mn-cs"/>
              </a:rPr>
              <a:t> </a:t>
            </a:r>
            <a:r>
              <a:rPr lang="en-US" sz="2200" i="1" kern="1200">
                <a:solidFill>
                  <a:schemeClr val="tx1"/>
                </a:solidFill>
                <a:latin typeface="+mn-lt"/>
                <a:ea typeface="+mn-ea"/>
                <a:cs typeface="+mn-cs"/>
              </a:rPr>
              <a:t>hensiktsmessig</a:t>
            </a:r>
            <a:r>
              <a:rPr lang="en-US" sz="2200" i="1" kern="1200" spc="-50">
                <a:solidFill>
                  <a:schemeClr val="tx1"/>
                </a:solidFill>
                <a:latin typeface="+mn-lt"/>
                <a:ea typeface="+mn-ea"/>
                <a:cs typeface="+mn-cs"/>
              </a:rPr>
              <a:t> </a:t>
            </a:r>
            <a:r>
              <a:rPr lang="en-US" sz="2200" i="1" kern="1200">
                <a:solidFill>
                  <a:schemeClr val="tx1"/>
                </a:solidFill>
                <a:latin typeface="+mn-lt"/>
                <a:ea typeface="+mn-ea"/>
                <a:cs typeface="+mn-cs"/>
              </a:rPr>
              <a:t>arbeids-</a:t>
            </a:r>
            <a:r>
              <a:rPr lang="en-US" sz="2200" i="1" kern="1200" spc="-45">
                <a:solidFill>
                  <a:schemeClr val="tx1"/>
                </a:solidFill>
                <a:latin typeface="+mn-lt"/>
                <a:ea typeface="+mn-ea"/>
                <a:cs typeface="+mn-cs"/>
              </a:rPr>
              <a:t> </a:t>
            </a:r>
            <a:r>
              <a:rPr lang="en-US" sz="2200" i="1" kern="1200">
                <a:solidFill>
                  <a:schemeClr val="tx1"/>
                </a:solidFill>
                <a:latin typeface="+mn-lt"/>
                <a:ea typeface="+mn-ea"/>
                <a:cs typeface="+mn-cs"/>
              </a:rPr>
              <a:t>og</a:t>
            </a:r>
            <a:r>
              <a:rPr lang="en-US" sz="2200" i="1" kern="1200" spc="-15">
                <a:solidFill>
                  <a:schemeClr val="tx1"/>
                </a:solidFill>
                <a:latin typeface="+mn-lt"/>
                <a:ea typeface="+mn-ea"/>
                <a:cs typeface="+mn-cs"/>
              </a:rPr>
              <a:t> </a:t>
            </a:r>
            <a:r>
              <a:rPr lang="en-US" sz="2200" i="1" kern="1200" spc="-10">
                <a:solidFill>
                  <a:schemeClr val="tx1"/>
                </a:solidFill>
                <a:latin typeface="+mn-lt"/>
                <a:ea typeface="+mn-ea"/>
                <a:cs typeface="+mn-cs"/>
              </a:rPr>
              <a:t>arkivordning,</a:t>
            </a:r>
            <a:r>
              <a:rPr lang="en-US" sz="2200" i="1" kern="1200" spc="-45">
                <a:solidFill>
                  <a:schemeClr val="tx1"/>
                </a:solidFill>
                <a:latin typeface="+mn-lt"/>
                <a:ea typeface="+mn-ea"/>
                <a:cs typeface="+mn-cs"/>
              </a:rPr>
              <a:t> </a:t>
            </a:r>
            <a:r>
              <a:rPr lang="en-US" sz="2200" i="1" kern="1200">
                <a:solidFill>
                  <a:schemeClr val="tx1"/>
                </a:solidFill>
                <a:latin typeface="+mn-lt"/>
                <a:ea typeface="+mn-ea"/>
                <a:cs typeface="+mn-cs"/>
              </a:rPr>
              <a:t>bl.a.</a:t>
            </a:r>
            <a:r>
              <a:rPr lang="en-US" sz="2200" i="1" kern="1200" spc="-35">
                <a:solidFill>
                  <a:schemeClr val="tx1"/>
                </a:solidFill>
                <a:latin typeface="+mn-lt"/>
                <a:ea typeface="+mn-ea"/>
                <a:cs typeface="+mn-cs"/>
              </a:rPr>
              <a:t> </a:t>
            </a:r>
            <a:r>
              <a:rPr lang="en-US" sz="2200" i="1" kern="1200">
                <a:solidFill>
                  <a:schemeClr val="tx1"/>
                </a:solidFill>
                <a:latin typeface="+mn-lt"/>
                <a:ea typeface="+mn-ea"/>
                <a:cs typeface="+mn-cs"/>
              </a:rPr>
              <a:t>til</a:t>
            </a:r>
            <a:r>
              <a:rPr lang="en-US" sz="2200" i="1" kern="1200" spc="-20">
                <a:solidFill>
                  <a:schemeClr val="tx1"/>
                </a:solidFill>
                <a:latin typeface="+mn-lt"/>
                <a:ea typeface="+mn-ea"/>
                <a:cs typeface="+mn-cs"/>
              </a:rPr>
              <a:t> </a:t>
            </a:r>
            <a:r>
              <a:rPr lang="en-US" sz="2200" i="1" kern="1200">
                <a:solidFill>
                  <a:schemeClr val="tx1"/>
                </a:solidFill>
                <a:latin typeface="+mn-lt"/>
                <a:ea typeface="+mn-ea"/>
                <a:cs typeface="+mn-cs"/>
              </a:rPr>
              <a:t>bruk</a:t>
            </a:r>
            <a:r>
              <a:rPr lang="en-US" sz="2200" i="1" kern="1200" spc="-20">
                <a:solidFill>
                  <a:schemeClr val="tx1"/>
                </a:solidFill>
                <a:latin typeface="+mn-lt"/>
                <a:ea typeface="+mn-ea"/>
                <a:cs typeface="+mn-cs"/>
              </a:rPr>
              <a:t> </a:t>
            </a:r>
            <a:r>
              <a:rPr lang="en-US" sz="2200" i="1" kern="1200">
                <a:solidFill>
                  <a:schemeClr val="tx1"/>
                </a:solidFill>
                <a:latin typeface="+mn-lt"/>
                <a:ea typeface="+mn-ea"/>
                <a:cs typeface="+mn-cs"/>
              </a:rPr>
              <a:t>ved</a:t>
            </a:r>
            <a:r>
              <a:rPr lang="en-US" sz="2200" i="1" kern="1200" spc="-10">
                <a:solidFill>
                  <a:schemeClr val="tx1"/>
                </a:solidFill>
                <a:latin typeface="+mn-lt"/>
                <a:ea typeface="+mn-ea"/>
                <a:cs typeface="+mn-cs"/>
              </a:rPr>
              <a:t> </a:t>
            </a:r>
            <a:r>
              <a:rPr lang="en-US" sz="2200" i="1" kern="1200">
                <a:solidFill>
                  <a:schemeClr val="tx1"/>
                </a:solidFill>
                <a:latin typeface="+mn-lt"/>
                <a:ea typeface="+mn-ea"/>
                <a:cs typeface="+mn-cs"/>
              </a:rPr>
              <a:t>vegledning</a:t>
            </a:r>
            <a:r>
              <a:rPr lang="en-US" sz="2200" i="1" kern="1200" spc="-45">
                <a:solidFill>
                  <a:schemeClr val="tx1"/>
                </a:solidFill>
                <a:latin typeface="+mn-lt"/>
                <a:ea typeface="+mn-ea"/>
                <a:cs typeface="+mn-cs"/>
              </a:rPr>
              <a:t> </a:t>
            </a:r>
            <a:r>
              <a:rPr lang="en-US" sz="2200" i="1" kern="1200">
                <a:solidFill>
                  <a:schemeClr val="tx1"/>
                </a:solidFill>
                <a:latin typeface="+mn-lt"/>
                <a:ea typeface="+mn-ea"/>
                <a:cs typeface="+mn-cs"/>
              </a:rPr>
              <a:t>i</a:t>
            </a:r>
            <a:r>
              <a:rPr lang="en-US" sz="2200" i="1" kern="1200" spc="-5">
                <a:solidFill>
                  <a:schemeClr val="tx1"/>
                </a:solidFill>
                <a:latin typeface="+mn-lt"/>
                <a:ea typeface="+mn-ea"/>
                <a:cs typeface="+mn-cs"/>
              </a:rPr>
              <a:t> </a:t>
            </a:r>
            <a:r>
              <a:rPr lang="en-US" sz="2200" i="1" kern="1200">
                <a:solidFill>
                  <a:schemeClr val="tx1"/>
                </a:solidFill>
                <a:latin typeface="+mn-lt"/>
                <a:ea typeface="+mn-ea"/>
                <a:cs typeface="+mn-cs"/>
              </a:rPr>
              <a:t>andre</a:t>
            </a:r>
            <a:r>
              <a:rPr lang="en-US" sz="2200" i="1" kern="1200" spc="-40">
                <a:solidFill>
                  <a:schemeClr val="tx1"/>
                </a:solidFill>
                <a:latin typeface="+mn-lt"/>
                <a:ea typeface="+mn-ea"/>
                <a:cs typeface="+mn-cs"/>
              </a:rPr>
              <a:t> </a:t>
            </a:r>
            <a:r>
              <a:rPr lang="en-US" sz="2200" i="1" kern="1200" spc="-10">
                <a:solidFill>
                  <a:schemeClr val="tx1"/>
                </a:solidFill>
                <a:latin typeface="+mn-lt"/>
                <a:ea typeface="+mn-ea"/>
                <a:cs typeface="+mn-cs"/>
              </a:rPr>
              <a:t>saker»</a:t>
            </a:r>
            <a:endParaRPr lang="en-US" sz="2200" kern="1200">
              <a:solidFill>
                <a:schemeClr val="tx1"/>
              </a:solidFill>
              <a:latin typeface="+mn-lt"/>
              <a:ea typeface="+mn-ea"/>
              <a:cs typeface="+mn-cs"/>
            </a:endParaRPr>
          </a:p>
          <a:p>
            <a:pPr indent="-228600" algn="l" rtl="0">
              <a:lnSpc>
                <a:spcPct val="90000"/>
              </a:lnSpc>
              <a:buFont typeface="Arial" panose="020B0604020202020204" pitchFamily="34" charset="0"/>
              <a:buChar char="•"/>
            </a:pPr>
            <a:endParaRPr lang="en-US" sz="2200" kern="1200">
              <a:solidFill>
                <a:schemeClr val="tx1"/>
              </a:solidFill>
              <a:latin typeface="+mn-lt"/>
              <a:ea typeface="+mn-ea"/>
              <a:cs typeface="+mn-cs"/>
            </a:endParaRPr>
          </a:p>
          <a:p>
            <a:pPr indent="-228600" algn="l" rtl="0">
              <a:lnSpc>
                <a:spcPct val="90000"/>
              </a:lnSpc>
              <a:spcBef>
                <a:spcPts val="819"/>
              </a:spcBef>
              <a:buFont typeface="Arial" panose="020B0604020202020204" pitchFamily="34" charset="0"/>
              <a:buChar char="•"/>
            </a:pPr>
            <a:endParaRPr lang="en-US" sz="2200" kern="1200">
              <a:solidFill>
                <a:schemeClr val="tx1"/>
              </a:solidFill>
              <a:latin typeface="+mn-lt"/>
              <a:ea typeface="+mn-ea"/>
              <a:cs typeface="+mn-cs"/>
            </a:endParaRPr>
          </a:p>
          <a:p>
            <a:pPr marL="12700" marR="283845" indent="-228600" algn="l" rtl="0">
              <a:lnSpc>
                <a:spcPct val="90000"/>
              </a:lnSpc>
              <a:buFont typeface="Arial" panose="020B0604020202020204" pitchFamily="34" charset="0"/>
              <a:buChar char="•"/>
            </a:pPr>
            <a:r>
              <a:rPr lang="en-US" sz="2200" kern="1200">
                <a:solidFill>
                  <a:schemeClr val="tx1"/>
                </a:solidFill>
                <a:latin typeface="+mn-lt"/>
                <a:ea typeface="+mn-ea"/>
                <a:cs typeface="+mn-cs"/>
              </a:rPr>
              <a:t>Et</a:t>
            </a:r>
            <a:r>
              <a:rPr lang="en-US" sz="2200" kern="1200" spc="-10">
                <a:solidFill>
                  <a:schemeClr val="tx1"/>
                </a:solidFill>
                <a:latin typeface="+mn-lt"/>
                <a:ea typeface="+mn-ea"/>
                <a:cs typeface="+mn-cs"/>
              </a:rPr>
              <a:t> </a:t>
            </a:r>
            <a:r>
              <a:rPr lang="en-US" sz="2200" kern="1200">
                <a:solidFill>
                  <a:schemeClr val="tx1"/>
                </a:solidFill>
                <a:latin typeface="+mn-lt"/>
                <a:ea typeface="+mn-ea"/>
                <a:cs typeface="+mn-cs"/>
              </a:rPr>
              <a:t>formål</a:t>
            </a:r>
            <a:r>
              <a:rPr lang="en-US" sz="2200" kern="1200" spc="-40">
                <a:solidFill>
                  <a:schemeClr val="tx1"/>
                </a:solidFill>
                <a:latin typeface="+mn-lt"/>
                <a:ea typeface="+mn-ea"/>
                <a:cs typeface="+mn-cs"/>
              </a:rPr>
              <a:t> </a:t>
            </a:r>
            <a:r>
              <a:rPr lang="en-US" sz="2200" kern="1200">
                <a:solidFill>
                  <a:schemeClr val="tx1"/>
                </a:solidFill>
                <a:latin typeface="+mn-lt"/>
                <a:ea typeface="+mn-ea"/>
                <a:cs typeface="+mn-cs"/>
              </a:rPr>
              <a:t>med denne</a:t>
            </a:r>
            <a:r>
              <a:rPr lang="en-US" sz="2200" kern="1200" spc="-25">
                <a:solidFill>
                  <a:schemeClr val="tx1"/>
                </a:solidFill>
                <a:latin typeface="+mn-lt"/>
                <a:ea typeface="+mn-ea"/>
                <a:cs typeface="+mn-cs"/>
              </a:rPr>
              <a:t> </a:t>
            </a:r>
            <a:r>
              <a:rPr lang="en-US" sz="2200" kern="1200">
                <a:solidFill>
                  <a:schemeClr val="tx1"/>
                </a:solidFill>
                <a:latin typeface="+mn-lt"/>
                <a:ea typeface="+mn-ea"/>
                <a:cs typeface="+mn-cs"/>
              </a:rPr>
              <a:t>bestemmelsen</a:t>
            </a:r>
            <a:r>
              <a:rPr lang="en-US" sz="2200" kern="1200" spc="-10">
                <a:solidFill>
                  <a:schemeClr val="tx1"/>
                </a:solidFill>
                <a:latin typeface="+mn-lt"/>
                <a:ea typeface="+mn-ea"/>
                <a:cs typeface="+mn-cs"/>
              </a:rPr>
              <a:t> </a:t>
            </a:r>
            <a:r>
              <a:rPr lang="en-US" sz="2200" kern="1200">
                <a:solidFill>
                  <a:schemeClr val="tx1"/>
                </a:solidFill>
                <a:latin typeface="+mn-lt"/>
                <a:ea typeface="+mn-ea"/>
                <a:cs typeface="+mn-cs"/>
              </a:rPr>
              <a:t>er</a:t>
            </a:r>
            <a:r>
              <a:rPr lang="en-US" sz="2200" kern="1200" spc="-5">
                <a:solidFill>
                  <a:schemeClr val="tx1"/>
                </a:solidFill>
                <a:latin typeface="+mn-lt"/>
                <a:ea typeface="+mn-ea"/>
                <a:cs typeface="+mn-cs"/>
              </a:rPr>
              <a:t> </a:t>
            </a:r>
            <a:r>
              <a:rPr lang="en-US" sz="2200" kern="1200">
                <a:solidFill>
                  <a:schemeClr val="tx1"/>
                </a:solidFill>
                <a:latin typeface="+mn-lt"/>
                <a:ea typeface="+mn-ea"/>
                <a:cs typeface="+mn-cs"/>
              </a:rPr>
              <a:t>å</a:t>
            </a:r>
            <a:r>
              <a:rPr lang="en-US" sz="2200" kern="1200" spc="-25">
                <a:solidFill>
                  <a:schemeClr val="tx1"/>
                </a:solidFill>
                <a:latin typeface="+mn-lt"/>
                <a:ea typeface="+mn-ea"/>
                <a:cs typeface="+mn-cs"/>
              </a:rPr>
              <a:t> </a:t>
            </a:r>
            <a:r>
              <a:rPr lang="en-US" sz="2200" kern="1200">
                <a:solidFill>
                  <a:schemeClr val="tx1"/>
                </a:solidFill>
                <a:latin typeface="+mn-lt"/>
                <a:ea typeface="+mn-ea"/>
                <a:cs typeface="+mn-cs"/>
              </a:rPr>
              <a:t>sikre</a:t>
            </a:r>
            <a:r>
              <a:rPr lang="en-US" sz="2200" kern="1200" spc="-15">
                <a:solidFill>
                  <a:schemeClr val="tx1"/>
                </a:solidFill>
                <a:latin typeface="+mn-lt"/>
                <a:ea typeface="+mn-ea"/>
                <a:cs typeface="+mn-cs"/>
              </a:rPr>
              <a:t> </a:t>
            </a:r>
            <a:r>
              <a:rPr lang="en-US" sz="2200" i="1" kern="1200">
                <a:solidFill>
                  <a:schemeClr val="tx1"/>
                </a:solidFill>
                <a:latin typeface="+mn-lt"/>
                <a:ea typeface="+mn-ea"/>
                <a:cs typeface="+mn-cs"/>
              </a:rPr>
              <a:t>likebehandling</a:t>
            </a:r>
            <a:r>
              <a:rPr lang="en-US" sz="2200" kern="1200">
                <a:solidFill>
                  <a:schemeClr val="tx1"/>
                </a:solidFill>
                <a:latin typeface="+mn-lt"/>
                <a:ea typeface="+mn-ea"/>
                <a:cs typeface="+mn-cs"/>
              </a:rPr>
              <a:t>.</a:t>
            </a:r>
            <a:r>
              <a:rPr lang="en-US" sz="2200" kern="1200" spc="-45">
                <a:solidFill>
                  <a:schemeClr val="tx1"/>
                </a:solidFill>
                <a:latin typeface="+mn-lt"/>
                <a:ea typeface="+mn-ea"/>
                <a:cs typeface="+mn-cs"/>
              </a:rPr>
              <a:t> </a:t>
            </a:r>
            <a:r>
              <a:rPr lang="en-US" sz="2200" kern="1200">
                <a:solidFill>
                  <a:schemeClr val="tx1"/>
                </a:solidFill>
                <a:latin typeface="+mn-lt"/>
                <a:ea typeface="+mn-ea"/>
                <a:cs typeface="+mn-cs"/>
              </a:rPr>
              <a:t>Like</a:t>
            </a:r>
            <a:r>
              <a:rPr lang="en-US" sz="2200" kern="1200" spc="-20">
                <a:solidFill>
                  <a:schemeClr val="tx1"/>
                </a:solidFill>
                <a:latin typeface="+mn-lt"/>
                <a:ea typeface="+mn-ea"/>
                <a:cs typeface="+mn-cs"/>
              </a:rPr>
              <a:t> </a:t>
            </a:r>
            <a:r>
              <a:rPr lang="en-US" sz="2200" kern="1200">
                <a:solidFill>
                  <a:schemeClr val="tx1"/>
                </a:solidFill>
                <a:latin typeface="+mn-lt"/>
                <a:ea typeface="+mn-ea"/>
                <a:cs typeface="+mn-cs"/>
              </a:rPr>
              <a:t>saker</a:t>
            </a:r>
            <a:r>
              <a:rPr lang="en-US" sz="2200" kern="1200" spc="-20">
                <a:solidFill>
                  <a:schemeClr val="tx1"/>
                </a:solidFill>
                <a:latin typeface="+mn-lt"/>
                <a:ea typeface="+mn-ea"/>
                <a:cs typeface="+mn-cs"/>
              </a:rPr>
              <a:t> </a:t>
            </a:r>
            <a:r>
              <a:rPr lang="en-US" sz="2200" kern="1200">
                <a:solidFill>
                  <a:schemeClr val="tx1"/>
                </a:solidFill>
                <a:latin typeface="+mn-lt"/>
                <a:ea typeface="+mn-ea"/>
                <a:cs typeface="+mn-cs"/>
              </a:rPr>
              <a:t>skal</a:t>
            </a:r>
            <a:r>
              <a:rPr lang="en-US" sz="2200" kern="1200" spc="-40">
                <a:solidFill>
                  <a:schemeClr val="tx1"/>
                </a:solidFill>
                <a:latin typeface="+mn-lt"/>
                <a:ea typeface="+mn-ea"/>
                <a:cs typeface="+mn-cs"/>
              </a:rPr>
              <a:t> </a:t>
            </a:r>
            <a:r>
              <a:rPr lang="en-US" sz="2200" kern="1200">
                <a:solidFill>
                  <a:schemeClr val="tx1"/>
                </a:solidFill>
                <a:latin typeface="+mn-lt"/>
                <a:ea typeface="+mn-ea"/>
                <a:cs typeface="+mn-cs"/>
              </a:rPr>
              <a:t>behandles</a:t>
            </a:r>
            <a:r>
              <a:rPr lang="en-US" sz="2200" kern="1200" spc="-50">
                <a:solidFill>
                  <a:schemeClr val="tx1"/>
                </a:solidFill>
                <a:latin typeface="+mn-lt"/>
                <a:ea typeface="+mn-ea"/>
                <a:cs typeface="+mn-cs"/>
              </a:rPr>
              <a:t> </a:t>
            </a:r>
            <a:r>
              <a:rPr lang="en-US" sz="2200" kern="1200">
                <a:solidFill>
                  <a:schemeClr val="tx1"/>
                </a:solidFill>
                <a:latin typeface="+mn-lt"/>
                <a:ea typeface="+mn-ea"/>
                <a:cs typeface="+mn-cs"/>
              </a:rPr>
              <a:t>likt.</a:t>
            </a:r>
            <a:r>
              <a:rPr lang="en-US" sz="2200" kern="1200" spc="-30">
                <a:solidFill>
                  <a:schemeClr val="tx1"/>
                </a:solidFill>
                <a:latin typeface="+mn-lt"/>
                <a:ea typeface="+mn-ea"/>
                <a:cs typeface="+mn-cs"/>
              </a:rPr>
              <a:t> </a:t>
            </a:r>
            <a:r>
              <a:rPr lang="en-US" sz="2200" kern="1200" spc="-25">
                <a:solidFill>
                  <a:schemeClr val="tx1"/>
                </a:solidFill>
                <a:latin typeface="+mn-lt"/>
                <a:ea typeface="+mn-ea"/>
                <a:cs typeface="+mn-cs"/>
              </a:rPr>
              <a:t>En </a:t>
            </a:r>
            <a:r>
              <a:rPr lang="en-US" sz="2200" kern="1200">
                <a:solidFill>
                  <a:schemeClr val="tx1"/>
                </a:solidFill>
                <a:latin typeface="+mn-lt"/>
                <a:ea typeface="+mn-ea"/>
                <a:cs typeface="+mn-cs"/>
              </a:rPr>
              <a:t>forutsetning</a:t>
            </a:r>
            <a:r>
              <a:rPr lang="en-US" sz="2200" kern="1200" spc="-40">
                <a:solidFill>
                  <a:schemeClr val="tx1"/>
                </a:solidFill>
                <a:latin typeface="+mn-lt"/>
                <a:ea typeface="+mn-ea"/>
                <a:cs typeface="+mn-cs"/>
              </a:rPr>
              <a:t> </a:t>
            </a:r>
            <a:r>
              <a:rPr lang="en-US" sz="2200" kern="1200">
                <a:solidFill>
                  <a:schemeClr val="tx1"/>
                </a:solidFill>
                <a:latin typeface="+mn-lt"/>
                <a:ea typeface="+mn-ea"/>
                <a:cs typeface="+mn-cs"/>
              </a:rPr>
              <a:t>for</a:t>
            </a:r>
            <a:r>
              <a:rPr lang="en-US" sz="2200" kern="1200" spc="-35">
                <a:solidFill>
                  <a:schemeClr val="tx1"/>
                </a:solidFill>
                <a:latin typeface="+mn-lt"/>
                <a:ea typeface="+mn-ea"/>
                <a:cs typeface="+mn-cs"/>
              </a:rPr>
              <a:t> </a:t>
            </a:r>
            <a:r>
              <a:rPr lang="en-US" sz="2200" kern="1200">
                <a:solidFill>
                  <a:schemeClr val="tx1"/>
                </a:solidFill>
                <a:latin typeface="+mn-lt"/>
                <a:ea typeface="+mn-ea"/>
                <a:cs typeface="+mn-cs"/>
              </a:rPr>
              <a:t>likebehandling</a:t>
            </a:r>
            <a:r>
              <a:rPr lang="en-US" sz="2200" kern="1200" spc="-45">
                <a:solidFill>
                  <a:schemeClr val="tx1"/>
                </a:solidFill>
                <a:latin typeface="+mn-lt"/>
                <a:ea typeface="+mn-ea"/>
                <a:cs typeface="+mn-cs"/>
              </a:rPr>
              <a:t> </a:t>
            </a:r>
            <a:r>
              <a:rPr lang="en-US" sz="2200" kern="1200">
                <a:solidFill>
                  <a:schemeClr val="tx1"/>
                </a:solidFill>
                <a:latin typeface="+mn-lt"/>
                <a:ea typeface="+mn-ea"/>
                <a:cs typeface="+mn-cs"/>
              </a:rPr>
              <a:t>er</a:t>
            </a:r>
            <a:r>
              <a:rPr lang="en-US" sz="2200" kern="1200" spc="-10">
                <a:solidFill>
                  <a:schemeClr val="tx1"/>
                </a:solidFill>
                <a:latin typeface="+mn-lt"/>
                <a:ea typeface="+mn-ea"/>
                <a:cs typeface="+mn-cs"/>
              </a:rPr>
              <a:t> </a:t>
            </a:r>
            <a:r>
              <a:rPr lang="en-US" sz="2200" kern="1200">
                <a:solidFill>
                  <a:schemeClr val="tx1"/>
                </a:solidFill>
                <a:latin typeface="+mn-lt"/>
                <a:ea typeface="+mn-ea"/>
                <a:cs typeface="+mn-cs"/>
              </a:rPr>
              <a:t>at</a:t>
            </a:r>
            <a:r>
              <a:rPr lang="en-US" sz="2200" kern="1200" spc="-10">
                <a:solidFill>
                  <a:schemeClr val="tx1"/>
                </a:solidFill>
                <a:latin typeface="+mn-lt"/>
                <a:ea typeface="+mn-ea"/>
                <a:cs typeface="+mn-cs"/>
              </a:rPr>
              <a:t> </a:t>
            </a:r>
            <a:r>
              <a:rPr lang="en-US" sz="2200" kern="1200">
                <a:solidFill>
                  <a:schemeClr val="tx1"/>
                </a:solidFill>
                <a:latin typeface="+mn-lt"/>
                <a:ea typeface="+mn-ea"/>
                <a:cs typeface="+mn-cs"/>
              </a:rPr>
              <a:t>andre</a:t>
            </a:r>
            <a:r>
              <a:rPr lang="en-US" sz="2200" kern="1200" spc="-40">
                <a:solidFill>
                  <a:schemeClr val="tx1"/>
                </a:solidFill>
                <a:latin typeface="+mn-lt"/>
                <a:ea typeface="+mn-ea"/>
                <a:cs typeface="+mn-cs"/>
              </a:rPr>
              <a:t> </a:t>
            </a:r>
            <a:r>
              <a:rPr lang="en-US" sz="2200" kern="1200">
                <a:solidFill>
                  <a:schemeClr val="tx1"/>
                </a:solidFill>
                <a:latin typeface="+mn-lt"/>
                <a:ea typeface="+mn-ea"/>
                <a:cs typeface="+mn-cs"/>
              </a:rPr>
              <a:t>tjenesteytere</a:t>
            </a:r>
            <a:r>
              <a:rPr lang="en-US" sz="2200" kern="1200" spc="-50">
                <a:solidFill>
                  <a:schemeClr val="tx1"/>
                </a:solidFill>
                <a:latin typeface="+mn-lt"/>
                <a:ea typeface="+mn-ea"/>
                <a:cs typeface="+mn-cs"/>
              </a:rPr>
              <a:t> </a:t>
            </a:r>
            <a:r>
              <a:rPr lang="en-US" sz="2200" kern="1200">
                <a:solidFill>
                  <a:schemeClr val="tx1"/>
                </a:solidFill>
                <a:latin typeface="+mn-lt"/>
                <a:ea typeface="+mn-ea"/>
                <a:cs typeface="+mn-cs"/>
              </a:rPr>
              <a:t>blir</a:t>
            </a:r>
            <a:r>
              <a:rPr lang="en-US" sz="2200" kern="1200" spc="-25">
                <a:solidFill>
                  <a:schemeClr val="tx1"/>
                </a:solidFill>
                <a:latin typeface="+mn-lt"/>
                <a:ea typeface="+mn-ea"/>
                <a:cs typeface="+mn-cs"/>
              </a:rPr>
              <a:t> </a:t>
            </a:r>
            <a:r>
              <a:rPr lang="en-US" sz="2200" kern="1200">
                <a:solidFill>
                  <a:schemeClr val="tx1"/>
                </a:solidFill>
                <a:latin typeface="+mn-lt"/>
                <a:ea typeface="+mn-ea"/>
                <a:cs typeface="+mn-cs"/>
              </a:rPr>
              <a:t>kjent</a:t>
            </a:r>
            <a:r>
              <a:rPr lang="en-US" sz="2200" kern="1200" spc="-40">
                <a:solidFill>
                  <a:schemeClr val="tx1"/>
                </a:solidFill>
                <a:latin typeface="+mn-lt"/>
                <a:ea typeface="+mn-ea"/>
                <a:cs typeface="+mn-cs"/>
              </a:rPr>
              <a:t> </a:t>
            </a:r>
            <a:r>
              <a:rPr lang="en-US" sz="2200" kern="1200">
                <a:solidFill>
                  <a:schemeClr val="tx1"/>
                </a:solidFill>
                <a:latin typeface="+mn-lt"/>
                <a:ea typeface="+mn-ea"/>
                <a:cs typeface="+mn-cs"/>
              </a:rPr>
              <a:t>med hvordan</a:t>
            </a:r>
            <a:r>
              <a:rPr lang="en-US" sz="2200" kern="1200" spc="-35">
                <a:solidFill>
                  <a:schemeClr val="tx1"/>
                </a:solidFill>
                <a:latin typeface="+mn-lt"/>
                <a:ea typeface="+mn-ea"/>
                <a:cs typeface="+mn-cs"/>
              </a:rPr>
              <a:t> </a:t>
            </a:r>
            <a:r>
              <a:rPr lang="en-US" sz="2200" kern="1200">
                <a:solidFill>
                  <a:schemeClr val="tx1"/>
                </a:solidFill>
                <a:latin typeface="+mn-lt"/>
                <a:ea typeface="+mn-ea"/>
                <a:cs typeface="+mn-cs"/>
              </a:rPr>
              <a:t>andre</a:t>
            </a:r>
            <a:r>
              <a:rPr lang="en-US" sz="2200" kern="1200" spc="-35">
                <a:solidFill>
                  <a:schemeClr val="tx1"/>
                </a:solidFill>
                <a:latin typeface="+mn-lt"/>
                <a:ea typeface="+mn-ea"/>
                <a:cs typeface="+mn-cs"/>
              </a:rPr>
              <a:t> </a:t>
            </a:r>
            <a:r>
              <a:rPr lang="en-US" sz="2200" kern="1200" spc="-10">
                <a:solidFill>
                  <a:schemeClr val="tx1"/>
                </a:solidFill>
                <a:latin typeface="+mn-lt"/>
                <a:ea typeface="+mn-ea"/>
                <a:cs typeface="+mn-cs"/>
              </a:rPr>
              <a:t>tjenesteytere </a:t>
            </a:r>
            <a:r>
              <a:rPr lang="en-US" sz="2200" kern="1200">
                <a:solidFill>
                  <a:schemeClr val="tx1"/>
                </a:solidFill>
                <a:latin typeface="+mn-lt"/>
                <a:ea typeface="+mn-ea"/>
                <a:cs typeface="+mn-cs"/>
              </a:rPr>
              <a:t>har</a:t>
            </a:r>
            <a:r>
              <a:rPr lang="en-US" sz="2200" kern="1200" spc="-40">
                <a:solidFill>
                  <a:schemeClr val="tx1"/>
                </a:solidFill>
                <a:latin typeface="+mn-lt"/>
                <a:ea typeface="+mn-ea"/>
                <a:cs typeface="+mn-cs"/>
              </a:rPr>
              <a:t> </a:t>
            </a:r>
            <a:r>
              <a:rPr lang="en-US" sz="2200" kern="1200">
                <a:solidFill>
                  <a:schemeClr val="tx1"/>
                </a:solidFill>
                <a:latin typeface="+mn-lt"/>
                <a:ea typeface="+mn-ea"/>
                <a:cs typeface="+mn-cs"/>
              </a:rPr>
              <a:t>løst</a:t>
            </a:r>
            <a:r>
              <a:rPr lang="en-US" sz="2200" kern="1200" spc="-45">
                <a:solidFill>
                  <a:schemeClr val="tx1"/>
                </a:solidFill>
                <a:latin typeface="+mn-lt"/>
                <a:ea typeface="+mn-ea"/>
                <a:cs typeface="+mn-cs"/>
              </a:rPr>
              <a:t> </a:t>
            </a:r>
            <a:r>
              <a:rPr lang="en-US" sz="2200" kern="1200">
                <a:solidFill>
                  <a:schemeClr val="tx1"/>
                </a:solidFill>
                <a:latin typeface="+mn-lt"/>
                <a:ea typeface="+mn-ea"/>
                <a:cs typeface="+mn-cs"/>
              </a:rPr>
              <a:t>lignende</a:t>
            </a:r>
            <a:r>
              <a:rPr lang="en-US" sz="2200" kern="1200" spc="-55">
                <a:solidFill>
                  <a:schemeClr val="tx1"/>
                </a:solidFill>
                <a:latin typeface="+mn-lt"/>
                <a:ea typeface="+mn-ea"/>
                <a:cs typeface="+mn-cs"/>
              </a:rPr>
              <a:t> </a:t>
            </a:r>
            <a:r>
              <a:rPr lang="en-US" sz="2200" kern="1200">
                <a:solidFill>
                  <a:schemeClr val="tx1"/>
                </a:solidFill>
                <a:latin typeface="+mn-lt"/>
                <a:ea typeface="+mn-ea"/>
                <a:cs typeface="+mn-cs"/>
              </a:rPr>
              <a:t>sak.</a:t>
            </a:r>
            <a:r>
              <a:rPr lang="en-US" sz="2200" kern="1200" spc="-40">
                <a:solidFill>
                  <a:schemeClr val="tx1"/>
                </a:solidFill>
                <a:latin typeface="+mn-lt"/>
                <a:ea typeface="+mn-ea"/>
                <a:cs typeface="+mn-cs"/>
              </a:rPr>
              <a:t> </a:t>
            </a:r>
            <a:r>
              <a:rPr lang="en-US" sz="2200" kern="1200">
                <a:solidFill>
                  <a:schemeClr val="tx1"/>
                </a:solidFill>
                <a:latin typeface="+mn-lt"/>
                <a:ea typeface="+mn-ea"/>
                <a:cs typeface="+mn-cs"/>
              </a:rPr>
              <a:t>I</a:t>
            </a:r>
            <a:r>
              <a:rPr lang="en-US" sz="2200" kern="1200" spc="-20">
                <a:solidFill>
                  <a:schemeClr val="tx1"/>
                </a:solidFill>
                <a:latin typeface="+mn-lt"/>
                <a:ea typeface="+mn-ea"/>
                <a:cs typeface="+mn-cs"/>
              </a:rPr>
              <a:t> </a:t>
            </a:r>
            <a:r>
              <a:rPr lang="en-US" sz="2200" kern="1200">
                <a:solidFill>
                  <a:schemeClr val="tx1"/>
                </a:solidFill>
                <a:latin typeface="+mn-lt"/>
                <a:ea typeface="+mn-ea"/>
                <a:cs typeface="+mn-cs"/>
              </a:rPr>
              <a:t>bestemmelsen</a:t>
            </a:r>
            <a:r>
              <a:rPr lang="en-US" sz="2200" kern="1200" spc="-25">
                <a:solidFill>
                  <a:schemeClr val="tx1"/>
                </a:solidFill>
                <a:latin typeface="+mn-lt"/>
                <a:ea typeface="+mn-ea"/>
                <a:cs typeface="+mn-cs"/>
              </a:rPr>
              <a:t> </a:t>
            </a:r>
            <a:r>
              <a:rPr lang="en-US" sz="2200" kern="1200">
                <a:solidFill>
                  <a:schemeClr val="tx1"/>
                </a:solidFill>
                <a:latin typeface="+mn-lt"/>
                <a:ea typeface="+mn-ea"/>
                <a:cs typeface="+mn-cs"/>
              </a:rPr>
              <a:t>brukes</a:t>
            </a:r>
            <a:r>
              <a:rPr lang="en-US" sz="2200" kern="1200" spc="-55">
                <a:solidFill>
                  <a:schemeClr val="tx1"/>
                </a:solidFill>
                <a:latin typeface="+mn-lt"/>
                <a:ea typeface="+mn-ea"/>
                <a:cs typeface="+mn-cs"/>
              </a:rPr>
              <a:t> </a:t>
            </a:r>
            <a:r>
              <a:rPr lang="en-US" sz="2200" kern="1200">
                <a:solidFill>
                  <a:schemeClr val="tx1"/>
                </a:solidFill>
                <a:latin typeface="+mn-lt"/>
                <a:ea typeface="+mn-ea"/>
                <a:cs typeface="+mn-cs"/>
              </a:rPr>
              <a:t>formuleringen</a:t>
            </a:r>
            <a:r>
              <a:rPr lang="en-US" sz="2200" kern="1200" spc="-30">
                <a:solidFill>
                  <a:schemeClr val="tx1"/>
                </a:solidFill>
                <a:latin typeface="+mn-lt"/>
                <a:ea typeface="+mn-ea"/>
                <a:cs typeface="+mn-cs"/>
              </a:rPr>
              <a:t> </a:t>
            </a:r>
            <a:r>
              <a:rPr lang="en-US" sz="2200" i="1" kern="1200">
                <a:solidFill>
                  <a:schemeClr val="tx1"/>
                </a:solidFill>
                <a:latin typeface="+mn-lt"/>
                <a:ea typeface="+mn-ea"/>
                <a:cs typeface="+mn-cs"/>
              </a:rPr>
              <a:t>gi</a:t>
            </a:r>
            <a:r>
              <a:rPr lang="en-US" sz="2200" i="1" kern="1200" spc="-35">
                <a:solidFill>
                  <a:schemeClr val="tx1"/>
                </a:solidFill>
                <a:latin typeface="+mn-lt"/>
                <a:ea typeface="+mn-ea"/>
                <a:cs typeface="+mn-cs"/>
              </a:rPr>
              <a:t> </a:t>
            </a:r>
            <a:r>
              <a:rPr lang="en-US" sz="2200" i="1" kern="1200">
                <a:solidFill>
                  <a:schemeClr val="tx1"/>
                </a:solidFill>
                <a:latin typeface="+mn-lt"/>
                <a:ea typeface="+mn-ea"/>
                <a:cs typeface="+mn-cs"/>
              </a:rPr>
              <a:t>veiledning</a:t>
            </a:r>
            <a:r>
              <a:rPr lang="en-US" sz="2200" i="1" kern="1200" spc="-30">
                <a:solidFill>
                  <a:schemeClr val="tx1"/>
                </a:solidFill>
                <a:latin typeface="+mn-lt"/>
                <a:ea typeface="+mn-ea"/>
                <a:cs typeface="+mn-cs"/>
              </a:rPr>
              <a:t> </a:t>
            </a:r>
            <a:r>
              <a:rPr lang="en-US" sz="2200" i="1" kern="1200">
                <a:solidFill>
                  <a:schemeClr val="tx1"/>
                </a:solidFill>
                <a:latin typeface="+mn-lt"/>
                <a:ea typeface="+mn-ea"/>
                <a:cs typeface="+mn-cs"/>
              </a:rPr>
              <a:t>for</a:t>
            </a:r>
            <a:r>
              <a:rPr lang="en-US" sz="2200" i="1" kern="1200" spc="-30">
                <a:solidFill>
                  <a:schemeClr val="tx1"/>
                </a:solidFill>
                <a:latin typeface="+mn-lt"/>
                <a:ea typeface="+mn-ea"/>
                <a:cs typeface="+mn-cs"/>
              </a:rPr>
              <a:t> </a:t>
            </a:r>
            <a:r>
              <a:rPr lang="en-US" sz="2200" i="1" kern="1200" spc="-10">
                <a:solidFill>
                  <a:schemeClr val="tx1"/>
                </a:solidFill>
                <a:latin typeface="+mn-lt"/>
                <a:ea typeface="+mn-ea"/>
                <a:cs typeface="+mn-cs"/>
              </a:rPr>
              <a:t>andre</a:t>
            </a:r>
            <a:r>
              <a:rPr lang="en-US" sz="2200" i="1" kern="1200" spc="-40">
                <a:solidFill>
                  <a:schemeClr val="tx1"/>
                </a:solidFill>
                <a:latin typeface="+mn-lt"/>
                <a:ea typeface="+mn-ea"/>
                <a:cs typeface="+mn-cs"/>
              </a:rPr>
              <a:t> </a:t>
            </a:r>
            <a:r>
              <a:rPr lang="en-US" sz="2200" i="1" kern="1200" spc="-10">
                <a:solidFill>
                  <a:schemeClr val="tx1"/>
                </a:solidFill>
                <a:latin typeface="+mn-lt"/>
                <a:ea typeface="+mn-ea"/>
                <a:cs typeface="+mn-cs"/>
              </a:rPr>
              <a:t>saker.</a:t>
            </a:r>
            <a:endParaRPr lang="en-US" sz="2200" kern="1200">
              <a:solidFill>
                <a:schemeClr val="tx1"/>
              </a:solidFill>
              <a:latin typeface="+mn-lt"/>
              <a:ea typeface="+mn-ea"/>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object 2"/>
          <p:cNvSpPr txBox="1">
            <a:spLocks noGrp="1"/>
          </p:cNvSpPr>
          <p:nvPr>
            <p:ph type="title"/>
          </p:nvPr>
        </p:nvSpPr>
        <p:spPr>
          <a:xfrm>
            <a:off x="838200" y="401221"/>
            <a:ext cx="10515600" cy="1348065"/>
          </a:xfrm>
          <a:prstGeom prst="rect">
            <a:avLst/>
          </a:prstGeom>
        </p:spPr>
        <p:txBody>
          <a:bodyPr vert="horz" lIns="91440" tIns="45720" rIns="91440" bIns="45720" rtlCol="0" anchor="ctr">
            <a:normAutofit/>
          </a:bodyPr>
          <a:lstStyle/>
          <a:p>
            <a:pPr marL="12700" algn="l" rtl="0">
              <a:lnSpc>
                <a:spcPct val="90000"/>
              </a:lnSpc>
              <a:spcBef>
                <a:spcPct val="0"/>
              </a:spcBef>
            </a:pPr>
            <a:r>
              <a:rPr lang="en-US" sz="4600" kern="1200" spc="-10">
                <a:solidFill>
                  <a:srgbClr val="FFFFFF"/>
                </a:solidFill>
                <a:latin typeface="+mj-lt"/>
                <a:ea typeface="+mj-ea"/>
                <a:cs typeface="+mj-cs"/>
              </a:rPr>
              <a:t>Forvaltningslovens</a:t>
            </a:r>
            <a:r>
              <a:rPr lang="en-US" sz="4600" kern="1200" spc="-15">
                <a:solidFill>
                  <a:srgbClr val="FFFFFF"/>
                </a:solidFill>
                <a:latin typeface="+mj-lt"/>
                <a:ea typeface="+mj-ea"/>
                <a:cs typeface="+mj-cs"/>
              </a:rPr>
              <a:t> </a:t>
            </a:r>
            <a:r>
              <a:rPr lang="en-US" sz="4600" kern="1200">
                <a:solidFill>
                  <a:srgbClr val="FFFFFF"/>
                </a:solidFill>
                <a:latin typeface="+mj-lt"/>
                <a:ea typeface="+mj-ea"/>
                <a:cs typeface="+mj-cs"/>
              </a:rPr>
              <a:t>§</a:t>
            </a:r>
            <a:r>
              <a:rPr lang="en-US" sz="4600" kern="1200" spc="-50">
                <a:solidFill>
                  <a:srgbClr val="FFFFFF"/>
                </a:solidFill>
                <a:latin typeface="+mj-lt"/>
                <a:ea typeface="+mj-ea"/>
                <a:cs typeface="+mj-cs"/>
              </a:rPr>
              <a:t> </a:t>
            </a:r>
            <a:r>
              <a:rPr lang="en-US" sz="4600" kern="1200">
                <a:solidFill>
                  <a:srgbClr val="FFFFFF"/>
                </a:solidFill>
                <a:latin typeface="+mj-lt"/>
                <a:ea typeface="+mj-ea"/>
                <a:cs typeface="+mj-cs"/>
              </a:rPr>
              <a:t>13</a:t>
            </a:r>
            <a:r>
              <a:rPr lang="en-US" sz="4600" kern="1200" spc="-55">
                <a:solidFill>
                  <a:srgbClr val="FFFFFF"/>
                </a:solidFill>
                <a:latin typeface="+mj-lt"/>
                <a:ea typeface="+mj-ea"/>
                <a:cs typeface="+mj-cs"/>
              </a:rPr>
              <a:t> </a:t>
            </a:r>
            <a:r>
              <a:rPr lang="en-US" sz="4600" kern="1200">
                <a:solidFill>
                  <a:srgbClr val="FFFFFF"/>
                </a:solidFill>
                <a:latin typeface="+mj-lt"/>
                <a:ea typeface="+mj-ea"/>
                <a:cs typeface="+mj-cs"/>
              </a:rPr>
              <a:t>b</a:t>
            </a:r>
            <a:r>
              <a:rPr lang="en-US" sz="4600" kern="1200" spc="-60">
                <a:solidFill>
                  <a:srgbClr val="FFFFFF"/>
                </a:solidFill>
                <a:latin typeface="+mj-lt"/>
                <a:ea typeface="+mj-ea"/>
                <a:cs typeface="+mj-cs"/>
              </a:rPr>
              <a:t> </a:t>
            </a:r>
            <a:r>
              <a:rPr lang="en-US" sz="4600" kern="1200" spc="-10">
                <a:solidFill>
                  <a:srgbClr val="FFFFFF"/>
                </a:solidFill>
                <a:latin typeface="+mj-lt"/>
                <a:ea typeface="+mj-ea"/>
                <a:cs typeface="+mj-cs"/>
              </a:rPr>
              <a:t>første</a:t>
            </a:r>
            <a:r>
              <a:rPr lang="en-US" sz="4600" kern="1200" spc="-30">
                <a:solidFill>
                  <a:srgbClr val="FFFFFF"/>
                </a:solidFill>
                <a:latin typeface="+mj-lt"/>
                <a:ea typeface="+mj-ea"/>
                <a:cs typeface="+mj-cs"/>
              </a:rPr>
              <a:t> </a:t>
            </a:r>
            <a:r>
              <a:rPr lang="en-US" sz="4600" kern="1200">
                <a:solidFill>
                  <a:srgbClr val="FFFFFF"/>
                </a:solidFill>
                <a:latin typeface="+mj-lt"/>
                <a:ea typeface="+mj-ea"/>
                <a:cs typeface="+mj-cs"/>
              </a:rPr>
              <a:t>ledd</a:t>
            </a:r>
            <a:r>
              <a:rPr lang="en-US" sz="4600" kern="1200" spc="-55">
                <a:solidFill>
                  <a:srgbClr val="FFFFFF"/>
                </a:solidFill>
                <a:latin typeface="+mj-lt"/>
                <a:ea typeface="+mj-ea"/>
                <a:cs typeface="+mj-cs"/>
              </a:rPr>
              <a:t> </a:t>
            </a:r>
            <a:r>
              <a:rPr lang="en-US" sz="4600" kern="1200" spc="-65">
                <a:solidFill>
                  <a:srgbClr val="FFFFFF"/>
                </a:solidFill>
                <a:latin typeface="+mj-lt"/>
                <a:ea typeface="+mj-ea"/>
                <a:cs typeface="+mj-cs"/>
              </a:rPr>
              <a:t>nr.</a:t>
            </a:r>
            <a:r>
              <a:rPr lang="en-US" sz="4600" kern="1200" spc="-60">
                <a:solidFill>
                  <a:srgbClr val="FFFFFF"/>
                </a:solidFill>
                <a:latin typeface="+mj-lt"/>
                <a:ea typeface="+mj-ea"/>
                <a:cs typeface="+mj-cs"/>
              </a:rPr>
              <a:t> </a:t>
            </a:r>
            <a:r>
              <a:rPr lang="en-US" sz="4600" kern="1200" spc="-50">
                <a:solidFill>
                  <a:srgbClr val="FFFFFF"/>
                </a:solidFill>
                <a:latin typeface="+mj-lt"/>
                <a:ea typeface="+mj-ea"/>
                <a:cs typeface="+mj-cs"/>
              </a:rPr>
              <a:t>5</a:t>
            </a:r>
            <a:endParaRPr lang="en-US" sz="4600" kern="1200">
              <a:solidFill>
                <a:srgbClr val="FFFFFF"/>
              </a:solidFill>
              <a:latin typeface="+mj-lt"/>
              <a:ea typeface="+mj-ea"/>
              <a:cs typeface="+mj-cs"/>
            </a:endParaRPr>
          </a:p>
        </p:txBody>
      </p:sp>
      <p:sp>
        <p:nvSpPr>
          <p:cNvPr id="3" name="object 3"/>
          <p:cNvSpPr txBox="1"/>
          <p:nvPr/>
        </p:nvSpPr>
        <p:spPr>
          <a:xfrm>
            <a:off x="838200" y="2586789"/>
            <a:ext cx="10515600" cy="3590174"/>
          </a:xfrm>
          <a:prstGeom prst="rect">
            <a:avLst/>
          </a:prstGeom>
        </p:spPr>
        <p:txBody>
          <a:bodyPr vert="horz" lIns="91440" tIns="45720" rIns="91440" bIns="45720" rtlCol="0">
            <a:normAutofit/>
          </a:bodyPr>
          <a:lstStyle/>
          <a:p>
            <a:pPr marL="12700" marR="5080" indent="-228600" algn="l" rtl="0">
              <a:lnSpc>
                <a:spcPct val="90000"/>
              </a:lnSpc>
              <a:spcBef>
                <a:spcPts val="430"/>
              </a:spcBef>
              <a:buFont typeface="Arial" panose="020B0604020202020204" pitchFamily="34" charset="0"/>
              <a:buChar char="•"/>
              <a:tabLst>
                <a:tab pos="1579245" algn="l"/>
                <a:tab pos="4557395" algn="l"/>
              </a:tabLst>
            </a:pPr>
            <a:r>
              <a:rPr lang="en-US" sz="2200" i="1" kern="1200">
                <a:solidFill>
                  <a:schemeClr val="tx1"/>
                </a:solidFill>
                <a:latin typeface="+mn-lt"/>
                <a:ea typeface="+mn-ea"/>
                <a:cs typeface="+mn-cs"/>
              </a:rPr>
              <a:t>Taushetsplikten </a:t>
            </a:r>
            <a:r>
              <a:rPr lang="en-US" sz="2200" i="1" u="none" kern="1200">
                <a:solidFill>
                  <a:schemeClr val="tx1"/>
                </a:solidFill>
                <a:latin typeface="+mn-lt"/>
                <a:ea typeface="+mn-ea"/>
                <a:cs typeface="+mn-cs"/>
              </a:rPr>
              <a:t>ikke</a:t>
            </a:r>
            <a:r>
              <a:rPr lang="en-US" sz="2200" i="1" u="none" kern="1200" spc="-75">
                <a:solidFill>
                  <a:schemeClr val="tx1"/>
                </a:solidFill>
                <a:latin typeface="+mn-lt"/>
                <a:ea typeface="+mn-ea"/>
                <a:cs typeface="+mn-cs"/>
              </a:rPr>
              <a:t> </a:t>
            </a:r>
            <a:r>
              <a:rPr lang="en-US" sz="2200" i="1" u="none" kern="1200">
                <a:solidFill>
                  <a:schemeClr val="tx1"/>
                </a:solidFill>
                <a:latin typeface="+mn-lt"/>
                <a:ea typeface="+mn-ea"/>
                <a:cs typeface="+mn-cs"/>
              </a:rPr>
              <a:t>til</a:t>
            </a:r>
            <a:r>
              <a:rPr lang="en-US" sz="2200" i="1" u="none" kern="1200" spc="-75">
                <a:solidFill>
                  <a:schemeClr val="tx1"/>
                </a:solidFill>
                <a:latin typeface="+mn-lt"/>
                <a:ea typeface="+mn-ea"/>
                <a:cs typeface="+mn-cs"/>
              </a:rPr>
              <a:t> </a:t>
            </a:r>
            <a:r>
              <a:rPr lang="en-US" sz="2200" i="1" u="none" kern="1200">
                <a:solidFill>
                  <a:schemeClr val="tx1"/>
                </a:solidFill>
                <a:latin typeface="+mn-lt"/>
                <a:ea typeface="+mn-ea"/>
                <a:cs typeface="+mn-cs"/>
              </a:rPr>
              <a:t>hinder</a:t>
            </a:r>
            <a:r>
              <a:rPr lang="en-US" sz="2200" i="1" u="none" kern="1200" spc="-55">
                <a:solidFill>
                  <a:schemeClr val="tx1"/>
                </a:solidFill>
                <a:latin typeface="+mn-lt"/>
                <a:ea typeface="+mn-ea"/>
                <a:cs typeface="+mn-cs"/>
              </a:rPr>
              <a:t> </a:t>
            </a:r>
            <a:r>
              <a:rPr lang="en-US" sz="2200" i="1" u="none" kern="1200">
                <a:solidFill>
                  <a:schemeClr val="tx1"/>
                </a:solidFill>
                <a:latin typeface="+mn-lt"/>
                <a:ea typeface="+mn-ea"/>
                <a:cs typeface="+mn-cs"/>
              </a:rPr>
              <a:t>for</a:t>
            </a:r>
            <a:r>
              <a:rPr lang="en-US" sz="2200" i="1" u="none" kern="1200" spc="-80">
                <a:solidFill>
                  <a:schemeClr val="tx1"/>
                </a:solidFill>
                <a:latin typeface="+mn-lt"/>
                <a:ea typeface="+mn-ea"/>
                <a:cs typeface="+mn-cs"/>
              </a:rPr>
              <a:t> </a:t>
            </a:r>
            <a:r>
              <a:rPr lang="en-US" sz="2200" i="1" u="none" kern="1200" spc="-25">
                <a:solidFill>
                  <a:schemeClr val="tx1"/>
                </a:solidFill>
                <a:latin typeface="+mn-lt"/>
                <a:ea typeface="+mn-ea"/>
                <a:cs typeface="+mn-cs"/>
              </a:rPr>
              <a:t>at</a:t>
            </a:r>
            <a:r>
              <a:rPr lang="en-US" sz="2200" i="1" u="none" kern="1200">
                <a:solidFill>
                  <a:schemeClr val="tx1"/>
                </a:solidFill>
                <a:latin typeface="+mn-lt"/>
                <a:ea typeface="+mn-ea"/>
                <a:cs typeface="+mn-cs"/>
              </a:rPr>
              <a:t>	</a:t>
            </a:r>
            <a:r>
              <a:rPr lang="en-US" sz="2200" i="1" u="none" kern="1200" spc="-10">
                <a:solidFill>
                  <a:schemeClr val="tx1"/>
                </a:solidFill>
                <a:latin typeface="+mn-lt"/>
                <a:ea typeface="+mn-ea"/>
                <a:cs typeface="+mn-cs"/>
              </a:rPr>
              <a:t>forvaltningsorganet</a:t>
            </a:r>
            <a:r>
              <a:rPr lang="en-US" sz="2200" i="1" u="none" kern="1200" spc="-20">
                <a:solidFill>
                  <a:schemeClr val="tx1"/>
                </a:solidFill>
                <a:latin typeface="+mn-lt"/>
                <a:ea typeface="+mn-ea"/>
                <a:cs typeface="+mn-cs"/>
              </a:rPr>
              <a:t> </a:t>
            </a:r>
            <a:r>
              <a:rPr lang="en-US" sz="2200" i="1" u="none" kern="1200">
                <a:solidFill>
                  <a:schemeClr val="tx1"/>
                </a:solidFill>
                <a:latin typeface="+mn-lt"/>
                <a:ea typeface="+mn-ea"/>
                <a:cs typeface="+mn-cs"/>
              </a:rPr>
              <a:t>gir</a:t>
            </a:r>
            <a:r>
              <a:rPr lang="en-US" sz="2200" i="1" u="none" kern="1200" spc="-15">
                <a:solidFill>
                  <a:schemeClr val="tx1"/>
                </a:solidFill>
                <a:latin typeface="+mn-lt"/>
                <a:ea typeface="+mn-ea"/>
                <a:cs typeface="+mn-cs"/>
              </a:rPr>
              <a:t> </a:t>
            </a:r>
            <a:r>
              <a:rPr lang="en-US" sz="2200" i="1" u="none" kern="1200" spc="-10">
                <a:solidFill>
                  <a:schemeClr val="tx1"/>
                </a:solidFill>
                <a:latin typeface="+mn-lt"/>
                <a:ea typeface="+mn-ea"/>
                <a:cs typeface="+mn-cs"/>
              </a:rPr>
              <a:t>andre forvaltningsorganer</a:t>
            </a:r>
            <a:r>
              <a:rPr lang="en-US" sz="2200" i="1" u="none" kern="1200" spc="-55">
                <a:solidFill>
                  <a:schemeClr val="tx1"/>
                </a:solidFill>
                <a:latin typeface="+mn-lt"/>
                <a:ea typeface="+mn-ea"/>
                <a:cs typeface="+mn-cs"/>
              </a:rPr>
              <a:t> </a:t>
            </a:r>
            <a:r>
              <a:rPr lang="en-US" sz="2200" i="1" u="none" kern="1200">
                <a:solidFill>
                  <a:schemeClr val="tx1"/>
                </a:solidFill>
                <a:latin typeface="+mn-lt"/>
                <a:ea typeface="+mn-ea"/>
                <a:cs typeface="+mn-cs"/>
              </a:rPr>
              <a:t>opplysninger</a:t>
            </a:r>
            <a:r>
              <a:rPr lang="en-US" sz="2200" i="1" u="none" kern="1200" spc="-65">
                <a:solidFill>
                  <a:schemeClr val="tx1"/>
                </a:solidFill>
                <a:latin typeface="+mn-lt"/>
                <a:ea typeface="+mn-ea"/>
                <a:cs typeface="+mn-cs"/>
              </a:rPr>
              <a:t> </a:t>
            </a:r>
            <a:r>
              <a:rPr lang="en-US" sz="2200" i="1" u="none" kern="1200">
                <a:solidFill>
                  <a:schemeClr val="tx1"/>
                </a:solidFill>
                <a:latin typeface="+mn-lt"/>
                <a:ea typeface="+mn-ea"/>
                <a:cs typeface="+mn-cs"/>
              </a:rPr>
              <a:t>om</a:t>
            </a:r>
            <a:r>
              <a:rPr lang="en-US" sz="2200" i="1" u="none" kern="1200" spc="-40">
                <a:solidFill>
                  <a:schemeClr val="tx1"/>
                </a:solidFill>
                <a:latin typeface="+mn-lt"/>
                <a:ea typeface="+mn-ea"/>
                <a:cs typeface="+mn-cs"/>
              </a:rPr>
              <a:t> </a:t>
            </a:r>
            <a:r>
              <a:rPr lang="en-US" sz="2200" i="1" u="none" kern="1200">
                <a:solidFill>
                  <a:schemeClr val="tx1"/>
                </a:solidFill>
                <a:latin typeface="+mn-lt"/>
                <a:ea typeface="+mn-ea"/>
                <a:cs typeface="+mn-cs"/>
              </a:rPr>
              <a:t>en</a:t>
            </a:r>
            <a:r>
              <a:rPr lang="en-US" sz="2200" i="1" u="none" kern="1200" spc="-55">
                <a:solidFill>
                  <a:schemeClr val="tx1"/>
                </a:solidFill>
                <a:latin typeface="+mn-lt"/>
                <a:ea typeface="+mn-ea"/>
                <a:cs typeface="+mn-cs"/>
              </a:rPr>
              <a:t> </a:t>
            </a:r>
            <a:r>
              <a:rPr lang="en-US" sz="2200" i="1" u="none" kern="1200">
                <a:solidFill>
                  <a:schemeClr val="tx1"/>
                </a:solidFill>
                <a:latin typeface="+mn-lt"/>
                <a:ea typeface="+mn-ea"/>
                <a:cs typeface="+mn-cs"/>
              </a:rPr>
              <a:t>persons</a:t>
            </a:r>
            <a:r>
              <a:rPr lang="en-US" sz="2200" i="1" u="none" kern="1200" spc="-55">
                <a:solidFill>
                  <a:schemeClr val="tx1"/>
                </a:solidFill>
                <a:latin typeface="+mn-lt"/>
                <a:ea typeface="+mn-ea"/>
                <a:cs typeface="+mn-cs"/>
              </a:rPr>
              <a:t> </a:t>
            </a:r>
            <a:r>
              <a:rPr lang="en-US" sz="2200" i="1" u="none" kern="1200">
                <a:solidFill>
                  <a:schemeClr val="tx1"/>
                </a:solidFill>
                <a:latin typeface="+mn-lt"/>
                <a:ea typeface="+mn-ea"/>
                <a:cs typeface="+mn-cs"/>
              </a:rPr>
              <a:t>forbindelse</a:t>
            </a:r>
            <a:r>
              <a:rPr lang="en-US" sz="2200" i="1" u="none" kern="1200" spc="-40">
                <a:solidFill>
                  <a:schemeClr val="tx1"/>
                </a:solidFill>
                <a:latin typeface="+mn-lt"/>
                <a:ea typeface="+mn-ea"/>
                <a:cs typeface="+mn-cs"/>
              </a:rPr>
              <a:t> </a:t>
            </a:r>
            <a:r>
              <a:rPr lang="en-US" sz="2200" i="1" u="none" kern="1200" spc="-25">
                <a:solidFill>
                  <a:schemeClr val="tx1"/>
                </a:solidFill>
                <a:latin typeface="+mn-lt"/>
                <a:ea typeface="+mn-ea"/>
                <a:cs typeface="+mn-cs"/>
              </a:rPr>
              <a:t>med </a:t>
            </a:r>
            <a:r>
              <a:rPr lang="en-US" sz="2200" i="1" u="none" kern="1200">
                <a:solidFill>
                  <a:schemeClr val="tx1"/>
                </a:solidFill>
                <a:latin typeface="+mn-lt"/>
                <a:ea typeface="+mn-ea"/>
                <a:cs typeface="+mn-cs"/>
              </a:rPr>
              <a:t>organet</a:t>
            </a:r>
            <a:r>
              <a:rPr lang="en-US" sz="2200" i="1" u="none" kern="1200" spc="-75">
                <a:solidFill>
                  <a:schemeClr val="tx1"/>
                </a:solidFill>
                <a:latin typeface="+mn-lt"/>
                <a:ea typeface="+mn-ea"/>
                <a:cs typeface="+mn-cs"/>
              </a:rPr>
              <a:t> </a:t>
            </a:r>
            <a:r>
              <a:rPr lang="en-US" sz="2200" i="1" u="none" kern="1200">
                <a:solidFill>
                  <a:schemeClr val="tx1"/>
                </a:solidFill>
                <a:latin typeface="+mn-lt"/>
                <a:ea typeface="+mn-ea"/>
                <a:cs typeface="+mn-cs"/>
              </a:rPr>
              <a:t>og</a:t>
            </a:r>
            <a:r>
              <a:rPr lang="en-US" sz="2200" i="1" u="none" kern="1200" spc="-75">
                <a:solidFill>
                  <a:schemeClr val="tx1"/>
                </a:solidFill>
                <a:latin typeface="+mn-lt"/>
                <a:ea typeface="+mn-ea"/>
                <a:cs typeface="+mn-cs"/>
              </a:rPr>
              <a:t> </a:t>
            </a:r>
            <a:r>
              <a:rPr lang="en-US" sz="2200" i="1" u="none" kern="1200">
                <a:solidFill>
                  <a:schemeClr val="tx1"/>
                </a:solidFill>
                <a:latin typeface="+mn-lt"/>
                <a:ea typeface="+mn-ea"/>
                <a:cs typeface="+mn-cs"/>
              </a:rPr>
              <a:t>om</a:t>
            </a:r>
            <a:r>
              <a:rPr lang="en-US" sz="2200" i="1" u="none" kern="1200" spc="-70">
                <a:solidFill>
                  <a:schemeClr val="tx1"/>
                </a:solidFill>
                <a:latin typeface="+mn-lt"/>
                <a:ea typeface="+mn-ea"/>
                <a:cs typeface="+mn-cs"/>
              </a:rPr>
              <a:t> </a:t>
            </a:r>
            <a:r>
              <a:rPr lang="en-US" sz="2200" i="1" u="none" kern="1200">
                <a:solidFill>
                  <a:schemeClr val="tx1"/>
                </a:solidFill>
                <a:latin typeface="+mn-lt"/>
                <a:ea typeface="+mn-ea"/>
                <a:cs typeface="+mn-cs"/>
              </a:rPr>
              <a:t>avgjørelser</a:t>
            </a:r>
            <a:r>
              <a:rPr lang="en-US" sz="2200" i="1" u="none" kern="1200" spc="-50">
                <a:solidFill>
                  <a:schemeClr val="tx1"/>
                </a:solidFill>
                <a:latin typeface="+mn-lt"/>
                <a:ea typeface="+mn-ea"/>
                <a:cs typeface="+mn-cs"/>
              </a:rPr>
              <a:t> </a:t>
            </a:r>
            <a:r>
              <a:rPr lang="en-US" sz="2200" i="1" u="none" kern="1200">
                <a:solidFill>
                  <a:schemeClr val="tx1"/>
                </a:solidFill>
                <a:latin typeface="+mn-lt"/>
                <a:ea typeface="+mn-ea"/>
                <a:cs typeface="+mn-cs"/>
              </a:rPr>
              <a:t>som</a:t>
            </a:r>
            <a:r>
              <a:rPr lang="en-US" sz="2200" i="1" u="none" kern="1200" spc="-75">
                <a:solidFill>
                  <a:schemeClr val="tx1"/>
                </a:solidFill>
                <a:latin typeface="+mn-lt"/>
                <a:ea typeface="+mn-ea"/>
                <a:cs typeface="+mn-cs"/>
              </a:rPr>
              <a:t> </a:t>
            </a:r>
            <a:r>
              <a:rPr lang="en-US" sz="2200" i="1" u="none" kern="1200">
                <a:solidFill>
                  <a:schemeClr val="tx1"/>
                </a:solidFill>
                <a:latin typeface="+mn-lt"/>
                <a:ea typeface="+mn-ea"/>
                <a:cs typeface="+mn-cs"/>
              </a:rPr>
              <a:t>er</a:t>
            </a:r>
            <a:r>
              <a:rPr lang="en-US" sz="2200" i="1" u="none" kern="1200" spc="-60">
                <a:solidFill>
                  <a:schemeClr val="tx1"/>
                </a:solidFill>
                <a:latin typeface="+mn-lt"/>
                <a:ea typeface="+mn-ea"/>
                <a:cs typeface="+mn-cs"/>
              </a:rPr>
              <a:t> </a:t>
            </a:r>
            <a:r>
              <a:rPr lang="en-US" sz="2200" i="1" u="none" kern="1200">
                <a:solidFill>
                  <a:schemeClr val="tx1"/>
                </a:solidFill>
                <a:latin typeface="+mn-lt"/>
                <a:ea typeface="+mn-ea"/>
                <a:cs typeface="+mn-cs"/>
              </a:rPr>
              <a:t>truffet</a:t>
            </a:r>
            <a:r>
              <a:rPr lang="en-US" sz="2200" i="1" u="none" kern="1200" spc="-70">
                <a:solidFill>
                  <a:schemeClr val="tx1"/>
                </a:solidFill>
                <a:latin typeface="+mn-lt"/>
                <a:ea typeface="+mn-ea"/>
                <a:cs typeface="+mn-cs"/>
              </a:rPr>
              <a:t> </a:t>
            </a:r>
            <a:r>
              <a:rPr lang="en-US" sz="2200" i="1" u="none" kern="1200">
                <a:solidFill>
                  <a:schemeClr val="tx1"/>
                </a:solidFill>
                <a:latin typeface="+mn-lt"/>
                <a:ea typeface="+mn-ea"/>
                <a:cs typeface="+mn-cs"/>
              </a:rPr>
              <a:t>og</a:t>
            </a:r>
            <a:r>
              <a:rPr lang="en-US" sz="2200" i="1" u="none" kern="1200" spc="-75">
                <a:solidFill>
                  <a:schemeClr val="tx1"/>
                </a:solidFill>
                <a:latin typeface="+mn-lt"/>
                <a:ea typeface="+mn-ea"/>
                <a:cs typeface="+mn-cs"/>
              </a:rPr>
              <a:t> </a:t>
            </a:r>
            <a:r>
              <a:rPr lang="en-US" sz="2200" i="1" u="none" kern="1200">
                <a:solidFill>
                  <a:schemeClr val="tx1"/>
                </a:solidFill>
                <a:latin typeface="+mn-lt"/>
                <a:ea typeface="+mn-ea"/>
                <a:cs typeface="+mn-cs"/>
              </a:rPr>
              <a:t>ellers</a:t>
            </a:r>
            <a:r>
              <a:rPr lang="en-US" sz="2200" i="1" u="none" kern="1200" spc="-60">
                <a:solidFill>
                  <a:schemeClr val="tx1"/>
                </a:solidFill>
                <a:latin typeface="+mn-lt"/>
                <a:ea typeface="+mn-ea"/>
                <a:cs typeface="+mn-cs"/>
              </a:rPr>
              <a:t> </a:t>
            </a:r>
            <a:r>
              <a:rPr lang="en-US" sz="2200" i="1" u="none" kern="1200">
                <a:solidFill>
                  <a:schemeClr val="tx1"/>
                </a:solidFill>
                <a:latin typeface="+mn-lt"/>
                <a:ea typeface="+mn-ea"/>
                <a:cs typeface="+mn-cs"/>
              </a:rPr>
              <a:t>slike</a:t>
            </a:r>
            <a:r>
              <a:rPr lang="en-US" sz="2200" i="1" u="none" kern="1200" spc="-65">
                <a:solidFill>
                  <a:schemeClr val="tx1"/>
                </a:solidFill>
                <a:latin typeface="+mn-lt"/>
                <a:ea typeface="+mn-ea"/>
                <a:cs typeface="+mn-cs"/>
              </a:rPr>
              <a:t> </a:t>
            </a:r>
            <a:r>
              <a:rPr lang="en-US" sz="2200" i="1" u="none" kern="1200" spc="-10">
                <a:solidFill>
                  <a:schemeClr val="tx1"/>
                </a:solidFill>
                <a:latin typeface="+mn-lt"/>
                <a:ea typeface="+mn-ea"/>
                <a:cs typeface="+mn-cs"/>
              </a:rPr>
              <a:t>opplysninger </a:t>
            </a:r>
            <a:r>
              <a:rPr lang="en-US" sz="2200" i="1" u="none" kern="1200">
                <a:solidFill>
                  <a:schemeClr val="tx1"/>
                </a:solidFill>
                <a:latin typeface="+mn-lt"/>
                <a:ea typeface="+mn-ea"/>
                <a:cs typeface="+mn-cs"/>
              </a:rPr>
              <a:t>som</a:t>
            </a:r>
            <a:r>
              <a:rPr lang="en-US" sz="2200" i="1" u="none" kern="1200" spc="-40">
                <a:solidFill>
                  <a:schemeClr val="tx1"/>
                </a:solidFill>
                <a:latin typeface="+mn-lt"/>
                <a:ea typeface="+mn-ea"/>
                <a:cs typeface="+mn-cs"/>
              </a:rPr>
              <a:t> </a:t>
            </a:r>
            <a:r>
              <a:rPr lang="en-US" sz="2200" i="1" u="none" kern="1200">
                <a:solidFill>
                  <a:schemeClr val="tx1"/>
                </a:solidFill>
                <a:latin typeface="+mn-lt"/>
                <a:ea typeface="+mn-ea"/>
                <a:cs typeface="+mn-cs"/>
              </a:rPr>
              <a:t>det</a:t>
            </a:r>
            <a:r>
              <a:rPr lang="en-US" sz="2200" i="1" u="none" kern="1200" spc="-35">
                <a:solidFill>
                  <a:schemeClr val="tx1"/>
                </a:solidFill>
                <a:latin typeface="+mn-lt"/>
                <a:ea typeface="+mn-ea"/>
                <a:cs typeface="+mn-cs"/>
              </a:rPr>
              <a:t> </a:t>
            </a:r>
            <a:r>
              <a:rPr lang="en-US" sz="2200" i="1" u="none" kern="1200">
                <a:solidFill>
                  <a:schemeClr val="tx1"/>
                </a:solidFill>
                <a:latin typeface="+mn-lt"/>
                <a:ea typeface="+mn-ea"/>
                <a:cs typeface="+mn-cs"/>
              </a:rPr>
              <a:t>er</a:t>
            </a:r>
            <a:r>
              <a:rPr lang="en-US" sz="2200" i="1" u="none" kern="1200" spc="-30">
                <a:solidFill>
                  <a:schemeClr val="tx1"/>
                </a:solidFill>
                <a:latin typeface="+mn-lt"/>
                <a:ea typeface="+mn-ea"/>
                <a:cs typeface="+mn-cs"/>
              </a:rPr>
              <a:t> </a:t>
            </a:r>
            <a:r>
              <a:rPr lang="en-US" sz="2200" i="1" u="none" kern="1200">
                <a:solidFill>
                  <a:schemeClr val="tx1"/>
                </a:solidFill>
                <a:latin typeface="+mn-lt"/>
                <a:ea typeface="+mn-ea"/>
                <a:cs typeface="+mn-cs"/>
              </a:rPr>
              <a:t>nødvendig</a:t>
            </a:r>
            <a:r>
              <a:rPr lang="en-US" sz="2200" i="1" u="none" kern="1200" spc="-25">
                <a:solidFill>
                  <a:schemeClr val="tx1"/>
                </a:solidFill>
                <a:latin typeface="+mn-lt"/>
                <a:ea typeface="+mn-ea"/>
                <a:cs typeface="+mn-cs"/>
              </a:rPr>
              <a:t> </a:t>
            </a:r>
            <a:r>
              <a:rPr lang="en-US" sz="2200" i="1" u="none" kern="1200">
                <a:solidFill>
                  <a:schemeClr val="tx1"/>
                </a:solidFill>
                <a:latin typeface="+mn-lt"/>
                <a:ea typeface="+mn-ea"/>
                <a:cs typeface="+mn-cs"/>
              </a:rPr>
              <a:t>å</a:t>
            </a:r>
            <a:r>
              <a:rPr lang="en-US" sz="2200" i="1" u="none" kern="1200" spc="-35">
                <a:solidFill>
                  <a:schemeClr val="tx1"/>
                </a:solidFill>
                <a:latin typeface="+mn-lt"/>
                <a:ea typeface="+mn-ea"/>
                <a:cs typeface="+mn-cs"/>
              </a:rPr>
              <a:t> </a:t>
            </a:r>
            <a:r>
              <a:rPr lang="en-US" sz="2200" i="1" u="none" kern="1200">
                <a:solidFill>
                  <a:schemeClr val="tx1"/>
                </a:solidFill>
                <a:latin typeface="+mn-lt"/>
                <a:ea typeface="+mn-ea"/>
                <a:cs typeface="+mn-cs"/>
              </a:rPr>
              <a:t>gi</a:t>
            </a:r>
            <a:r>
              <a:rPr lang="en-US" sz="2200" i="1" u="none" kern="1200" spc="-30">
                <a:solidFill>
                  <a:schemeClr val="tx1"/>
                </a:solidFill>
                <a:latin typeface="+mn-lt"/>
                <a:ea typeface="+mn-ea"/>
                <a:cs typeface="+mn-cs"/>
              </a:rPr>
              <a:t> </a:t>
            </a:r>
            <a:r>
              <a:rPr lang="en-US" sz="2200" i="1" u="none" kern="1200">
                <a:solidFill>
                  <a:schemeClr val="tx1"/>
                </a:solidFill>
                <a:latin typeface="+mn-lt"/>
                <a:ea typeface="+mn-ea"/>
                <a:cs typeface="+mn-cs"/>
              </a:rPr>
              <a:t>for</a:t>
            </a:r>
            <a:r>
              <a:rPr lang="en-US" sz="2200" i="1" u="none" kern="1200" spc="-35">
                <a:solidFill>
                  <a:schemeClr val="tx1"/>
                </a:solidFill>
                <a:latin typeface="+mn-lt"/>
                <a:ea typeface="+mn-ea"/>
                <a:cs typeface="+mn-cs"/>
              </a:rPr>
              <a:t> </a:t>
            </a:r>
            <a:r>
              <a:rPr lang="en-US" sz="2200" i="1" u="none" kern="1200">
                <a:solidFill>
                  <a:schemeClr val="tx1"/>
                </a:solidFill>
                <a:latin typeface="+mn-lt"/>
                <a:ea typeface="+mn-ea"/>
                <a:cs typeface="+mn-cs"/>
              </a:rPr>
              <a:t>å</a:t>
            </a:r>
            <a:r>
              <a:rPr lang="en-US" sz="2200" i="1" u="none" kern="1200" spc="-30">
                <a:solidFill>
                  <a:schemeClr val="tx1"/>
                </a:solidFill>
                <a:latin typeface="+mn-lt"/>
                <a:ea typeface="+mn-ea"/>
                <a:cs typeface="+mn-cs"/>
              </a:rPr>
              <a:t> </a:t>
            </a:r>
            <a:r>
              <a:rPr lang="en-US" sz="2200" i="1" u="none" kern="1200">
                <a:solidFill>
                  <a:schemeClr val="tx1"/>
                </a:solidFill>
                <a:latin typeface="+mn-lt"/>
                <a:ea typeface="+mn-ea"/>
                <a:cs typeface="+mn-cs"/>
              </a:rPr>
              <a:t>fremme</a:t>
            </a:r>
            <a:r>
              <a:rPr lang="en-US" sz="2200" i="1" u="none" kern="1200" spc="-20">
                <a:solidFill>
                  <a:schemeClr val="tx1"/>
                </a:solidFill>
                <a:latin typeface="+mn-lt"/>
                <a:ea typeface="+mn-ea"/>
                <a:cs typeface="+mn-cs"/>
              </a:rPr>
              <a:t> </a:t>
            </a:r>
            <a:r>
              <a:rPr lang="en-US" sz="2200" i="1" u="none" kern="1200">
                <a:solidFill>
                  <a:schemeClr val="tx1"/>
                </a:solidFill>
                <a:latin typeface="+mn-lt"/>
                <a:ea typeface="+mn-ea"/>
                <a:cs typeface="+mn-cs"/>
              </a:rPr>
              <a:t>avgiverorganets</a:t>
            </a:r>
            <a:r>
              <a:rPr lang="en-US" sz="2200" i="1" u="none" kern="1200" spc="-30">
                <a:solidFill>
                  <a:schemeClr val="tx1"/>
                </a:solidFill>
                <a:latin typeface="+mn-lt"/>
                <a:ea typeface="+mn-ea"/>
                <a:cs typeface="+mn-cs"/>
              </a:rPr>
              <a:t> </a:t>
            </a:r>
            <a:r>
              <a:rPr lang="en-US" sz="2200" i="1" u="none" kern="1200">
                <a:solidFill>
                  <a:schemeClr val="tx1"/>
                </a:solidFill>
                <a:latin typeface="+mn-lt"/>
                <a:ea typeface="+mn-ea"/>
                <a:cs typeface="+mn-cs"/>
              </a:rPr>
              <a:t>oppgaver</a:t>
            </a:r>
            <a:r>
              <a:rPr lang="en-US" sz="2200" i="1" u="none" kern="1200" spc="-30">
                <a:solidFill>
                  <a:schemeClr val="tx1"/>
                </a:solidFill>
                <a:latin typeface="+mn-lt"/>
                <a:ea typeface="+mn-ea"/>
                <a:cs typeface="+mn-cs"/>
              </a:rPr>
              <a:t> </a:t>
            </a:r>
            <a:r>
              <a:rPr lang="en-US" sz="2200" i="1" u="none" kern="1200" spc="-10">
                <a:solidFill>
                  <a:schemeClr val="tx1"/>
                </a:solidFill>
                <a:latin typeface="+mn-lt"/>
                <a:ea typeface="+mn-ea"/>
                <a:cs typeface="+mn-cs"/>
              </a:rPr>
              <a:t>etter </a:t>
            </a:r>
            <a:r>
              <a:rPr lang="en-US" sz="2200" i="1" u="none" kern="1200" spc="-20">
                <a:solidFill>
                  <a:schemeClr val="tx1"/>
                </a:solidFill>
                <a:latin typeface="+mn-lt"/>
                <a:ea typeface="+mn-ea"/>
                <a:cs typeface="+mn-cs"/>
              </a:rPr>
              <a:t>lov,</a:t>
            </a:r>
            <a:r>
              <a:rPr lang="en-US" sz="2200" i="1" u="none" kern="1200" spc="-95">
                <a:solidFill>
                  <a:schemeClr val="tx1"/>
                </a:solidFill>
                <a:latin typeface="+mn-lt"/>
                <a:ea typeface="+mn-ea"/>
                <a:cs typeface="+mn-cs"/>
              </a:rPr>
              <a:t> </a:t>
            </a:r>
            <a:r>
              <a:rPr lang="en-US" sz="2200" i="1" u="none" kern="1200">
                <a:solidFill>
                  <a:schemeClr val="tx1"/>
                </a:solidFill>
                <a:latin typeface="+mn-lt"/>
                <a:ea typeface="+mn-ea"/>
                <a:cs typeface="+mn-cs"/>
              </a:rPr>
              <a:t>instruks</a:t>
            </a:r>
            <a:r>
              <a:rPr lang="en-US" sz="2200" i="1" u="none" kern="1200" spc="-90">
                <a:solidFill>
                  <a:schemeClr val="tx1"/>
                </a:solidFill>
                <a:latin typeface="+mn-lt"/>
                <a:ea typeface="+mn-ea"/>
                <a:cs typeface="+mn-cs"/>
              </a:rPr>
              <a:t> </a:t>
            </a:r>
            <a:r>
              <a:rPr lang="en-US" sz="2200" i="1" u="none" kern="1200">
                <a:solidFill>
                  <a:schemeClr val="tx1"/>
                </a:solidFill>
                <a:latin typeface="+mn-lt"/>
                <a:ea typeface="+mn-ea"/>
                <a:cs typeface="+mn-cs"/>
              </a:rPr>
              <a:t>eller</a:t>
            </a:r>
            <a:r>
              <a:rPr lang="en-US" sz="2200" i="1" u="none" kern="1200" spc="-75">
                <a:solidFill>
                  <a:schemeClr val="tx1"/>
                </a:solidFill>
                <a:latin typeface="+mn-lt"/>
                <a:ea typeface="+mn-ea"/>
                <a:cs typeface="+mn-cs"/>
              </a:rPr>
              <a:t> </a:t>
            </a:r>
            <a:r>
              <a:rPr lang="en-US" sz="2200" i="1" u="none" kern="1200" spc="-10">
                <a:solidFill>
                  <a:schemeClr val="tx1"/>
                </a:solidFill>
                <a:latin typeface="+mn-lt"/>
                <a:ea typeface="+mn-ea"/>
                <a:cs typeface="+mn-cs"/>
              </a:rPr>
              <a:t>oppnevningsgrunnlag.</a:t>
            </a:r>
            <a:endParaRPr lang="en-US" sz="2200" i="1" kern="1200">
              <a:solidFill>
                <a:schemeClr val="tx1"/>
              </a:solidFill>
              <a:latin typeface="+mn-lt"/>
              <a:ea typeface="+mn-ea"/>
              <a:cs typeface="+mn-cs"/>
            </a:endParaRPr>
          </a:p>
          <a:p>
            <a:pPr indent="-228600" algn="l" rtl="0">
              <a:lnSpc>
                <a:spcPct val="90000"/>
              </a:lnSpc>
              <a:spcBef>
                <a:spcPts val="1420"/>
              </a:spcBef>
              <a:buFont typeface="Arial" panose="020B0604020202020204" pitchFamily="34" charset="0"/>
              <a:buChar char="•"/>
            </a:pPr>
            <a:endParaRPr lang="en-US" sz="2200" i="1" kern="1200">
              <a:solidFill>
                <a:schemeClr val="tx1"/>
              </a:solidFill>
              <a:latin typeface="+mn-lt"/>
              <a:ea typeface="+mn-ea"/>
              <a:cs typeface="+mn-cs"/>
            </a:endParaRPr>
          </a:p>
          <a:p>
            <a:pPr marL="12700" indent="-228600" algn="l" rtl="0">
              <a:lnSpc>
                <a:spcPct val="90000"/>
              </a:lnSpc>
              <a:spcBef>
                <a:spcPts val="5"/>
              </a:spcBef>
              <a:buFont typeface="Arial" panose="020B0604020202020204" pitchFamily="34" charset="0"/>
              <a:buChar char="•"/>
            </a:pPr>
            <a:r>
              <a:rPr lang="en-US" sz="2200" kern="1200">
                <a:solidFill>
                  <a:schemeClr val="tx1"/>
                </a:solidFill>
                <a:latin typeface="+mn-lt"/>
                <a:ea typeface="+mn-ea"/>
                <a:cs typeface="+mn-cs"/>
              </a:rPr>
              <a:t>Et</a:t>
            </a:r>
            <a:r>
              <a:rPr lang="en-US" sz="2200" kern="1200" spc="-30">
                <a:solidFill>
                  <a:schemeClr val="tx1"/>
                </a:solidFill>
                <a:latin typeface="+mn-lt"/>
                <a:ea typeface="+mn-ea"/>
                <a:cs typeface="+mn-cs"/>
              </a:rPr>
              <a:t> </a:t>
            </a:r>
            <a:r>
              <a:rPr lang="en-US" sz="2200" kern="1200">
                <a:solidFill>
                  <a:schemeClr val="tx1"/>
                </a:solidFill>
                <a:latin typeface="+mn-lt"/>
                <a:ea typeface="+mn-ea"/>
                <a:cs typeface="+mn-cs"/>
              </a:rPr>
              <a:t>formål</a:t>
            </a:r>
            <a:r>
              <a:rPr lang="en-US" sz="2200" kern="1200" spc="-10">
                <a:solidFill>
                  <a:schemeClr val="tx1"/>
                </a:solidFill>
                <a:latin typeface="+mn-lt"/>
                <a:ea typeface="+mn-ea"/>
                <a:cs typeface="+mn-cs"/>
              </a:rPr>
              <a:t> </a:t>
            </a:r>
            <a:r>
              <a:rPr lang="en-US" sz="2200" kern="1200">
                <a:solidFill>
                  <a:schemeClr val="tx1"/>
                </a:solidFill>
                <a:latin typeface="+mn-lt"/>
                <a:ea typeface="+mn-ea"/>
                <a:cs typeface="+mn-cs"/>
              </a:rPr>
              <a:t>med denne</a:t>
            </a:r>
            <a:r>
              <a:rPr lang="en-US" sz="2200" kern="1200" spc="-25">
                <a:solidFill>
                  <a:schemeClr val="tx1"/>
                </a:solidFill>
                <a:latin typeface="+mn-lt"/>
                <a:ea typeface="+mn-ea"/>
                <a:cs typeface="+mn-cs"/>
              </a:rPr>
              <a:t> </a:t>
            </a:r>
            <a:r>
              <a:rPr lang="en-US" sz="2200" kern="1200">
                <a:solidFill>
                  <a:schemeClr val="tx1"/>
                </a:solidFill>
                <a:latin typeface="+mn-lt"/>
                <a:ea typeface="+mn-ea"/>
                <a:cs typeface="+mn-cs"/>
              </a:rPr>
              <a:t>bestemmelsen</a:t>
            </a:r>
            <a:r>
              <a:rPr lang="en-US" sz="2200" kern="1200" spc="-25">
                <a:solidFill>
                  <a:schemeClr val="tx1"/>
                </a:solidFill>
                <a:latin typeface="+mn-lt"/>
                <a:ea typeface="+mn-ea"/>
                <a:cs typeface="+mn-cs"/>
              </a:rPr>
              <a:t> </a:t>
            </a:r>
            <a:r>
              <a:rPr lang="en-US" sz="2200" kern="1200">
                <a:solidFill>
                  <a:schemeClr val="tx1"/>
                </a:solidFill>
                <a:latin typeface="+mn-lt"/>
                <a:ea typeface="+mn-ea"/>
                <a:cs typeface="+mn-cs"/>
              </a:rPr>
              <a:t>er</a:t>
            </a:r>
            <a:r>
              <a:rPr lang="en-US" sz="2200" kern="1200" spc="-10">
                <a:solidFill>
                  <a:schemeClr val="tx1"/>
                </a:solidFill>
                <a:latin typeface="+mn-lt"/>
                <a:ea typeface="+mn-ea"/>
                <a:cs typeface="+mn-cs"/>
              </a:rPr>
              <a:t> </a:t>
            </a:r>
            <a:r>
              <a:rPr lang="en-US" sz="2200" kern="1200">
                <a:solidFill>
                  <a:schemeClr val="tx1"/>
                </a:solidFill>
                <a:latin typeface="+mn-lt"/>
                <a:ea typeface="+mn-ea"/>
                <a:cs typeface="+mn-cs"/>
              </a:rPr>
              <a:t>å</a:t>
            </a:r>
            <a:r>
              <a:rPr lang="en-US" sz="2200" kern="1200" spc="-10">
                <a:solidFill>
                  <a:schemeClr val="tx1"/>
                </a:solidFill>
                <a:latin typeface="+mn-lt"/>
                <a:ea typeface="+mn-ea"/>
                <a:cs typeface="+mn-cs"/>
              </a:rPr>
              <a:t> </a:t>
            </a:r>
            <a:r>
              <a:rPr lang="en-US" sz="2200" kern="1200">
                <a:solidFill>
                  <a:schemeClr val="tx1"/>
                </a:solidFill>
                <a:latin typeface="+mn-lt"/>
                <a:ea typeface="+mn-ea"/>
                <a:cs typeface="+mn-cs"/>
              </a:rPr>
              <a:t>sikre</a:t>
            </a:r>
            <a:r>
              <a:rPr lang="en-US" sz="2200" kern="1200" spc="-25">
                <a:solidFill>
                  <a:schemeClr val="tx1"/>
                </a:solidFill>
                <a:latin typeface="+mn-lt"/>
                <a:ea typeface="+mn-ea"/>
                <a:cs typeface="+mn-cs"/>
              </a:rPr>
              <a:t> </a:t>
            </a:r>
            <a:r>
              <a:rPr lang="en-US" sz="2200" kern="1200">
                <a:solidFill>
                  <a:schemeClr val="tx1"/>
                </a:solidFill>
                <a:latin typeface="+mn-lt"/>
                <a:ea typeface="+mn-ea"/>
                <a:cs typeface="+mn-cs"/>
              </a:rPr>
              <a:t>at</a:t>
            </a:r>
            <a:r>
              <a:rPr lang="en-US" sz="2200" kern="1200" spc="-10">
                <a:solidFill>
                  <a:schemeClr val="tx1"/>
                </a:solidFill>
                <a:latin typeface="+mn-lt"/>
                <a:ea typeface="+mn-ea"/>
                <a:cs typeface="+mn-cs"/>
              </a:rPr>
              <a:t> </a:t>
            </a:r>
            <a:r>
              <a:rPr lang="en-US" sz="2200" kern="1200">
                <a:solidFill>
                  <a:schemeClr val="tx1"/>
                </a:solidFill>
                <a:latin typeface="+mn-lt"/>
                <a:ea typeface="+mn-ea"/>
                <a:cs typeface="+mn-cs"/>
              </a:rPr>
              <a:t>organet</a:t>
            </a:r>
            <a:r>
              <a:rPr lang="en-US" sz="2200" kern="1200" spc="-30">
                <a:solidFill>
                  <a:schemeClr val="tx1"/>
                </a:solidFill>
                <a:latin typeface="+mn-lt"/>
                <a:ea typeface="+mn-ea"/>
                <a:cs typeface="+mn-cs"/>
              </a:rPr>
              <a:t> </a:t>
            </a:r>
            <a:r>
              <a:rPr lang="en-US" sz="2200" kern="1200">
                <a:solidFill>
                  <a:schemeClr val="tx1"/>
                </a:solidFill>
                <a:latin typeface="+mn-lt"/>
                <a:ea typeface="+mn-ea"/>
                <a:cs typeface="+mn-cs"/>
              </a:rPr>
              <a:t>som</a:t>
            </a:r>
            <a:r>
              <a:rPr lang="en-US" sz="2200" kern="1200" spc="-20">
                <a:solidFill>
                  <a:schemeClr val="tx1"/>
                </a:solidFill>
                <a:latin typeface="+mn-lt"/>
                <a:ea typeface="+mn-ea"/>
                <a:cs typeface="+mn-cs"/>
              </a:rPr>
              <a:t> </a:t>
            </a:r>
            <a:r>
              <a:rPr lang="en-US" sz="2200" kern="1200">
                <a:solidFill>
                  <a:schemeClr val="tx1"/>
                </a:solidFill>
                <a:latin typeface="+mn-lt"/>
                <a:ea typeface="+mn-ea"/>
                <a:cs typeface="+mn-cs"/>
              </a:rPr>
              <a:t>har</a:t>
            </a:r>
            <a:r>
              <a:rPr lang="en-US" sz="2200" kern="1200" spc="-20">
                <a:solidFill>
                  <a:schemeClr val="tx1"/>
                </a:solidFill>
                <a:latin typeface="+mn-lt"/>
                <a:ea typeface="+mn-ea"/>
                <a:cs typeface="+mn-cs"/>
              </a:rPr>
              <a:t> </a:t>
            </a:r>
            <a:r>
              <a:rPr lang="en-US" sz="2200" kern="1200">
                <a:solidFill>
                  <a:schemeClr val="tx1"/>
                </a:solidFill>
                <a:latin typeface="+mn-lt"/>
                <a:ea typeface="+mn-ea"/>
                <a:cs typeface="+mn-cs"/>
              </a:rPr>
              <a:t>ansvar</a:t>
            </a:r>
            <a:r>
              <a:rPr lang="en-US" sz="2200" kern="1200" spc="-10">
                <a:solidFill>
                  <a:schemeClr val="tx1"/>
                </a:solidFill>
                <a:latin typeface="+mn-lt"/>
                <a:ea typeface="+mn-ea"/>
                <a:cs typeface="+mn-cs"/>
              </a:rPr>
              <a:t> </a:t>
            </a:r>
            <a:r>
              <a:rPr lang="en-US" sz="2200" kern="1200">
                <a:solidFill>
                  <a:schemeClr val="tx1"/>
                </a:solidFill>
                <a:latin typeface="+mn-lt"/>
                <a:ea typeface="+mn-ea"/>
                <a:cs typeface="+mn-cs"/>
              </a:rPr>
              <a:t>for </a:t>
            </a:r>
            <a:r>
              <a:rPr lang="en-US" sz="2200" kern="1200" spc="-10">
                <a:solidFill>
                  <a:schemeClr val="tx1"/>
                </a:solidFill>
                <a:latin typeface="+mn-lt"/>
                <a:ea typeface="+mn-ea"/>
                <a:cs typeface="+mn-cs"/>
              </a:rPr>
              <a:t>saken</a:t>
            </a:r>
            <a:endParaRPr lang="en-US" sz="2200" kern="1200">
              <a:solidFill>
                <a:schemeClr val="tx1"/>
              </a:solidFill>
              <a:latin typeface="+mn-lt"/>
              <a:ea typeface="+mn-ea"/>
              <a:cs typeface="+mn-cs"/>
            </a:endParaRPr>
          </a:p>
          <a:p>
            <a:pPr marL="12700" indent="-228600" algn="l" rtl="0">
              <a:lnSpc>
                <a:spcPct val="90000"/>
              </a:lnSpc>
              <a:buFont typeface="Arial" panose="020B0604020202020204" pitchFamily="34" charset="0"/>
              <a:buChar char="•"/>
            </a:pPr>
            <a:r>
              <a:rPr lang="en-US" sz="2200" kern="1200">
                <a:solidFill>
                  <a:schemeClr val="tx1"/>
                </a:solidFill>
                <a:latin typeface="+mn-lt"/>
                <a:ea typeface="+mn-ea"/>
                <a:cs typeface="+mn-cs"/>
              </a:rPr>
              <a:t>får</a:t>
            </a:r>
            <a:r>
              <a:rPr lang="en-US" sz="2200" kern="1200" spc="-5">
                <a:solidFill>
                  <a:schemeClr val="tx1"/>
                </a:solidFill>
                <a:latin typeface="+mn-lt"/>
                <a:ea typeface="+mn-ea"/>
                <a:cs typeface="+mn-cs"/>
              </a:rPr>
              <a:t> </a:t>
            </a:r>
            <a:r>
              <a:rPr lang="en-US" sz="2200" kern="1200">
                <a:solidFill>
                  <a:schemeClr val="tx1"/>
                </a:solidFill>
                <a:latin typeface="+mn-lt"/>
                <a:ea typeface="+mn-ea"/>
                <a:cs typeface="+mn-cs"/>
              </a:rPr>
              <a:t>tilstrekkelige</a:t>
            </a:r>
            <a:r>
              <a:rPr lang="en-US" sz="2200" kern="1200" spc="-35">
                <a:solidFill>
                  <a:schemeClr val="tx1"/>
                </a:solidFill>
                <a:latin typeface="+mn-lt"/>
                <a:ea typeface="+mn-ea"/>
                <a:cs typeface="+mn-cs"/>
              </a:rPr>
              <a:t> </a:t>
            </a:r>
            <a:r>
              <a:rPr lang="en-US" sz="2200" kern="1200">
                <a:solidFill>
                  <a:schemeClr val="tx1"/>
                </a:solidFill>
                <a:latin typeface="+mn-lt"/>
                <a:ea typeface="+mn-ea"/>
                <a:cs typeface="+mn-cs"/>
              </a:rPr>
              <a:t>og</a:t>
            </a:r>
            <a:r>
              <a:rPr lang="en-US" sz="2200" kern="1200" spc="-5">
                <a:solidFill>
                  <a:schemeClr val="tx1"/>
                </a:solidFill>
                <a:latin typeface="+mn-lt"/>
                <a:ea typeface="+mn-ea"/>
                <a:cs typeface="+mn-cs"/>
              </a:rPr>
              <a:t> </a:t>
            </a:r>
            <a:r>
              <a:rPr lang="en-US" sz="2200" kern="1200">
                <a:solidFill>
                  <a:schemeClr val="tx1"/>
                </a:solidFill>
                <a:latin typeface="+mn-lt"/>
                <a:ea typeface="+mn-ea"/>
                <a:cs typeface="+mn-cs"/>
              </a:rPr>
              <a:t>nødvendige</a:t>
            </a:r>
            <a:r>
              <a:rPr lang="en-US" sz="2200" kern="1200" spc="-20">
                <a:solidFill>
                  <a:schemeClr val="tx1"/>
                </a:solidFill>
                <a:latin typeface="+mn-lt"/>
                <a:ea typeface="+mn-ea"/>
                <a:cs typeface="+mn-cs"/>
              </a:rPr>
              <a:t> </a:t>
            </a:r>
            <a:r>
              <a:rPr lang="en-US" sz="2200" kern="1200" spc="-10">
                <a:solidFill>
                  <a:schemeClr val="tx1"/>
                </a:solidFill>
                <a:latin typeface="+mn-lt"/>
                <a:ea typeface="+mn-ea"/>
                <a:cs typeface="+mn-cs"/>
              </a:rPr>
              <a:t>opplysninger.</a:t>
            </a:r>
            <a:endParaRPr lang="en-US" sz="2200" kern="1200">
              <a:solidFill>
                <a:schemeClr val="tx1"/>
              </a:solidFill>
              <a:latin typeface="+mn-lt"/>
              <a:ea typeface="+mn-ea"/>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ittel 1">
            <a:extLst>
              <a:ext uri="{FF2B5EF4-FFF2-40B4-BE49-F238E27FC236}">
                <a16:creationId xmlns:a16="http://schemas.microsoft.com/office/drawing/2014/main" id="{61D776FC-7269-9D94-B80F-63C04A820A1D}"/>
              </a:ext>
            </a:extLst>
          </p:cNvPr>
          <p:cNvSpPr>
            <a:spLocks noGrp="1"/>
          </p:cNvSpPr>
          <p:nvPr>
            <p:ph type="title"/>
          </p:nvPr>
        </p:nvSpPr>
        <p:spPr>
          <a:xfrm>
            <a:off x="838200" y="401221"/>
            <a:ext cx="10515600" cy="1348065"/>
          </a:xfrm>
        </p:spPr>
        <p:txBody>
          <a:bodyPr>
            <a:normAutofit/>
          </a:bodyPr>
          <a:lstStyle/>
          <a:p>
            <a:pPr>
              <a:lnSpc>
                <a:spcPct val="90000"/>
              </a:lnSpc>
            </a:pPr>
            <a:r>
              <a:rPr lang="nb-NO" sz="3000">
                <a:solidFill>
                  <a:srgbClr val="FFFFFF"/>
                </a:solidFill>
              </a:rPr>
              <a:t>Ny forvaltningslov: </a:t>
            </a:r>
            <a:br>
              <a:rPr lang="nb-NO" sz="3000" b="0">
                <a:solidFill>
                  <a:srgbClr val="FFFFFF"/>
                </a:solidFill>
              </a:rPr>
            </a:br>
            <a:r>
              <a:rPr lang="nb-NO" sz="3000" b="0">
                <a:solidFill>
                  <a:srgbClr val="FFFFFF"/>
                </a:solidFill>
              </a:rPr>
              <a:t>§ 34 </a:t>
            </a:r>
            <a:r>
              <a:rPr lang="nb-NO" sz="3000" b="0" i="1">
                <a:solidFill>
                  <a:srgbClr val="FFFFFF"/>
                </a:solidFill>
              </a:rPr>
              <a:t>Unntak fra taushetsplikt og deling av personopplysninger</a:t>
            </a:r>
            <a:br>
              <a:rPr lang="nb-NO" sz="3000" b="0" i="1">
                <a:solidFill>
                  <a:srgbClr val="FFFFFF"/>
                </a:solidFill>
              </a:rPr>
            </a:br>
            <a:endParaRPr lang="nb-NO" sz="3000">
              <a:solidFill>
                <a:srgbClr val="FFFFFF"/>
              </a:solidFill>
            </a:endParaRPr>
          </a:p>
        </p:txBody>
      </p:sp>
      <p:sp>
        <p:nvSpPr>
          <p:cNvPr id="3" name="Plassholder for tekst 2">
            <a:extLst>
              <a:ext uri="{FF2B5EF4-FFF2-40B4-BE49-F238E27FC236}">
                <a16:creationId xmlns:a16="http://schemas.microsoft.com/office/drawing/2014/main" id="{0978156D-7A1A-008D-5294-C80F65990DB6}"/>
              </a:ext>
            </a:extLst>
          </p:cNvPr>
          <p:cNvSpPr>
            <a:spLocks noGrp="1"/>
          </p:cNvSpPr>
          <p:nvPr>
            <p:ph type="body" idx="1"/>
          </p:nvPr>
        </p:nvSpPr>
        <p:spPr>
          <a:xfrm>
            <a:off x="838200" y="2586789"/>
            <a:ext cx="10515600" cy="3590174"/>
          </a:xfrm>
        </p:spPr>
        <p:txBody>
          <a:bodyPr>
            <a:normAutofit/>
          </a:bodyPr>
          <a:lstStyle/>
          <a:p>
            <a:pPr>
              <a:lnSpc>
                <a:spcPct val="90000"/>
              </a:lnSpc>
              <a:spcBef>
                <a:spcPts val="750"/>
              </a:spcBef>
            </a:pPr>
            <a:endParaRPr lang="nb-NO" sz="1700" b="0"/>
          </a:p>
          <a:p>
            <a:pPr>
              <a:lnSpc>
                <a:spcPct val="90000"/>
              </a:lnSpc>
              <a:spcBef>
                <a:spcPts val="750"/>
              </a:spcBef>
            </a:pPr>
            <a:r>
              <a:rPr lang="nb-NO" sz="1700" b="0"/>
              <a:t>(1) Taushetsplikten etter §§ 31 og 32 er ikke til hinder for</a:t>
            </a:r>
            <a:endParaRPr lang="nb-NO" sz="1700" b="0" i="0">
              <a:effectLst/>
              <a:latin typeface="-apple-system"/>
            </a:endParaRPr>
          </a:p>
          <a:p>
            <a:pPr>
              <a:lnSpc>
                <a:spcPct val="90000"/>
              </a:lnSpc>
              <a:spcBef>
                <a:spcPts val="750"/>
              </a:spcBef>
            </a:pPr>
            <a:r>
              <a:rPr lang="nb-NO" sz="1700" b="0">
                <a:latin typeface="-apple-system"/>
              </a:rPr>
              <a:t>.......</a:t>
            </a:r>
          </a:p>
          <a:p>
            <a:pPr>
              <a:lnSpc>
                <a:spcPct val="90000"/>
              </a:lnSpc>
              <a:spcBef>
                <a:spcPts val="750"/>
              </a:spcBef>
            </a:pPr>
            <a:r>
              <a:rPr lang="nb-NO" sz="1700" b="0" i="0">
                <a:effectLst/>
                <a:latin typeface="-apple-system"/>
              </a:rPr>
              <a:t>e. at opplysninger deles </a:t>
            </a:r>
            <a:r>
              <a:rPr lang="nb-NO" sz="1700" b="0" i="0">
                <a:effectLst/>
                <a:highlight>
                  <a:srgbClr val="FFFF00"/>
                </a:highlight>
                <a:latin typeface="-apple-system"/>
              </a:rPr>
              <a:t>innenfor forvaltningsorganet eller etaten </a:t>
            </a:r>
            <a:r>
              <a:rPr lang="nb-NO" sz="1700" b="0" i="0">
                <a:effectLst/>
                <a:latin typeface="-apple-system"/>
              </a:rPr>
              <a:t>så langt det er nødvendig for veiledning eller til bruk i saker innenfor samme eller tilknyttede fagfelt, eller til bruk ved arkivering, utsending av vedtak og tilsvarende praktiske gjøremål</a:t>
            </a:r>
          </a:p>
          <a:p>
            <a:pPr>
              <a:lnSpc>
                <a:spcPct val="90000"/>
              </a:lnSpc>
              <a:spcBef>
                <a:spcPts val="750"/>
              </a:spcBef>
            </a:pPr>
            <a:endParaRPr lang="nb-NO" sz="1700" b="0" i="0">
              <a:effectLst/>
              <a:latin typeface="-apple-system"/>
            </a:endParaRPr>
          </a:p>
          <a:p>
            <a:pPr>
              <a:lnSpc>
                <a:spcPct val="90000"/>
              </a:lnSpc>
              <a:spcBef>
                <a:spcPts val="750"/>
              </a:spcBef>
            </a:pPr>
            <a:r>
              <a:rPr lang="nb-NO" sz="1700" b="0" i="0">
                <a:effectLst/>
                <a:latin typeface="-apple-system"/>
              </a:rPr>
              <a:t>f. at opplysninger deles med </a:t>
            </a:r>
            <a:r>
              <a:rPr lang="nb-NO" sz="1700" b="0" i="0">
                <a:effectLst/>
                <a:highlight>
                  <a:srgbClr val="FFFF00"/>
                </a:highlight>
                <a:latin typeface="-apple-system"/>
              </a:rPr>
              <a:t>andre forvaltningsorganer </a:t>
            </a:r>
            <a:r>
              <a:rPr lang="nb-NO" sz="1700" b="0" i="0">
                <a:effectLst/>
                <a:latin typeface="-apple-system"/>
              </a:rPr>
              <a:t>så langt det er nødvendig for å utføre oppgaver som er lagt til avgiverorganet</a:t>
            </a:r>
          </a:p>
          <a:p>
            <a:pPr>
              <a:lnSpc>
                <a:spcPct val="90000"/>
              </a:lnSpc>
              <a:spcBef>
                <a:spcPts val="750"/>
              </a:spcBef>
            </a:pPr>
            <a:endParaRPr lang="nb-NO" sz="1700" b="0" i="0">
              <a:effectLst/>
              <a:latin typeface="-apple-system"/>
            </a:endParaRPr>
          </a:p>
          <a:p>
            <a:pPr>
              <a:lnSpc>
                <a:spcPct val="90000"/>
              </a:lnSpc>
              <a:spcBef>
                <a:spcPts val="750"/>
              </a:spcBef>
            </a:pPr>
            <a:r>
              <a:rPr lang="nb-NO" sz="1700" b="0" i="0">
                <a:effectLst/>
                <a:latin typeface="-apple-system"/>
              </a:rPr>
              <a:t>g. at opplysninger om en persons forbindelse med organet og om avgjørelser som er truffet, deles med </a:t>
            </a:r>
            <a:r>
              <a:rPr lang="nb-NO" sz="1700" b="0" i="0">
                <a:effectLst/>
                <a:highlight>
                  <a:srgbClr val="FFFF00"/>
                </a:highlight>
                <a:latin typeface="-apple-system"/>
              </a:rPr>
              <a:t>andre forvaltningsorganer</a:t>
            </a:r>
          </a:p>
          <a:p>
            <a:pPr>
              <a:lnSpc>
                <a:spcPct val="90000"/>
              </a:lnSpc>
            </a:pPr>
            <a:endParaRPr lang="nb-NO" sz="1700"/>
          </a:p>
        </p:txBody>
      </p:sp>
    </p:spTree>
    <p:extLst>
      <p:ext uri="{BB962C8B-B14F-4D97-AF65-F5344CB8AC3E}">
        <p14:creationId xmlns:p14="http://schemas.microsoft.com/office/powerpoint/2010/main" val="6023055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object 2"/>
          <p:cNvSpPr txBox="1">
            <a:spLocks noGrp="1"/>
          </p:cNvSpPr>
          <p:nvPr>
            <p:ph type="title"/>
          </p:nvPr>
        </p:nvSpPr>
        <p:spPr>
          <a:xfrm>
            <a:off x="838200" y="401221"/>
            <a:ext cx="10515600" cy="1348065"/>
          </a:xfrm>
          <a:prstGeom prst="rect">
            <a:avLst/>
          </a:prstGeom>
        </p:spPr>
        <p:txBody>
          <a:bodyPr vert="horz" lIns="91440" tIns="45720" rIns="91440" bIns="45720" rtlCol="0" anchor="ctr">
            <a:normAutofit/>
          </a:bodyPr>
          <a:lstStyle/>
          <a:p>
            <a:pPr marL="12700" marR="5080" algn="l" rtl="0">
              <a:lnSpc>
                <a:spcPct val="90000"/>
              </a:lnSpc>
              <a:spcBef>
                <a:spcPct val="0"/>
              </a:spcBef>
            </a:pPr>
            <a:r>
              <a:rPr lang="en-US" sz="4200" kern="1200" spc="-30">
                <a:solidFill>
                  <a:srgbClr val="FFFFFF"/>
                </a:solidFill>
                <a:latin typeface="+mj-lt"/>
                <a:ea typeface="+mj-ea"/>
                <a:cs typeface="+mj-cs"/>
              </a:rPr>
              <a:t>Taushetsplikt</a:t>
            </a:r>
            <a:r>
              <a:rPr lang="en-US" sz="4200" kern="1200" spc="-135">
                <a:solidFill>
                  <a:srgbClr val="FFFFFF"/>
                </a:solidFill>
                <a:latin typeface="+mj-lt"/>
                <a:ea typeface="+mj-ea"/>
                <a:cs typeface="+mj-cs"/>
              </a:rPr>
              <a:t> </a:t>
            </a:r>
            <a:r>
              <a:rPr lang="en-US" sz="4200" kern="1200">
                <a:solidFill>
                  <a:srgbClr val="FFFFFF"/>
                </a:solidFill>
                <a:latin typeface="+mj-lt"/>
                <a:ea typeface="+mj-ea"/>
                <a:cs typeface="+mj-cs"/>
              </a:rPr>
              <a:t>mellom</a:t>
            </a:r>
            <a:r>
              <a:rPr lang="en-US" sz="4200" kern="1200" spc="-140">
                <a:solidFill>
                  <a:srgbClr val="FFFFFF"/>
                </a:solidFill>
                <a:latin typeface="+mj-lt"/>
                <a:ea typeface="+mj-ea"/>
                <a:cs typeface="+mj-cs"/>
              </a:rPr>
              <a:t> </a:t>
            </a:r>
            <a:r>
              <a:rPr lang="en-US" sz="4200" kern="1200">
                <a:solidFill>
                  <a:srgbClr val="FFFFFF"/>
                </a:solidFill>
                <a:latin typeface="+mj-lt"/>
                <a:ea typeface="+mj-ea"/>
                <a:cs typeface="+mj-cs"/>
              </a:rPr>
              <a:t>skole</a:t>
            </a:r>
            <a:r>
              <a:rPr lang="en-US" sz="4200" kern="1200" spc="-130">
                <a:solidFill>
                  <a:srgbClr val="FFFFFF"/>
                </a:solidFill>
                <a:latin typeface="+mj-lt"/>
                <a:ea typeface="+mj-ea"/>
                <a:cs typeface="+mj-cs"/>
              </a:rPr>
              <a:t> </a:t>
            </a:r>
            <a:r>
              <a:rPr lang="en-US" sz="4200" kern="1200" spc="-25">
                <a:solidFill>
                  <a:srgbClr val="FFFFFF"/>
                </a:solidFill>
                <a:latin typeface="+mj-lt"/>
                <a:ea typeface="+mj-ea"/>
                <a:cs typeface="+mj-cs"/>
              </a:rPr>
              <a:t>og </a:t>
            </a:r>
            <a:r>
              <a:rPr lang="en-US" sz="4200" kern="1200" spc="-10">
                <a:solidFill>
                  <a:srgbClr val="FFFFFF"/>
                </a:solidFill>
                <a:latin typeface="+mj-lt"/>
                <a:ea typeface="+mj-ea"/>
                <a:cs typeface="+mj-cs"/>
              </a:rPr>
              <a:t>skolehelsetjenesten</a:t>
            </a:r>
            <a:endParaRPr lang="en-US" sz="4200" kern="1200">
              <a:solidFill>
                <a:srgbClr val="FFFFFF"/>
              </a:solidFill>
              <a:latin typeface="+mj-lt"/>
              <a:ea typeface="+mj-ea"/>
              <a:cs typeface="+mj-cs"/>
            </a:endParaRPr>
          </a:p>
        </p:txBody>
      </p:sp>
      <p:sp>
        <p:nvSpPr>
          <p:cNvPr id="3" name="object 3"/>
          <p:cNvSpPr txBox="1"/>
          <p:nvPr/>
        </p:nvSpPr>
        <p:spPr>
          <a:xfrm>
            <a:off x="838200" y="2586789"/>
            <a:ext cx="10515600" cy="3590174"/>
          </a:xfrm>
          <a:prstGeom prst="rect">
            <a:avLst/>
          </a:prstGeom>
        </p:spPr>
        <p:txBody>
          <a:bodyPr vert="horz" lIns="91440" tIns="45720" rIns="91440" bIns="45720" rtlCol="0">
            <a:normAutofit/>
          </a:bodyPr>
          <a:lstStyle/>
          <a:p>
            <a:pPr marR="5080" algn="l" rtl="0">
              <a:lnSpc>
                <a:spcPct val="90000"/>
              </a:lnSpc>
              <a:spcBef>
                <a:spcPts val="430"/>
              </a:spcBef>
            </a:pPr>
            <a:endParaRPr lang="en-US" sz="2200" kern="1200" dirty="0">
              <a:solidFill>
                <a:schemeClr val="tx1"/>
              </a:solidFill>
              <a:latin typeface="+mn-lt"/>
              <a:ea typeface="+mn-ea"/>
              <a:cs typeface="+mn-cs"/>
            </a:endParaRPr>
          </a:p>
          <a:p>
            <a:pPr marR="5080" algn="l" rtl="0">
              <a:lnSpc>
                <a:spcPct val="90000"/>
              </a:lnSpc>
              <a:spcBef>
                <a:spcPts val="430"/>
              </a:spcBef>
            </a:pPr>
            <a:r>
              <a:rPr lang="en-US" sz="2200" kern="1200" dirty="0">
                <a:solidFill>
                  <a:schemeClr val="tx1"/>
                </a:solidFill>
                <a:latin typeface="+mn-lt"/>
                <a:ea typeface="+mn-ea"/>
                <a:cs typeface="+mn-cs"/>
              </a:rPr>
              <a:t>En</a:t>
            </a:r>
            <a:r>
              <a:rPr lang="en-US" sz="2200" kern="1200" spc="-60" dirty="0">
                <a:solidFill>
                  <a:schemeClr val="tx1"/>
                </a:solidFill>
                <a:latin typeface="+mn-lt"/>
                <a:ea typeface="+mn-ea"/>
                <a:cs typeface="+mn-cs"/>
              </a:rPr>
              <a:t> </a:t>
            </a:r>
            <a:r>
              <a:rPr lang="en-US" sz="2200" kern="1200" dirty="0" err="1">
                <a:solidFill>
                  <a:schemeClr val="tx1"/>
                </a:solidFill>
                <a:latin typeface="+mn-lt"/>
                <a:ea typeface="+mn-ea"/>
                <a:cs typeface="+mn-cs"/>
              </a:rPr>
              <a:t>skole</a:t>
            </a:r>
            <a:r>
              <a:rPr lang="en-US" sz="2200" kern="1200" spc="-70" dirty="0">
                <a:solidFill>
                  <a:schemeClr val="tx1"/>
                </a:solidFill>
                <a:latin typeface="+mn-lt"/>
                <a:ea typeface="+mn-ea"/>
                <a:cs typeface="+mn-cs"/>
              </a:rPr>
              <a:t> </a:t>
            </a:r>
            <a:r>
              <a:rPr lang="en-US" sz="2200" kern="1200" dirty="0" err="1">
                <a:solidFill>
                  <a:schemeClr val="tx1"/>
                </a:solidFill>
                <a:latin typeface="+mn-lt"/>
                <a:ea typeface="+mn-ea"/>
                <a:cs typeface="+mn-cs"/>
              </a:rPr>
              <a:t>mottok</a:t>
            </a:r>
            <a:r>
              <a:rPr lang="en-US" sz="2200" kern="1200" spc="-50" dirty="0">
                <a:solidFill>
                  <a:schemeClr val="tx1"/>
                </a:solidFill>
                <a:latin typeface="+mn-lt"/>
                <a:ea typeface="+mn-ea"/>
                <a:cs typeface="+mn-cs"/>
              </a:rPr>
              <a:t> </a:t>
            </a:r>
            <a:r>
              <a:rPr lang="en-US" sz="2200" kern="1200" spc="-10" dirty="0" err="1">
                <a:solidFill>
                  <a:schemeClr val="tx1"/>
                </a:solidFill>
                <a:latin typeface="+mn-lt"/>
                <a:ea typeface="+mn-ea"/>
                <a:cs typeface="+mn-cs"/>
              </a:rPr>
              <a:t>informasjon</a:t>
            </a:r>
            <a:r>
              <a:rPr lang="en-US" sz="2200" kern="1200" spc="-50" dirty="0">
                <a:solidFill>
                  <a:schemeClr val="tx1"/>
                </a:solidFill>
                <a:latin typeface="+mn-lt"/>
                <a:ea typeface="+mn-ea"/>
                <a:cs typeface="+mn-cs"/>
              </a:rPr>
              <a:t> </a:t>
            </a:r>
            <a:r>
              <a:rPr lang="en-US" sz="2200" kern="1200" dirty="0" err="1">
                <a:solidFill>
                  <a:schemeClr val="tx1"/>
                </a:solidFill>
                <a:latin typeface="+mn-lt"/>
                <a:ea typeface="+mn-ea"/>
                <a:cs typeface="+mn-cs"/>
              </a:rPr>
              <a:t>fra</a:t>
            </a:r>
            <a:r>
              <a:rPr lang="en-US" sz="2200" kern="1200" spc="-70" dirty="0">
                <a:solidFill>
                  <a:schemeClr val="tx1"/>
                </a:solidFill>
                <a:latin typeface="+mn-lt"/>
                <a:ea typeface="+mn-ea"/>
                <a:cs typeface="+mn-cs"/>
              </a:rPr>
              <a:t> </a:t>
            </a:r>
            <a:r>
              <a:rPr lang="en-US" sz="2200" kern="1200" dirty="0" err="1">
                <a:solidFill>
                  <a:schemeClr val="tx1"/>
                </a:solidFill>
                <a:latin typeface="+mn-lt"/>
                <a:ea typeface="+mn-ea"/>
                <a:cs typeface="+mn-cs"/>
              </a:rPr>
              <a:t>en</a:t>
            </a:r>
            <a:r>
              <a:rPr lang="en-US" sz="2200" kern="1200" spc="-60" dirty="0">
                <a:solidFill>
                  <a:schemeClr val="tx1"/>
                </a:solidFill>
                <a:latin typeface="+mn-lt"/>
                <a:ea typeface="+mn-ea"/>
                <a:cs typeface="+mn-cs"/>
              </a:rPr>
              <a:t> </a:t>
            </a:r>
            <a:r>
              <a:rPr lang="en-US" sz="2200" kern="1200" dirty="0" err="1">
                <a:solidFill>
                  <a:schemeClr val="tx1"/>
                </a:solidFill>
                <a:latin typeface="+mn-lt"/>
                <a:ea typeface="+mn-ea"/>
                <a:cs typeface="+mn-cs"/>
              </a:rPr>
              <a:t>elev</a:t>
            </a:r>
            <a:r>
              <a:rPr lang="en-US" sz="2200" kern="1200" spc="-80" dirty="0">
                <a:solidFill>
                  <a:schemeClr val="tx1"/>
                </a:solidFill>
                <a:latin typeface="+mn-lt"/>
                <a:ea typeface="+mn-ea"/>
                <a:cs typeface="+mn-cs"/>
              </a:rPr>
              <a:t> </a:t>
            </a:r>
            <a:r>
              <a:rPr lang="en-US" sz="2200" kern="1200" dirty="0">
                <a:solidFill>
                  <a:schemeClr val="tx1"/>
                </a:solidFill>
                <a:latin typeface="+mn-lt"/>
                <a:ea typeface="+mn-ea"/>
                <a:cs typeface="+mn-cs"/>
              </a:rPr>
              <a:t>om</a:t>
            </a:r>
            <a:r>
              <a:rPr lang="en-US" sz="2200" kern="1200" spc="-55" dirty="0">
                <a:solidFill>
                  <a:schemeClr val="tx1"/>
                </a:solidFill>
                <a:latin typeface="+mn-lt"/>
                <a:ea typeface="+mn-ea"/>
                <a:cs typeface="+mn-cs"/>
              </a:rPr>
              <a:t> </a:t>
            </a:r>
            <a:r>
              <a:rPr lang="en-US" sz="2200" kern="1200" dirty="0" err="1">
                <a:solidFill>
                  <a:schemeClr val="tx1"/>
                </a:solidFill>
                <a:latin typeface="+mn-lt"/>
                <a:ea typeface="+mn-ea"/>
                <a:cs typeface="+mn-cs"/>
              </a:rPr>
              <a:t>en</a:t>
            </a:r>
            <a:r>
              <a:rPr lang="en-US" sz="2200" kern="1200" spc="-60" dirty="0">
                <a:solidFill>
                  <a:schemeClr val="tx1"/>
                </a:solidFill>
                <a:latin typeface="+mn-lt"/>
                <a:ea typeface="+mn-ea"/>
                <a:cs typeface="+mn-cs"/>
              </a:rPr>
              <a:t> </a:t>
            </a:r>
            <a:r>
              <a:rPr lang="en-US" sz="2200" kern="1200" dirty="0" err="1">
                <a:solidFill>
                  <a:schemeClr val="tx1"/>
                </a:solidFill>
                <a:latin typeface="+mn-lt"/>
                <a:ea typeface="+mn-ea"/>
                <a:cs typeface="+mn-cs"/>
              </a:rPr>
              <a:t>hendelse</a:t>
            </a:r>
            <a:r>
              <a:rPr lang="en-US" sz="2200" kern="1200" spc="-45" dirty="0">
                <a:solidFill>
                  <a:schemeClr val="tx1"/>
                </a:solidFill>
                <a:latin typeface="+mn-lt"/>
                <a:ea typeface="+mn-ea"/>
                <a:cs typeface="+mn-cs"/>
              </a:rPr>
              <a:t> </a:t>
            </a:r>
            <a:r>
              <a:rPr lang="en-US" sz="2200" kern="1200" dirty="0">
                <a:solidFill>
                  <a:schemeClr val="tx1"/>
                </a:solidFill>
                <a:latin typeface="+mn-lt"/>
                <a:ea typeface="+mn-ea"/>
                <a:cs typeface="+mn-cs"/>
              </a:rPr>
              <a:t>i</a:t>
            </a:r>
            <a:r>
              <a:rPr lang="en-US" sz="2200" kern="1200" spc="-70" dirty="0">
                <a:solidFill>
                  <a:schemeClr val="tx1"/>
                </a:solidFill>
                <a:latin typeface="+mn-lt"/>
                <a:ea typeface="+mn-ea"/>
                <a:cs typeface="+mn-cs"/>
              </a:rPr>
              <a:t> </a:t>
            </a:r>
            <a:r>
              <a:rPr lang="en-US" sz="2200" kern="1200" spc="-10" dirty="0" err="1">
                <a:solidFill>
                  <a:schemeClr val="tx1"/>
                </a:solidFill>
                <a:latin typeface="+mn-lt"/>
                <a:ea typeface="+mn-ea"/>
                <a:cs typeface="+mn-cs"/>
              </a:rPr>
              <a:t>hjemmet</a:t>
            </a:r>
            <a:r>
              <a:rPr lang="en-US" sz="2200" kern="1200" spc="-10" dirty="0">
                <a:solidFill>
                  <a:schemeClr val="tx1"/>
                </a:solidFill>
                <a:latin typeface="+mn-lt"/>
                <a:ea typeface="+mn-ea"/>
                <a:cs typeface="+mn-cs"/>
              </a:rPr>
              <a:t> </a:t>
            </a:r>
            <a:r>
              <a:rPr lang="en-US" sz="2200" kern="1200" dirty="0" err="1">
                <a:solidFill>
                  <a:schemeClr val="tx1"/>
                </a:solidFill>
                <a:latin typeface="+mn-lt"/>
                <a:ea typeface="+mn-ea"/>
                <a:cs typeface="+mn-cs"/>
              </a:rPr>
              <a:t>som</a:t>
            </a:r>
            <a:r>
              <a:rPr lang="en-US" sz="2200" kern="1200" spc="-50" dirty="0">
                <a:solidFill>
                  <a:schemeClr val="tx1"/>
                </a:solidFill>
                <a:latin typeface="+mn-lt"/>
                <a:ea typeface="+mn-ea"/>
                <a:cs typeface="+mn-cs"/>
              </a:rPr>
              <a:t> </a:t>
            </a:r>
            <a:r>
              <a:rPr lang="en-US" sz="2200" kern="1200" dirty="0" err="1">
                <a:solidFill>
                  <a:schemeClr val="tx1"/>
                </a:solidFill>
                <a:latin typeface="+mn-lt"/>
                <a:ea typeface="+mn-ea"/>
                <a:cs typeface="+mn-cs"/>
              </a:rPr>
              <a:t>gav</a:t>
            </a:r>
            <a:r>
              <a:rPr lang="en-US" sz="2200" kern="1200" spc="-70" dirty="0">
                <a:solidFill>
                  <a:schemeClr val="tx1"/>
                </a:solidFill>
                <a:latin typeface="+mn-lt"/>
                <a:ea typeface="+mn-ea"/>
                <a:cs typeface="+mn-cs"/>
              </a:rPr>
              <a:t> </a:t>
            </a:r>
            <a:r>
              <a:rPr lang="en-US" sz="2200" kern="1200" dirty="0" err="1">
                <a:solidFill>
                  <a:schemeClr val="tx1"/>
                </a:solidFill>
                <a:latin typeface="+mn-lt"/>
                <a:ea typeface="+mn-ea"/>
                <a:cs typeface="+mn-cs"/>
              </a:rPr>
              <a:t>grunn</a:t>
            </a:r>
            <a:r>
              <a:rPr lang="en-US" sz="2200" kern="1200" spc="-30" dirty="0">
                <a:solidFill>
                  <a:schemeClr val="tx1"/>
                </a:solidFill>
                <a:latin typeface="+mn-lt"/>
                <a:ea typeface="+mn-ea"/>
                <a:cs typeface="+mn-cs"/>
              </a:rPr>
              <a:t> </a:t>
            </a:r>
            <a:r>
              <a:rPr lang="en-US" sz="2200" kern="1200" dirty="0" err="1">
                <a:solidFill>
                  <a:schemeClr val="tx1"/>
                </a:solidFill>
                <a:latin typeface="+mn-lt"/>
                <a:ea typeface="+mn-ea"/>
                <a:cs typeface="+mn-cs"/>
              </a:rPr>
              <a:t>til</a:t>
            </a:r>
            <a:r>
              <a:rPr lang="en-US" sz="2200" kern="1200" spc="-75" dirty="0">
                <a:solidFill>
                  <a:schemeClr val="tx1"/>
                </a:solidFill>
                <a:latin typeface="+mn-lt"/>
                <a:ea typeface="+mn-ea"/>
                <a:cs typeface="+mn-cs"/>
              </a:rPr>
              <a:t> </a:t>
            </a:r>
            <a:r>
              <a:rPr lang="en-US" sz="2200" kern="1200" dirty="0" err="1">
                <a:solidFill>
                  <a:schemeClr val="tx1"/>
                </a:solidFill>
                <a:latin typeface="+mn-lt"/>
                <a:ea typeface="+mn-ea"/>
                <a:cs typeface="+mn-cs"/>
              </a:rPr>
              <a:t>bekymring</a:t>
            </a:r>
            <a:r>
              <a:rPr lang="en-US" sz="2200" kern="1200" dirty="0">
                <a:solidFill>
                  <a:schemeClr val="tx1"/>
                </a:solidFill>
                <a:latin typeface="+mn-lt"/>
                <a:ea typeface="+mn-ea"/>
                <a:cs typeface="+mn-cs"/>
              </a:rPr>
              <a:t>.</a:t>
            </a:r>
            <a:r>
              <a:rPr lang="en-US" sz="2200" kern="1200" spc="-20" dirty="0">
                <a:solidFill>
                  <a:schemeClr val="tx1"/>
                </a:solidFill>
                <a:latin typeface="+mn-lt"/>
                <a:ea typeface="+mn-ea"/>
                <a:cs typeface="+mn-cs"/>
              </a:rPr>
              <a:t> </a:t>
            </a:r>
            <a:r>
              <a:rPr lang="en-US" sz="2200" kern="1200" dirty="0">
                <a:solidFill>
                  <a:schemeClr val="tx1"/>
                </a:solidFill>
                <a:latin typeface="+mn-lt"/>
                <a:ea typeface="+mn-ea"/>
                <a:cs typeface="+mn-cs"/>
              </a:rPr>
              <a:t>Som</a:t>
            </a:r>
            <a:r>
              <a:rPr lang="en-US" sz="2200" kern="1200" spc="-45" dirty="0">
                <a:solidFill>
                  <a:schemeClr val="tx1"/>
                </a:solidFill>
                <a:latin typeface="+mn-lt"/>
                <a:ea typeface="+mn-ea"/>
                <a:cs typeface="+mn-cs"/>
              </a:rPr>
              <a:t> </a:t>
            </a:r>
            <a:r>
              <a:rPr lang="en-US" sz="2200" kern="1200" dirty="0">
                <a:solidFill>
                  <a:schemeClr val="tx1"/>
                </a:solidFill>
                <a:latin typeface="+mn-lt"/>
                <a:ea typeface="+mn-ea"/>
                <a:cs typeface="+mn-cs"/>
              </a:rPr>
              <a:t>et</a:t>
            </a:r>
            <a:r>
              <a:rPr lang="en-US" sz="2200" kern="1200" spc="-65" dirty="0">
                <a:solidFill>
                  <a:schemeClr val="tx1"/>
                </a:solidFill>
                <a:latin typeface="+mn-lt"/>
                <a:ea typeface="+mn-ea"/>
                <a:cs typeface="+mn-cs"/>
              </a:rPr>
              <a:t> </a:t>
            </a:r>
            <a:r>
              <a:rPr lang="en-US" sz="2200" kern="1200" dirty="0" err="1">
                <a:solidFill>
                  <a:schemeClr val="tx1"/>
                </a:solidFill>
                <a:latin typeface="+mn-lt"/>
                <a:ea typeface="+mn-ea"/>
                <a:cs typeface="+mn-cs"/>
              </a:rPr>
              <a:t>ledd</a:t>
            </a:r>
            <a:r>
              <a:rPr lang="en-US" sz="2200" kern="1200" spc="-40" dirty="0">
                <a:solidFill>
                  <a:schemeClr val="tx1"/>
                </a:solidFill>
                <a:latin typeface="+mn-lt"/>
                <a:ea typeface="+mn-ea"/>
                <a:cs typeface="+mn-cs"/>
              </a:rPr>
              <a:t> </a:t>
            </a:r>
            <a:r>
              <a:rPr lang="en-US" sz="2200" kern="1200" dirty="0">
                <a:solidFill>
                  <a:schemeClr val="tx1"/>
                </a:solidFill>
                <a:latin typeface="+mn-lt"/>
                <a:ea typeface="+mn-ea"/>
                <a:cs typeface="+mn-cs"/>
              </a:rPr>
              <a:t>i</a:t>
            </a:r>
            <a:r>
              <a:rPr lang="en-US" sz="2200" kern="1200" spc="-55" dirty="0">
                <a:solidFill>
                  <a:schemeClr val="tx1"/>
                </a:solidFill>
                <a:latin typeface="+mn-lt"/>
                <a:ea typeface="+mn-ea"/>
                <a:cs typeface="+mn-cs"/>
              </a:rPr>
              <a:t> </a:t>
            </a:r>
            <a:r>
              <a:rPr lang="en-US" sz="2200" kern="1200" spc="-10" dirty="0" err="1">
                <a:solidFill>
                  <a:schemeClr val="tx1"/>
                </a:solidFill>
                <a:latin typeface="+mn-lt"/>
                <a:ea typeface="+mn-ea"/>
                <a:cs typeface="+mn-cs"/>
              </a:rPr>
              <a:t>vurderingen</a:t>
            </a:r>
            <a:r>
              <a:rPr lang="en-US" sz="2200" kern="1200" spc="-30" dirty="0">
                <a:solidFill>
                  <a:schemeClr val="tx1"/>
                </a:solidFill>
                <a:latin typeface="+mn-lt"/>
                <a:ea typeface="+mn-ea"/>
                <a:cs typeface="+mn-cs"/>
              </a:rPr>
              <a:t> </a:t>
            </a:r>
            <a:r>
              <a:rPr lang="en-US" sz="2200" kern="1200" dirty="0">
                <a:solidFill>
                  <a:schemeClr val="tx1"/>
                </a:solidFill>
                <a:latin typeface="+mn-lt"/>
                <a:ea typeface="+mn-ea"/>
                <a:cs typeface="+mn-cs"/>
              </a:rPr>
              <a:t>av</a:t>
            </a:r>
            <a:r>
              <a:rPr lang="en-US" sz="2200" kern="1200" spc="-65" dirty="0">
                <a:solidFill>
                  <a:schemeClr val="tx1"/>
                </a:solidFill>
                <a:latin typeface="+mn-lt"/>
                <a:ea typeface="+mn-ea"/>
                <a:cs typeface="+mn-cs"/>
              </a:rPr>
              <a:t> </a:t>
            </a:r>
            <a:r>
              <a:rPr lang="en-US" sz="2200" kern="1200" spc="-25" dirty="0">
                <a:solidFill>
                  <a:schemeClr val="tx1"/>
                </a:solidFill>
                <a:latin typeface="+mn-lt"/>
                <a:ea typeface="+mn-ea"/>
                <a:cs typeface="+mn-cs"/>
              </a:rPr>
              <a:t>om </a:t>
            </a:r>
            <a:r>
              <a:rPr lang="en-US" sz="2200" kern="1200" dirty="0" err="1">
                <a:solidFill>
                  <a:schemeClr val="tx1"/>
                </a:solidFill>
                <a:latin typeface="+mn-lt"/>
                <a:ea typeface="+mn-ea"/>
                <a:cs typeface="+mn-cs"/>
              </a:rPr>
              <a:t>barnevernet</a:t>
            </a:r>
            <a:r>
              <a:rPr lang="en-US" sz="2200" kern="1200" spc="-114" dirty="0">
                <a:solidFill>
                  <a:schemeClr val="tx1"/>
                </a:solidFill>
                <a:latin typeface="+mn-lt"/>
                <a:ea typeface="+mn-ea"/>
                <a:cs typeface="+mn-cs"/>
              </a:rPr>
              <a:t> </a:t>
            </a:r>
            <a:r>
              <a:rPr lang="en-US" sz="2200" kern="1200" dirty="0" err="1">
                <a:solidFill>
                  <a:schemeClr val="tx1"/>
                </a:solidFill>
                <a:latin typeface="+mn-lt"/>
                <a:ea typeface="+mn-ea"/>
                <a:cs typeface="+mn-cs"/>
              </a:rPr>
              <a:t>skulle</a:t>
            </a:r>
            <a:r>
              <a:rPr lang="en-US" sz="2200" kern="1200" spc="-105" dirty="0">
                <a:solidFill>
                  <a:schemeClr val="tx1"/>
                </a:solidFill>
                <a:latin typeface="+mn-lt"/>
                <a:ea typeface="+mn-ea"/>
                <a:cs typeface="+mn-cs"/>
              </a:rPr>
              <a:t> </a:t>
            </a:r>
            <a:r>
              <a:rPr lang="en-US" sz="2200" kern="1200" dirty="0" err="1">
                <a:solidFill>
                  <a:schemeClr val="tx1"/>
                </a:solidFill>
                <a:latin typeface="+mn-lt"/>
                <a:ea typeface="+mn-ea"/>
                <a:cs typeface="+mn-cs"/>
              </a:rPr>
              <a:t>varsles</a:t>
            </a:r>
            <a:r>
              <a:rPr lang="en-US" sz="2200" kern="1200" dirty="0">
                <a:solidFill>
                  <a:schemeClr val="tx1"/>
                </a:solidFill>
                <a:latin typeface="+mn-lt"/>
                <a:ea typeface="+mn-ea"/>
                <a:cs typeface="+mn-cs"/>
              </a:rPr>
              <a:t>,</a:t>
            </a:r>
            <a:r>
              <a:rPr lang="en-US" sz="2200" kern="1200" spc="-114" dirty="0">
                <a:solidFill>
                  <a:schemeClr val="tx1"/>
                </a:solidFill>
                <a:latin typeface="+mn-lt"/>
                <a:ea typeface="+mn-ea"/>
                <a:cs typeface="+mn-cs"/>
              </a:rPr>
              <a:t> </a:t>
            </a:r>
            <a:r>
              <a:rPr lang="en-US" sz="2200" kern="1200" spc="-10" dirty="0" err="1">
                <a:solidFill>
                  <a:schemeClr val="tx1"/>
                </a:solidFill>
                <a:latin typeface="+mn-lt"/>
                <a:ea typeface="+mn-ea"/>
                <a:cs typeface="+mn-cs"/>
              </a:rPr>
              <a:t>informerte</a:t>
            </a:r>
            <a:r>
              <a:rPr lang="en-US" sz="2200" kern="1200" spc="-110" dirty="0">
                <a:solidFill>
                  <a:schemeClr val="tx1"/>
                </a:solidFill>
                <a:latin typeface="+mn-lt"/>
                <a:ea typeface="+mn-ea"/>
                <a:cs typeface="+mn-cs"/>
              </a:rPr>
              <a:t> </a:t>
            </a:r>
            <a:r>
              <a:rPr lang="en-US" sz="2200" kern="1200" spc="-10" dirty="0" err="1">
                <a:solidFill>
                  <a:schemeClr val="tx1"/>
                </a:solidFill>
                <a:latin typeface="+mn-lt"/>
                <a:ea typeface="+mn-ea"/>
                <a:cs typeface="+mn-cs"/>
              </a:rPr>
              <a:t>assisterende</a:t>
            </a:r>
            <a:r>
              <a:rPr lang="en-US" sz="2200" kern="1200" spc="-105" dirty="0">
                <a:solidFill>
                  <a:schemeClr val="tx1"/>
                </a:solidFill>
                <a:latin typeface="+mn-lt"/>
                <a:ea typeface="+mn-ea"/>
                <a:cs typeface="+mn-cs"/>
              </a:rPr>
              <a:t> </a:t>
            </a:r>
            <a:r>
              <a:rPr lang="en-US" sz="2200" kern="1200" spc="-10" dirty="0" err="1">
                <a:solidFill>
                  <a:schemeClr val="tx1"/>
                </a:solidFill>
                <a:latin typeface="+mn-lt"/>
                <a:ea typeface="+mn-ea"/>
                <a:cs typeface="+mn-cs"/>
              </a:rPr>
              <a:t>rektor</a:t>
            </a:r>
            <a:r>
              <a:rPr lang="en-US" sz="2200" kern="1200" spc="-120" dirty="0">
                <a:solidFill>
                  <a:schemeClr val="tx1"/>
                </a:solidFill>
                <a:latin typeface="+mn-lt"/>
                <a:ea typeface="+mn-ea"/>
                <a:cs typeface="+mn-cs"/>
              </a:rPr>
              <a:t> </a:t>
            </a:r>
            <a:r>
              <a:rPr lang="en-US" sz="2200" kern="1200" spc="-10" dirty="0" err="1">
                <a:solidFill>
                  <a:schemeClr val="tx1"/>
                </a:solidFill>
                <a:latin typeface="+mn-lt"/>
                <a:ea typeface="+mn-ea"/>
                <a:cs typeface="+mn-cs"/>
              </a:rPr>
              <a:t>helsesøster</a:t>
            </a:r>
            <a:r>
              <a:rPr lang="en-US" sz="2200" kern="1200" spc="-10" dirty="0">
                <a:solidFill>
                  <a:schemeClr val="tx1"/>
                </a:solidFill>
                <a:latin typeface="+mn-lt"/>
                <a:ea typeface="+mn-ea"/>
                <a:cs typeface="+mn-cs"/>
              </a:rPr>
              <a:t> </a:t>
            </a:r>
            <a:r>
              <a:rPr lang="en-US" sz="2200" kern="1200" dirty="0" err="1">
                <a:solidFill>
                  <a:schemeClr val="tx1"/>
                </a:solidFill>
                <a:latin typeface="+mn-lt"/>
                <a:ea typeface="+mn-ea"/>
                <a:cs typeface="+mn-cs"/>
              </a:rPr>
              <a:t>ved</a:t>
            </a:r>
            <a:r>
              <a:rPr lang="en-US" sz="2200" kern="1200" spc="-90" dirty="0">
                <a:solidFill>
                  <a:schemeClr val="tx1"/>
                </a:solidFill>
                <a:latin typeface="+mn-lt"/>
                <a:ea typeface="+mn-ea"/>
                <a:cs typeface="+mn-cs"/>
              </a:rPr>
              <a:t> </a:t>
            </a:r>
            <a:r>
              <a:rPr lang="en-US" sz="2200" kern="1200" dirty="0" err="1">
                <a:solidFill>
                  <a:schemeClr val="tx1"/>
                </a:solidFill>
                <a:latin typeface="+mn-lt"/>
                <a:ea typeface="+mn-ea"/>
                <a:cs typeface="+mn-cs"/>
              </a:rPr>
              <a:t>skolen</a:t>
            </a:r>
            <a:r>
              <a:rPr lang="en-US" sz="2200" kern="1200" dirty="0">
                <a:solidFill>
                  <a:schemeClr val="tx1"/>
                </a:solidFill>
                <a:latin typeface="+mn-lt"/>
                <a:ea typeface="+mn-ea"/>
                <a:cs typeface="+mn-cs"/>
              </a:rPr>
              <a:t>.</a:t>
            </a:r>
            <a:r>
              <a:rPr lang="en-US" sz="2200" kern="1200" spc="-70" dirty="0">
                <a:solidFill>
                  <a:schemeClr val="tx1"/>
                </a:solidFill>
                <a:latin typeface="+mn-lt"/>
                <a:ea typeface="+mn-ea"/>
                <a:cs typeface="+mn-cs"/>
              </a:rPr>
              <a:t> </a:t>
            </a:r>
            <a:r>
              <a:rPr lang="en-US" sz="2200" kern="1200" dirty="0">
                <a:solidFill>
                  <a:schemeClr val="tx1"/>
                </a:solidFill>
                <a:latin typeface="+mn-lt"/>
                <a:ea typeface="+mn-ea"/>
                <a:cs typeface="+mn-cs"/>
              </a:rPr>
              <a:t>En</a:t>
            </a:r>
            <a:r>
              <a:rPr lang="en-US" sz="2200" kern="1200" spc="-95" dirty="0">
                <a:solidFill>
                  <a:schemeClr val="tx1"/>
                </a:solidFill>
                <a:latin typeface="+mn-lt"/>
                <a:ea typeface="+mn-ea"/>
                <a:cs typeface="+mn-cs"/>
              </a:rPr>
              <a:t> </a:t>
            </a:r>
            <a:r>
              <a:rPr lang="en-US" sz="2200" kern="1200" spc="-10" dirty="0" err="1">
                <a:solidFill>
                  <a:schemeClr val="tx1"/>
                </a:solidFill>
                <a:latin typeface="+mn-lt"/>
                <a:ea typeface="+mn-ea"/>
                <a:cs typeface="+mn-cs"/>
              </a:rPr>
              <a:t>bekymringsmelding</a:t>
            </a:r>
            <a:r>
              <a:rPr lang="en-US" sz="2200" kern="1200" spc="-40" dirty="0">
                <a:solidFill>
                  <a:schemeClr val="tx1"/>
                </a:solidFill>
                <a:latin typeface="+mn-lt"/>
                <a:ea typeface="+mn-ea"/>
                <a:cs typeface="+mn-cs"/>
              </a:rPr>
              <a:t> </a:t>
            </a:r>
            <a:r>
              <a:rPr lang="en-US" sz="2200" kern="1200" dirty="0" err="1">
                <a:solidFill>
                  <a:schemeClr val="tx1"/>
                </a:solidFill>
                <a:latin typeface="+mn-lt"/>
                <a:ea typeface="+mn-ea"/>
                <a:cs typeface="+mn-cs"/>
              </a:rPr>
              <a:t>ble</a:t>
            </a:r>
            <a:r>
              <a:rPr lang="en-US" sz="2200" kern="1200" spc="-85" dirty="0">
                <a:solidFill>
                  <a:schemeClr val="tx1"/>
                </a:solidFill>
                <a:latin typeface="+mn-lt"/>
                <a:ea typeface="+mn-ea"/>
                <a:cs typeface="+mn-cs"/>
              </a:rPr>
              <a:t> </a:t>
            </a:r>
            <a:r>
              <a:rPr lang="en-US" sz="2200" kern="1200" dirty="0" err="1">
                <a:solidFill>
                  <a:schemeClr val="tx1"/>
                </a:solidFill>
                <a:latin typeface="+mn-lt"/>
                <a:ea typeface="+mn-ea"/>
                <a:cs typeface="+mn-cs"/>
              </a:rPr>
              <a:t>sendt</a:t>
            </a:r>
            <a:r>
              <a:rPr lang="en-US" sz="2200" kern="1200" spc="-75" dirty="0">
                <a:solidFill>
                  <a:schemeClr val="tx1"/>
                </a:solidFill>
                <a:latin typeface="+mn-lt"/>
                <a:ea typeface="+mn-ea"/>
                <a:cs typeface="+mn-cs"/>
              </a:rPr>
              <a:t> </a:t>
            </a:r>
            <a:r>
              <a:rPr lang="en-US" sz="2200" kern="1200" dirty="0" err="1">
                <a:solidFill>
                  <a:schemeClr val="tx1"/>
                </a:solidFill>
                <a:latin typeface="+mn-lt"/>
                <a:ea typeface="+mn-ea"/>
                <a:cs typeface="+mn-cs"/>
              </a:rPr>
              <a:t>barnevernet</a:t>
            </a:r>
            <a:r>
              <a:rPr lang="en-US" sz="2200" kern="1200" spc="-80" dirty="0">
                <a:solidFill>
                  <a:schemeClr val="tx1"/>
                </a:solidFill>
                <a:latin typeface="+mn-lt"/>
                <a:ea typeface="+mn-ea"/>
                <a:cs typeface="+mn-cs"/>
              </a:rPr>
              <a:t> </a:t>
            </a:r>
            <a:r>
              <a:rPr lang="en-US" sz="2200" kern="1200" dirty="0" err="1">
                <a:solidFill>
                  <a:schemeClr val="tx1"/>
                </a:solidFill>
                <a:latin typeface="+mn-lt"/>
                <a:ea typeface="+mn-ea"/>
                <a:cs typeface="+mn-cs"/>
              </a:rPr>
              <a:t>etter</a:t>
            </a:r>
            <a:r>
              <a:rPr lang="en-US" sz="2200" kern="1200" spc="-105" dirty="0">
                <a:solidFill>
                  <a:schemeClr val="tx1"/>
                </a:solidFill>
                <a:latin typeface="+mn-lt"/>
                <a:ea typeface="+mn-ea"/>
                <a:cs typeface="+mn-cs"/>
              </a:rPr>
              <a:t> </a:t>
            </a:r>
            <a:r>
              <a:rPr lang="en-US" sz="2200" kern="1200" spc="-25" dirty="0">
                <a:solidFill>
                  <a:schemeClr val="tx1"/>
                </a:solidFill>
                <a:latin typeface="+mn-lt"/>
                <a:ea typeface="+mn-ea"/>
                <a:cs typeface="+mn-cs"/>
              </a:rPr>
              <a:t>at </a:t>
            </a:r>
            <a:r>
              <a:rPr lang="en-US" sz="2200" kern="1200" spc="-10" dirty="0" err="1">
                <a:solidFill>
                  <a:schemeClr val="tx1"/>
                </a:solidFill>
                <a:latin typeface="+mn-lt"/>
                <a:ea typeface="+mn-ea"/>
                <a:cs typeface="+mn-cs"/>
              </a:rPr>
              <a:t>ytterligere</a:t>
            </a:r>
            <a:r>
              <a:rPr lang="en-US" sz="2200" kern="1200" spc="-75" dirty="0">
                <a:solidFill>
                  <a:schemeClr val="tx1"/>
                </a:solidFill>
                <a:latin typeface="+mn-lt"/>
                <a:ea typeface="+mn-ea"/>
                <a:cs typeface="+mn-cs"/>
              </a:rPr>
              <a:t> </a:t>
            </a:r>
            <a:r>
              <a:rPr lang="en-US" sz="2200" kern="1200" spc="-10" dirty="0" err="1">
                <a:solidFill>
                  <a:schemeClr val="tx1"/>
                </a:solidFill>
                <a:latin typeface="+mn-lt"/>
                <a:ea typeface="+mn-ea"/>
                <a:cs typeface="+mn-cs"/>
              </a:rPr>
              <a:t>undersøkelser</a:t>
            </a:r>
            <a:r>
              <a:rPr lang="en-US" sz="2200" kern="1200" spc="-35" dirty="0">
                <a:solidFill>
                  <a:schemeClr val="tx1"/>
                </a:solidFill>
                <a:latin typeface="+mn-lt"/>
                <a:ea typeface="+mn-ea"/>
                <a:cs typeface="+mn-cs"/>
              </a:rPr>
              <a:t> </a:t>
            </a:r>
            <a:r>
              <a:rPr lang="en-US" sz="2200" kern="1200" dirty="0">
                <a:solidFill>
                  <a:schemeClr val="tx1"/>
                </a:solidFill>
                <a:latin typeface="+mn-lt"/>
                <a:ea typeface="+mn-ea"/>
                <a:cs typeface="+mn-cs"/>
              </a:rPr>
              <a:t>var</a:t>
            </a:r>
            <a:r>
              <a:rPr lang="en-US" sz="2200" kern="1200" spc="-60" dirty="0">
                <a:solidFill>
                  <a:schemeClr val="tx1"/>
                </a:solidFill>
                <a:latin typeface="+mn-lt"/>
                <a:ea typeface="+mn-ea"/>
                <a:cs typeface="+mn-cs"/>
              </a:rPr>
              <a:t> </a:t>
            </a:r>
            <a:r>
              <a:rPr lang="en-US" sz="2200" kern="1200" spc="-20" dirty="0" err="1">
                <a:solidFill>
                  <a:schemeClr val="tx1"/>
                </a:solidFill>
                <a:latin typeface="+mn-lt"/>
                <a:ea typeface="+mn-ea"/>
                <a:cs typeface="+mn-cs"/>
              </a:rPr>
              <a:t>foretatt</a:t>
            </a:r>
            <a:r>
              <a:rPr lang="en-US" sz="2200" kern="1200" spc="-20" dirty="0">
                <a:solidFill>
                  <a:schemeClr val="tx1"/>
                </a:solidFill>
                <a:latin typeface="+mn-lt"/>
                <a:ea typeface="+mn-ea"/>
                <a:cs typeface="+mn-cs"/>
              </a:rPr>
              <a:t>,</a:t>
            </a:r>
            <a:r>
              <a:rPr lang="en-US" sz="2200" kern="1200" spc="-75" dirty="0">
                <a:solidFill>
                  <a:schemeClr val="tx1"/>
                </a:solidFill>
                <a:latin typeface="+mn-lt"/>
                <a:ea typeface="+mn-ea"/>
                <a:cs typeface="+mn-cs"/>
              </a:rPr>
              <a:t> </a:t>
            </a:r>
            <a:r>
              <a:rPr lang="en-US" sz="2200" kern="1200" dirty="0" err="1">
                <a:solidFill>
                  <a:schemeClr val="tx1"/>
                </a:solidFill>
                <a:latin typeface="+mn-lt"/>
                <a:ea typeface="+mn-ea"/>
                <a:cs typeface="+mn-cs"/>
              </a:rPr>
              <a:t>noe</a:t>
            </a:r>
            <a:r>
              <a:rPr lang="en-US" sz="2200" kern="1200" spc="-55" dirty="0">
                <a:solidFill>
                  <a:schemeClr val="tx1"/>
                </a:solidFill>
                <a:latin typeface="+mn-lt"/>
                <a:ea typeface="+mn-ea"/>
                <a:cs typeface="+mn-cs"/>
              </a:rPr>
              <a:t> </a:t>
            </a:r>
            <a:r>
              <a:rPr lang="en-US" sz="2200" kern="1200" dirty="0" err="1">
                <a:solidFill>
                  <a:schemeClr val="tx1"/>
                </a:solidFill>
                <a:latin typeface="+mn-lt"/>
                <a:ea typeface="+mn-ea"/>
                <a:cs typeface="+mn-cs"/>
              </a:rPr>
              <a:t>også</a:t>
            </a:r>
            <a:r>
              <a:rPr lang="en-US" sz="2200" kern="1200" spc="-65" dirty="0">
                <a:solidFill>
                  <a:schemeClr val="tx1"/>
                </a:solidFill>
                <a:latin typeface="+mn-lt"/>
                <a:ea typeface="+mn-ea"/>
                <a:cs typeface="+mn-cs"/>
              </a:rPr>
              <a:t> </a:t>
            </a:r>
            <a:r>
              <a:rPr lang="en-US" sz="2200" kern="1200" spc="-10" dirty="0" err="1">
                <a:solidFill>
                  <a:schemeClr val="tx1"/>
                </a:solidFill>
                <a:latin typeface="+mn-lt"/>
                <a:ea typeface="+mn-ea"/>
                <a:cs typeface="+mn-cs"/>
              </a:rPr>
              <a:t>helsesøster</a:t>
            </a:r>
            <a:r>
              <a:rPr lang="en-US" sz="2200" kern="1200" spc="-20" dirty="0">
                <a:solidFill>
                  <a:schemeClr val="tx1"/>
                </a:solidFill>
                <a:latin typeface="+mn-lt"/>
                <a:ea typeface="+mn-ea"/>
                <a:cs typeface="+mn-cs"/>
              </a:rPr>
              <a:t> </a:t>
            </a:r>
            <a:r>
              <a:rPr lang="en-US" sz="2200" kern="1200" spc="-25" dirty="0" err="1">
                <a:solidFill>
                  <a:schemeClr val="tx1"/>
                </a:solidFill>
                <a:latin typeface="+mn-lt"/>
                <a:ea typeface="+mn-ea"/>
                <a:cs typeface="+mn-cs"/>
              </a:rPr>
              <a:t>ble</a:t>
            </a:r>
            <a:r>
              <a:rPr lang="en-US" sz="2200" kern="1200" spc="-25" dirty="0">
                <a:solidFill>
                  <a:schemeClr val="tx1"/>
                </a:solidFill>
                <a:latin typeface="+mn-lt"/>
                <a:ea typeface="+mn-ea"/>
                <a:cs typeface="+mn-cs"/>
              </a:rPr>
              <a:t> </a:t>
            </a:r>
            <a:r>
              <a:rPr lang="en-US" sz="2200" kern="1200" spc="-10" dirty="0" err="1">
                <a:solidFill>
                  <a:schemeClr val="tx1"/>
                </a:solidFill>
                <a:latin typeface="+mn-lt"/>
                <a:ea typeface="+mn-ea"/>
                <a:cs typeface="+mn-cs"/>
              </a:rPr>
              <a:t>informert</a:t>
            </a:r>
            <a:r>
              <a:rPr lang="en-US" sz="2200" kern="1200" spc="-105" dirty="0">
                <a:solidFill>
                  <a:schemeClr val="tx1"/>
                </a:solidFill>
                <a:latin typeface="+mn-lt"/>
                <a:ea typeface="+mn-ea"/>
                <a:cs typeface="+mn-cs"/>
              </a:rPr>
              <a:t> </a:t>
            </a:r>
            <a:r>
              <a:rPr lang="en-US" sz="2200" kern="1200" spc="-25" dirty="0" err="1">
                <a:solidFill>
                  <a:schemeClr val="tx1"/>
                </a:solidFill>
                <a:latin typeface="+mn-lt"/>
                <a:ea typeface="+mn-ea"/>
                <a:cs typeface="+mn-cs"/>
              </a:rPr>
              <a:t>om.</a:t>
            </a:r>
            <a:endParaRPr lang="en-US" sz="2200" kern="1200" dirty="0">
              <a:solidFill>
                <a:schemeClr val="tx1"/>
              </a:solidFill>
              <a:latin typeface="+mn-lt"/>
              <a:ea typeface="+mn-ea"/>
              <a:cs typeface="+mn-cs"/>
            </a:endParaRPr>
          </a:p>
          <a:p>
            <a:pPr algn="l" rtl="0">
              <a:lnSpc>
                <a:spcPct val="90000"/>
              </a:lnSpc>
              <a:spcBef>
                <a:spcPts val="1260"/>
              </a:spcBef>
            </a:pPr>
            <a:endParaRPr lang="en-US" sz="2200" kern="1200" dirty="0">
              <a:solidFill>
                <a:schemeClr val="tx1"/>
              </a:solidFill>
              <a:latin typeface="+mn-lt"/>
              <a:ea typeface="+mn-ea"/>
              <a:cs typeface="+mn-cs"/>
            </a:endParaRPr>
          </a:p>
          <a:p>
            <a:pPr marL="12700" indent="-228600" algn="l" rtl="0">
              <a:lnSpc>
                <a:spcPct val="90000"/>
              </a:lnSpc>
              <a:buFont typeface="Arial" panose="020B0604020202020204" pitchFamily="34" charset="0"/>
              <a:buChar char="•"/>
            </a:pPr>
            <a:r>
              <a:rPr lang="en-US" sz="2200" u="sng" kern="1200" spc="-20" dirty="0" err="1">
                <a:solidFill>
                  <a:schemeClr val="tx1"/>
                </a:solidFill>
                <a:uFill>
                  <a:solidFill>
                    <a:srgbClr val="0462C1"/>
                  </a:solidFill>
                </a:uFill>
                <a:latin typeface="+mn-lt"/>
                <a:ea typeface="+mn-ea"/>
                <a:cs typeface="+mn-cs"/>
                <a:hlinkClick r:id="rId3"/>
              </a:rPr>
              <a:t>Taushetsplikt</a:t>
            </a:r>
            <a:r>
              <a:rPr lang="en-US" sz="2200" u="sng" kern="1200" spc="-55" dirty="0">
                <a:solidFill>
                  <a:schemeClr val="tx1"/>
                </a:solidFill>
                <a:uFill>
                  <a:solidFill>
                    <a:srgbClr val="0462C1"/>
                  </a:solidFill>
                </a:uFill>
                <a:latin typeface="+mn-lt"/>
                <a:ea typeface="+mn-ea"/>
                <a:cs typeface="+mn-cs"/>
                <a:hlinkClick r:id="rId3"/>
              </a:rPr>
              <a:t> </a:t>
            </a:r>
            <a:r>
              <a:rPr lang="en-US" sz="2200" u="sng" kern="1200" dirty="0" err="1">
                <a:solidFill>
                  <a:schemeClr val="tx1"/>
                </a:solidFill>
                <a:uFill>
                  <a:solidFill>
                    <a:srgbClr val="0462C1"/>
                  </a:solidFill>
                </a:uFill>
                <a:latin typeface="+mn-lt"/>
                <a:ea typeface="+mn-ea"/>
                <a:cs typeface="+mn-cs"/>
                <a:hlinkClick r:id="rId3"/>
              </a:rPr>
              <a:t>mellom</a:t>
            </a:r>
            <a:r>
              <a:rPr lang="en-US" sz="2200" u="sng" kern="1200" spc="-70" dirty="0">
                <a:solidFill>
                  <a:schemeClr val="tx1"/>
                </a:solidFill>
                <a:uFill>
                  <a:solidFill>
                    <a:srgbClr val="0462C1"/>
                  </a:solidFill>
                </a:uFill>
                <a:latin typeface="+mn-lt"/>
                <a:ea typeface="+mn-ea"/>
                <a:cs typeface="+mn-cs"/>
                <a:hlinkClick r:id="rId3"/>
              </a:rPr>
              <a:t> </a:t>
            </a:r>
            <a:r>
              <a:rPr lang="en-US" sz="2200" u="sng" kern="1200" dirty="0" err="1">
                <a:solidFill>
                  <a:schemeClr val="tx1"/>
                </a:solidFill>
                <a:uFill>
                  <a:solidFill>
                    <a:srgbClr val="0462C1"/>
                  </a:solidFill>
                </a:uFill>
                <a:latin typeface="+mn-lt"/>
                <a:ea typeface="+mn-ea"/>
                <a:cs typeface="+mn-cs"/>
                <a:hlinkClick r:id="rId3"/>
              </a:rPr>
              <a:t>skole</a:t>
            </a:r>
            <a:r>
              <a:rPr lang="en-US" sz="2200" u="sng" kern="1200" spc="-80" dirty="0">
                <a:solidFill>
                  <a:schemeClr val="tx1"/>
                </a:solidFill>
                <a:uFill>
                  <a:solidFill>
                    <a:srgbClr val="0462C1"/>
                  </a:solidFill>
                </a:uFill>
                <a:latin typeface="+mn-lt"/>
                <a:ea typeface="+mn-ea"/>
                <a:cs typeface="+mn-cs"/>
                <a:hlinkClick r:id="rId3"/>
              </a:rPr>
              <a:t> </a:t>
            </a:r>
            <a:r>
              <a:rPr lang="en-US" sz="2200" u="sng" kern="1200" dirty="0">
                <a:solidFill>
                  <a:schemeClr val="tx1"/>
                </a:solidFill>
                <a:uFill>
                  <a:solidFill>
                    <a:srgbClr val="0462C1"/>
                  </a:solidFill>
                </a:uFill>
                <a:latin typeface="+mn-lt"/>
                <a:ea typeface="+mn-ea"/>
                <a:cs typeface="+mn-cs"/>
                <a:hlinkClick r:id="rId3"/>
              </a:rPr>
              <a:t>og</a:t>
            </a:r>
            <a:r>
              <a:rPr lang="en-US" sz="2200" u="sng" kern="1200" spc="-85" dirty="0">
                <a:solidFill>
                  <a:schemeClr val="tx1"/>
                </a:solidFill>
                <a:uFill>
                  <a:solidFill>
                    <a:srgbClr val="0462C1"/>
                  </a:solidFill>
                </a:uFill>
                <a:latin typeface="+mn-lt"/>
                <a:ea typeface="+mn-ea"/>
                <a:cs typeface="+mn-cs"/>
                <a:hlinkClick r:id="rId3"/>
              </a:rPr>
              <a:t> </a:t>
            </a:r>
            <a:r>
              <a:rPr lang="en-US" sz="2200" u="sng" kern="1200" spc="-10" dirty="0" err="1">
                <a:solidFill>
                  <a:schemeClr val="tx1"/>
                </a:solidFill>
                <a:uFill>
                  <a:solidFill>
                    <a:srgbClr val="0462C1"/>
                  </a:solidFill>
                </a:uFill>
                <a:latin typeface="+mn-lt"/>
                <a:ea typeface="+mn-ea"/>
                <a:cs typeface="+mn-cs"/>
                <a:hlinkClick r:id="rId3"/>
              </a:rPr>
              <a:t>skolehelsetjenesten</a:t>
            </a:r>
            <a:r>
              <a:rPr lang="en-US" sz="2200" u="sng" kern="1200" spc="-55" dirty="0">
                <a:solidFill>
                  <a:schemeClr val="tx1"/>
                </a:solidFill>
                <a:uFill>
                  <a:solidFill>
                    <a:srgbClr val="0462C1"/>
                  </a:solidFill>
                </a:uFill>
                <a:latin typeface="+mn-lt"/>
                <a:ea typeface="+mn-ea"/>
                <a:cs typeface="+mn-cs"/>
                <a:hlinkClick r:id="rId3"/>
              </a:rPr>
              <a:t> </a:t>
            </a:r>
            <a:r>
              <a:rPr lang="en-US" sz="2200" u="sng" kern="1200" dirty="0">
                <a:solidFill>
                  <a:schemeClr val="tx1"/>
                </a:solidFill>
                <a:uFill>
                  <a:solidFill>
                    <a:srgbClr val="0462C1"/>
                  </a:solidFill>
                </a:uFill>
                <a:latin typeface="+mn-lt"/>
                <a:ea typeface="+mn-ea"/>
                <a:cs typeface="+mn-cs"/>
                <a:hlinkClick r:id="rId3"/>
              </a:rPr>
              <a:t>-</a:t>
            </a:r>
            <a:r>
              <a:rPr lang="en-US" sz="2200" u="sng" kern="1200" spc="-75" dirty="0">
                <a:solidFill>
                  <a:schemeClr val="tx1"/>
                </a:solidFill>
                <a:uFill>
                  <a:solidFill>
                    <a:srgbClr val="0462C1"/>
                  </a:solidFill>
                </a:uFill>
                <a:latin typeface="+mn-lt"/>
                <a:ea typeface="+mn-ea"/>
                <a:cs typeface="+mn-cs"/>
                <a:hlinkClick r:id="rId3"/>
              </a:rPr>
              <a:t> </a:t>
            </a:r>
            <a:r>
              <a:rPr lang="en-US" sz="2200" u="sng" kern="1200" spc="-10" dirty="0" err="1">
                <a:solidFill>
                  <a:schemeClr val="tx1"/>
                </a:solidFill>
                <a:uFill>
                  <a:solidFill>
                    <a:srgbClr val="0462C1"/>
                  </a:solidFill>
                </a:uFill>
                <a:latin typeface="+mn-lt"/>
                <a:ea typeface="+mn-ea"/>
                <a:cs typeface="+mn-cs"/>
                <a:hlinkClick r:id="rId3"/>
              </a:rPr>
              <a:t>Sivilombudet</a:t>
            </a:r>
            <a:endParaRPr lang="en-US" sz="2200" kern="1200" dirty="0">
              <a:solidFill>
                <a:schemeClr val="tx1"/>
              </a:solidFill>
              <a:latin typeface="+mn-lt"/>
              <a:ea typeface="+mn-ea"/>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object 2"/>
          <p:cNvSpPr txBox="1">
            <a:spLocks noGrp="1"/>
          </p:cNvSpPr>
          <p:nvPr>
            <p:ph type="title"/>
          </p:nvPr>
        </p:nvSpPr>
        <p:spPr>
          <a:xfrm>
            <a:off x="838200" y="401221"/>
            <a:ext cx="10515600" cy="1348065"/>
          </a:xfrm>
          <a:prstGeom prst="rect">
            <a:avLst/>
          </a:prstGeom>
        </p:spPr>
        <p:txBody>
          <a:bodyPr vert="horz" lIns="91440" tIns="45720" rIns="91440" bIns="45720" rtlCol="0" anchor="ctr">
            <a:normAutofit/>
          </a:bodyPr>
          <a:lstStyle/>
          <a:p>
            <a:pPr marL="12700" algn="l" rtl="0">
              <a:lnSpc>
                <a:spcPct val="90000"/>
              </a:lnSpc>
              <a:spcBef>
                <a:spcPct val="0"/>
              </a:spcBef>
            </a:pPr>
            <a:r>
              <a:rPr lang="en-US" sz="4200" kern="1200" spc="-10">
                <a:solidFill>
                  <a:srgbClr val="FFFFFF"/>
                </a:solidFill>
                <a:latin typeface="+mj-lt"/>
                <a:ea typeface="+mj-ea"/>
                <a:cs typeface="+mj-cs"/>
              </a:rPr>
              <a:t>Barnevernloven</a:t>
            </a:r>
            <a:r>
              <a:rPr lang="en-US" sz="4200" kern="1200" spc="20">
                <a:solidFill>
                  <a:srgbClr val="FFFFFF"/>
                </a:solidFill>
                <a:latin typeface="+mj-lt"/>
                <a:ea typeface="+mj-ea"/>
                <a:cs typeface="+mj-cs"/>
              </a:rPr>
              <a:t> </a:t>
            </a:r>
            <a:r>
              <a:rPr lang="en-US" sz="4200" kern="1200">
                <a:solidFill>
                  <a:srgbClr val="FFFFFF"/>
                </a:solidFill>
                <a:latin typeface="+mj-lt"/>
                <a:ea typeface="+mj-ea"/>
                <a:cs typeface="+mj-cs"/>
              </a:rPr>
              <a:t>§</a:t>
            </a:r>
            <a:r>
              <a:rPr lang="en-US" sz="4200" kern="1200" spc="-25">
                <a:solidFill>
                  <a:srgbClr val="FFFFFF"/>
                </a:solidFill>
                <a:latin typeface="+mj-lt"/>
                <a:ea typeface="+mj-ea"/>
                <a:cs typeface="+mj-cs"/>
              </a:rPr>
              <a:t> 13-</a:t>
            </a:r>
            <a:r>
              <a:rPr lang="en-US" sz="4200" kern="1200">
                <a:solidFill>
                  <a:srgbClr val="FFFFFF"/>
                </a:solidFill>
                <a:latin typeface="+mj-lt"/>
                <a:ea typeface="+mj-ea"/>
                <a:cs typeface="+mj-cs"/>
              </a:rPr>
              <a:t>1</a:t>
            </a:r>
            <a:r>
              <a:rPr lang="en-US" sz="4200" kern="1200" spc="5">
                <a:solidFill>
                  <a:srgbClr val="FFFFFF"/>
                </a:solidFill>
                <a:latin typeface="+mj-lt"/>
                <a:ea typeface="+mj-ea"/>
                <a:cs typeface="+mj-cs"/>
              </a:rPr>
              <a:t> </a:t>
            </a:r>
            <a:r>
              <a:rPr lang="en-US" sz="4200" i="1" kern="1200" spc="-25">
                <a:solidFill>
                  <a:srgbClr val="FFFFFF"/>
                </a:solidFill>
                <a:latin typeface="+mj-lt"/>
                <a:ea typeface="+mj-ea"/>
                <a:cs typeface="+mj-cs"/>
              </a:rPr>
              <a:t>Taushetsplikt</a:t>
            </a:r>
            <a:r>
              <a:rPr lang="en-US" sz="4200" i="1" kern="1200" spc="-10">
                <a:solidFill>
                  <a:srgbClr val="FFFFFF"/>
                </a:solidFill>
                <a:latin typeface="+mj-lt"/>
                <a:ea typeface="+mj-ea"/>
                <a:cs typeface="+mj-cs"/>
              </a:rPr>
              <a:t> </a:t>
            </a:r>
            <a:r>
              <a:rPr lang="en-US" sz="4200" i="1" kern="1200">
                <a:solidFill>
                  <a:srgbClr val="FFFFFF"/>
                </a:solidFill>
                <a:latin typeface="+mj-lt"/>
                <a:ea typeface="+mj-ea"/>
                <a:cs typeface="+mj-cs"/>
              </a:rPr>
              <a:t>og</a:t>
            </a:r>
            <a:r>
              <a:rPr lang="en-US" sz="4200" i="1" kern="1200" spc="-35">
                <a:solidFill>
                  <a:srgbClr val="FFFFFF"/>
                </a:solidFill>
                <a:latin typeface="+mj-lt"/>
                <a:ea typeface="+mj-ea"/>
                <a:cs typeface="+mj-cs"/>
              </a:rPr>
              <a:t> </a:t>
            </a:r>
            <a:r>
              <a:rPr lang="en-US" sz="4200" i="1" kern="1200">
                <a:solidFill>
                  <a:srgbClr val="FFFFFF"/>
                </a:solidFill>
                <a:latin typeface="+mj-lt"/>
                <a:ea typeface="+mj-ea"/>
                <a:cs typeface="+mj-cs"/>
              </a:rPr>
              <a:t>adgang</a:t>
            </a:r>
            <a:r>
              <a:rPr lang="en-US" sz="4200" i="1" kern="1200" spc="-35">
                <a:solidFill>
                  <a:srgbClr val="FFFFFF"/>
                </a:solidFill>
                <a:latin typeface="+mj-lt"/>
                <a:ea typeface="+mj-ea"/>
                <a:cs typeface="+mj-cs"/>
              </a:rPr>
              <a:t> </a:t>
            </a:r>
            <a:r>
              <a:rPr lang="en-US" sz="4200" i="1" kern="1200">
                <a:solidFill>
                  <a:srgbClr val="FFFFFF"/>
                </a:solidFill>
                <a:latin typeface="+mj-lt"/>
                <a:ea typeface="+mj-ea"/>
                <a:cs typeface="+mj-cs"/>
              </a:rPr>
              <a:t>til</a:t>
            </a:r>
            <a:r>
              <a:rPr lang="en-US" sz="4200" i="1" kern="1200" spc="-30">
                <a:solidFill>
                  <a:srgbClr val="FFFFFF"/>
                </a:solidFill>
                <a:latin typeface="+mj-lt"/>
                <a:ea typeface="+mj-ea"/>
                <a:cs typeface="+mj-cs"/>
              </a:rPr>
              <a:t> </a:t>
            </a:r>
            <a:r>
              <a:rPr lang="en-US" sz="4200" i="1" kern="1200">
                <a:solidFill>
                  <a:srgbClr val="FFFFFF"/>
                </a:solidFill>
                <a:latin typeface="+mj-lt"/>
                <a:ea typeface="+mj-ea"/>
                <a:cs typeface="+mj-cs"/>
              </a:rPr>
              <a:t>å</a:t>
            </a:r>
            <a:r>
              <a:rPr lang="en-US" sz="4200" i="1" kern="1200" spc="-35">
                <a:solidFill>
                  <a:srgbClr val="FFFFFF"/>
                </a:solidFill>
                <a:latin typeface="+mj-lt"/>
                <a:ea typeface="+mj-ea"/>
                <a:cs typeface="+mj-cs"/>
              </a:rPr>
              <a:t> </a:t>
            </a:r>
            <a:r>
              <a:rPr lang="en-US" sz="4200" i="1" kern="1200">
                <a:solidFill>
                  <a:srgbClr val="FFFFFF"/>
                </a:solidFill>
                <a:latin typeface="+mj-lt"/>
                <a:ea typeface="+mj-ea"/>
                <a:cs typeface="+mj-cs"/>
              </a:rPr>
              <a:t>gi</a:t>
            </a:r>
            <a:r>
              <a:rPr lang="en-US" sz="4200" i="1" kern="1200" spc="-20">
                <a:solidFill>
                  <a:srgbClr val="FFFFFF"/>
                </a:solidFill>
                <a:latin typeface="+mj-lt"/>
                <a:ea typeface="+mj-ea"/>
                <a:cs typeface="+mj-cs"/>
              </a:rPr>
              <a:t> </a:t>
            </a:r>
            <a:r>
              <a:rPr lang="en-US" sz="4200" i="1" kern="1200" spc="-10">
                <a:solidFill>
                  <a:srgbClr val="FFFFFF"/>
                </a:solidFill>
                <a:latin typeface="+mj-lt"/>
                <a:ea typeface="+mj-ea"/>
                <a:cs typeface="+mj-cs"/>
              </a:rPr>
              <a:t>opplysninger</a:t>
            </a:r>
            <a:endParaRPr lang="en-US" sz="4200" kern="1200">
              <a:solidFill>
                <a:srgbClr val="FFFFFF"/>
              </a:solidFill>
              <a:latin typeface="+mj-lt"/>
              <a:ea typeface="+mj-ea"/>
              <a:cs typeface="+mj-cs"/>
            </a:endParaRPr>
          </a:p>
        </p:txBody>
      </p:sp>
      <p:sp>
        <p:nvSpPr>
          <p:cNvPr id="3" name="object 3"/>
          <p:cNvSpPr txBox="1"/>
          <p:nvPr/>
        </p:nvSpPr>
        <p:spPr>
          <a:xfrm>
            <a:off x="838200" y="2586789"/>
            <a:ext cx="10515600" cy="3590174"/>
          </a:xfrm>
          <a:prstGeom prst="rect">
            <a:avLst/>
          </a:prstGeom>
        </p:spPr>
        <p:txBody>
          <a:bodyPr vert="horz" lIns="91440" tIns="45720" rIns="91440" bIns="45720" rtlCol="0">
            <a:normAutofit/>
          </a:bodyPr>
          <a:lstStyle/>
          <a:p>
            <a:pPr marL="12700" indent="-228600" algn="l" rtl="0">
              <a:lnSpc>
                <a:spcPct val="90000"/>
              </a:lnSpc>
              <a:spcBef>
                <a:spcPts val="100"/>
              </a:spcBef>
              <a:buFont typeface="Arial" panose="020B0604020202020204" pitchFamily="34" charset="0"/>
              <a:buChar char="•"/>
            </a:pPr>
            <a:r>
              <a:rPr lang="en-US" sz="2200" kern="1200" spc="-10">
                <a:solidFill>
                  <a:schemeClr val="tx1"/>
                </a:solidFill>
                <a:latin typeface="+mn-lt"/>
                <a:ea typeface="+mn-ea"/>
                <a:cs typeface="+mn-cs"/>
              </a:rPr>
              <a:t>………….</a:t>
            </a:r>
            <a:endParaRPr lang="en-US" sz="2200" kern="1200">
              <a:solidFill>
                <a:schemeClr val="tx1"/>
              </a:solidFill>
              <a:latin typeface="+mn-lt"/>
              <a:ea typeface="+mn-ea"/>
              <a:cs typeface="+mn-cs"/>
            </a:endParaRPr>
          </a:p>
          <a:p>
            <a:pPr indent="-228600" algn="l" rtl="0">
              <a:lnSpc>
                <a:spcPct val="90000"/>
              </a:lnSpc>
              <a:spcBef>
                <a:spcPts val="640"/>
              </a:spcBef>
              <a:buFont typeface="Arial" panose="020B0604020202020204" pitchFamily="34" charset="0"/>
              <a:buChar char="•"/>
            </a:pPr>
            <a:endParaRPr lang="en-US" sz="2200" kern="1200">
              <a:solidFill>
                <a:schemeClr val="tx1"/>
              </a:solidFill>
              <a:latin typeface="+mn-lt"/>
              <a:ea typeface="+mn-ea"/>
              <a:cs typeface="+mn-cs"/>
            </a:endParaRPr>
          </a:p>
          <a:p>
            <a:pPr marL="12700" marR="5080" indent="-228600" algn="l" rtl="0">
              <a:lnSpc>
                <a:spcPct val="90000"/>
              </a:lnSpc>
              <a:buFont typeface="Arial" panose="020B0604020202020204" pitchFamily="34" charset="0"/>
              <a:buChar char="•"/>
            </a:pPr>
            <a:r>
              <a:rPr lang="en-US" sz="2200" i="1" kern="1200">
                <a:solidFill>
                  <a:schemeClr val="tx1"/>
                </a:solidFill>
                <a:latin typeface="+mn-lt"/>
                <a:ea typeface="+mn-ea"/>
                <a:cs typeface="+mn-cs"/>
              </a:rPr>
              <a:t>Opplysninger</a:t>
            </a:r>
            <a:r>
              <a:rPr lang="en-US" sz="2200" i="1" kern="1200" spc="-50">
                <a:solidFill>
                  <a:schemeClr val="tx1"/>
                </a:solidFill>
                <a:latin typeface="+mn-lt"/>
                <a:ea typeface="+mn-ea"/>
                <a:cs typeface="+mn-cs"/>
              </a:rPr>
              <a:t> </a:t>
            </a:r>
            <a:r>
              <a:rPr lang="en-US" sz="2200" i="1" kern="1200">
                <a:solidFill>
                  <a:schemeClr val="tx1"/>
                </a:solidFill>
                <a:latin typeface="+mn-lt"/>
                <a:ea typeface="+mn-ea"/>
                <a:cs typeface="+mn-cs"/>
              </a:rPr>
              <a:t>kan</a:t>
            </a:r>
            <a:r>
              <a:rPr lang="en-US" sz="2200" i="1" kern="1200" spc="-65">
                <a:solidFill>
                  <a:schemeClr val="tx1"/>
                </a:solidFill>
                <a:latin typeface="+mn-lt"/>
                <a:ea typeface="+mn-ea"/>
                <a:cs typeface="+mn-cs"/>
              </a:rPr>
              <a:t> </a:t>
            </a:r>
            <a:r>
              <a:rPr lang="en-US" sz="2200" i="1" kern="1200">
                <a:solidFill>
                  <a:schemeClr val="tx1"/>
                </a:solidFill>
                <a:latin typeface="+mn-lt"/>
                <a:ea typeface="+mn-ea"/>
                <a:cs typeface="+mn-cs"/>
              </a:rPr>
              <a:t>gis</a:t>
            </a:r>
            <a:r>
              <a:rPr lang="en-US" sz="2200" i="1" kern="1200" spc="-60">
                <a:solidFill>
                  <a:schemeClr val="tx1"/>
                </a:solidFill>
                <a:latin typeface="+mn-lt"/>
                <a:ea typeface="+mn-ea"/>
                <a:cs typeface="+mn-cs"/>
              </a:rPr>
              <a:t> </a:t>
            </a:r>
            <a:r>
              <a:rPr lang="en-US" sz="2200" i="1" kern="1200">
                <a:solidFill>
                  <a:schemeClr val="tx1"/>
                </a:solidFill>
                <a:latin typeface="+mn-lt"/>
                <a:ea typeface="+mn-ea"/>
                <a:cs typeface="+mn-cs"/>
              </a:rPr>
              <a:t>til</a:t>
            </a:r>
            <a:r>
              <a:rPr lang="en-US" sz="2200" i="1" kern="1200" spc="-70">
                <a:solidFill>
                  <a:schemeClr val="tx1"/>
                </a:solidFill>
                <a:latin typeface="+mn-lt"/>
                <a:ea typeface="+mn-ea"/>
                <a:cs typeface="+mn-cs"/>
              </a:rPr>
              <a:t> </a:t>
            </a:r>
            <a:r>
              <a:rPr lang="en-US" sz="2200" i="1" kern="1200">
                <a:solidFill>
                  <a:schemeClr val="tx1"/>
                </a:solidFill>
                <a:latin typeface="+mn-lt"/>
                <a:ea typeface="+mn-ea"/>
                <a:cs typeface="+mn-cs"/>
              </a:rPr>
              <a:t>andre</a:t>
            </a:r>
            <a:r>
              <a:rPr lang="en-US" sz="2200" i="1" kern="1200" spc="-50">
                <a:solidFill>
                  <a:schemeClr val="tx1"/>
                </a:solidFill>
                <a:latin typeface="+mn-lt"/>
                <a:ea typeface="+mn-ea"/>
                <a:cs typeface="+mn-cs"/>
              </a:rPr>
              <a:t> </a:t>
            </a:r>
            <a:r>
              <a:rPr lang="en-US" sz="2200" i="1" kern="1200" spc="-10">
                <a:solidFill>
                  <a:schemeClr val="tx1"/>
                </a:solidFill>
                <a:latin typeface="+mn-lt"/>
                <a:ea typeface="+mn-ea"/>
                <a:cs typeface="+mn-cs"/>
              </a:rPr>
              <a:t>forvaltningsorganer</a:t>
            </a:r>
            <a:r>
              <a:rPr lang="en-US" sz="2200" i="1" kern="1200" spc="-50">
                <a:solidFill>
                  <a:schemeClr val="tx1"/>
                </a:solidFill>
                <a:latin typeface="+mn-lt"/>
                <a:ea typeface="+mn-ea"/>
                <a:cs typeface="+mn-cs"/>
              </a:rPr>
              <a:t> </a:t>
            </a:r>
            <a:r>
              <a:rPr lang="en-US" sz="2200" i="1" kern="1200">
                <a:solidFill>
                  <a:schemeClr val="tx1"/>
                </a:solidFill>
                <a:latin typeface="+mn-lt"/>
                <a:ea typeface="+mn-ea"/>
                <a:cs typeface="+mn-cs"/>
              </a:rPr>
              <a:t>når</a:t>
            </a:r>
            <a:r>
              <a:rPr lang="en-US" sz="2200" i="1" kern="1200" spc="-55">
                <a:solidFill>
                  <a:schemeClr val="tx1"/>
                </a:solidFill>
                <a:latin typeface="+mn-lt"/>
                <a:ea typeface="+mn-ea"/>
                <a:cs typeface="+mn-cs"/>
              </a:rPr>
              <a:t> </a:t>
            </a:r>
            <a:r>
              <a:rPr lang="en-US" sz="2200" i="1" kern="1200">
                <a:solidFill>
                  <a:schemeClr val="tx1"/>
                </a:solidFill>
                <a:latin typeface="+mn-lt"/>
                <a:ea typeface="+mn-ea"/>
                <a:cs typeface="+mn-cs"/>
              </a:rPr>
              <a:t>det</a:t>
            </a:r>
            <a:r>
              <a:rPr lang="en-US" sz="2200" i="1" kern="1200" spc="-60">
                <a:solidFill>
                  <a:schemeClr val="tx1"/>
                </a:solidFill>
                <a:latin typeface="+mn-lt"/>
                <a:ea typeface="+mn-ea"/>
                <a:cs typeface="+mn-cs"/>
              </a:rPr>
              <a:t> </a:t>
            </a:r>
            <a:r>
              <a:rPr lang="en-US" sz="2200" i="1" kern="1200">
                <a:solidFill>
                  <a:schemeClr val="tx1"/>
                </a:solidFill>
                <a:latin typeface="+mn-lt"/>
                <a:ea typeface="+mn-ea"/>
                <a:cs typeface="+mn-cs"/>
              </a:rPr>
              <a:t>er</a:t>
            </a:r>
            <a:r>
              <a:rPr lang="en-US" sz="2200" i="1" kern="1200" spc="-60">
                <a:solidFill>
                  <a:schemeClr val="tx1"/>
                </a:solidFill>
                <a:latin typeface="+mn-lt"/>
                <a:ea typeface="+mn-ea"/>
                <a:cs typeface="+mn-cs"/>
              </a:rPr>
              <a:t> </a:t>
            </a:r>
            <a:r>
              <a:rPr lang="en-US" sz="2200" i="1" kern="1200">
                <a:solidFill>
                  <a:schemeClr val="tx1"/>
                </a:solidFill>
                <a:latin typeface="+mn-lt"/>
                <a:ea typeface="+mn-ea"/>
                <a:cs typeface="+mn-cs"/>
              </a:rPr>
              <a:t>nødvendig</a:t>
            </a:r>
            <a:r>
              <a:rPr lang="en-US" sz="2200" i="1" kern="1200" spc="-45">
                <a:solidFill>
                  <a:schemeClr val="tx1"/>
                </a:solidFill>
                <a:latin typeface="+mn-lt"/>
                <a:ea typeface="+mn-ea"/>
                <a:cs typeface="+mn-cs"/>
              </a:rPr>
              <a:t> </a:t>
            </a:r>
            <a:r>
              <a:rPr lang="en-US" sz="2200" i="1" kern="1200">
                <a:solidFill>
                  <a:schemeClr val="tx1"/>
                </a:solidFill>
                <a:latin typeface="+mn-lt"/>
                <a:ea typeface="+mn-ea"/>
                <a:cs typeface="+mn-cs"/>
              </a:rPr>
              <a:t>for</a:t>
            </a:r>
            <a:r>
              <a:rPr lang="en-US" sz="2200" i="1" kern="1200" spc="-50">
                <a:solidFill>
                  <a:schemeClr val="tx1"/>
                </a:solidFill>
                <a:latin typeface="+mn-lt"/>
                <a:ea typeface="+mn-ea"/>
                <a:cs typeface="+mn-cs"/>
              </a:rPr>
              <a:t> </a:t>
            </a:r>
            <a:r>
              <a:rPr lang="en-US" sz="2200" i="1" kern="1200">
                <a:solidFill>
                  <a:schemeClr val="tx1"/>
                </a:solidFill>
                <a:latin typeface="+mn-lt"/>
                <a:ea typeface="+mn-ea"/>
                <a:cs typeface="+mn-cs"/>
              </a:rPr>
              <a:t>å</a:t>
            </a:r>
            <a:r>
              <a:rPr lang="en-US" sz="2200" i="1" kern="1200" spc="-70">
                <a:solidFill>
                  <a:schemeClr val="tx1"/>
                </a:solidFill>
                <a:latin typeface="+mn-lt"/>
                <a:ea typeface="+mn-ea"/>
                <a:cs typeface="+mn-cs"/>
              </a:rPr>
              <a:t> </a:t>
            </a:r>
            <a:r>
              <a:rPr lang="en-US" sz="2200" b="1" i="1" kern="1200" spc="-10">
                <a:solidFill>
                  <a:schemeClr val="tx1"/>
                </a:solidFill>
                <a:latin typeface="+mn-lt"/>
                <a:ea typeface="+mn-ea"/>
                <a:cs typeface="+mn-cs"/>
              </a:rPr>
              <a:t>ivareta oppgaver</a:t>
            </a:r>
            <a:r>
              <a:rPr lang="en-US" sz="2200" b="1" i="1" kern="1200" spc="-65">
                <a:solidFill>
                  <a:schemeClr val="tx1"/>
                </a:solidFill>
                <a:latin typeface="+mn-lt"/>
                <a:ea typeface="+mn-ea"/>
                <a:cs typeface="+mn-cs"/>
              </a:rPr>
              <a:t> </a:t>
            </a:r>
            <a:r>
              <a:rPr lang="en-US" sz="2200" b="1" i="1" kern="1200">
                <a:solidFill>
                  <a:schemeClr val="tx1"/>
                </a:solidFill>
                <a:latin typeface="+mn-lt"/>
                <a:ea typeface="+mn-ea"/>
                <a:cs typeface="+mn-cs"/>
              </a:rPr>
              <a:t>etter</a:t>
            </a:r>
            <a:r>
              <a:rPr lang="en-US" sz="2200" b="1" i="1" kern="1200" spc="-55">
                <a:solidFill>
                  <a:schemeClr val="tx1"/>
                </a:solidFill>
                <a:latin typeface="+mn-lt"/>
                <a:ea typeface="+mn-ea"/>
                <a:cs typeface="+mn-cs"/>
              </a:rPr>
              <a:t> </a:t>
            </a:r>
            <a:r>
              <a:rPr lang="en-US" sz="2200" b="1" i="1" kern="1200">
                <a:solidFill>
                  <a:schemeClr val="tx1"/>
                </a:solidFill>
                <a:latin typeface="+mn-lt"/>
                <a:ea typeface="+mn-ea"/>
                <a:cs typeface="+mn-cs"/>
              </a:rPr>
              <a:t>denne</a:t>
            </a:r>
            <a:r>
              <a:rPr lang="en-US" sz="2200" b="1" i="1" kern="1200" spc="-55">
                <a:solidFill>
                  <a:schemeClr val="tx1"/>
                </a:solidFill>
                <a:latin typeface="+mn-lt"/>
                <a:ea typeface="+mn-ea"/>
                <a:cs typeface="+mn-cs"/>
              </a:rPr>
              <a:t> </a:t>
            </a:r>
            <a:r>
              <a:rPr lang="en-US" sz="2200" b="1" i="1" kern="1200">
                <a:solidFill>
                  <a:schemeClr val="tx1"/>
                </a:solidFill>
                <a:latin typeface="+mn-lt"/>
                <a:ea typeface="+mn-ea"/>
                <a:cs typeface="+mn-cs"/>
              </a:rPr>
              <a:t>loven,</a:t>
            </a:r>
            <a:r>
              <a:rPr lang="en-US" sz="2200" b="1" i="1" kern="1200" spc="-50">
                <a:solidFill>
                  <a:schemeClr val="tx1"/>
                </a:solidFill>
                <a:latin typeface="+mn-lt"/>
                <a:ea typeface="+mn-ea"/>
                <a:cs typeface="+mn-cs"/>
              </a:rPr>
              <a:t> </a:t>
            </a:r>
            <a:r>
              <a:rPr lang="en-US" sz="2200" b="1" i="1" kern="1200">
                <a:solidFill>
                  <a:schemeClr val="tx1"/>
                </a:solidFill>
                <a:latin typeface="+mn-lt"/>
                <a:ea typeface="+mn-ea"/>
                <a:cs typeface="+mn-cs"/>
              </a:rPr>
              <a:t>eller</a:t>
            </a:r>
            <a:r>
              <a:rPr lang="en-US" sz="2200" b="1" i="1" kern="1200" spc="-70">
                <a:solidFill>
                  <a:schemeClr val="tx1"/>
                </a:solidFill>
                <a:latin typeface="+mn-lt"/>
                <a:ea typeface="+mn-ea"/>
                <a:cs typeface="+mn-cs"/>
              </a:rPr>
              <a:t> </a:t>
            </a:r>
            <a:r>
              <a:rPr lang="en-US" sz="2200" b="1" i="1" kern="1200">
                <a:solidFill>
                  <a:schemeClr val="tx1"/>
                </a:solidFill>
                <a:latin typeface="+mn-lt"/>
                <a:ea typeface="+mn-ea"/>
                <a:cs typeface="+mn-cs"/>
              </a:rPr>
              <a:t>for</a:t>
            </a:r>
            <a:r>
              <a:rPr lang="en-US" sz="2200" b="1" i="1" kern="1200" spc="-55">
                <a:solidFill>
                  <a:schemeClr val="tx1"/>
                </a:solidFill>
                <a:latin typeface="+mn-lt"/>
                <a:ea typeface="+mn-ea"/>
                <a:cs typeface="+mn-cs"/>
              </a:rPr>
              <a:t> </a:t>
            </a:r>
            <a:r>
              <a:rPr lang="en-US" sz="2200" b="1" i="1" kern="1200">
                <a:solidFill>
                  <a:schemeClr val="tx1"/>
                </a:solidFill>
                <a:latin typeface="+mn-lt"/>
                <a:ea typeface="+mn-ea"/>
                <a:cs typeface="+mn-cs"/>
              </a:rPr>
              <a:t>å</a:t>
            </a:r>
            <a:r>
              <a:rPr lang="en-US" sz="2200" b="1" i="1" kern="1200" spc="-60">
                <a:solidFill>
                  <a:schemeClr val="tx1"/>
                </a:solidFill>
                <a:latin typeface="+mn-lt"/>
                <a:ea typeface="+mn-ea"/>
                <a:cs typeface="+mn-cs"/>
              </a:rPr>
              <a:t> </a:t>
            </a:r>
            <a:r>
              <a:rPr lang="en-US" sz="2200" b="1" i="1" kern="1200" spc="-10">
                <a:solidFill>
                  <a:schemeClr val="tx1"/>
                </a:solidFill>
                <a:latin typeface="+mn-lt"/>
                <a:ea typeface="+mn-ea"/>
                <a:cs typeface="+mn-cs"/>
              </a:rPr>
              <a:t>forebygge</a:t>
            </a:r>
            <a:r>
              <a:rPr lang="en-US" sz="2200" b="1" i="1" kern="1200" spc="-65">
                <a:solidFill>
                  <a:schemeClr val="tx1"/>
                </a:solidFill>
                <a:latin typeface="+mn-lt"/>
                <a:ea typeface="+mn-ea"/>
                <a:cs typeface="+mn-cs"/>
              </a:rPr>
              <a:t> </a:t>
            </a:r>
            <a:r>
              <a:rPr lang="en-US" sz="2200" b="1" i="1" kern="1200" spc="-10">
                <a:solidFill>
                  <a:schemeClr val="tx1"/>
                </a:solidFill>
                <a:latin typeface="+mn-lt"/>
                <a:ea typeface="+mn-ea"/>
                <a:cs typeface="+mn-cs"/>
              </a:rPr>
              <a:t>vesentlig</a:t>
            </a:r>
            <a:r>
              <a:rPr lang="en-US" sz="2200" b="1" i="1" kern="1200" spc="-50">
                <a:solidFill>
                  <a:schemeClr val="tx1"/>
                </a:solidFill>
                <a:latin typeface="+mn-lt"/>
                <a:ea typeface="+mn-ea"/>
                <a:cs typeface="+mn-cs"/>
              </a:rPr>
              <a:t> </a:t>
            </a:r>
            <a:r>
              <a:rPr lang="en-US" sz="2200" b="1" i="1" kern="1200">
                <a:solidFill>
                  <a:schemeClr val="tx1"/>
                </a:solidFill>
                <a:latin typeface="+mn-lt"/>
                <a:ea typeface="+mn-ea"/>
                <a:cs typeface="+mn-cs"/>
              </a:rPr>
              <a:t>fare</a:t>
            </a:r>
            <a:r>
              <a:rPr lang="en-US" sz="2200" b="1" i="1" kern="1200" spc="-65">
                <a:solidFill>
                  <a:schemeClr val="tx1"/>
                </a:solidFill>
                <a:latin typeface="+mn-lt"/>
                <a:ea typeface="+mn-ea"/>
                <a:cs typeface="+mn-cs"/>
              </a:rPr>
              <a:t> </a:t>
            </a:r>
            <a:r>
              <a:rPr lang="en-US" sz="2200" b="1" i="1" kern="1200">
                <a:solidFill>
                  <a:schemeClr val="tx1"/>
                </a:solidFill>
                <a:latin typeface="+mn-lt"/>
                <a:ea typeface="+mn-ea"/>
                <a:cs typeface="+mn-cs"/>
              </a:rPr>
              <a:t>for</a:t>
            </a:r>
            <a:r>
              <a:rPr lang="en-US" sz="2200" b="1" i="1" kern="1200" spc="-55">
                <a:solidFill>
                  <a:schemeClr val="tx1"/>
                </a:solidFill>
                <a:latin typeface="+mn-lt"/>
                <a:ea typeface="+mn-ea"/>
                <a:cs typeface="+mn-cs"/>
              </a:rPr>
              <a:t> </a:t>
            </a:r>
            <a:r>
              <a:rPr lang="en-US" sz="2200" b="1" i="1" kern="1200">
                <a:solidFill>
                  <a:schemeClr val="tx1"/>
                </a:solidFill>
                <a:latin typeface="+mn-lt"/>
                <a:ea typeface="+mn-ea"/>
                <a:cs typeface="+mn-cs"/>
              </a:rPr>
              <a:t>liv</a:t>
            </a:r>
            <a:r>
              <a:rPr lang="en-US" sz="2200" b="1" i="1" kern="1200" spc="-65">
                <a:solidFill>
                  <a:schemeClr val="tx1"/>
                </a:solidFill>
                <a:latin typeface="+mn-lt"/>
                <a:ea typeface="+mn-ea"/>
                <a:cs typeface="+mn-cs"/>
              </a:rPr>
              <a:t> </a:t>
            </a:r>
            <a:r>
              <a:rPr lang="en-US" sz="2200" b="1" i="1" kern="1200">
                <a:solidFill>
                  <a:schemeClr val="tx1"/>
                </a:solidFill>
                <a:latin typeface="+mn-lt"/>
                <a:ea typeface="+mn-ea"/>
                <a:cs typeface="+mn-cs"/>
              </a:rPr>
              <a:t>eller</a:t>
            </a:r>
            <a:r>
              <a:rPr lang="en-US" sz="2200" b="1" i="1" kern="1200" spc="-55">
                <a:solidFill>
                  <a:schemeClr val="tx1"/>
                </a:solidFill>
                <a:latin typeface="+mn-lt"/>
                <a:ea typeface="+mn-ea"/>
                <a:cs typeface="+mn-cs"/>
              </a:rPr>
              <a:t> </a:t>
            </a:r>
            <a:r>
              <a:rPr lang="en-US" sz="2200" b="1" i="1" kern="1200" spc="-10">
                <a:solidFill>
                  <a:schemeClr val="tx1"/>
                </a:solidFill>
                <a:latin typeface="+mn-lt"/>
                <a:ea typeface="+mn-ea"/>
                <a:cs typeface="+mn-cs"/>
              </a:rPr>
              <a:t>alvorlig </a:t>
            </a:r>
            <a:r>
              <a:rPr lang="en-US" sz="2200" b="1" i="1" kern="1200">
                <a:solidFill>
                  <a:schemeClr val="tx1"/>
                </a:solidFill>
                <a:latin typeface="+mn-lt"/>
                <a:ea typeface="+mn-ea"/>
                <a:cs typeface="+mn-cs"/>
              </a:rPr>
              <a:t>skade</a:t>
            </a:r>
            <a:r>
              <a:rPr lang="en-US" sz="2200" b="1" i="1" kern="1200" spc="-75">
                <a:solidFill>
                  <a:schemeClr val="tx1"/>
                </a:solidFill>
                <a:latin typeface="+mn-lt"/>
                <a:ea typeface="+mn-ea"/>
                <a:cs typeface="+mn-cs"/>
              </a:rPr>
              <a:t> </a:t>
            </a:r>
            <a:r>
              <a:rPr lang="en-US" sz="2200" b="1" i="1" kern="1200">
                <a:solidFill>
                  <a:schemeClr val="tx1"/>
                </a:solidFill>
                <a:latin typeface="+mn-lt"/>
                <a:ea typeface="+mn-ea"/>
                <a:cs typeface="+mn-cs"/>
              </a:rPr>
              <a:t>på</a:t>
            </a:r>
            <a:r>
              <a:rPr lang="en-US" sz="2200" b="1" i="1" kern="1200" spc="-65">
                <a:solidFill>
                  <a:schemeClr val="tx1"/>
                </a:solidFill>
                <a:latin typeface="+mn-lt"/>
                <a:ea typeface="+mn-ea"/>
                <a:cs typeface="+mn-cs"/>
              </a:rPr>
              <a:t> </a:t>
            </a:r>
            <a:r>
              <a:rPr lang="en-US" sz="2200" b="1" i="1" kern="1200">
                <a:solidFill>
                  <a:schemeClr val="tx1"/>
                </a:solidFill>
                <a:latin typeface="+mn-lt"/>
                <a:ea typeface="+mn-ea"/>
                <a:cs typeface="+mn-cs"/>
              </a:rPr>
              <a:t>noens</a:t>
            </a:r>
            <a:r>
              <a:rPr lang="en-US" sz="2200" b="1" i="1" kern="1200" spc="-70">
                <a:solidFill>
                  <a:schemeClr val="tx1"/>
                </a:solidFill>
                <a:latin typeface="+mn-lt"/>
                <a:ea typeface="+mn-ea"/>
                <a:cs typeface="+mn-cs"/>
              </a:rPr>
              <a:t> </a:t>
            </a:r>
            <a:r>
              <a:rPr lang="en-US" sz="2200" b="1" i="1" kern="1200">
                <a:solidFill>
                  <a:schemeClr val="tx1"/>
                </a:solidFill>
                <a:latin typeface="+mn-lt"/>
                <a:ea typeface="+mn-ea"/>
                <a:cs typeface="+mn-cs"/>
              </a:rPr>
              <a:t>helse.</a:t>
            </a:r>
            <a:r>
              <a:rPr lang="en-US" sz="2200" b="1" i="1" kern="1200" spc="-70">
                <a:solidFill>
                  <a:schemeClr val="tx1"/>
                </a:solidFill>
                <a:latin typeface="+mn-lt"/>
                <a:ea typeface="+mn-ea"/>
                <a:cs typeface="+mn-cs"/>
              </a:rPr>
              <a:t> </a:t>
            </a:r>
            <a:r>
              <a:rPr lang="en-US" sz="2200" b="1" i="1" kern="1200">
                <a:solidFill>
                  <a:schemeClr val="tx1"/>
                </a:solidFill>
                <a:latin typeface="+mn-lt"/>
                <a:ea typeface="+mn-ea"/>
                <a:cs typeface="+mn-cs"/>
              </a:rPr>
              <a:t>Også</a:t>
            </a:r>
            <a:r>
              <a:rPr lang="en-US" sz="2200" b="1" i="1" kern="1200" spc="-65">
                <a:solidFill>
                  <a:schemeClr val="tx1"/>
                </a:solidFill>
                <a:latin typeface="+mn-lt"/>
                <a:ea typeface="+mn-ea"/>
                <a:cs typeface="+mn-cs"/>
              </a:rPr>
              <a:t> </a:t>
            </a:r>
            <a:r>
              <a:rPr lang="en-US" sz="2200" b="1" i="1" kern="1200" spc="-10">
                <a:solidFill>
                  <a:schemeClr val="tx1"/>
                </a:solidFill>
                <a:latin typeface="+mn-lt"/>
                <a:ea typeface="+mn-ea"/>
                <a:cs typeface="+mn-cs"/>
              </a:rPr>
              <a:t>yrkesutøvere</a:t>
            </a:r>
            <a:r>
              <a:rPr lang="en-US" sz="2200" b="1" i="1" kern="1200" spc="-70">
                <a:solidFill>
                  <a:schemeClr val="tx1"/>
                </a:solidFill>
                <a:latin typeface="+mn-lt"/>
                <a:ea typeface="+mn-ea"/>
                <a:cs typeface="+mn-cs"/>
              </a:rPr>
              <a:t> </a:t>
            </a:r>
            <a:r>
              <a:rPr lang="en-US" sz="2200" b="1" i="1" kern="1200">
                <a:solidFill>
                  <a:schemeClr val="tx1"/>
                </a:solidFill>
                <a:latin typeface="+mn-lt"/>
                <a:ea typeface="+mn-ea"/>
                <a:cs typeface="+mn-cs"/>
              </a:rPr>
              <a:t>etter</a:t>
            </a:r>
            <a:r>
              <a:rPr lang="en-US" sz="2200" b="1" i="1" kern="1200" spc="-75">
                <a:solidFill>
                  <a:schemeClr val="tx1"/>
                </a:solidFill>
                <a:latin typeface="+mn-lt"/>
                <a:ea typeface="+mn-ea"/>
                <a:cs typeface="+mn-cs"/>
              </a:rPr>
              <a:t> </a:t>
            </a:r>
            <a:r>
              <a:rPr lang="en-US" sz="2200" b="1" i="1" kern="1200" spc="-10">
                <a:solidFill>
                  <a:schemeClr val="tx1"/>
                </a:solidFill>
                <a:latin typeface="+mn-lt"/>
                <a:ea typeface="+mn-ea"/>
                <a:cs typeface="+mn-cs"/>
              </a:rPr>
              <a:t>helsepersonelloven</a:t>
            </a:r>
            <a:r>
              <a:rPr lang="en-US" sz="2200" b="1" i="1" kern="1200" spc="-65">
                <a:solidFill>
                  <a:schemeClr val="tx1"/>
                </a:solidFill>
                <a:latin typeface="+mn-lt"/>
                <a:ea typeface="+mn-ea"/>
                <a:cs typeface="+mn-cs"/>
              </a:rPr>
              <a:t> </a:t>
            </a:r>
            <a:r>
              <a:rPr lang="en-US" sz="2200" b="1" i="1" kern="1200">
                <a:solidFill>
                  <a:schemeClr val="tx1"/>
                </a:solidFill>
                <a:latin typeface="+mn-lt"/>
                <a:ea typeface="+mn-ea"/>
                <a:cs typeface="+mn-cs"/>
              </a:rPr>
              <a:t>kan</a:t>
            </a:r>
            <a:r>
              <a:rPr lang="en-US" sz="2200" b="1" i="1" kern="1200" spc="-85">
                <a:solidFill>
                  <a:schemeClr val="tx1"/>
                </a:solidFill>
                <a:latin typeface="+mn-lt"/>
                <a:ea typeface="+mn-ea"/>
                <a:cs typeface="+mn-cs"/>
              </a:rPr>
              <a:t> </a:t>
            </a:r>
            <a:r>
              <a:rPr lang="en-US" sz="2200" b="1" i="1" kern="1200">
                <a:solidFill>
                  <a:schemeClr val="tx1"/>
                </a:solidFill>
                <a:latin typeface="+mn-lt"/>
                <a:ea typeface="+mn-ea"/>
                <a:cs typeface="+mn-cs"/>
              </a:rPr>
              <a:t>gis</a:t>
            </a:r>
            <a:r>
              <a:rPr lang="en-US" sz="2200" b="1" i="1" kern="1200" spc="-70">
                <a:solidFill>
                  <a:schemeClr val="tx1"/>
                </a:solidFill>
                <a:latin typeface="+mn-lt"/>
                <a:ea typeface="+mn-ea"/>
                <a:cs typeface="+mn-cs"/>
              </a:rPr>
              <a:t> </a:t>
            </a:r>
            <a:r>
              <a:rPr lang="en-US" sz="2200" b="1" i="1" kern="1200" spc="-10">
                <a:solidFill>
                  <a:schemeClr val="tx1"/>
                </a:solidFill>
                <a:latin typeface="+mn-lt"/>
                <a:ea typeface="+mn-ea"/>
                <a:cs typeface="+mn-cs"/>
              </a:rPr>
              <a:t>opplysninger </a:t>
            </a:r>
            <a:r>
              <a:rPr lang="en-US" sz="2200" b="1" i="1" kern="1200">
                <a:solidFill>
                  <a:schemeClr val="tx1"/>
                </a:solidFill>
                <a:latin typeface="+mn-lt"/>
                <a:ea typeface="+mn-ea"/>
                <a:cs typeface="+mn-cs"/>
              </a:rPr>
              <a:t>etter</a:t>
            </a:r>
            <a:r>
              <a:rPr lang="en-US" sz="2200" b="1" i="1" kern="1200" spc="-45">
                <a:solidFill>
                  <a:schemeClr val="tx1"/>
                </a:solidFill>
                <a:latin typeface="+mn-lt"/>
                <a:ea typeface="+mn-ea"/>
                <a:cs typeface="+mn-cs"/>
              </a:rPr>
              <a:t> </a:t>
            </a:r>
            <a:r>
              <a:rPr lang="en-US" sz="2200" b="1" i="1" kern="1200">
                <a:solidFill>
                  <a:schemeClr val="tx1"/>
                </a:solidFill>
                <a:latin typeface="+mn-lt"/>
                <a:ea typeface="+mn-ea"/>
                <a:cs typeface="+mn-cs"/>
              </a:rPr>
              <a:t>denne</a:t>
            </a:r>
            <a:r>
              <a:rPr lang="en-US" sz="2200" b="1" i="1" kern="1200" spc="-20">
                <a:solidFill>
                  <a:schemeClr val="tx1"/>
                </a:solidFill>
                <a:latin typeface="+mn-lt"/>
                <a:ea typeface="+mn-ea"/>
                <a:cs typeface="+mn-cs"/>
              </a:rPr>
              <a:t> </a:t>
            </a:r>
            <a:r>
              <a:rPr lang="en-US" sz="2200" b="1" i="1" kern="1200" spc="-10">
                <a:solidFill>
                  <a:schemeClr val="tx1"/>
                </a:solidFill>
                <a:latin typeface="+mn-lt"/>
                <a:ea typeface="+mn-ea"/>
                <a:cs typeface="+mn-cs"/>
              </a:rPr>
              <a:t>bestemmelsen</a:t>
            </a:r>
            <a:r>
              <a:rPr lang="en-US" sz="2200" i="1" kern="1200" spc="-10">
                <a:solidFill>
                  <a:schemeClr val="tx1"/>
                </a:solidFill>
                <a:latin typeface="+mn-lt"/>
                <a:ea typeface="+mn-ea"/>
                <a:cs typeface="+mn-cs"/>
              </a:rPr>
              <a:t>.</a:t>
            </a:r>
            <a:r>
              <a:rPr lang="en-US" sz="2200" i="1" kern="1200" spc="-35">
                <a:solidFill>
                  <a:schemeClr val="tx1"/>
                </a:solidFill>
                <a:latin typeface="+mn-lt"/>
                <a:ea typeface="+mn-ea"/>
                <a:cs typeface="+mn-cs"/>
              </a:rPr>
              <a:t> </a:t>
            </a:r>
            <a:r>
              <a:rPr lang="en-US" sz="2200" i="1" kern="1200" spc="-10">
                <a:solidFill>
                  <a:schemeClr val="tx1"/>
                </a:solidFill>
                <a:latin typeface="+mn-lt"/>
                <a:ea typeface="+mn-ea"/>
                <a:cs typeface="+mn-cs"/>
              </a:rPr>
              <a:t>Bestemmelsene</a:t>
            </a:r>
            <a:r>
              <a:rPr lang="en-US" sz="2200" i="1" kern="1200" spc="-65">
                <a:solidFill>
                  <a:schemeClr val="tx1"/>
                </a:solidFill>
                <a:latin typeface="+mn-lt"/>
                <a:ea typeface="+mn-ea"/>
                <a:cs typeface="+mn-cs"/>
              </a:rPr>
              <a:t> </a:t>
            </a:r>
            <a:r>
              <a:rPr lang="en-US" sz="2200" i="1" kern="1200">
                <a:solidFill>
                  <a:schemeClr val="tx1"/>
                </a:solidFill>
                <a:latin typeface="+mn-lt"/>
                <a:ea typeface="+mn-ea"/>
                <a:cs typeface="+mn-cs"/>
              </a:rPr>
              <a:t>i</a:t>
            </a:r>
            <a:r>
              <a:rPr lang="en-US" sz="2200" i="1" kern="1200" spc="-30">
                <a:solidFill>
                  <a:schemeClr val="tx1"/>
                </a:solidFill>
                <a:latin typeface="+mn-lt"/>
                <a:ea typeface="+mn-ea"/>
                <a:cs typeface="+mn-cs"/>
              </a:rPr>
              <a:t> </a:t>
            </a:r>
            <a:r>
              <a:rPr lang="en-US" sz="2200" i="1" kern="1200" spc="-10">
                <a:solidFill>
                  <a:schemeClr val="tx1"/>
                </a:solidFill>
                <a:latin typeface="+mn-lt"/>
                <a:ea typeface="+mn-ea"/>
                <a:cs typeface="+mn-cs"/>
              </a:rPr>
              <a:t>forvaltningsloven</a:t>
            </a:r>
            <a:r>
              <a:rPr lang="en-US" sz="2200" i="1" kern="1200" spc="-5">
                <a:solidFill>
                  <a:schemeClr val="tx1"/>
                </a:solidFill>
                <a:latin typeface="+mn-lt"/>
                <a:ea typeface="+mn-ea"/>
                <a:cs typeface="+mn-cs"/>
              </a:rPr>
              <a:t> </a:t>
            </a:r>
            <a:r>
              <a:rPr lang="en-US" sz="2200" i="1" kern="1200">
                <a:solidFill>
                  <a:schemeClr val="tx1"/>
                </a:solidFill>
                <a:latin typeface="+mn-lt"/>
                <a:ea typeface="+mn-ea"/>
                <a:cs typeface="+mn-cs"/>
              </a:rPr>
              <a:t>§</a:t>
            </a:r>
            <a:r>
              <a:rPr lang="en-US" sz="2200" i="1" kern="1200" spc="-30">
                <a:solidFill>
                  <a:schemeClr val="tx1"/>
                </a:solidFill>
                <a:latin typeface="+mn-lt"/>
                <a:ea typeface="+mn-ea"/>
                <a:cs typeface="+mn-cs"/>
              </a:rPr>
              <a:t> </a:t>
            </a:r>
            <a:r>
              <a:rPr lang="en-US" sz="2200" i="1" kern="1200">
                <a:solidFill>
                  <a:schemeClr val="tx1"/>
                </a:solidFill>
                <a:latin typeface="+mn-lt"/>
                <a:ea typeface="+mn-ea"/>
                <a:cs typeface="+mn-cs"/>
              </a:rPr>
              <a:t>13</a:t>
            </a:r>
            <a:r>
              <a:rPr lang="en-US" sz="2200" i="1" kern="1200" spc="-40">
                <a:solidFill>
                  <a:schemeClr val="tx1"/>
                </a:solidFill>
                <a:latin typeface="+mn-lt"/>
                <a:ea typeface="+mn-ea"/>
                <a:cs typeface="+mn-cs"/>
              </a:rPr>
              <a:t> </a:t>
            </a:r>
            <a:r>
              <a:rPr lang="en-US" sz="2200" i="1" kern="1200">
                <a:solidFill>
                  <a:schemeClr val="tx1"/>
                </a:solidFill>
                <a:latin typeface="+mn-lt"/>
                <a:ea typeface="+mn-ea"/>
                <a:cs typeface="+mn-cs"/>
              </a:rPr>
              <a:t>b</a:t>
            </a:r>
            <a:r>
              <a:rPr lang="en-US" sz="2200" i="1" kern="1200" spc="-35">
                <a:solidFill>
                  <a:schemeClr val="tx1"/>
                </a:solidFill>
                <a:latin typeface="+mn-lt"/>
                <a:ea typeface="+mn-ea"/>
                <a:cs typeface="+mn-cs"/>
              </a:rPr>
              <a:t> </a:t>
            </a:r>
            <a:r>
              <a:rPr lang="en-US" sz="2200" i="1" kern="1200" spc="-85">
                <a:solidFill>
                  <a:schemeClr val="tx1"/>
                </a:solidFill>
                <a:latin typeface="+mn-lt"/>
                <a:ea typeface="+mn-ea"/>
                <a:cs typeface="+mn-cs"/>
              </a:rPr>
              <a:t>nr.</a:t>
            </a:r>
            <a:r>
              <a:rPr lang="en-US" sz="2200" i="1" kern="1200" spc="-50">
                <a:solidFill>
                  <a:schemeClr val="tx1"/>
                </a:solidFill>
                <a:latin typeface="+mn-lt"/>
                <a:ea typeface="+mn-ea"/>
                <a:cs typeface="+mn-cs"/>
              </a:rPr>
              <a:t> </a:t>
            </a:r>
            <a:r>
              <a:rPr lang="en-US" sz="2200" i="1" kern="1200">
                <a:solidFill>
                  <a:schemeClr val="tx1"/>
                </a:solidFill>
                <a:latin typeface="+mn-lt"/>
                <a:ea typeface="+mn-ea"/>
                <a:cs typeface="+mn-cs"/>
              </a:rPr>
              <a:t>5</a:t>
            </a:r>
            <a:r>
              <a:rPr lang="en-US" sz="2200" i="1" kern="1200" spc="-40">
                <a:solidFill>
                  <a:schemeClr val="tx1"/>
                </a:solidFill>
                <a:latin typeface="+mn-lt"/>
                <a:ea typeface="+mn-ea"/>
                <a:cs typeface="+mn-cs"/>
              </a:rPr>
              <a:t> </a:t>
            </a:r>
            <a:r>
              <a:rPr lang="en-US" sz="2200" i="1" kern="1200">
                <a:solidFill>
                  <a:schemeClr val="tx1"/>
                </a:solidFill>
                <a:latin typeface="+mn-lt"/>
                <a:ea typeface="+mn-ea"/>
                <a:cs typeface="+mn-cs"/>
              </a:rPr>
              <a:t>og</a:t>
            </a:r>
            <a:r>
              <a:rPr lang="en-US" sz="2200" i="1" kern="1200" spc="-40">
                <a:solidFill>
                  <a:schemeClr val="tx1"/>
                </a:solidFill>
                <a:latin typeface="+mn-lt"/>
                <a:ea typeface="+mn-ea"/>
                <a:cs typeface="+mn-cs"/>
              </a:rPr>
              <a:t> </a:t>
            </a:r>
            <a:r>
              <a:rPr lang="en-US" sz="2200" i="1" kern="1200">
                <a:solidFill>
                  <a:schemeClr val="tx1"/>
                </a:solidFill>
                <a:latin typeface="+mn-lt"/>
                <a:ea typeface="+mn-ea"/>
                <a:cs typeface="+mn-cs"/>
              </a:rPr>
              <a:t>6</a:t>
            </a:r>
            <a:r>
              <a:rPr lang="en-US" sz="2200" i="1" kern="1200" spc="-40">
                <a:solidFill>
                  <a:schemeClr val="tx1"/>
                </a:solidFill>
                <a:latin typeface="+mn-lt"/>
                <a:ea typeface="+mn-ea"/>
                <a:cs typeface="+mn-cs"/>
              </a:rPr>
              <a:t> </a:t>
            </a:r>
            <a:r>
              <a:rPr lang="en-US" sz="2200" i="1" kern="1200" spc="-10">
                <a:solidFill>
                  <a:schemeClr val="tx1"/>
                </a:solidFill>
                <a:latin typeface="+mn-lt"/>
                <a:ea typeface="+mn-ea"/>
                <a:cs typeface="+mn-cs"/>
              </a:rPr>
              <a:t>gjelder ikke.</a:t>
            </a:r>
            <a:endParaRPr lang="en-US" sz="2200" i="1" kern="1200">
              <a:solidFill>
                <a:schemeClr val="tx1"/>
              </a:solidFill>
              <a:latin typeface="+mn-lt"/>
              <a:ea typeface="+mn-ea"/>
              <a:cs typeface="+mn-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object 2"/>
          <p:cNvSpPr txBox="1"/>
          <p:nvPr/>
        </p:nvSpPr>
        <p:spPr>
          <a:xfrm>
            <a:off x="838200" y="2586789"/>
            <a:ext cx="10515600" cy="3590174"/>
          </a:xfrm>
          <a:prstGeom prst="rect">
            <a:avLst/>
          </a:prstGeom>
        </p:spPr>
        <p:txBody>
          <a:bodyPr vert="horz" lIns="91440" tIns="45720" rIns="91440" bIns="45720" rtlCol="0">
            <a:normAutofit/>
          </a:bodyPr>
          <a:lstStyle/>
          <a:p>
            <a:pPr marL="12700" indent="-228600" algn="l" rtl="0">
              <a:lnSpc>
                <a:spcPct val="90000"/>
              </a:lnSpc>
              <a:spcBef>
                <a:spcPts val="100"/>
              </a:spcBef>
              <a:buFont typeface="Arial" panose="020B0604020202020204" pitchFamily="34" charset="0"/>
              <a:buChar char="•"/>
            </a:pPr>
            <a:r>
              <a:rPr lang="en-US" sz="1900" b="1" kern="1200" dirty="0">
                <a:solidFill>
                  <a:schemeClr val="tx1"/>
                </a:solidFill>
                <a:latin typeface="+mn-lt"/>
                <a:ea typeface="+mn-ea"/>
                <a:cs typeface="+mn-cs"/>
              </a:rPr>
              <a:t>§</a:t>
            </a:r>
            <a:r>
              <a:rPr lang="en-US" sz="1900" b="1" kern="1200" spc="-15" dirty="0">
                <a:solidFill>
                  <a:schemeClr val="tx1"/>
                </a:solidFill>
                <a:latin typeface="+mn-lt"/>
                <a:ea typeface="+mn-ea"/>
                <a:cs typeface="+mn-cs"/>
              </a:rPr>
              <a:t> </a:t>
            </a:r>
            <a:r>
              <a:rPr lang="en-US" sz="1900" b="1" kern="1200" spc="-10" dirty="0">
                <a:solidFill>
                  <a:schemeClr val="tx1"/>
                </a:solidFill>
                <a:latin typeface="+mn-lt"/>
                <a:ea typeface="+mn-ea"/>
                <a:cs typeface="+mn-cs"/>
              </a:rPr>
              <a:t>13-</a:t>
            </a:r>
            <a:r>
              <a:rPr lang="en-US" sz="1900" b="1" kern="1200" dirty="0">
                <a:solidFill>
                  <a:schemeClr val="tx1"/>
                </a:solidFill>
                <a:latin typeface="+mn-lt"/>
                <a:ea typeface="+mn-ea"/>
                <a:cs typeface="+mn-cs"/>
              </a:rPr>
              <a:t>3.</a:t>
            </a:r>
            <a:r>
              <a:rPr lang="en-US" sz="1900" b="1" kern="1200" spc="-10" dirty="0">
                <a:solidFill>
                  <a:schemeClr val="tx1"/>
                </a:solidFill>
                <a:latin typeface="+mn-lt"/>
                <a:ea typeface="+mn-ea"/>
                <a:cs typeface="+mn-cs"/>
              </a:rPr>
              <a:t> </a:t>
            </a:r>
            <a:r>
              <a:rPr lang="en-US" sz="1900" b="1" i="1" kern="1200" spc="-10" dirty="0" err="1">
                <a:solidFill>
                  <a:schemeClr val="tx1"/>
                </a:solidFill>
                <a:latin typeface="+mn-lt"/>
                <a:ea typeface="+mn-ea"/>
                <a:cs typeface="+mn-cs"/>
              </a:rPr>
              <a:t>Tilbakemelding</a:t>
            </a:r>
            <a:r>
              <a:rPr lang="en-US" sz="1900" b="1" i="1" kern="1200" spc="-45" dirty="0">
                <a:solidFill>
                  <a:schemeClr val="tx1"/>
                </a:solidFill>
                <a:latin typeface="+mn-lt"/>
                <a:ea typeface="+mn-ea"/>
                <a:cs typeface="+mn-cs"/>
              </a:rPr>
              <a:t> </a:t>
            </a:r>
            <a:r>
              <a:rPr lang="en-US" sz="1900" b="1" i="1" kern="1200" dirty="0" err="1">
                <a:solidFill>
                  <a:schemeClr val="tx1"/>
                </a:solidFill>
                <a:latin typeface="+mn-lt"/>
                <a:ea typeface="+mn-ea"/>
                <a:cs typeface="+mn-cs"/>
              </a:rPr>
              <a:t>fra</a:t>
            </a:r>
            <a:r>
              <a:rPr lang="en-US" sz="1900" b="1" i="1" kern="1200" spc="-5" dirty="0">
                <a:solidFill>
                  <a:schemeClr val="tx1"/>
                </a:solidFill>
                <a:latin typeface="+mn-lt"/>
                <a:ea typeface="+mn-ea"/>
                <a:cs typeface="+mn-cs"/>
              </a:rPr>
              <a:t> </a:t>
            </a:r>
            <a:r>
              <a:rPr lang="en-US" sz="1900" b="1" i="1" kern="1200" spc="-10" dirty="0" err="1">
                <a:solidFill>
                  <a:schemeClr val="tx1"/>
                </a:solidFill>
                <a:latin typeface="+mn-lt"/>
                <a:ea typeface="+mn-ea"/>
                <a:cs typeface="+mn-cs"/>
              </a:rPr>
              <a:t>barnevernstjenesten</a:t>
            </a:r>
            <a:endParaRPr lang="en-US" sz="1900" kern="1200" dirty="0">
              <a:solidFill>
                <a:schemeClr val="tx1"/>
              </a:solidFill>
              <a:latin typeface="+mn-lt"/>
              <a:ea typeface="+mn-ea"/>
              <a:cs typeface="+mn-cs"/>
            </a:endParaRPr>
          </a:p>
          <a:p>
            <a:pPr algn="l" rtl="0">
              <a:lnSpc>
                <a:spcPct val="90000"/>
              </a:lnSpc>
              <a:spcBef>
                <a:spcPts val="1325"/>
              </a:spcBef>
            </a:pPr>
            <a:endParaRPr lang="en-US" sz="1900" kern="1200" dirty="0">
              <a:solidFill>
                <a:schemeClr val="tx1"/>
              </a:solidFill>
              <a:latin typeface="+mn-lt"/>
              <a:ea typeface="+mn-ea"/>
              <a:cs typeface="+mn-cs"/>
            </a:endParaRPr>
          </a:p>
          <a:p>
            <a:pPr marR="43180" algn="l" rtl="0">
              <a:lnSpc>
                <a:spcPct val="90000"/>
              </a:lnSpc>
            </a:pPr>
            <a:r>
              <a:rPr lang="en-US" sz="1900" i="1" kern="1200" dirty="0" err="1">
                <a:solidFill>
                  <a:schemeClr val="tx1"/>
                </a:solidFill>
                <a:latin typeface="+mn-lt"/>
                <a:ea typeface="+mn-ea"/>
                <a:cs typeface="+mn-cs"/>
              </a:rPr>
              <a:t>Når</a:t>
            </a:r>
            <a:r>
              <a:rPr lang="en-US" sz="1900" i="1" kern="1200" spc="-10" dirty="0">
                <a:solidFill>
                  <a:schemeClr val="tx1"/>
                </a:solidFill>
                <a:latin typeface="+mn-lt"/>
                <a:ea typeface="+mn-ea"/>
                <a:cs typeface="+mn-cs"/>
              </a:rPr>
              <a:t> </a:t>
            </a:r>
            <a:r>
              <a:rPr lang="en-US" sz="1900" i="1" kern="1200" dirty="0" err="1">
                <a:solidFill>
                  <a:schemeClr val="tx1"/>
                </a:solidFill>
                <a:latin typeface="+mn-lt"/>
                <a:ea typeface="+mn-ea"/>
                <a:cs typeface="+mn-cs"/>
              </a:rPr>
              <a:t>barnevernstjenesten</a:t>
            </a:r>
            <a:r>
              <a:rPr lang="en-US" sz="1900" i="1" kern="1200" spc="-50" dirty="0">
                <a:solidFill>
                  <a:schemeClr val="tx1"/>
                </a:solidFill>
                <a:latin typeface="+mn-lt"/>
                <a:ea typeface="+mn-ea"/>
                <a:cs typeface="+mn-cs"/>
              </a:rPr>
              <a:t> </a:t>
            </a:r>
            <a:r>
              <a:rPr lang="en-US" sz="1900" i="1" kern="1200" dirty="0" err="1">
                <a:solidFill>
                  <a:schemeClr val="tx1"/>
                </a:solidFill>
                <a:latin typeface="+mn-lt"/>
                <a:ea typeface="+mn-ea"/>
                <a:cs typeface="+mn-cs"/>
              </a:rPr>
              <a:t>har</a:t>
            </a:r>
            <a:r>
              <a:rPr lang="en-US" sz="1900" i="1" kern="1200" spc="-10" dirty="0">
                <a:solidFill>
                  <a:schemeClr val="tx1"/>
                </a:solidFill>
                <a:latin typeface="+mn-lt"/>
                <a:ea typeface="+mn-ea"/>
                <a:cs typeface="+mn-cs"/>
              </a:rPr>
              <a:t> </a:t>
            </a:r>
            <a:r>
              <a:rPr lang="en-US" sz="1900" i="1" kern="1200" dirty="0" err="1">
                <a:solidFill>
                  <a:schemeClr val="tx1"/>
                </a:solidFill>
                <a:latin typeface="+mn-lt"/>
                <a:ea typeface="+mn-ea"/>
                <a:cs typeface="+mn-cs"/>
              </a:rPr>
              <a:t>mottatt</a:t>
            </a:r>
            <a:r>
              <a:rPr lang="en-US" sz="1900" i="1" kern="1200" spc="-40" dirty="0">
                <a:solidFill>
                  <a:schemeClr val="tx1"/>
                </a:solidFill>
                <a:latin typeface="+mn-lt"/>
                <a:ea typeface="+mn-ea"/>
                <a:cs typeface="+mn-cs"/>
              </a:rPr>
              <a:t> </a:t>
            </a:r>
            <a:r>
              <a:rPr lang="en-US" sz="1900" i="1" kern="1200" dirty="0" err="1">
                <a:solidFill>
                  <a:schemeClr val="tx1"/>
                </a:solidFill>
                <a:latin typeface="+mn-lt"/>
                <a:ea typeface="+mn-ea"/>
                <a:cs typeface="+mn-cs"/>
              </a:rPr>
              <a:t>en</a:t>
            </a:r>
            <a:r>
              <a:rPr lang="en-US" sz="1900" i="1" kern="1200" spc="-10" dirty="0">
                <a:solidFill>
                  <a:schemeClr val="tx1"/>
                </a:solidFill>
                <a:latin typeface="+mn-lt"/>
                <a:ea typeface="+mn-ea"/>
                <a:cs typeface="+mn-cs"/>
              </a:rPr>
              <a:t> </a:t>
            </a:r>
            <a:r>
              <a:rPr lang="en-US" sz="1900" i="1" kern="1200" dirty="0" err="1">
                <a:solidFill>
                  <a:schemeClr val="tx1"/>
                </a:solidFill>
                <a:latin typeface="+mn-lt"/>
                <a:ea typeface="+mn-ea"/>
                <a:cs typeface="+mn-cs"/>
              </a:rPr>
              <a:t>bekymringsmelding</a:t>
            </a:r>
            <a:r>
              <a:rPr lang="en-US" sz="1900" i="1" kern="1200" dirty="0">
                <a:solidFill>
                  <a:schemeClr val="tx1"/>
                </a:solidFill>
                <a:latin typeface="+mn-lt"/>
                <a:ea typeface="+mn-ea"/>
                <a:cs typeface="+mn-cs"/>
              </a:rPr>
              <a:t>,</a:t>
            </a:r>
            <a:r>
              <a:rPr lang="en-US" sz="1900" i="1" kern="1200" spc="-25" dirty="0">
                <a:solidFill>
                  <a:schemeClr val="tx1"/>
                </a:solidFill>
                <a:latin typeface="+mn-lt"/>
                <a:ea typeface="+mn-ea"/>
                <a:cs typeface="+mn-cs"/>
              </a:rPr>
              <a:t> </a:t>
            </a:r>
            <a:r>
              <a:rPr lang="en-US" sz="1900" i="1" kern="1200" dirty="0" err="1">
                <a:solidFill>
                  <a:schemeClr val="tx1"/>
                </a:solidFill>
                <a:latin typeface="+mn-lt"/>
                <a:ea typeface="+mn-ea"/>
                <a:cs typeface="+mn-cs"/>
              </a:rPr>
              <a:t>skal</a:t>
            </a:r>
            <a:r>
              <a:rPr lang="en-US" sz="1900" i="1" kern="1200" spc="-15" dirty="0">
                <a:solidFill>
                  <a:schemeClr val="tx1"/>
                </a:solidFill>
                <a:latin typeface="+mn-lt"/>
                <a:ea typeface="+mn-ea"/>
                <a:cs typeface="+mn-cs"/>
              </a:rPr>
              <a:t> </a:t>
            </a:r>
            <a:r>
              <a:rPr lang="en-US" sz="1900" i="1" kern="1200" dirty="0">
                <a:solidFill>
                  <a:schemeClr val="tx1"/>
                </a:solidFill>
                <a:latin typeface="+mn-lt"/>
                <a:ea typeface="+mn-ea"/>
                <a:cs typeface="+mn-cs"/>
              </a:rPr>
              <a:t>den</a:t>
            </a:r>
            <a:r>
              <a:rPr lang="en-US" sz="1900" i="1" kern="1200" spc="-20" dirty="0">
                <a:solidFill>
                  <a:schemeClr val="tx1"/>
                </a:solidFill>
                <a:latin typeface="+mn-lt"/>
                <a:ea typeface="+mn-ea"/>
                <a:cs typeface="+mn-cs"/>
              </a:rPr>
              <a:t> </a:t>
            </a:r>
            <a:r>
              <a:rPr lang="en-US" sz="1900" i="1" kern="1200" dirty="0" err="1">
                <a:solidFill>
                  <a:schemeClr val="tx1"/>
                </a:solidFill>
                <a:latin typeface="+mn-lt"/>
                <a:ea typeface="+mn-ea"/>
                <a:cs typeface="+mn-cs"/>
              </a:rPr>
              <a:t>innen</a:t>
            </a:r>
            <a:r>
              <a:rPr lang="en-US" sz="1900" i="1" kern="1200" spc="-10" dirty="0">
                <a:solidFill>
                  <a:schemeClr val="tx1"/>
                </a:solidFill>
                <a:latin typeface="+mn-lt"/>
                <a:ea typeface="+mn-ea"/>
                <a:cs typeface="+mn-cs"/>
              </a:rPr>
              <a:t> </a:t>
            </a:r>
            <a:r>
              <a:rPr lang="en-US" sz="1900" i="1" kern="1200" spc="-25" dirty="0" err="1">
                <a:solidFill>
                  <a:schemeClr val="tx1"/>
                </a:solidFill>
                <a:latin typeface="+mn-lt"/>
                <a:ea typeface="+mn-ea"/>
                <a:cs typeface="+mn-cs"/>
              </a:rPr>
              <a:t>tre</a:t>
            </a:r>
            <a:r>
              <a:rPr lang="en-US" sz="1900" i="1" kern="1200" spc="-25" dirty="0">
                <a:solidFill>
                  <a:schemeClr val="tx1"/>
                </a:solidFill>
                <a:latin typeface="+mn-lt"/>
                <a:ea typeface="+mn-ea"/>
                <a:cs typeface="+mn-cs"/>
              </a:rPr>
              <a:t> </a:t>
            </a:r>
            <a:r>
              <a:rPr lang="en-US" sz="1900" i="1" kern="1200" dirty="0" err="1">
                <a:solidFill>
                  <a:schemeClr val="tx1"/>
                </a:solidFill>
                <a:latin typeface="+mn-lt"/>
                <a:ea typeface="+mn-ea"/>
                <a:cs typeface="+mn-cs"/>
              </a:rPr>
              <a:t>uker</a:t>
            </a:r>
            <a:r>
              <a:rPr lang="en-US" sz="1900" i="1" kern="1200" spc="-25" dirty="0">
                <a:solidFill>
                  <a:schemeClr val="tx1"/>
                </a:solidFill>
                <a:latin typeface="+mn-lt"/>
                <a:ea typeface="+mn-ea"/>
                <a:cs typeface="+mn-cs"/>
              </a:rPr>
              <a:t> </a:t>
            </a:r>
            <a:r>
              <a:rPr lang="en-US" sz="1900" i="1" kern="1200" dirty="0" err="1">
                <a:solidFill>
                  <a:schemeClr val="tx1"/>
                </a:solidFill>
                <a:latin typeface="+mn-lt"/>
                <a:ea typeface="+mn-ea"/>
                <a:cs typeface="+mn-cs"/>
              </a:rPr>
              <a:t>bekrefte</a:t>
            </a:r>
            <a:r>
              <a:rPr lang="en-US" sz="1900" i="1" kern="1200" spc="-40" dirty="0">
                <a:solidFill>
                  <a:schemeClr val="tx1"/>
                </a:solidFill>
                <a:latin typeface="+mn-lt"/>
                <a:ea typeface="+mn-ea"/>
                <a:cs typeface="+mn-cs"/>
              </a:rPr>
              <a:t> </a:t>
            </a:r>
            <a:r>
              <a:rPr lang="en-US" sz="1900" i="1" kern="1200" dirty="0">
                <a:solidFill>
                  <a:schemeClr val="tx1"/>
                </a:solidFill>
                <a:latin typeface="+mn-lt"/>
                <a:ea typeface="+mn-ea"/>
                <a:cs typeface="+mn-cs"/>
              </a:rPr>
              <a:t>at</a:t>
            </a:r>
            <a:r>
              <a:rPr lang="en-US" sz="1900" i="1" kern="1200" spc="-15" dirty="0">
                <a:solidFill>
                  <a:schemeClr val="tx1"/>
                </a:solidFill>
                <a:latin typeface="+mn-lt"/>
                <a:ea typeface="+mn-ea"/>
                <a:cs typeface="+mn-cs"/>
              </a:rPr>
              <a:t> </a:t>
            </a:r>
            <a:r>
              <a:rPr lang="en-US" sz="1900" i="1" kern="1200" dirty="0" err="1">
                <a:solidFill>
                  <a:schemeClr val="tx1"/>
                </a:solidFill>
                <a:latin typeface="+mn-lt"/>
                <a:ea typeface="+mn-ea"/>
                <a:cs typeface="+mn-cs"/>
              </a:rPr>
              <a:t>bekymringsmeldingen</a:t>
            </a:r>
            <a:r>
              <a:rPr lang="en-US" sz="1900" i="1" kern="1200" spc="-30" dirty="0">
                <a:solidFill>
                  <a:schemeClr val="tx1"/>
                </a:solidFill>
                <a:latin typeface="+mn-lt"/>
                <a:ea typeface="+mn-ea"/>
                <a:cs typeface="+mn-cs"/>
              </a:rPr>
              <a:t> </a:t>
            </a:r>
            <a:r>
              <a:rPr lang="en-US" sz="1900" i="1" kern="1200" dirty="0">
                <a:solidFill>
                  <a:schemeClr val="tx1"/>
                </a:solidFill>
                <a:latin typeface="+mn-lt"/>
                <a:ea typeface="+mn-ea"/>
                <a:cs typeface="+mn-cs"/>
              </a:rPr>
              <a:t>er</a:t>
            </a:r>
            <a:r>
              <a:rPr lang="en-US" sz="1900" i="1" kern="1200" spc="-25" dirty="0">
                <a:solidFill>
                  <a:schemeClr val="tx1"/>
                </a:solidFill>
                <a:latin typeface="+mn-lt"/>
                <a:ea typeface="+mn-ea"/>
                <a:cs typeface="+mn-cs"/>
              </a:rPr>
              <a:t> </a:t>
            </a:r>
            <a:r>
              <a:rPr lang="en-US" sz="1900" i="1" kern="1200" dirty="0" err="1">
                <a:solidFill>
                  <a:schemeClr val="tx1"/>
                </a:solidFill>
                <a:latin typeface="+mn-lt"/>
                <a:ea typeface="+mn-ea"/>
                <a:cs typeface="+mn-cs"/>
              </a:rPr>
              <a:t>mottatt</a:t>
            </a:r>
            <a:r>
              <a:rPr lang="en-US" sz="1900" i="1" kern="1200" dirty="0">
                <a:solidFill>
                  <a:schemeClr val="tx1"/>
                </a:solidFill>
                <a:latin typeface="+mn-lt"/>
                <a:ea typeface="+mn-ea"/>
                <a:cs typeface="+mn-cs"/>
              </a:rPr>
              <a:t>.</a:t>
            </a:r>
            <a:r>
              <a:rPr lang="en-US" sz="1900" i="1" kern="1200" spc="-55" dirty="0">
                <a:solidFill>
                  <a:schemeClr val="tx1"/>
                </a:solidFill>
                <a:latin typeface="+mn-lt"/>
                <a:ea typeface="+mn-ea"/>
                <a:cs typeface="+mn-cs"/>
              </a:rPr>
              <a:t> </a:t>
            </a:r>
            <a:r>
              <a:rPr lang="en-US" sz="1900" i="1" kern="1200" dirty="0" err="1">
                <a:solidFill>
                  <a:schemeClr val="tx1"/>
                </a:solidFill>
                <a:latin typeface="+mn-lt"/>
                <a:ea typeface="+mn-ea"/>
                <a:cs typeface="+mn-cs"/>
              </a:rPr>
              <a:t>Barnevernstjenesten</a:t>
            </a:r>
            <a:r>
              <a:rPr lang="en-US" sz="1900" i="1" kern="1200" spc="-50" dirty="0">
                <a:solidFill>
                  <a:schemeClr val="tx1"/>
                </a:solidFill>
                <a:latin typeface="+mn-lt"/>
                <a:ea typeface="+mn-ea"/>
                <a:cs typeface="+mn-cs"/>
              </a:rPr>
              <a:t> </a:t>
            </a:r>
            <a:r>
              <a:rPr lang="en-US" sz="1900" i="1" kern="1200" spc="-25" dirty="0" err="1">
                <a:solidFill>
                  <a:schemeClr val="tx1"/>
                </a:solidFill>
                <a:latin typeface="+mn-lt"/>
                <a:ea typeface="+mn-ea"/>
                <a:cs typeface="+mn-cs"/>
              </a:rPr>
              <a:t>kan</a:t>
            </a:r>
            <a:r>
              <a:rPr lang="en-US" sz="1900" i="1" kern="1200" spc="-25" dirty="0">
                <a:solidFill>
                  <a:schemeClr val="tx1"/>
                </a:solidFill>
                <a:latin typeface="+mn-lt"/>
                <a:ea typeface="+mn-ea"/>
                <a:cs typeface="+mn-cs"/>
              </a:rPr>
              <a:t> </a:t>
            </a:r>
            <a:r>
              <a:rPr lang="en-US" sz="1900" i="1" kern="1200" dirty="0" err="1">
                <a:solidFill>
                  <a:schemeClr val="tx1"/>
                </a:solidFill>
                <a:latin typeface="+mn-lt"/>
                <a:ea typeface="+mn-ea"/>
                <a:cs typeface="+mn-cs"/>
              </a:rPr>
              <a:t>unnlate</a:t>
            </a:r>
            <a:r>
              <a:rPr lang="en-US" sz="1900" i="1" kern="1200" spc="-45" dirty="0">
                <a:solidFill>
                  <a:schemeClr val="tx1"/>
                </a:solidFill>
                <a:latin typeface="+mn-lt"/>
                <a:ea typeface="+mn-ea"/>
                <a:cs typeface="+mn-cs"/>
              </a:rPr>
              <a:t> </a:t>
            </a:r>
            <a:r>
              <a:rPr lang="en-US" sz="1900" i="1" kern="1200" dirty="0">
                <a:solidFill>
                  <a:schemeClr val="tx1"/>
                </a:solidFill>
                <a:latin typeface="+mn-lt"/>
                <a:ea typeface="+mn-ea"/>
                <a:cs typeface="+mn-cs"/>
              </a:rPr>
              <a:t>å</a:t>
            </a:r>
            <a:r>
              <a:rPr lang="en-US" sz="1900" i="1" kern="1200" spc="-5" dirty="0">
                <a:solidFill>
                  <a:schemeClr val="tx1"/>
                </a:solidFill>
                <a:latin typeface="+mn-lt"/>
                <a:ea typeface="+mn-ea"/>
                <a:cs typeface="+mn-cs"/>
              </a:rPr>
              <a:t> </a:t>
            </a:r>
            <a:r>
              <a:rPr lang="en-US" sz="1900" i="1" kern="1200" dirty="0" err="1">
                <a:solidFill>
                  <a:schemeClr val="tx1"/>
                </a:solidFill>
                <a:latin typeface="+mn-lt"/>
                <a:ea typeface="+mn-ea"/>
                <a:cs typeface="+mn-cs"/>
              </a:rPr>
              <a:t>gi</a:t>
            </a:r>
            <a:r>
              <a:rPr lang="en-US" sz="1900" i="1" kern="1200" spc="-5" dirty="0">
                <a:solidFill>
                  <a:schemeClr val="tx1"/>
                </a:solidFill>
                <a:latin typeface="+mn-lt"/>
                <a:ea typeface="+mn-ea"/>
                <a:cs typeface="+mn-cs"/>
              </a:rPr>
              <a:t> </a:t>
            </a:r>
            <a:r>
              <a:rPr lang="en-US" sz="1900" i="1" kern="1200" dirty="0" err="1">
                <a:solidFill>
                  <a:schemeClr val="tx1"/>
                </a:solidFill>
                <a:latin typeface="+mn-lt"/>
                <a:ea typeface="+mn-ea"/>
                <a:cs typeface="+mn-cs"/>
              </a:rPr>
              <a:t>bekreftelse</a:t>
            </a:r>
            <a:r>
              <a:rPr lang="en-US" sz="1900" i="1" kern="1200" spc="-45" dirty="0">
                <a:solidFill>
                  <a:schemeClr val="tx1"/>
                </a:solidFill>
                <a:latin typeface="+mn-lt"/>
                <a:ea typeface="+mn-ea"/>
                <a:cs typeface="+mn-cs"/>
              </a:rPr>
              <a:t> </a:t>
            </a:r>
            <a:r>
              <a:rPr lang="en-US" sz="1900" i="1" kern="1200" dirty="0" err="1">
                <a:solidFill>
                  <a:schemeClr val="tx1"/>
                </a:solidFill>
                <a:latin typeface="+mn-lt"/>
                <a:ea typeface="+mn-ea"/>
                <a:cs typeface="+mn-cs"/>
              </a:rPr>
              <a:t>dersom</a:t>
            </a:r>
            <a:r>
              <a:rPr lang="en-US" sz="1900" i="1" kern="1200" spc="-15" dirty="0">
                <a:solidFill>
                  <a:schemeClr val="tx1"/>
                </a:solidFill>
                <a:latin typeface="+mn-lt"/>
                <a:ea typeface="+mn-ea"/>
                <a:cs typeface="+mn-cs"/>
              </a:rPr>
              <a:t> </a:t>
            </a:r>
            <a:r>
              <a:rPr lang="en-US" sz="1900" i="1" kern="1200" dirty="0" err="1">
                <a:solidFill>
                  <a:schemeClr val="tx1"/>
                </a:solidFill>
                <a:latin typeface="+mn-lt"/>
                <a:ea typeface="+mn-ea"/>
                <a:cs typeface="+mn-cs"/>
              </a:rPr>
              <a:t>bekymringsmeldingen</a:t>
            </a:r>
            <a:r>
              <a:rPr lang="en-US" sz="1900" i="1" kern="1200" spc="-30" dirty="0">
                <a:solidFill>
                  <a:schemeClr val="tx1"/>
                </a:solidFill>
                <a:latin typeface="+mn-lt"/>
                <a:ea typeface="+mn-ea"/>
                <a:cs typeface="+mn-cs"/>
              </a:rPr>
              <a:t> </a:t>
            </a:r>
            <a:r>
              <a:rPr lang="en-US" sz="1900" i="1" kern="1200" dirty="0">
                <a:solidFill>
                  <a:schemeClr val="tx1"/>
                </a:solidFill>
                <a:latin typeface="+mn-lt"/>
                <a:ea typeface="+mn-ea"/>
                <a:cs typeface="+mn-cs"/>
              </a:rPr>
              <a:t>er</a:t>
            </a:r>
            <a:r>
              <a:rPr lang="en-US" sz="1900" i="1" kern="1200" spc="-5" dirty="0">
                <a:solidFill>
                  <a:schemeClr val="tx1"/>
                </a:solidFill>
                <a:latin typeface="+mn-lt"/>
                <a:ea typeface="+mn-ea"/>
                <a:cs typeface="+mn-cs"/>
              </a:rPr>
              <a:t> </a:t>
            </a:r>
            <a:r>
              <a:rPr lang="en-US" sz="1900" i="1" kern="1200" dirty="0" err="1">
                <a:solidFill>
                  <a:schemeClr val="tx1"/>
                </a:solidFill>
                <a:latin typeface="+mn-lt"/>
                <a:ea typeface="+mn-ea"/>
                <a:cs typeface="+mn-cs"/>
              </a:rPr>
              <a:t>åpenbart</a:t>
            </a:r>
            <a:r>
              <a:rPr lang="en-US" sz="1900" i="1" kern="1200" spc="-45" dirty="0">
                <a:solidFill>
                  <a:schemeClr val="tx1"/>
                </a:solidFill>
                <a:latin typeface="+mn-lt"/>
                <a:ea typeface="+mn-ea"/>
                <a:cs typeface="+mn-cs"/>
              </a:rPr>
              <a:t> </a:t>
            </a:r>
            <a:r>
              <a:rPr lang="en-US" sz="1900" i="1" kern="1200" dirty="0" err="1">
                <a:solidFill>
                  <a:schemeClr val="tx1"/>
                </a:solidFill>
                <a:latin typeface="+mn-lt"/>
                <a:ea typeface="+mn-ea"/>
                <a:cs typeface="+mn-cs"/>
              </a:rPr>
              <a:t>grunnløs</a:t>
            </a:r>
            <a:r>
              <a:rPr lang="en-US" sz="1900" i="1" kern="1200" dirty="0">
                <a:solidFill>
                  <a:schemeClr val="tx1"/>
                </a:solidFill>
                <a:latin typeface="+mn-lt"/>
                <a:ea typeface="+mn-ea"/>
                <a:cs typeface="+mn-cs"/>
              </a:rPr>
              <a:t>,</a:t>
            </a:r>
            <a:r>
              <a:rPr lang="en-US" sz="1900" i="1" kern="1200" spc="-15" dirty="0">
                <a:solidFill>
                  <a:schemeClr val="tx1"/>
                </a:solidFill>
                <a:latin typeface="+mn-lt"/>
                <a:ea typeface="+mn-ea"/>
                <a:cs typeface="+mn-cs"/>
              </a:rPr>
              <a:t> </a:t>
            </a:r>
            <a:r>
              <a:rPr lang="en-US" sz="1900" i="1" kern="1200" spc="-10" dirty="0" err="1">
                <a:solidFill>
                  <a:schemeClr val="tx1"/>
                </a:solidFill>
                <a:latin typeface="+mn-lt"/>
                <a:ea typeface="+mn-ea"/>
                <a:cs typeface="+mn-cs"/>
              </a:rPr>
              <a:t>eller</a:t>
            </a:r>
            <a:r>
              <a:rPr lang="en-US" sz="1900" i="1" kern="1200" spc="-10" dirty="0">
                <a:solidFill>
                  <a:schemeClr val="tx1"/>
                </a:solidFill>
                <a:latin typeface="+mn-lt"/>
                <a:ea typeface="+mn-ea"/>
                <a:cs typeface="+mn-cs"/>
              </a:rPr>
              <a:t> </a:t>
            </a:r>
            <a:r>
              <a:rPr lang="en-US" sz="1900" i="1" kern="1200" dirty="0" err="1">
                <a:solidFill>
                  <a:schemeClr val="tx1"/>
                </a:solidFill>
                <a:latin typeface="+mn-lt"/>
                <a:ea typeface="+mn-ea"/>
                <a:cs typeface="+mn-cs"/>
              </a:rPr>
              <a:t>dersom</a:t>
            </a:r>
            <a:r>
              <a:rPr lang="en-US" sz="1900" i="1" kern="1200" spc="-25" dirty="0">
                <a:solidFill>
                  <a:schemeClr val="tx1"/>
                </a:solidFill>
                <a:latin typeface="+mn-lt"/>
                <a:ea typeface="+mn-ea"/>
                <a:cs typeface="+mn-cs"/>
              </a:rPr>
              <a:t> </a:t>
            </a:r>
            <a:r>
              <a:rPr lang="en-US" sz="1900" i="1" kern="1200" dirty="0" err="1">
                <a:solidFill>
                  <a:schemeClr val="tx1"/>
                </a:solidFill>
                <a:latin typeface="+mn-lt"/>
                <a:ea typeface="+mn-ea"/>
                <a:cs typeface="+mn-cs"/>
              </a:rPr>
              <a:t>andre</a:t>
            </a:r>
            <a:r>
              <a:rPr lang="en-US" sz="1900" i="1" kern="1200" spc="-35" dirty="0">
                <a:solidFill>
                  <a:schemeClr val="tx1"/>
                </a:solidFill>
                <a:latin typeface="+mn-lt"/>
                <a:ea typeface="+mn-ea"/>
                <a:cs typeface="+mn-cs"/>
              </a:rPr>
              <a:t> </a:t>
            </a:r>
            <a:r>
              <a:rPr lang="en-US" sz="1900" i="1" kern="1200" dirty="0" err="1">
                <a:solidFill>
                  <a:schemeClr val="tx1"/>
                </a:solidFill>
                <a:latin typeface="+mn-lt"/>
                <a:ea typeface="+mn-ea"/>
                <a:cs typeface="+mn-cs"/>
              </a:rPr>
              <a:t>særlige</a:t>
            </a:r>
            <a:r>
              <a:rPr lang="en-US" sz="1900" i="1" kern="1200" spc="-35" dirty="0">
                <a:solidFill>
                  <a:schemeClr val="tx1"/>
                </a:solidFill>
                <a:latin typeface="+mn-lt"/>
                <a:ea typeface="+mn-ea"/>
                <a:cs typeface="+mn-cs"/>
              </a:rPr>
              <a:t> </a:t>
            </a:r>
            <a:r>
              <a:rPr lang="en-US" sz="1900" i="1" kern="1200" dirty="0" err="1">
                <a:solidFill>
                  <a:schemeClr val="tx1"/>
                </a:solidFill>
                <a:latin typeface="+mn-lt"/>
                <a:ea typeface="+mn-ea"/>
                <a:cs typeface="+mn-cs"/>
              </a:rPr>
              <a:t>hensyn</a:t>
            </a:r>
            <a:r>
              <a:rPr lang="en-US" sz="1900" i="1" kern="1200" spc="-10" dirty="0">
                <a:solidFill>
                  <a:schemeClr val="tx1"/>
                </a:solidFill>
                <a:latin typeface="+mn-lt"/>
                <a:ea typeface="+mn-ea"/>
                <a:cs typeface="+mn-cs"/>
              </a:rPr>
              <a:t> </a:t>
            </a:r>
            <a:r>
              <a:rPr lang="en-US" sz="1900" i="1" kern="1200" dirty="0" err="1">
                <a:solidFill>
                  <a:schemeClr val="tx1"/>
                </a:solidFill>
                <a:latin typeface="+mn-lt"/>
                <a:ea typeface="+mn-ea"/>
                <a:cs typeface="+mn-cs"/>
              </a:rPr>
              <a:t>tilsier</a:t>
            </a:r>
            <a:r>
              <a:rPr lang="en-US" sz="1900" i="1" kern="1200" spc="-60" dirty="0">
                <a:solidFill>
                  <a:schemeClr val="tx1"/>
                </a:solidFill>
                <a:latin typeface="+mn-lt"/>
                <a:ea typeface="+mn-ea"/>
                <a:cs typeface="+mn-cs"/>
              </a:rPr>
              <a:t> </a:t>
            </a:r>
            <a:r>
              <a:rPr lang="en-US" sz="1900" i="1" kern="1200" spc="-20" dirty="0">
                <a:solidFill>
                  <a:schemeClr val="tx1"/>
                </a:solidFill>
                <a:latin typeface="+mn-lt"/>
                <a:ea typeface="+mn-ea"/>
                <a:cs typeface="+mn-cs"/>
              </a:rPr>
              <a:t>det.</a:t>
            </a:r>
            <a:endParaRPr lang="en-US" sz="1900" i="1" kern="1200" dirty="0">
              <a:solidFill>
                <a:schemeClr val="tx1"/>
              </a:solidFill>
              <a:latin typeface="+mn-lt"/>
              <a:ea typeface="+mn-ea"/>
              <a:cs typeface="+mn-cs"/>
            </a:endParaRPr>
          </a:p>
          <a:p>
            <a:pPr indent="-228600" algn="l" rtl="0">
              <a:lnSpc>
                <a:spcPct val="90000"/>
              </a:lnSpc>
              <a:spcBef>
                <a:spcPts val="1320"/>
              </a:spcBef>
              <a:buFont typeface="Arial" panose="020B0604020202020204" pitchFamily="34" charset="0"/>
              <a:buChar char="•"/>
            </a:pPr>
            <a:endParaRPr lang="en-US" sz="1900" i="1" kern="1200" dirty="0">
              <a:solidFill>
                <a:schemeClr val="tx1"/>
              </a:solidFill>
              <a:latin typeface="+mn-lt"/>
              <a:ea typeface="+mn-ea"/>
              <a:cs typeface="+mn-cs"/>
            </a:endParaRPr>
          </a:p>
          <a:p>
            <a:pPr marR="5080" algn="l" rtl="0">
              <a:lnSpc>
                <a:spcPct val="90000"/>
              </a:lnSpc>
              <a:spcBef>
                <a:spcPts val="5"/>
              </a:spcBef>
            </a:pPr>
            <a:r>
              <a:rPr lang="en-US" sz="1900" i="1" kern="1200" dirty="0" err="1">
                <a:solidFill>
                  <a:schemeClr val="tx1"/>
                </a:solidFill>
                <a:latin typeface="+mn-lt"/>
                <a:ea typeface="+mn-ea"/>
                <a:cs typeface="+mn-cs"/>
              </a:rPr>
              <a:t>Når</a:t>
            </a:r>
            <a:r>
              <a:rPr lang="en-US" sz="1900" i="1" kern="1200" spc="-25" dirty="0">
                <a:solidFill>
                  <a:schemeClr val="tx1"/>
                </a:solidFill>
                <a:latin typeface="+mn-lt"/>
                <a:ea typeface="+mn-ea"/>
                <a:cs typeface="+mn-cs"/>
              </a:rPr>
              <a:t> </a:t>
            </a:r>
            <a:r>
              <a:rPr lang="en-US" sz="1900" i="1" kern="1200" dirty="0" err="1">
                <a:solidFill>
                  <a:schemeClr val="tx1"/>
                </a:solidFill>
                <a:latin typeface="+mn-lt"/>
                <a:ea typeface="+mn-ea"/>
                <a:cs typeface="+mn-cs"/>
              </a:rPr>
              <a:t>barnevernstjenesten</a:t>
            </a:r>
            <a:r>
              <a:rPr lang="en-US" sz="1900" i="1" kern="1200" spc="-60" dirty="0">
                <a:solidFill>
                  <a:schemeClr val="tx1"/>
                </a:solidFill>
                <a:latin typeface="+mn-lt"/>
                <a:ea typeface="+mn-ea"/>
                <a:cs typeface="+mn-cs"/>
              </a:rPr>
              <a:t> </a:t>
            </a:r>
            <a:r>
              <a:rPr lang="en-US" sz="1900" i="1" kern="1200" dirty="0" err="1">
                <a:solidFill>
                  <a:schemeClr val="tx1"/>
                </a:solidFill>
                <a:latin typeface="+mn-lt"/>
                <a:ea typeface="+mn-ea"/>
                <a:cs typeface="+mn-cs"/>
              </a:rPr>
              <a:t>mottar</a:t>
            </a:r>
            <a:r>
              <a:rPr lang="en-US" sz="1900" i="1" kern="1200" spc="-25" dirty="0">
                <a:solidFill>
                  <a:schemeClr val="tx1"/>
                </a:solidFill>
                <a:latin typeface="+mn-lt"/>
                <a:ea typeface="+mn-ea"/>
                <a:cs typeface="+mn-cs"/>
              </a:rPr>
              <a:t> </a:t>
            </a:r>
            <a:r>
              <a:rPr lang="en-US" sz="1900" i="1" kern="1200" dirty="0" err="1">
                <a:solidFill>
                  <a:schemeClr val="tx1"/>
                </a:solidFill>
                <a:latin typeface="+mn-lt"/>
                <a:ea typeface="+mn-ea"/>
                <a:cs typeface="+mn-cs"/>
              </a:rPr>
              <a:t>en</a:t>
            </a:r>
            <a:r>
              <a:rPr lang="en-US" sz="1900" i="1" kern="1200" spc="-25" dirty="0">
                <a:solidFill>
                  <a:schemeClr val="tx1"/>
                </a:solidFill>
                <a:latin typeface="+mn-lt"/>
                <a:ea typeface="+mn-ea"/>
                <a:cs typeface="+mn-cs"/>
              </a:rPr>
              <a:t> </a:t>
            </a:r>
            <a:r>
              <a:rPr lang="en-US" sz="1900" i="1" kern="1200" dirty="0" err="1">
                <a:solidFill>
                  <a:schemeClr val="tx1"/>
                </a:solidFill>
                <a:latin typeface="+mn-lt"/>
                <a:ea typeface="+mn-ea"/>
                <a:cs typeface="+mn-cs"/>
              </a:rPr>
              <a:t>bekymringsmelding</a:t>
            </a:r>
            <a:r>
              <a:rPr lang="en-US" sz="1900" i="1" kern="1200" spc="-35" dirty="0">
                <a:solidFill>
                  <a:schemeClr val="tx1"/>
                </a:solidFill>
                <a:latin typeface="+mn-lt"/>
                <a:ea typeface="+mn-ea"/>
                <a:cs typeface="+mn-cs"/>
              </a:rPr>
              <a:t> </a:t>
            </a:r>
            <a:r>
              <a:rPr lang="en-US" sz="1900" i="1" kern="1200" dirty="0" err="1">
                <a:solidFill>
                  <a:schemeClr val="tx1"/>
                </a:solidFill>
                <a:latin typeface="+mn-lt"/>
                <a:ea typeface="+mn-ea"/>
                <a:cs typeface="+mn-cs"/>
              </a:rPr>
              <a:t>fra</a:t>
            </a:r>
            <a:r>
              <a:rPr lang="en-US" sz="1900" i="1" kern="1200" spc="-25" dirty="0">
                <a:solidFill>
                  <a:schemeClr val="tx1"/>
                </a:solidFill>
                <a:latin typeface="+mn-lt"/>
                <a:ea typeface="+mn-ea"/>
                <a:cs typeface="+mn-cs"/>
              </a:rPr>
              <a:t> </a:t>
            </a:r>
            <a:r>
              <a:rPr lang="en-US" sz="1900" i="1" kern="1200" dirty="0" err="1">
                <a:solidFill>
                  <a:schemeClr val="tx1"/>
                </a:solidFill>
                <a:latin typeface="+mn-lt"/>
                <a:ea typeface="+mn-ea"/>
                <a:cs typeface="+mn-cs"/>
              </a:rPr>
              <a:t>offentlige</a:t>
            </a:r>
            <a:r>
              <a:rPr lang="en-US" sz="1900" i="1" kern="1200" spc="-45" dirty="0">
                <a:solidFill>
                  <a:schemeClr val="tx1"/>
                </a:solidFill>
                <a:latin typeface="+mn-lt"/>
                <a:ea typeface="+mn-ea"/>
                <a:cs typeface="+mn-cs"/>
              </a:rPr>
              <a:t> </a:t>
            </a:r>
            <a:r>
              <a:rPr lang="en-US" sz="1900" i="1" kern="1200" dirty="0" err="1">
                <a:solidFill>
                  <a:schemeClr val="tx1"/>
                </a:solidFill>
                <a:latin typeface="+mn-lt"/>
                <a:ea typeface="+mn-ea"/>
                <a:cs typeface="+mn-cs"/>
              </a:rPr>
              <a:t>meldere</a:t>
            </a:r>
            <a:r>
              <a:rPr lang="en-US" sz="1900" i="1" kern="1200" spc="-25" dirty="0">
                <a:solidFill>
                  <a:schemeClr val="tx1"/>
                </a:solidFill>
                <a:latin typeface="+mn-lt"/>
                <a:ea typeface="+mn-ea"/>
                <a:cs typeface="+mn-cs"/>
              </a:rPr>
              <a:t> og </a:t>
            </a:r>
            <a:r>
              <a:rPr lang="en-US" sz="1900" i="1" kern="1200" dirty="0" err="1">
                <a:solidFill>
                  <a:schemeClr val="tx1"/>
                </a:solidFill>
                <a:latin typeface="+mn-lt"/>
                <a:ea typeface="+mn-ea"/>
                <a:cs typeface="+mn-cs"/>
              </a:rPr>
              <a:t>yrkesutøvere</a:t>
            </a:r>
            <a:r>
              <a:rPr lang="en-US" sz="1900" i="1" kern="1200" spc="-40" dirty="0">
                <a:solidFill>
                  <a:schemeClr val="tx1"/>
                </a:solidFill>
                <a:latin typeface="+mn-lt"/>
                <a:ea typeface="+mn-ea"/>
                <a:cs typeface="+mn-cs"/>
              </a:rPr>
              <a:t> </a:t>
            </a:r>
            <a:r>
              <a:rPr lang="en-US" sz="1900" i="1" kern="1200" dirty="0" err="1">
                <a:solidFill>
                  <a:schemeClr val="tx1"/>
                </a:solidFill>
                <a:latin typeface="+mn-lt"/>
                <a:ea typeface="+mn-ea"/>
                <a:cs typeface="+mn-cs"/>
              </a:rPr>
              <a:t>etter</a:t>
            </a:r>
            <a:r>
              <a:rPr lang="en-US" sz="1900" i="1" kern="1200" spc="-20" dirty="0">
                <a:solidFill>
                  <a:schemeClr val="tx1"/>
                </a:solidFill>
                <a:latin typeface="+mn-lt"/>
                <a:ea typeface="+mn-ea"/>
                <a:cs typeface="+mn-cs"/>
              </a:rPr>
              <a:t> </a:t>
            </a:r>
            <a:r>
              <a:rPr lang="en-US" sz="1900" i="1" u="sng" kern="1200" dirty="0">
                <a:solidFill>
                  <a:schemeClr val="tx1"/>
                </a:solidFill>
                <a:uFill>
                  <a:solidFill>
                    <a:srgbClr val="0000FF"/>
                  </a:solidFill>
                </a:uFill>
                <a:latin typeface="+mn-lt"/>
                <a:ea typeface="+mn-ea"/>
                <a:cs typeface="+mn-cs"/>
              </a:rPr>
              <a:t>§</a:t>
            </a:r>
            <a:r>
              <a:rPr lang="en-US" sz="1900" i="1" u="sng" kern="1200" spc="-5" dirty="0">
                <a:solidFill>
                  <a:schemeClr val="tx1"/>
                </a:solidFill>
                <a:uFill>
                  <a:solidFill>
                    <a:srgbClr val="0000FF"/>
                  </a:solidFill>
                </a:uFill>
                <a:latin typeface="+mn-lt"/>
                <a:ea typeface="+mn-ea"/>
                <a:cs typeface="+mn-cs"/>
              </a:rPr>
              <a:t> </a:t>
            </a:r>
            <a:r>
              <a:rPr lang="en-US" sz="1900" i="1" u="sng" kern="1200" spc="-10" dirty="0">
                <a:solidFill>
                  <a:schemeClr val="tx1"/>
                </a:solidFill>
                <a:uFill>
                  <a:solidFill>
                    <a:srgbClr val="0000FF"/>
                  </a:solidFill>
                </a:uFill>
                <a:latin typeface="+mn-lt"/>
                <a:ea typeface="+mn-ea"/>
                <a:cs typeface="+mn-cs"/>
              </a:rPr>
              <a:t>13-</a:t>
            </a:r>
            <a:r>
              <a:rPr lang="en-US" sz="1900" i="1" u="sng" kern="1200" dirty="0">
                <a:solidFill>
                  <a:schemeClr val="tx1"/>
                </a:solidFill>
                <a:uFill>
                  <a:solidFill>
                    <a:srgbClr val="0000FF"/>
                  </a:solidFill>
                </a:uFill>
                <a:latin typeface="+mn-lt"/>
                <a:ea typeface="+mn-ea"/>
                <a:cs typeface="+mn-cs"/>
              </a:rPr>
              <a:t>2</a:t>
            </a:r>
            <a:r>
              <a:rPr lang="en-US" sz="1900" i="1" u="none" kern="1200" dirty="0">
                <a:solidFill>
                  <a:schemeClr val="tx1"/>
                </a:solidFill>
                <a:latin typeface="+mn-lt"/>
                <a:ea typeface="+mn-ea"/>
                <a:cs typeface="+mn-cs"/>
              </a:rPr>
              <a:t>,</a:t>
            </a:r>
            <a:r>
              <a:rPr lang="en-US" sz="1900" i="1" u="none" kern="1200" spc="-5" dirty="0">
                <a:solidFill>
                  <a:schemeClr val="tx1"/>
                </a:solidFill>
                <a:latin typeface="+mn-lt"/>
                <a:ea typeface="+mn-ea"/>
                <a:cs typeface="+mn-cs"/>
              </a:rPr>
              <a:t> </a:t>
            </a:r>
            <a:r>
              <a:rPr lang="en-US" sz="1900" i="1" u="none" kern="1200" dirty="0" err="1">
                <a:solidFill>
                  <a:schemeClr val="tx1"/>
                </a:solidFill>
                <a:latin typeface="+mn-lt"/>
                <a:ea typeface="+mn-ea"/>
                <a:cs typeface="+mn-cs"/>
              </a:rPr>
              <a:t>skal</a:t>
            </a:r>
            <a:r>
              <a:rPr lang="en-US" sz="1900" i="1" u="none" kern="1200" spc="-15" dirty="0">
                <a:solidFill>
                  <a:schemeClr val="tx1"/>
                </a:solidFill>
                <a:latin typeface="+mn-lt"/>
                <a:ea typeface="+mn-ea"/>
                <a:cs typeface="+mn-cs"/>
              </a:rPr>
              <a:t> </a:t>
            </a:r>
            <a:r>
              <a:rPr lang="en-US" sz="1900" i="1" u="none" kern="1200" dirty="0">
                <a:solidFill>
                  <a:schemeClr val="tx1"/>
                </a:solidFill>
                <a:latin typeface="+mn-lt"/>
                <a:ea typeface="+mn-ea"/>
                <a:cs typeface="+mn-cs"/>
              </a:rPr>
              <a:t>den</a:t>
            </a:r>
            <a:r>
              <a:rPr lang="en-US" sz="1900" i="1" u="none" kern="1200" spc="-5" dirty="0">
                <a:solidFill>
                  <a:schemeClr val="tx1"/>
                </a:solidFill>
                <a:latin typeface="+mn-lt"/>
                <a:ea typeface="+mn-ea"/>
                <a:cs typeface="+mn-cs"/>
              </a:rPr>
              <a:t> </a:t>
            </a:r>
            <a:r>
              <a:rPr lang="en-US" sz="1900" i="1" u="none" kern="1200" dirty="0">
                <a:solidFill>
                  <a:schemeClr val="tx1"/>
                </a:solidFill>
                <a:latin typeface="+mn-lt"/>
                <a:ea typeface="+mn-ea"/>
                <a:cs typeface="+mn-cs"/>
              </a:rPr>
              <a:t>i</a:t>
            </a:r>
            <a:r>
              <a:rPr lang="en-US" sz="1900" i="1" u="none" kern="1200" spc="-5" dirty="0">
                <a:solidFill>
                  <a:schemeClr val="tx1"/>
                </a:solidFill>
                <a:latin typeface="+mn-lt"/>
                <a:ea typeface="+mn-ea"/>
                <a:cs typeface="+mn-cs"/>
              </a:rPr>
              <a:t> </a:t>
            </a:r>
            <a:r>
              <a:rPr lang="en-US" sz="1900" i="1" u="none" kern="1200" dirty="0" err="1">
                <a:solidFill>
                  <a:schemeClr val="tx1"/>
                </a:solidFill>
                <a:latin typeface="+mn-lt"/>
                <a:ea typeface="+mn-ea"/>
                <a:cs typeface="+mn-cs"/>
              </a:rPr>
              <a:t>tilbakemeldingen</a:t>
            </a:r>
            <a:r>
              <a:rPr lang="en-US" sz="1900" i="1" u="none" kern="1200" spc="-45" dirty="0">
                <a:solidFill>
                  <a:schemeClr val="tx1"/>
                </a:solidFill>
                <a:latin typeface="+mn-lt"/>
                <a:ea typeface="+mn-ea"/>
                <a:cs typeface="+mn-cs"/>
              </a:rPr>
              <a:t> </a:t>
            </a:r>
            <a:r>
              <a:rPr lang="en-US" sz="1900" i="1" u="none" kern="1200" dirty="0" err="1">
                <a:solidFill>
                  <a:schemeClr val="tx1"/>
                </a:solidFill>
                <a:latin typeface="+mn-lt"/>
                <a:ea typeface="+mn-ea"/>
                <a:cs typeface="+mn-cs"/>
              </a:rPr>
              <a:t>også</a:t>
            </a:r>
            <a:r>
              <a:rPr lang="en-US" sz="1900" i="1" u="none" kern="1200" spc="-10" dirty="0">
                <a:solidFill>
                  <a:schemeClr val="tx1"/>
                </a:solidFill>
                <a:latin typeface="+mn-lt"/>
                <a:ea typeface="+mn-ea"/>
                <a:cs typeface="+mn-cs"/>
              </a:rPr>
              <a:t> </a:t>
            </a:r>
            <a:r>
              <a:rPr lang="en-US" sz="1900" i="1" u="none" kern="1200" dirty="0" err="1">
                <a:solidFill>
                  <a:schemeClr val="tx1"/>
                </a:solidFill>
                <a:latin typeface="+mn-lt"/>
                <a:ea typeface="+mn-ea"/>
                <a:cs typeface="+mn-cs"/>
              </a:rPr>
              <a:t>opplyse</a:t>
            </a:r>
            <a:r>
              <a:rPr lang="en-US" sz="1900" i="1" u="none" kern="1200" spc="-15" dirty="0">
                <a:solidFill>
                  <a:schemeClr val="tx1"/>
                </a:solidFill>
                <a:latin typeface="+mn-lt"/>
                <a:ea typeface="+mn-ea"/>
                <a:cs typeface="+mn-cs"/>
              </a:rPr>
              <a:t> </a:t>
            </a:r>
            <a:r>
              <a:rPr lang="en-US" sz="1900" i="1" u="none" kern="1200" dirty="0">
                <a:solidFill>
                  <a:schemeClr val="tx1"/>
                </a:solidFill>
                <a:latin typeface="+mn-lt"/>
                <a:ea typeface="+mn-ea"/>
                <a:cs typeface="+mn-cs"/>
              </a:rPr>
              <a:t>om</a:t>
            </a:r>
            <a:r>
              <a:rPr lang="en-US" sz="1900" i="1" u="none" kern="1200" spc="-15" dirty="0">
                <a:solidFill>
                  <a:schemeClr val="tx1"/>
                </a:solidFill>
                <a:latin typeface="+mn-lt"/>
                <a:ea typeface="+mn-ea"/>
                <a:cs typeface="+mn-cs"/>
              </a:rPr>
              <a:t> </a:t>
            </a:r>
            <a:r>
              <a:rPr lang="en-US" sz="1900" i="1" u="none" kern="1200" dirty="0">
                <a:solidFill>
                  <a:schemeClr val="tx1"/>
                </a:solidFill>
                <a:latin typeface="+mn-lt"/>
                <a:ea typeface="+mn-ea"/>
                <a:cs typeface="+mn-cs"/>
              </a:rPr>
              <a:t>det</a:t>
            </a:r>
            <a:r>
              <a:rPr lang="en-US" sz="1900" i="1" u="none" kern="1200" spc="-5" dirty="0">
                <a:solidFill>
                  <a:schemeClr val="tx1"/>
                </a:solidFill>
                <a:latin typeface="+mn-lt"/>
                <a:ea typeface="+mn-ea"/>
                <a:cs typeface="+mn-cs"/>
              </a:rPr>
              <a:t> </a:t>
            </a:r>
            <a:r>
              <a:rPr lang="en-US" sz="1900" i="1" u="none" kern="1200" spc="-25" dirty="0">
                <a:solidFill>
                  <a:schemeClr val="tx1"/>
                </a:solidFill>
                <a:latin typeface="+mn-lt"/>
                <a:ea typeface="+mn-ea"/>
                <a:cs typeface="+mn-cs"/>
              </a:rPr>
              <a:t>er </a:t>
            </a:r>
            <a:r>
              <a:rPr lang="en-US" sz="1900" i="1" u="none" kern="1200" dirty="0" err="1">
                <a:solidFill>
                  <a:schemeClr val="tx1"/>
                </a:solidFill>
                <a:latin typeface="+mn-lt"/>
                <a:ea typeface="+mn-ea"/>
                <a:cs typeface="+mn-cs"/>
              </a:rPr>
              <a:t>igangsatt</a:t>
            </a:r>
            <a:r>
              <a:rPr lang="en-US" sz="1900" i="1" u="none" kern="1200" spc="-35" dirty="0">
                <a:solidFill>
                  <a:schemeClr val="tx1"/>
                </a:solidFill>
                <a:latin typeface="+mn-lt"/>
                <a:ea typeface="+mn-ea"/>
                <a:cs typeface="+mn-cs"/>
              </a:rPr>
              <a:t> </a:t>
            </a:r>
            <a:r>
              <a:rPr lang="en-US" sz="1900" i="1" u="none" kern="1200" dirty="0" err="1">
                <a:solidFill>
                  <a:schemeClr val="tx1"/>
                </a:solidFill>
                <a:latin typeface="+mn-lt"/>
                <a:ea typeface="+mn-ea"/>
                <a:cs typeface="+mn-cs"/>
              </a:rPr>
              <a:t>undersøkelse</a:t>
            </a:r>
            <a:r>
              <a:rPr lang="en-US" sz="1900" i="1" u="none" kern="1200" dirty="0">
                <a:solidFill>
                  <a:schemeClr val="tx1"/>
                </a:solidFill>
                <a:latin typeface="+mn-lt"/>
                <a:ea typeface="+mn-ea"/>
                <a:cs typeface="+mn-cs"/>
              </a:rPr>
              <a:t>.</a:t>
            </a:r>
            <a:r>
              <a:rPr lang="en-US" sz="1900" i="1" u="none" kern="1200" spc="-25" dirty="0">
                <a:solidFill>
                  <a:schemeClr val="tx1"/>
                </a:solidFill>
                <a:latin typeface="+mn-lt"/>
                <a:ea typeface="+mn-ea"/>
                <a:cs typeface="+mn-cs"/>
              </a:rPr>
              <a:t> </a:t>
            </a:r>
            <a:r>
              <a:rPr lang="en-US" sz="1900" i="1" u="none" kern="1200" dirty="0" err="1">
                <a:solidFill>
                  <a:schemeClr val="tx1"/>
                </a:solidFill>
                <a:latin typeface="+mn-lt"/>
                <a:ea typeface="+mn-ea"/>
                <a:cs typeface="+mn-cs"/>
              </a:rPr>
              <a:t>Innen</a:t>
            </a:r>
            <a:r>
              <a:rPr lang="en-US" sz="1900" i="1" u="none" kern="1200" spc="-15" dirty="0">
                <a:solidFill>
                  <a:schemeClr val="tx1"/>
                </a:solidFill>
                <a:latin typeface="+mn-lt"/>
                <a:ea typeface="+mn-ea"/>
                <a:cs typeface="+mn-cs"/>
              </a:rPr>
              <a:t> </a:t>
            </a:r>
            <a:r>
              <a:rPr lang="en-US" sz="1900" i="1" u="none" kern="1200" dirty="0" err="1">
                <a:solidFill>
                  <a:schemeClr val="tx1"/>
                </a:solidFill>
                <a:latin typeface="+mn-lt"/>
                <a:ea typeface="+mn-ea"/>
                <a:cs typeface="+mn-cs"/>
              </a:rPr>
              <a:t>tre</a:t>
            </a:r>
            <a:r>
              <a:rPr lang="en-US" sz="1900" i="1" u="none" kern="1200" spc="-30" dirty="0">
                <a:solidFill>
                  <a:schemeClr val="tx1"/>
                </a:solidFill>
                <a:latin typeface="+mn-lt"/>
                <a:ea typeface="+mn-ea"/>
                <a:cs typeface="+mn-cs"/>
              </a:rPr>
              <a:t> </a:t>
            </a:r>
            <a:r>
              <a:rPr lang="en-US" sz="1900" i="1" u="none" kern="1200" dirty="0" err="1">
                <a:solidFill>
                  <a:schemeClr val="tx1"/>
                </a:solidFill>
                <a:latin typeface="+mn-lt"/>
                <a:ea typeface="+mn-ea"/>
                <a:cs typeface="+mn-cs"/>
              </a:rPr>
              <a:t>uker</a:t>
            </a:r>
            <a:r>
              <a:rPr lang="en-US" sz="1900" i="1" u="none" kern="1200" spc="-10" dirty="0">
                <a:solidFill>
                  <a:schemeClr val="tx1"/>
                </a:solidFill>
                <a:latin typeface="+mn-lt"/>
                <a:ea typeface="+mn-ea"/>
                <a:cs typeface="+mn-cs"/>
              </a:rPr>
              <a:t> </a:t>
            </a:r>
            <a:r>
              <a:rPr lang="en-US" sz="1900" i="1" u="none" kern="1200" dirty="0" err="1">
                <a:solidFill>
                  <a:schemeClr val="tx1"/>
                </a:solidFill>
                <a:latin typeface="+mn-lt"/>
                <a:ea typeface="+mn-ea"/>
                <a:cs typeface="+mn-cs"/>
              </a:rPr>
              <a:t>etter</a:t>
            </a:r>
            <a:r>
              <a:rPr lang="en-US" sz="1900" i="1" u="none" kern="1200" spc="-25" dirty="0">
                <a:solidFill>
                  <a:schemeClr val="tx1"/>
                </a:solidFill>
                <a:latin typeface="+mn-lt"/>
                <a:ea typeface="+mn-ea"/>
                <a:cs typeface="+mn-cs"/>
              </a:rPr>
              <a:t> </a:t>
            </a:r>
            <a:r>
              <a:rPr lang="en-US" sz="1900" i="1" u="none" kern="1200" dirty="0">
                <a:solidFill>
                  <a:schemeClr val="tx1"/>
                </a:solidFill>
                <a:latin typeface="+mn-lt"/>
                <a:ea typeface="+mn-ea"/>
                <a:cs typeface="+mn-cs"/>
              </a:rPr>
              <a:t>at</a:t>
            </a:r>
            <a:r>
              <a:rPr lang="en-US" sz="1900" i="1" u="none" kern="1200" spc="-20" dirty="0">
                <a:solidFill>
                  <a:schemeClr val="tx1"/>
                </a:solidFill>
                <a:latin typeface="+mn-lt"/>
                <a:ea typeface="+mn-ea"/>
                <a:cs typeface="+mn-cs"/>
              </a:rPr>
              <a:t> </a:t>
            </a:r>
            <a:r>
              <a:rPr lang="en-US" sz="1900" i="1" u="none" kern="1200" dirty="0" err="1">
                <a:solidFill>
                  <a:schemeClr val="tx1"/>
                </a:solidFill>
                <a:latin typeface="+mn-lt"/>
                <a:ea typeface="+mn-ea"/>
                <a:cs typeface="+mn-cs"/>
              </a:rPr>
              <a:t>undersøkelsen</a:t>
            </a:r>
            <a:r>
              <a:rPr lang="en-US" sz="1900" i="1" u="none" kern="1200" spc="-25" dirty="0">
                <a:solidFill>
                  <a:schemeClr val="tx1"/>
                </a:solidFill>
                <a:latin typeface="+mn-lt"/>
                <a:ea typeface="+mn-ea"/>
                <a:cs typeface="+mn-cs"/>
              </a:rPr>
              <a:t> </a:t>
            </a:r>
            <a:r>
              <a:rPr lang="en-US" sz="1900" i="1" u="none" kern="1200" dirty="0">
                <a:solidFill>
                  <a:schemeClr val="tx1"/>
                </a:solidFill>
                <a:latin typeface="+mn-lt"/>
                <a:ea typeface="+mn-ea"/>
                <a:cs typeface="+mn-cs"/>
              </a:rPr>
              <a:t>er</a:t>
            </a:r>
            <a:r>
              <a:rPr lang="en-US" sz="1900" i="1" u="none" kern="1200" spc="-5" dirty="0">
                <a:solidFill>
                  <a:schemeClr val="tx1"/>
                </a:solidFill>
                <a:latin typeface="+mn-lt"/>
                <a:ea typeface="+mn-ea"/>
                <a:cs typeface="+mn-cs"/>
              </a:rPr>
              <a:t> </a:t>
            </a:r>
            <a:r>
              <a:rPr lang="en-US" sz="1900" i="1" u="none" kern="1200" dirty="0" err="1">
                <a:solidFill>
                  <a:schemeClr val="tx1"/>
                </a:solidFill>
                <a:latin typeface="+mn-lt"/>
                <a:ea typeface="+mn-ea"/>
                <a:cs typeface="+mn-cs"/>
              </a:rPr>
              <a:t>avsluttet</a:t>
            </a:r>
            <a:r>
              <a:rPr lang="en-US" sz="1900" i="1" u="none" kern="1200" dirty="0">
                <a:solidFill>
                  <a:schemeClr val="tx1"/>
                </a:solidFill>
                <a:latin typeface="+mn-lt"/>
                <a:ea typeface="+mn-ea"/>
                <a:cs typeface="+mn-cs"/>
              </a:rPr>
              <a:t>,</a:t>
            </a:r>
            <a:r>
              <a:rPr lang="en-US" sz="1900" i="1" u="none" kern="1200" spc="-40" dirty="0">
                <a:solidFill>
                  <a:schemeClr val="tx1"/>
                </a:solidFill>
                <a:latin typeface="+mn-lt"/>
                <a:ea typeface="+mn-ea"/>
                <a:cs typeface="+mn-cs"/>
              </a:rPr>
              <a:t> </a:t>
            </a:r>
            <a:r>
              <a:rPr lang="en-US" sz="1900" i="1" u="none" kern="1200" spc="-20" dirty="0" err="1">
                <a:solidFill>
                  <a:schemeClr val="tx1"/>
                </a:solidFill>
                <a:latin typeface="+mn-lt"/>
                <a:ea typeface="+mn-ea"/>
                <a:cs typeface="+mn-cs"/>
              </a:rPr>
              <a:t>skal</a:t>
            </a:r>
            <a:r>
              <a:rPr lang="en-US" sz="1900" i="1" u="none" kern="1200" spc="-20" dirty="0">
                <a:solidFill>
                  <a:schemeClr val="tx1"/>
                </a:solidFill>
                <a:latin typeface="+mn-lt"/>
                <a:ea typeface="+mn-ea"/>
                <a:cs typeface="+mn-cs"/>
              </a:rPr>
              <a:t> </a:t>
            </a:r>
            <a:r>
              <a:rPr lang="en-US" sz="1900" i="1" u="none" kern="1200" dirty="0" err="1">
                <a:solidFill>
                  <a:schemeClr val="tx1"/>
                </a:solidFill>
                <a:latin typeface="+mn-lt"/>
                <a:ea typeface="+mn-ea"/>
                <a:cs typeface="+mn-cs"/>
              </a:rPr>
              <a:t>barnevernstjenesten</a:t>
            </a:r>
            <a:r>
              <a:rPr lang="en-US" sz="1900" i="1" u="none" kern="1200" spc="-60" dirty="0">
                <a:solidFill>
                  <a:schemeClr val="tx1"/>
                </a:solidFill>
                <a:latin typeface="+mn-lt"/>
                <a:ea typeface="+mn-ea"/>
                <a:cs typeface="+mn-cs"/>
              </a:rPr>
              <a:t> </a:t>
            </a:r>
            <a:r>
              <a:rPr lang="en-US" sz="1900" i="1" u="none" kern="1200" dirty="0" err="1">
                <a:solidFill>
                  <a:schemeClr val="tx1"/>
                </a:solidFill>
                <a:latin typeface="+mn-lt"/>
                <a:ea typeface="+mn-ea"/>
                <a:cs typeface="+mn-cs"/>
              </a:rPr>
              <a:t>gi</a:t>
            </a:r>
            <a:r>
              <a:rPr lang="en-US" sz="1900" i="1" u="none" kern="1200" spc="-5" dirty="0">
                <a:solidFill>
                  <a:schemeClr val="tx1"/>
                </a:solidFill>
                <a:latin typeface="+mn-lt"/>
                <a:ea typeface="+mn-ea"/>
                <a:cs typeface="+mn-cs"/>
              </a:rPr>
              <a:t> </a:t>
            </a:r>
            <a:r>
              <a:rPr lang="en-US" sz="1900" i="1" u="none" kern="1200" dirty="0" err="1">
                <a:solidFill>
                  <a:schemeClr val="tx1"/>
                </a:solidFill>
                <a:latin typeface="+mn-lt"/>
                <a:ea typeface="+mn-ea"/>
                <a:cs typeface="+mn-cs"/>
              </a:rPr>
              <a:t>ny</a:t>
            </a:r>
            <a:r>
              <a:rPr lang="en-US" sz="1900" i="1" u="none" kern="1200" spc="-10" dirty="0">
                <a:solidFill>
                  <a:schemeClr val="tx1"/>
                </a:solidFill>
                <a:latin typeface="+mn-lt"/>
                <a:ea typeface="+mn-ea"/>
                <a:cs typeface="+mn-cs"/>
              </a:rPr>
              <a:t> </a:t>
            </a:r>
            <a:r>
              <a:rPr lang="en-US" sz="1900" i="1" u="none" kern="1200" dirty="0" err="1">
                <a:solidFill>
                  <a:schemeClr val="tx1"/>
                </a:solidFill>
                <a:latin typeface="+mn-lt"/>
                <a:ea typeface="+mn-ea"/>
                <a:cs typeface="+mn-cs"/>
              </a:rPr>
              <a:t>tilbakemelding</a:t>
            </a:r>
            <a:r>
              <a:rPr lang="en-US" sz="1900" i="1" u="none" kern="1200" spc="-45" dirty="0">
                <a:solidFill>
                  <a:schemeClr val="tx1"/>
                </a:solidFill>
                <a:latin typeface="+mn-lt"/>
                <a:ea typeface="+mn-ea"/>
                <a:cs typeface="+mn-cs"/>
              </a:rPr>
              <a:t> </a:t>
            </a:r>
            <a:r>
              <a:rPr lang="en-US" sz="1900" i="1" u="none" kern="1200" dirty="0">
                <a:solidFill>
                  <a:schemeClr val="tx1"/>
                </a:solidFill>
                <a:latin typeface="+mn-lt"/>
                <a:ea typeface="+mn-ea"/>
                <a:cs typeface="+mn-cs"/>
              </a:rPr>
              <a:t>om</a:t>
            </a:r>
            <a:r>
              <a:rPr lang="en-US" sz="1900" i="1" u="none" kern="1200" spc="-25" dirty="0">
                <a:solidFill>
                  <a:schemeClr val="tx1"/>
                </a:solidFill>
                <a:latin typeface="+mn-lt"/>
                <a:ea typeface="+mn-ea"/>
                <a:cs typeface="+mn-cs"/>
              </a:rPr>
              <a:t> </a:t>
            </a:r>
            <a:r>
              <a:rPr lang="en-US" sz="1900" i="1" u="none" kern="1200" dirty="0" err="1">
                <a:solidFill>
                  <a:schemeClr val="tx1"/>
                </a:solidFill>
                <a:latin typeface="+mn-lt"/>
                <a:ea typeface="+mn-ea"/>
                <a:cs typeface="+mn-cs"/>
              </a:rPr>
              <a:t>hvorvidt</a:t>
            </a:r>
            <a:r>
              <a:rPr lang="en-US" sz="1900" i="1" u="none" kern="1200" spc="-25" dirty="0">
                <a:solidFill>
                  <a:schemeClr val="tx1"/>
                </a:solidFill>
                <a:latin typeface="+mn-lt"/>
                <a:ea typeface="+mn-ea"/>
                <a:cs typeface="+mn-cs"/>
              </a:rPr>
              <a:t> </a:t>
            </a:r>
            <a:r>
              <a:rPr lang="en-US" sz="1900" i="1" u="none" kern="1200" dirty="0">
                <a:solidFill>
                  <a:schemeClr val="tx1"/>
                </a:solidFill>
                <a:latin typeface="+mn-lt"/>
                <a:ea typeface="+mn-ea"/>
                <a:cs typeface="+mn-cs"/>
              </a:rPr>
              <a:t>den</a:t>
            </a:r>
            <a:r>
              <a:rPr lang="en-US" sz="1900" i="1" u="none" kern="1200" spc="-25" dirty="0">
                <a:solidFill>
                  <a:schemeClr val="tx1"/>
                </a:solidFill>
                <a:latin typeface="+mn-lt"/>
                <a:ea typeface="+mn-ea"/>
                <a:cs typeface="+mn-cs"/>
              </a:rPr>
              <a:t> </a:t>
            </a:r>
            <a:r>
              <a:rPr lang="en-US" sz="1900" i="1" u="none" kern="1200" dirty="0" err="1">
                <a:solidFill>
                  <a:schemeClr val="tx1"/>
                </a:solidFill>
                <a:latin typeface="+mn-lt"/>
                <a:ea typeface="+mn-ea"/>
                <a:cs typeface="+mn-cs"/>
              </a:rPr>
              <a:t>følger</a:t>
            </a:r>
            <a:r>
              <a:rPr lang="en-US" sz="1900" i="1" u="none" kern="1200" spc="-5" dirty="0">
                <a:solidFill>
                  <a:schemeClr val="tx1"/>
                </a:solidFill>
                <a:latin typeface="+mn-lt"/>
                <a:ea typeface="+mn-ea"/>
                <a:cs typeface="+mn-cs"/>
              </a:rPr>
              <a:t> </a:t>
            </a:r>
            <a:r>
              <a:rPr lang="en-US" sz="1900" i="1" u="none" kern="1200" dirty="0" err="1">
                <a:solidFill>
                  <a:schemeClr val="tx1"/>
                </a:solidFill>
                <a:latin typeface="+mn-lt"/>
                <a:ea typeface="+mn-ea"/>
                <a:cs typeface="+mn-cs"/>
              </a:rPr>
              <a:t>opp</a:t>
            </a:r>
            <a:r>
              <a:rPr lang="en-US" sz="1900" i="1" u="none" kern="1200" spc="-10" dirty="0">
                <a:solidFill>
                  <a:schemeClr val="tx1"/>
                </a:solidFill>
                <a:latin typeface="+mn-lt"/>
                <a:ea typeface="+mn-ea"/>
                <a:cs typeface="+mn-cs"/>
              </a:rPr>
              <a:t> </a:t>
            </a:r>
            <a:r>
              <a:rPr lang="en-US" sz="1900" i="1" u="none" kern="1200" dirty="0" err="1">
                <a:solidFill>
                  <a:schemeClr val="tx1"/>
                </a:solidFill>
                <a:latin typeface="+mn-lt"/>
                <a:ea typeface="+mn-ea"/>
                <a:cs typeface="+mn-cs"/>
              </a:rPr>
              <a:t>barnet</a:t>
            </a:r>
            <a:r>
              <a:rPr lang="en-US" sz="1900" i="1" u="none" kern="1200" spc="-25" dirty="0">
                <a:solidFill>
                  <a:schemeClr val="tx1"/>
                </a:solidFill>
                <a:latin typeface="+mn-lt"/>
                <a:ea typeface="+mn-ea"/>
                <a:cs typeface="+mn-cs"/>
              </a:rPr>
              <a:t> og </a:t>
            </a:r>
            <a:r>
              <a:rPr lang="en-US" sz="1900" i="1" u="none" kern="1200" dirty="0" err="1">
                <a:solidFill>
                  <a:schemeClr val="tx1"/>
                </a:solidFill>
                <a:latin typeface="+mn-lt"/>
                <a:ea typeface="+mn-ea"/>
                <a:cs typeface="+mn-cs"/>
              </a:rPr>
              <a:t>familien</a:t>
            </a:r>
            <a:r>
              <a:rPr lang="en-US" sz="1900" i="1" u="none" kern="1200" spc="-15" dirty="0">
                <a:solidFill>
                  <a:schemeClr val="tx1"/>
                </a:solidFill>
                <a:latin typeface="+mn-lt"/>
                <a:ea typeface="+mn-ea"/>
                <a:cs typeface="+mn-cs"/>
              </a:rPr>
              <a:t> </a:t>
            </a:r>
            <a:r>
              <a:rPr lang="en-US" sz="1900" i="1" u="none" kern="1200" dirty="0" err="1">
                <a:solidFill>
                  <a:schemeClr val="tx1"/>
                </a:solidFill>
                <a:latin typeface="+mn-lt"/>
                <a:ea typeface="+mn-ea"/>
                <a:cs typeface="+mn-cs"/>
              </a:rPr>
              <a:t>videre</a:t>
            </a:r>
            <a:r>
              <a:rPr lang="en-US" sz="1900" i="1" u="none" kern="1200" dirty="0">
                <a:solidFill>
                  <a:schemeClr val="tx1"/>
                </a:solidFill>
                <a:latin typeface="+mn-lt"/>
                <a:ea typeface="+mn-ea"/>
                <a:cs typeface="+mn-cs"/>
              </a:rPr>
              <a:t>.</a:t>
            </a:r>
            <a:r>
              <a:rPr lang="en-US" sz="1900" i="1" u="none" kern="1200" spc="-40" dirty="0">
                <a:solidFill>
                  <a:schemeClr val="tx1"/>
                </a:solidFill>
                <a:latin typeface="+mn-lt"/>
                <a:ea typeface="+mn-ea"/>
                <a:cs typeface="+mn-cs"/>
              </a:rPr>
              <a:t> </a:t>
            </a:r>
            <a:r>
              <a:rPr lang="en-US" sz="1900" i="1" u="none" kern="1200" dirty="0" err="1">
                <a:solidFill>
                  <a:schemeClr val="tx1"/>
                </a:solidFill>
                <a:latin typeface="+mn-lt"/>
                <a:ea typeface="+mn-ea"/>
                <a:cs typeface="+mn-cs"/>
              </a:rPr>
              <a:t>Barnevernstjenesten</a:t>
            </a:r>
            <a:r>
              <a:rPr lang="en-US" sz="1900" i="1" u="none" kern="1200" spc="-55" dirty="0">
                <a:solidFill>
                  <a:schemeClr val="tx1"/>
                </a:solidFill>
                <a:latin typeface="+mn-lt"/>
                <a:ea typeface="+mn-ea"/>
                <a:cs typeface="+mn-cs"/>
              </a:rPr>
              <a:t> </a:t>
            </a:r>
            <a:r>
              <a:rPr lang="en-US" sz="1900" i="1" u="none" kern="1200" dirty="0" err="1">
                <a:solidFill>
                  <a:schemeClr val="tx1"/>
                </a:solidFill>
                <a:latin typeface="+mn-lt"/>
                <a:ea typeface="+mn-ea"/>
                <a:cs typeface="+mn-cs"/>
              </a:rPr>
              <a:t>skal</a:t>
            </a:r>
            <a:r>
              <a:rPr lang="en-US" sz="1900" i="1" u="none" kern="1200" spc="-20" dirty="0">
                <a:solidFill>
                  <a:schemeClr val="tx1"/>
                </a:solidFill>
                <a:latin typeface="+mn-lt"/>
                <a:ea typeface="+mn-ea"/>
                <a:cs typeface="+mn-cs"/>
              </a:rPr>
              <a:t> </a:t>
            </a:r>
            <a:r>
              <a:rPr lang="en-US" sz="1900" i="1" u="none" kern="1200" dirty="0" err="1">
                <a:solidFill>
                  <a:schemeClr val="tx1"/>
                </a:solidFill>
                <a:latin typeface="+mn-lt"/>
                <a:ea typeface="+mn-ea"/>
                <a:cs typeface="+mn-cs"/>
              </a:rPr>
              <a:t>også</a:t>
            </a:r>
            <a:r>
              <a:rPr lang="en-US" sz="1900" i="1" u="none" kern="1200" spc="-15" dirty="0">
                <a:solidFill>
                  <a:schemeClr val="tx1"/>
                </a:solidFill>
                <a:latin typeface="+mn-lt"/>
                <a:ea typeface="+mn-ea"/>
                <a:cs typeface="+mn-cs"/>
              </a:rPr>
              <a:t> </a:t>
            </a:r>
            <a:r>
              <a:rPr lang="en-US" sz="1900" i="1" u="none" kern="1200" dirty="0" err="1">
                <a:solidFill>
                  <a:schemeClr val="tx1"/>
                </a:solidFill>
                <a:latin typeface="+mn-lt"/>
                <a:ea typeface="+mn-ea"/>
                <a:cs typeface="+mn-cs"/>
              </a:rPr>
              <a:t>gi</a:t>
            </a:r>
            <a:r>
              <a:rPr lang="en-US" sz="1900" i="1" u="none" kern="1200" spc="-20" dirty="0">
                <a:solidFill>
                  <a:schemeClr val="tx1"/>
                </a:solidFill>
                <a:latin typeface="+mn-lt"/>
                <a:ea typeface="+mn-ea"/>
                <a:cs typeface="+mn-cs"/>
              </a:rPr>
              <a:t> </a:t>
            </a:r>
            <a:r>
              <a:rPr lang="en-US" sz="1900" i="1" u="none" kern="1200" dirty="0" err="1">
                <a:solidFill>
                  <a:schemeClr val="tx1"/>
                </a:solidFill>
                <a:latin typeface="+mn-lt"/>
                <a:ea typeface="+mn-ea"/>
                <a:cs typeface="+mn-cs"/>
              </a:rPr>
              <a:t>tilbakemelding</a:t>
            </a:r>
            <a:r>
              <a:rPr lang="en-US" sz="1900" i="1" u="none" kern="1200" spc="-50" dirty="0">
                <a:solidFill>
                  <a:schemeClr val="tx1"/>
                </a:solidFill>
                <a:latin typeface="+mn-lt"/>
                <a:ea typeface="+mn-ea"/>
                <a:cs typeface="+mn-cs"/>
              </a:rPr>
              <a:t> </a:t>
            </a:r>
            <a:r>
              <a:rPr lang="en-US" sz="1900" i="1" u="none" kern="1200" dirty="0">
                <a:solidFill>
                  <a:schemeClr val="tx1"/>
                </a:solidFill>
                <a:latin typeface="+mn-lt"/>
                <a:ea typeface="+mn-ea"/>
                <a:cs typeface="+mn-cs"/>
              </a:rPr>
              <a:t>om</a:t>
            </a:r>
            <a:r>
              <a:rPr lang="en-US" sz="1900" i="1" u="none" kern="1200" spc="-25" dirty="0">
                <a:solidFill>
                  <a:schemeClr val="tx1"/>
                </a:solidFill>
                <a:latin typeface="+mn-lt"/>
                <a:ea typeface="+mn-ea"/>
                <a:cs typeface="+mn-cs"/>
              </a:rPr>
              <a:t> </a:t>
            </a:r>
            <a:r>
              <a:rPr lang="en-US" sz="1900" i="1" u="none" kern="1200" spc="-10" dirty="0" err="1">
                <a:solidFill>
                  <a:schemeClr val="tx1"/>
                </a:solidFill>
                <a:latin typeface="+mn-lt"/>
                <a:ea typeface="+mn-ea"/>
                <a:cs typeface="+mn-cs"/>
              </a:rPr>
              <a:t>hvordan</a:t>
            </a:r>
            <a:r>
              <a:rPr lang="en-US" sz="1900" i="1" u="none" kern="1200" spc="-10" dirty="0">
                <a:solidFill>
                  <a:schemeClr val="tx1"/>
                </a:solidFill>
                <a:latin typeface="+mn-lt"/>
                <a:ea typeface="+mn-ea"/>
                <a:cs typeface="+mn-cs"/>
              </a:rPr>
              <a:t> </a:t>
            </a:r>
            <a:r>
              <a:rPr lang="en-US" sz="1900" i="1" u="none" kern="1200" dirty="0" err="1">
                <a:solidFill>
                  <a:schemeClr val="tx1"/>
                </a:solidFill>
                <a:latin typeface="+mn-lt"/>
                <a:ea typeface="+mn-ea"/>
                <a:cs typeface="+mn-cs"/>
              </a:rPr>
              <a:t>barnet</a:t>
            </a:r>
            <a:r>
              <a:rPr lang="en-US" sz="1900" i="1" u="none" kern="1200" spc="-50" dirty="0">
                <a:solidFill>
                  <a:schemeClr val="tx1"/>
                </a:solidFill>
                <a:latin typeface="+mn-lt"/>
                <a:ea typeface="+mn-ea"/>
                <a:cs typeface="+mn-cs"/>
              </a:rPr>
              <a:t> </a:t>
            </a:r>
            <a:r>
              <a:rPr lang="en-US" sz="1900" i="1" u="none" kern="1200" dirty="0">
                <a:solidFill>
                  <a:schemeClr val="tx1"/>
                </a:solidFill>
                <a:latin typeface="+mn-lt"/>
                <a:ea typeface="+mn-ea"/>
                <a:cs typeface="+mn-cs"/>
              </a:rPr>
              <a:t>og</a:t>
            </a:r>
            <a:r>
              <a:rPr lang="en-US" sz="1900" i="1" u="none" kern="1200" spc="-30" dirty="0">
                <a:solidFill>
                  <a:schemeClr val="tx1"/>
                </a:solidFill>
                <a:latin typeface="+mn-lt"/>
                <a:ea typeface="+mn-ea"/>
                <a:cs typeface="+mn-cs"/>
              </a:rPr>
              <a:t> </a:t>
            </a:r>
            <a:r>
              <a:rPr lang="en-US" sz="1900" i="1" u="none" kern="1200" dirty="0" err="1">
                <a:solidFill>
                  <a:schemeClr val="tx1"/>
                </a:solidFill>
                <a:latin typeface="+mn-lt"/>
                <a:ea typeface="+mn-ea"/>
                <a:cs typeface="+mn-cs"/>
              </a:rPr>
              <a:t>familien</a:t>
            </a:r>
            <a:r>
              <a:rPr lang="en-US" sz="1900" i="1" u="none" kern="1200" spc="-30" dirty="0">
                <a:solidFill>
                  <a:schemeClr val="tx1"/>
                </a:solidFill>
                <a:latin typeface="+mn-lt"/>
                <a:ea typeface="+mn-ea"/>
                <a:cs typeface="+mn-cs"/>
              </a:rPr>
              <a:t> </a:t>
            </a:r>
            <a:r>
              <a:rPr lang="en-US" sz="1900" i="1" u="none" kern="1200" dirty="0" err="1">
                <a:solidFill>
                  <a:schemeClr val="tx1"/>
                </a:solidFill>
                <a:latin typeface="+mn-lt"/>
                <a:ea typeface="+mn-ea"/>
                <a:cs typeface="+mn-cs"/>
              </a:rPr>
              <a:t>følges</a:t>
            </a:r>
            <a:r>
              <a:rPr lang="en-US" sz="1900" i="1" u="none" kern="1200" spc="-35" dirty="0">
                <a:solidFill>
                  <a:schemeClr val="tx1"/>
                </a:solidFill>
                <a:latin typeface="+mn-lt"/>
                <a:ea typeface="+mn-ea"/>
                <a:cs typeface="+mn-cs"/>
              </a:rPr>
              <a:t> </a:t>
            </a:r>
            <a:r>
              <a:rPr lang="en-US" sz="1900" i="1" u="none" kern="1200" dirty="0" err="1">
                <a:solidFill>
                  <a:schemeClr val="tx1"/>
                </a:solidFill>
                <a:latin typeface="+mn-lt"/>
                <a:ea typeface="+mn-ea"/>
                <a:cs typeface="+mn-cs"/>
              </a:rPr>
              <a:t>opp</a:t>
            </a:r>
            <a:r>
              <a:rPr lang="en-US" sz="1900" i="1" u="none" kern="1200" dirty="0">
                <a:solidFill>
                  <a:schemeClr val="tx1"/>
                </a:solidFill>
                <a:latin typeface="+mn-lt"/>
                <a:ea typeface="+mn-ea"/>
                <a:cs typeface="+mn-cs"/>
              </a:rPr>
              <a:t>,</a:t>
            </a:r>
            <a:r>
              <a:rPr lang="en-US" sz="1900" i="1" u="none" kern="1200" spc="-25" dirty="0">
                <a:solidFill>
                  <a:schemeClr val="tx1"/>
                </a:solidFill>
                <a:latin typeface="+mn-lt"/>
                <a:ea typeface="+mn-ea"/>
                <a:cs typeface="+mn-cs"/>
              </a:rPr>
              <a:t> </a:t>
            </a:r>
            <a:r>
              <a:rPr lang="en-US" sz="1900" b="1" i="1" u="none" kern="1200" dirty="0" err="1">
                <a:solidFill>
                  <a:schemeClr val="tx1"/>
                </a:solidFill>
                <a:latin typeface="+mn-lt"/>
                <a:ea typeface="+mn-ea"/>
                <a:cs typeface="+mn-cs"/>
              </a:rPr>
              <a:t>dersom</a:t>
            </a:r>
            <a:r>
              <a:rPr lang="en-US" sz="1900" b="1" i="1" u="none" kern="1200" spc="-35" dirty="0">
                <a:solidFill>
                  <a:schemeClr val="tx1"/>
                </a:solidFill>
                <a:latin typeface="+mn-lt"/>
                <a:ea typeface="+mn-ea"/>
                <a:cs typeface="+mn-cs"/>
              </a:rPr>
              <a:t> </a:t>
            </a:r>
            <a:r>
              <a:rPr lang="en-US" sz="1900" b="1" i="1" u="none" kern="1200" dirty="0">
                <a:solidFill>
                  <a:schemeClr val="tx1"/>
                </a:solidFill>
                <a:latin typeface="+mn-lt"/>
                <a:ea typeface="+mn-ea"/>
                <a:cs typeface="+mn-cs"/>
              </a:rPr>
              <a:t>det</a:t>
            </a:r>
            <a:r>
              <a:rPr lang="en-US" sz="1900" b="1" i="1" u="none" kern="1200" spc="-30" dirty="0">
                <a:solidFill>
                  <a:schemeClr val="tx1"/>
                </a:solidFill>
                <a:latin typeface="+mn-lt"/>
                <a:ea typeface="+mn-ea"/>
                <a:cs typeface="+mn-cs"/>
              </a:rPr>
              <a:t> </a:t>
            </a:r>
            <a:r>
              <a:rPr lang="en-US" sz="1900" b="1" i="1" u="none" kern="1200" dirty="0">
                <a:solidFill>
                  <a:schemeClr val="tx1"/>
                </a:solidFill>
                <a:latin typeface="+mn-lt"/>
                <a:ea typeface="+mn-ea"/>
                <a:cs typeface="+mn-cs"/>
              </a:rPr>
              <a:t>er</a:t>
            </a:r>
            <a:r>
              <a:rPr lang="en-US" sz="1900" b="1" i="1" u="none" kern="1200" spc="-75" dirty="0">
                <a:solidFill>
                  <a:schemeClr val="tx1"/>
                </a:solidFill>
                <a:latin typeface="+mn-lt"/>
                <a:ea typeface="+mn-ea"/>
                <a:cs typeface="+mn-cs"/>
              </a:rPr>
              <a:t> </a:t>
            </a:r>
            <a:r>
              <a:rPr lang="en-US" sz="1900" b="1" i="1" u="none" kern="1200" dirty="0" err="1">
                <a:solidFill>
                  <a:schemeClr val="tx1"/>
                </a:solidFill>
                <a:latin typeface="+mn-lt"/>
                <a:ea typeface="+mn-ea"/>
                <a:cs typeface="+mn-cs"/>
              </a:rPr>
              <a:t>nødvendig</a:t>
            </a:r>
            <a:r>
              <a:rPr lang="en-US" sz="1900" b="1" i="1" u="none" kern="1200" spc="-30" dirty="0">
                <a:solidFill>
                  <a:schemeClr val="tx1"/>
                </a:solidFill>
                <a:latin typeface="+mn-lt"/>
                <a:ea typeface="+mn-ea"/>
                <a:cs typeface="+mn-cs"/>
              </a:rPr>
              <a:t> </a:t>
            </a:r>
            <a:r>
              <a:rPr lang="en-US" sz="1900" b="1" i="1" u="none" kern="1200" dirty="0">
                <a:solidFill>
                  <a:schemeClr val="tx1"/>
                </a:solidFill>
                <a:latin typeface="+mn-lt"/>
                <a:ea typeface="+mn-ea"/>
                <a:cs typeface="+mn-cs"/>
              </a:rPr>
              <a:t>av</a:t>
            </a:r>
            <a:r>
              <a:rPr lang="en-US" sz="1900" b="1" i="1" u="none" kern="1200" spc="-30" dirty="0">
                <a:solidFill>
                  <a:schemeClr val="tx1"/>
                </a:solidFill>
                <a:latin typeface="+mn-lt"/>
                <a:ea typeface="+mn-ea"/>
                <a:cs typeface="+mn-cs"/>
              </a:rPr>
              <a:t> </a:t>
            </a:r>
            <a:r>
              <a:rPr lang="en-US" sz="1900" b="1" i="1" u="none" kern="1200" dirty="0" err="1">
                <a:solidFill>
                  <a:schemeClr val="tx1"/>
                </a:solidFill>
                <a:latin typeface="+mn-lt"/>
                <a:ea typeface="+mn-ea"/>
                <a:cs typeface="+mn-cs"/>
              </a:rPr>
              <a:t>hensyn</a:t>
            </a:r>
            <a:r>
              <a:rPr lang="en-US" sz="1900" b="1" i="1" u="none" kern="1200" spc="-30" dirty="0">
                <a:solidFill>
                  <a:schemeClr val="tx1"/>
                </a:solidFill>
                <a:latin typeface="+mn-lt"/>
                <a:ea typeface="+mn-ea"/>
                <a:cs typeface="+mn-cs"/>
              </a:rPr>
              <a:t> </a:t>
            </a:r>
            <a:r>
              <a:rPr lang="en-US" sz="1900" b="1" i="1" u="none" kern="1200" spc="-25" dirty="0" err="1">
                <a:solidFill>
                  <a:schemeClr val="tx1"/>
                </a:solidFill>
                <a:latin typeface="+mn-lt"/>
                <a:ea typeface="+mn-ea"/>
                <a:cs typeface="+mn-cs"/>
              </a:rPr>
              <a:t>til</a:t>
            </a:r>
            <a:r>
              <a:rPr lang="en-US" sz="1900" b="1" i="1" u="none" kern="1200" spc="-25" dirty="0">
                <a:solidFill>
                  <a:schemeClr val="tx1"/>
                </a:solidFill>
                <a:latin typeface="+mn-lt"/>
                <a:ea typeface="+mn-ea"/>
                <a:cs typeface="+mn-cs"/>
              </a:rPr>
              <a:t> </a:t>
            </a:r>
            <a:r>
              <a:rPr lang="en-US" sz="1900" b="1" i="1" u="none" kern="1200" dirty="0" err="1">
                <a:solidFill>
                  <a:schemeClr val="tx1"/>
                </a:solidFill>
                <a:latin typeface="+mn-lt"/>
                <a:ea typeface="+mn-ea"/>
                <a:cs typeface="+mn-cs"/>
              </a:rPr>
              <a:t>melderens</a:t>
            </a:r>
            <a:r>
              <a:rPr lang="en-US" sz="1900" b="1" i="1" u="none" kern="1200" spc="-60" dirty="0">
                <a:solidFill>
                  <a:schemeClr val="tx1"/>
                </a:solidFill>
                <a:latin typeface="+mn-lt"/>
                <a:ea typeface="+mn-ea"/>
                <a:cs typeface="+mn-cs"/>
              </a:rPr>
              <a:t> </a:t>
            </a:r>
            <a:r>
              <a:rPr lang="en-US" sz="1900" b="1" i="1" u="none" kern="1200" dirty="0" err="1">
                <a:solidFill>
                  <a:schemeClr val="tx1"/>
                </a:solidFill>
                <a:latin typeface="+mn-lt"/>
                <a:ea typeface="+mn-ea"/>
                <a:cs typeface="+mn-cs"/>
              </a:rPr>
              <a:t>videre</a:t>
            </a:r>
            <a:r>
              <a:rPr lang="en-US" sz="1900" b="1" i="1" u="none" kern="1200" spc="-50" dirty="0">
                <a:solidFill>
                  <a:schemeClr val="tx1"/>
                </a:solidFill>
                <a:latin typeface="+mn-lt"/>
                <a:ea typeface="+mn-ea"/>
                <a:cs typeface="+mn-cs"/>
              </a:rPr>
              <a:t> </a:t>
            </a:r>
            <a:r>
              <a:rPr lang="en-US" sz="1900" b="1" i="1" u="none" kern="1200" dirty="0" err="1">
                <a:solidFill>
                  <a:schemeClr val="tx1"/>
                </a:solidFill>
                <a:latin typeface="+mn-lt"/>
                <a:ea typeface="+mn-ea"/>
                <a:cs typeface="+mn-cs"/>
              </a:rPr>
              <a:t>oppfølging</a:t>
            </a:r>
            <a:r>
              <a:rPr lang="en-US" sz="1900" b="1" i="1" u="none" kern="1200" spc="-35" dirty="0">
                <a:solidFill>
                  <a:schemeClr val="tx1"/>
                </a:solidFill>
                <a:latin typeface="+mn-lt"/>
                <a:ea typeface="+mn-ea"/>
                <a:cs typeface="+mn-cs"/>
              </a:rPr>
              <a:t> </a:t>
            </a:r>
            <a:r>
              <a:rPr lang="en-US" sz="1900" b="1" i="1" u="none" kern="1200" dirty="0">
                <a:solidFill>
                  <a:schemeClr val="tx1"/>
                </a:solidFill>
                <a:latin typeface="+mn-lt"/>
                <a:ea typeface="+mn-ea"/>
                <a:cs typeface="+mn-cs"/>
              </a:rPr>
              <a:t>av</a:t>
            </a:r>
            <a:r>
              <a:rPr lang="en-US" sz="1900" b="1" i="1" u="none" kern="1200" spc="-35" dirty="0">
                <a:solidFill>
                  <a:schemeClr val="tx1"/>
                </a:solidFill>
                <a:latin typeface="+mn-lt"/>
                <a:ea typeface="+mn-ea"/>
                <a:cs typeface="+mn-cs"/>
              </a:rPr>
              <a:t> </a:t>
            </a:r>
            <a:r>
              <a:rPr lang="en-US" sz="1900" b="1" i="1" u="none" kern="1200" spc="-10" dirty="0" err="1">
                <a:solidFill>
                  <a:schemeClr val="tx1"/>
                </a:solidFill>
                <a:latin typeface="+mn-lt"/>
                <a:ea typeface="+mn-ea"/>
                <a:cs typeface="+mn-cs"/>
              </a:rPr>
              <a:t>barnet</a:t>
            </a:r>
            <a:r>
              <a:rPr lang="en-US" sz="1900" b="1" i="1" u="none" kern="1200" spc="-10" dirty="0">
                <a:solidFill>
                  <a:schemeClr val="tx1"/>
                </a:solidFill>
                <a:latin typeface="+mn-lt"/>
                <a:ea typeface="+mn-ea"/>
                <a:cs typeface="+mn-cs"/>
              </a:rPr>
              <a:t>.</a:t>
            </a:r>
            <a:endParaRPr lang="en-US" sz="1900" i="1" kern="1200" dirty="0">
              <a:solidFill>
                <a:schemeClr val="tx1"/>
              </a:solidFill>
              <a:latin typeface="+mn-lt"/>
              <a:ea typeface="+mn-ea"/>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55726" y="221360"/>
            <a:ext cx="11137900" cy="3057525"/>
          </a:xfrm>
          <a:prstGeom prst="rect">
            <a:avLst/>
          </a:prstGeom>
        </p:spPr>
        <p:txBody>
          <a:bodyPr vert="horz" wrap="square" lIns="0" tIns="154305" rIns="0" bIns="0" rtlCol="0">
            <a:spAutoFit/>
          </a:bodyPr>
          <a:lstStyle/>
          <a:p>
            <a:pPr marL="12700">
              <a:lnSpc>
                <a:spcPct val="100000"/>
              </a:lnSpc>
              <a:spcBef>
                <a:spcPts val="1215"/>
              </a:spcBef>
            </a:pPr>
            <a:r>
              <a:rPr sz="1800" b="1" dirty="0">
                <a:latin typeface="Times New Roman"/>
                <a:cs typeface="Times New Roman"/>
              </a:rPr>
              <a:t>Opplæringsloven</a:t>
            </a:r>
            <a:r>
              <a:rPr sz="1800" b="1" spc="390" dirty="0">
                <a:latin typeface="Times New Roman"/>
                <a:cs typeface="Times New Roman"/>
              </a:rPr>
              <a:t> </a:t>
            </a:r>
            <a:r>
              <a:rPr sz="1800" b="1" dirty="0">
                <a:solidFill>
                  <a:srgbClr val="333333"/>
                </a:solidFill>
                <a:latin typeface="Arial"/>
                <a:cs typeface="Arial"/>
              </a:rPr>
              <a:t>§</a:t>
            </a:r>
            <a:r>
              <a:rPr sz="1800" b="1" spc="-30" dirty="0">
                <a:solidFill>
                  <a:srgbClr val="333333"/>
                </a:solidFill>
                <a:latin typeface="Arial"/>
                <a:cs typeface="Arial"/>
              </a:rPr>
              <a:t> </a:t>
            </a:r>
            <a:r>
              <a:rPr sz="1800" b="1" spc="-10" dirty="0">
                <a:solidFill>
                  <a:srgbClr val="333333"/>
                </a:solidFill>
                <a:latin typeface="Arial"/>
                <a:cs typeface="Arial"/>
              </a:rPr>
              <a:t>24-</a:t>
            </a:r>
            <a:r>
              <a:rPr sz="1800" b="1" dirty="0">
                <a:solidFill>
                  <a:srgbClr val="333333"/>
                </a:solidFill>
                <a:latin typeface="Arial"/>
                <a:cs typeface="Arial"/>
              </a:rPr>
              <a:t>1.</a:t>
            </a:r>
            <a:r>
              <a:rPr sz="1800" b="1" i="1" dirty="0">
                <a:solidFill>
                  <a:srgbClr val="333333"/>
                </a:solidFill>
                <a:latin typeface="Arial"/>
                <a:cs typeface="Arial"/>
              </a:rPr>
              <a:t>Samarbeid</a:t>
            </a:r>
            <a:r>
              <a:rPr sz="1800" b="1" i="1" spc="-10" dirty="0">
                <a:solidFill>
                  <a:srgbClr val="333333"/>
                </a:solidFill>
                <a:latin typeface="Arial"/>
                <a:cs typeface="Arial"/>
              </a:rPr>
              <a:t> </a:t>
            </a:r>
            <a:r>
              <a:rPr sz="1800" b="1" i="1" dirty="0">
                <a:solidFill>
                  <a:srgbClr val="333333"/>
                </a:solidFill>
                <a:latin typeface="Arial"/>
                <a:cs typeface="Arial"/>
              </a:rPr>
              <a:t>og</a:t>
            </a:r>
            <a:r>
              <a:rPr sz="1800" b="1" i="1" spc="-25" dirty="0">
                <a:solidFill>
                  <a:srgbClr val="333333"/>
                </a:solidFill>
                <a:latin typeface="Arial"/>
                <a:cs typeface="Arial"/>
              </a:rPr>
              <a:t> </a:t>
            </a:r>
            <a:r>
              <a:rPr sz="1800" b="1" i="1" spc="-10" dirty="0">
                <a:solidFill>
                  <a:srgbClr val="333333"/>
                </a:solidFill>
                <a:latin typeface="Arial"/>
                <a:cs typeface="Arial"/>
              </a:rPr>
              <a:t>samordning</a:t>
            </a:r>
            <a:endParaRPr sz="1800" dirty="0">
              <a:latin typeface="Arial"/>
              <a:cs typeface="Arial"/>
            </a:endParaRPr>
          </a:p>
          <a:p>
            <a:pPr marL="12700" marR="5080">
              <a:lnSpc>
                <a:spcPct val="100000"/>
              </a:lnSpc>
              <a:spcBef>
                <a:spcPts val="1115"/>
              </a:spcBef>
            </a:pPr>
            <a:r>
              <a:rPr sz="1800" i="1" dirty="0">
                <a:solidFill>
                  <a:srgbClr val="333333"/>
                </a:solidFill>
                <a:latin typeface="Arial"/>
                <a:cs typeface="Arial"/>
              </a:rPr>
              <a:t>Skolen,</a:t>
            </a:r>
            <a:r>
              <a:rPr sz="1800" i="1" spc="-25" dirty="0">
                <a:solidFill>
                  <a:srgbClr val="333333"/>
                </a:solidFill>
                <a:latin typeface="Arial"/>
                <a:cs typeface="Arial"/>
              </a:rPr>
              <a:t> </a:t>
            </a:r>
            <a:r>
              <a:rPr sz="1800" i="1" dirty="0">
                <a:solidFill>
                  <a:srgbClr val="333333"/>
                </a:solidFill>
                <a:latin typeface="Arial"/>
                <a:cs typeface="Arial"/>
              </a:rPr>
              <a:t>skolefritidsordninga</a:t>
            </a:r>
            <a:r>
              <a:rPr sz="1800" i="1" spc="-5" dirty="0">
                <a:solidFill>
                  <a:srgbClr val="333333"/>
                </a:solidFill>
                <a:latin typeface="Arial"/>
                <a:cs typeface="Arial"/>
              </a:rPr>
              <a:t> </a:t>
            </a:r>
            <a:r>
              <a:rPr sz="1800" i="1" dirty="0">
                <a:solidFill>
                  <a:srgbClr val="333333"/>
                </a:solidFill>
                <a:latin typeface="Arial"/>
                <a:cs typeface="Arial"/>
              </a:rPr>
              <a:t>og</a:t>
            </a:r>
            <a:r>
              <a:rPr sz="1800" i="1" spc="-40" dirty="0">
                <a:solidFill>
                  <a:srgbClr val="333333"/>
                </a:solidFill>
                <a:latin typeface="Arial"/>
                <a:cs typeface="Arial"/>
              </a:rPr>
              <a:t> </a:t>
            </a:r>
            <a:r>
              <a:rPr sz="1800" i="1" spc="-10" dirty="0">
                <a:solidFill>
                  <a:srgbClr val="333333"/>
                </a:solidFill>
                <a:latin typeface="Arial"/>
                <a:cs typeface="Arial"/>
              </a:rPr>
              <a:t>pedagogisk-</a:t>
            </a:r>
            <a:r>
              <a:rPr sz="1800" i="1" dirty="0">
                <a:solidFill>
                  <a:srgbClr val="333333"/>
                </a:solidFill>
                <a:latin typeface="Arial"/>
                <a:cs typeface="Arial"/>
              </a:rPr>
              <a:t>psykologisk</a:t>
            </a:r>
            <a:r>
              <a:rPr sz="1800" i="1" spc="30" dirty="0">
                <a:solidFill>
                  <a:srgbClr val="333333"/>
                </a:solidFill>
                <a:latin typeface="Arial"/>
                <a:cs typeface="Arial"/>
              </a:rPr>
              <a:t> </a:t>
            </a:r>
            <a:r>
              <a:rPr sz="1800" i="1" dirty="0">
                <a:solidFill>
                  <a:srgbClr val="333333"/>
                </a:solidFill>
                <a:latin typeface="Arial"/>
                <a:cs typeface="Arial"/>
              </a:rPr>
              <a:t>teneste</a:t>
            </a:r>
            <a:r>
              <a:rPr sz="1800" i="1" spc="-35" dirty="0">
                <a:solidFill>
                  <a:srgbClr val="333333"/>
                </a:solidFill>
                <a:latin typeface="Arial"/>
                <a:cs typeface="Arial"/>
              </a:rPr>
              <a:t> </a:t>
            </a:r>
            <a:r>
              <a:rPr sz="1800" i="1" dirty="0">
                <a:solidFill>
                  <a:srgbClr val="333333"/>
                </a:solidFill>
                <a:latin typeface="Arial"/>
                <a:cs typeface="Arial"/>
              </a:rPr>
              <a:t>skal</a:t>
            </a:r>
            <a:r>
              <a:rPr sz="1800" i="1" spc="-40" dirty="0">
                <a:solidFill>
                  <a:srgbClr val="333333"/>
                </a:solidFill>
                <a:latin typeface="Arial"/>
                <a:cs typeface="Arial"/>
              </a:rPr>
              <a:t> </a:t>
            </a:r>
            <a:r>
              <a:rPr sz="1800" i="1" dirty="0">
                <a:solidFill>
                  <a:srgbClr val="333333"/>
                </a:solidFill>
                <a:latin typeface="Arial"/>
                <a:cs typeface="Arial"/>
              </a:rPr>
              <a:t>samarbeide</a:t>
            </a:r>
            <a:r>
              <a:rPr sz="1800" i="1" spc="-15" dirty="0">
                <a:solidFill>
                  <a:srgbClr val="333333"/>
                </a:solidFill>
                <a:latin typeface="Arial"/>
                <a:cs typeface="Arial"/>
              </a:rPr>
              <a:t> </a:t>
            </a:r>
            <a:r>
              <a:rPr sz="1800" i="1" dirty="0">
                <a:solidFill>
                  <a:srgbClr val="333333"/>
                </a:solidFill>
                <a:latin typeface="Arial"/>
                <a:cs typeface="Arial"/>
              </a:rPr>
              <a:t>med</a:t>
            </a:r>
            <a:r>
              <a:rPr sz="1800" i="1" spc="-25" dirty="0">
                <a:solidFill>
                  <a:srgbClr val="333333"/>
                </a:solidFill>
                <a:latin typeface="Arial"/>
                <a:cs typeface="Arial"/>
              </a:rPr>
              <a:t> </a:t>
            </a:r>
            <a:r>
              <a:rPr sz="1800" i="1" dirty="0">
                <a:solidFill>
                  <a:srgbClr val="333333"/>
                </a:solidFill>
                <a:latin typeface="Arial"/>
                <a:cs typeface="Arial"/>
              </a:rPr>
              <a:t>andre</a:t>
            </a:r>
            <a:r>
              <a:rPr sz="1800" i="1" spc="-25" dirty="0">
                <a:solidFill>
                  <a:srgbClr val="333333"/>
                </a:solidFill>
                <a:latin typeface="Arial"/>
                <a:cs typeface="Arial"/>
              </a:rPr>
              <a:t> </a:t>
            </a:r>
            <a:r>
              <a:rPr sz="1800" i="1" spc="-10" dirty="0">
                <a:solidFill>
                  <a:srgbClr val="333333"/>
                </a:solidFill>
                <a:latin typeface="Arial"/>
                <a:cs typeface="Arial"/>
              </a:rPr>
              <a:t>tenesteytarar </a:t>
            </a:r>
            <a:r>
              <a:rPr sz="1800" i="1" dirty="0">
                <a:solidFill>
                  <a:srgbClr val="333333"/>
                </a:solidFill>
                <a:latin typeface="Arial"/>
                <a:cs typeface="Arial"/>
              </a:rPr>
              <a:t>dersom</a:t>
            </a:r>
            <a:r>
              <a:rPr sz="1800" i="1" spc="-40" dirty="0">
                <a:solidFill>
                  <a:srgbClr val="333333"/>
                </a:solidFill>
                <a:latin typeface="Arial"/>
                <a:cs typeface="Arial"/>
              </a:rPr>
              <a:t> </a:t>
            </a:r>
            <a:r>
              <a:rPr sz="1800" i="1" dirty="0">
                <a:solidFill>
                  <a:srgbClr val="333333"/>
                </a:solidFill>
                <a:latin typeface="Arial"/>
                <a:cs typeface="Arial"/>
              </a:rPr>
              <a:t>samarbeid</a:t>
            </a:r>
            <a:r>
              <a:rPr sz="1800" i="1" spc="-35" dirty="0">
                <a:solidFill>
                  <a:srgbClr val="333333"/>
                </a:solidFill>
                <a:latin typeface="Arial"/>
                <a:cs typeface="Arial"/>
              </a:rPr>
              <a:t> </a:t>
            </a:r>
            <a:r>
              <a:rPr sz="1800" i="1" dirty="0">
                <a:solidFill>
                  <a:srgbClr val="333333"/>
                </a:solidFill>
                <a:latin typeface="Arial"/>
                <a:cs typeface="Arial"/>
              </a:rPr>
              <a:t>er</a:t>
            </a:r>
            <a:r>
              <a:rPr sz="1800" i="1" spc="-35" dirty="0">
                <a:solidFill>
                  <a:srgbClr val="333333"/>
                </a:solidFill>
                <a:latin typeface="Arial"/>
                <a:cs typeface="Arial"/>
              </a:rPr>
              <a:t> </a:t>
            </a:r>
            <a:r>
              <a:rPr sz="1800" i="1" dirty="0">
                <a:solidFill>
                  <a:srgbClr val="333333"/>
                </a:solidFill>
                <a:latin typeface="Arial"/>
                <a:cs typeface="Arial"/>
              </a:rPr>
              <a:t>nødvendig</a:t>
            </a:r>
            <a:r>
              <a:rPr sz="1800" i="1" spc="-20" dirty="0">
                <a:solidFill>
                  <a:srgbClr val="333333"/>
                </a:solidFill>
                <a:latin typeface="Arial"/>
                <a:cs typeface="Arial"/>
              </a:rPr>
              <a:t> </a:t>
            </a:r>
            <a:r>
              <a:rPr sz="1800" i="1" dirty="0">
                <a:solidFill>
                  <a:srgbClr val="333333"/>
                </a:solidFill>
                <a:latin typeface="Arial"/>
                <a:cs typeface="Arial"/>
              </a:rPr>
              <a:t>for</a:t>
            </a:r>
            <a:r>
              <a:rPr sz="1800" i="1" spc="-35" dirty="0">
                <a:solidFill>
                  <a:srgbClr val="333333"/>
                </a:solidFill>
                <a:latin typeface="Arial"/>
                <a:cs typeface="Arial"/>
              </a:rPr>
              <a:t> </a:t>
            </a:r>
            <a:r>
              <a:rPr sz="1800" i="1" dirty="0">
                <a:solidFill>
                  <a:srgbClr val="333333"/>
                </a:solidFill>
                <a:latin typeface="Arial"/>
                <a:cs typeface="Arial"/>
              </a:rPr>
              <a:t>å</a:t>
            </a:r>
            <a:r>
              <a:rPr sz="1800" i="1" spc="-45" dirty="0">
                <a:solidFill>
                  <a:srgbClr val="333333"/>
                </a:solidFill>
                <a:latin typeface="Arial"/>
                <a:cs typeface="Arial"/>
              </a:rPr>
              <a:t> </a:t>
            </a:r>
            <a:r>
              <a:rPr sz="1800" i="1" dirty="0">
                <a:solidFill>
                  <a:srgbClr val="333333"/>
                </a:solidFill>
                <a:latin typeface="Arial"/>
                <a:cs typeface="Arial"/>
              </a:rPr>
              <a:t>gi</a:t>
            </a:r>
            <a:r>
              <a:rPr sz="1800" i="1" spc="-45" dirty="0">
                <a:solidFill>
                  <a:srgbClr val="333333"/>
                </a:solidFill>
                <a:latin typeface="Arial"/>
                <a:cs typeface="Arial"/>
              </a:rPr>
              <a:t> </a:t>
            </a:r>
            <a:r>
              <a:rPr sz="1800" i="1" dirty="0">
                <a:solidFill>
                  <a:srgbClr val="333333"/>
                </a:solidFill>
                <a:latin typeface="Arial"/>
                <a:cs typeface="Arial"/>
              </a:rPr>
              <a:t>eleven</a:t>
            </a:r>
            <a:r>
              <a:rPr sz="1800" i="1" spc="-20" dirty="0">
                <a:solidFill>
                  <a:srgbClr val="333333"/>
                </a:solidFill>
                <a:latin typeface="Arial"/>
                <a:cs typeface="Arial"/>
              </a:rPr>
              <a:t> </a:t>
            </a:r>
            <a:r>
              <a:rPr sz="1800" i="1" dirty="0">
                <a:solidFill>
                  <a:srgbClr val="333333"/>
                </a:solidFill>
                <a:latin typeface="Arial"/>
                <a:cs typeface="Arial"/>
              </a:rPr>
              <a:t>eit</a:t>
            </a:r>
            <a:r>
              <a:rPr sz="1800" i="1" spc="-35" dirty="0">
                <a:solidFill>
                  <a:srgbClr val="333333"/>
                </a:solidFill>
                <a:latin typeface="Arial"/>
                <a:cs typeface="Arial"/>
              </a:rPr>
              <a:t> </a:t>
            </a:r>
            <a:r>
              <a:rPr sz="1800" i="1" dirty="0">
                <a:solidFill>
                  <a:srgbClr val="333333"/>
                </a:solidFill>
                <a:latin typeface="Arial"/>
                <a:cs typeface="Arial"/>
              </a:rPr>
              <a:t>heilskapleg</a:t>
            </a:r>
            <a:r>
              <a:rPr sz="1800" i="1" spc="-10" dirty="0">
                <a:solidFill>
                  <a:srgbClr val="333333"/>
                </a:solidFill>
                <a:latin typeface="Arial"/>
                <a:cs typeface="Arial"/>
              </a:rPr>
              <a:t> </a:t>
            </a:r>
            <a:r>
              <a:rPr sz="1800" i="1" dirty="0">
                <a:solidFill>
                  <a:srgbClr val="333333"/>
                </a:solidFill>
                <a:latin typeface="Arial"/>
                <a:cs typeface="Arial"/>
              </a:rPr>
              <a:t>og</a:t>
            </a:r>
            <a:r>
              <a:rPr sz="1800" i="1" spc="-45" dirty="0">
                <a:solidFill>
                  <a:srgbClr val="333333"/>
                </a:solidFill>
                <a:latin typeface="Arial"/>
                <a:cs typeface="Arial"/>
              </a:rPr>
              <a:t> </a:t>
            </a:r>
            <a:r>
              <a:rPr sz="1800" i="1" dirty="0">
                <a:solidFill>
                  <a:srgbClr val="333333"/>
                </a:solidFill>
                <a:latin typeface="Arial"/>
                <a:cs typeface="Arial"/>
              </a:rPr>
              <a:t>samordna</a:t>
            </a:r>
            <a:r>
              <a:rPr sz="1800" i="1" spc="-35" dirty="0">
                <a:solidFill>
                  <a:srgbClr val="333333"/>
                </a:solidFill>
                <a:latin typeface="Arial"/>
                <a:cs typeface="Arial"/>
              </a:rPr>
              <a:t> </a:t>
            </a:r>
            <a:r>
              <a:rPr sz="1800" i="1" dirty="0">
                <a:solidFill>
                  <a:srgbClr val="333333"/>
                </a:solidFill>
                <a:latin typeface="Arial"/>
                <a:cs typeface="Arial"/>
              </a:rPr>
              <a:t>tenestetilbod.</a:t>
            </a:r>
            <a:r>
              <a:rPr sz="1800" i="1" spc="-20" dirty="0">
                <a:solidFill>
                  <a:srgbClr val="333333"/>
                </a:solidFill>
                <a:latin typeface="Arial"/>
                <a:cs typeface="Arial"/>
              </a:rPr>
              <a:t> </a:t>
            </a:r>
            <a:r>
              <a:rPr sz="1800" i="1" dirty="0">
                <a:solidFill>
                  <a:srgbClr val="333333"/>
                </a:solidFill>
                <a:latin typeface="Arial"/>
                <a:cs typeface="Arial"/>
              </a:rPr>
              <a:t>Dersom</a:t>
            </a:r>
            <a:r>
              <a:rPr sz="1800" i="1" spc="-25" dirty="0">
                <a:solidFill>
                  <a:srgbClr val="333333"/>
                </a:solidFill>
                <a:latin typeface="Arial"/>
                <a:cs typeface="Arial"/>
              </a:rPr>
              <a:t> </a:t>
            </a:r>
            <a:r>
              <a:rPr sz="1800" i="1" dirty="0">
                <a:solidFill>
                  <a:srgbClr val="333333"/>
                </a:solidFill>
                <a:latin typeface="Arial"/>
                <a:cs typeface="Arial"/>
              </a:rPr>
              <a:t>eleven</a:t>
            </a:r>
            <a:r>
              <a:rPr sz="1800" i="1" spc="-30" dirty="0">
                <a:solidFill>
                  <a:srgbClr val="333333"/>
                </a:solidFill>
                <a:latin typeface="Arial"/>
                <a:cs typeface="Arial"/>
              </a:rPr>
              <a:t> </a:t>
            </a:r>
            <a:r>
              <a:rPr sz="1800" i="1" spc="-25" dirty="0">
                <a:solidFill>
                  <a:srgbClr val="333333"/>
                </a:solidFill>
                <a:latin typeface="Arial"/>
                <a:cs typeface="Arial"/>
              </a:rPr>
              <a:t>har </a:t>
            </a:r>
            <a:r>
              <a:rPr sz="1800" i="1" dirty="0">
                <a:solidFill>
                  <a:srgbClr val="333333"/>
                </a:solidFill>
                <a:latin typeface="Arial"/>
                <a:cs typeface="Arial"/>
              </a:rPr>
              <a:t>individuell plan</a:t>
            </a:r>
            <a:r>
              <a:rPr sz="1800" i="1" spc="-25" dirty="0">
                <a:solidFill>
                  <a:srgbClr val="333333"/>
                </a:solidFill>
                <a:latin typeface="Arial"/>
                <a:cs typeface="Arial"/>
              </a:rPr>
              <a:t> </a:t>
            </a:r>
            <a:r>
              <a:rPr sz="1800" i="1" dirty="0">
                <a:solidFill>
                  <a:srgbClr val="333333"/>
                </a:solidFill>
                <a:latin typeface="Arial"/>
                <a:cs typeface="Arial"/>
              </a:rPr>
              <a:t>etter</a:t>
            </a:r>
            <a:r>
              <a:rPr sz="1800" i="1" spc="-30" dirty="0">
                <a:solidFill>
                  <a:srgbClr val="333333"/>
                </a:solidFill>
                <a:latin typeface="Arial"/>
                <a:cs typeface="Arial"/>
              </a:rPr>
              <a:t> </a:t>
            </a:r>
            <a:r>
              <a:rPr sz="1800" i="1" dirty="0">
                <a:solidFill>
                  <a:srgbClr val="333333"/>
                </a:solidFill>
                <a:latin typeface="Arial"/>
                <a:cs typeface="Arial"/>
              </a:rPr>
              <a:t>anna</a:t>
            </a:r>
            <a:r>
              <a:rPr sz="1800" i="1" spc="-20" dirty="0">
                <a:solidFill>
                  <a:srgbClr val="333333"/>
                </a:solidFill>
                <a:latin typeface="Arial"/>
                <a:cs typeface="Arial"/>
              </a:rPr>
              <a:t> </a:t>
            </a:r>
            <a:r>
              <a:rPr sz="1800" i="1" dirty="0">
                <a:solidFill>
                  <a:srgbClr val="333333"/>
                </a:solidFill>
                <a:latin typeface="Arial"/>
                <a:cs typeface="Arial"/>
              </a:rPr>
              <a:t>lov</a:t>
            </a:r>
            <a:r>
              <a:rPr sz="1800" i="1" spc="-30" dirty="0">
                <a:solidFill>
                  <a:srgbClr val="333333"/>
                </a:solidFill>
                <a:latin typeface="Arial"/>
                <a:cs typeface="Arial"/>
              </a:rPr>
              <a:t> </a:t>
            </a:r>
            <a:r>
              <a:rPr sz="1800" i="1" dirty="0">
                <a:solidFill>
                  <a:srgbClr val="333333"/>
                </a:solidFill>
                <a:latin typeface="Arial"/>
                <a:cs typeface="Arial"/>
              </a:rPr>
              <a:t>og</a:t>
            </a:r>
            <a:r>
              <a:rPr sz="1800" i="1" spc="-40" dirty="0">
                <a:solidFill>
                  <a:srgbClr val="333333"/>
                </a:solidFill>
                <a:latin typeface="Arial"/>
                <a:cs typeface="Arial"/>
              </a:rPr>
              <a:t> </a:t>
            </a:r>
            <a:r>
              <a:rPr sz="1800" i="1" dirty="0">
                <a:solidFill>
                  <a:srgbClr val="333333"/>
                </a:solidFill>
                <a:latin typeface="Arial"/>
                <a:cs typeface="Arial"/>
              </a:rPr>
              <a:t>forskrift,</a:t>
            </a:r>
            <a:r>
              <a:rPr sz="1800" i="1" spc="-25" dirty="0">
                <a:solidFill>
                  <a:srgbClr val="333333"/>
                </a:solidFill>
                <a:latin typeface="Arial"/>
                <a:cs typeface="Arial"/>
              </a:rPr>
              <a:t> </a:t>
            </a:r>
            <a:r>
              <a:rPr sz="1800" i="1" dirty="0">
                <a:solidFill>
                  <a:srgbClr val="333333"/>
                </a:solidFill>
                <a:latin typeface="Arial"/>
                <a:cs typeface="Arial"/>
              </a:rPr>
              <a:t>skal</a:t>
            </a:r>
            <a:r>
              <a:rPr sz="1800" i="1" spc="-20" dirty="0">
                <a:solidFill>
                  <a:srgbClr val="333333"/>
                </a:solidFill>
                <a:latin typeface="Arial"/>
                <a:cs typeface="Arial"/>
              </a:rPr>
              <a:t> </a:t>
            </a:r>
            <a:r>
              <a:rPr sz="1800" i="1" dirty="0">
                <a:solidFill>
                  <a:srgbClr val="333333"/>
                </a:solidFill>
                <a:latin typeface="Arial"/>
                <a:cs typeface="Arial"/>
              </a:rPr>
              <a:t>skolen,</a:t>
            </a:r>
            <a:r>
              <a:rPr sz="1800" i="1" spc="-25" dirty="0">
                <a:solidFill>
                  <a:srgbClr val="333333"/>
                </a:solidFill>
                <a:latin typeface="Arial"/>
                <a:cs typeface="Arial"/>
              </a:rPr>
              <a:t> </a:t>
            </a:r>
            <a:r>
              <a:rPr sz="1800" i="1" dirty="0">
                <a:solidFill>
                  <a:srgbClr val="333333"/>
                </a:solidFill>
                <a:latin typeface="Arial"/>
                <a:cs typeface="Arial"/>
              </a:rPr>
              <a:t>skolefritidsordninga</a:t>
            </a:r>
            <a:r>
              <a:rPr sz="1800" i="1" spc="15" dirty="0">
                <a:solidFill>
                  <a:srgbClr val="333333"/>
                </a:solidFill>
                <a:latin typeface="Arial"/>
                <a:cs typeface="Arial"/>
              </a:rPr>
              <a:t> </a:t>
            </a:r>
            <a:r>
              <a:rPr sz="1800" i="1" dirty="0">
                <a:solidFill>
                  <a:srgbClr val="333333"/>
                </a:solidFill>
                <a:latin typeface="Arial"/>
                <a:cs typeface="Arial"/>
              </a:rPr>
              <a:t>og</a:t>
            </a:r>
            <a:r>
              <a:rPr sz="1800" i="1" spc="-35" dirty="0">
                <a:solidFill>
                  <a:srgbClr val="333333"/>
                </a:solidFill>
                <a:latin typeface="Arial"/>
                <a:cs typeface="Arial"/>
              </a:rPr>
              <a:t> </a:t>
            </a:r>
            <a:r>
              <a:rPr sz="1800" i="1" dirty="0">
                <a:solidFill>
                  <a:srgbClr val="333333"/>
                </a:solidFill>
                <a:latin typeface="Arial"/>
                <a:cs typeface="Arial"/>
              </a:rPr>
              <a:t>den</a:t>
            </a:r>
            <a:r>
              <a:rPr sz="1800" i="1" spc="-25" dirty="0">
                <a:solidFill>
                  <a:srgbClr val="333333"/>
                </a:solidFill>
                <a:latin typeface="Arial"/>
                <a:cs typeface="Arial"/>
              </a:rPr>
              <a:t> </a:t>
            </a:r>
            <a:r>
              <a:rPr sz="1800" i="1" spc="-10" dirty="0">
                <a:solidFill>
                  <a:srgbClr val="333333"/>
                </a:solidFill>
                <a:latin typeface="Arial"/>
                <a:cs typeface="Arial"/>
              </a:rPr>
              <a:t>pedagogisk-psykologiske </a:t>
            </a:r>
            <a:r>
              <a:rPr sz="1800" i="1" dirty="0">
                <a:solidFill>
                  <a:srgbClr val="333333"/>
                </a:solidFill>
                <a:latin typeface="Arial"/>
                <a:cs typeface="Arial"/>
              </a:rPr>
              <a:t>tenesta</a:t>
            </a:r>
            <a:r>
              <a:rPr sz="1800" i="1" spc="-35" dirty="0">
                <a:solidFill>
                  <a:srgbClr val="333333"/>
                </a:solidFill>
                <a:latin typeface="Arial"/>
                <a:cs typeface="Arial"/>
              </a:rPr>
              <a:t> </a:t>
            </a:r>
            <a:r>
              <a:rPr sz="1800" i="1" dirty="0">
                <a:solidFill>
                  <a:srgbClr val="333333"/>
                </a:solidFill>
                <a:latin typeface="Arial"/>
                <a:cs typeface="Arial"/>
              </a:rPr>
              <a:t>delta</a:t>
            </a:r>
            <a:r>
              <a:rPr sz="1800" i="1" spc="-20" dirty="0">
                <a:solidFill>
                  <a:srgbClr val="333333"/>
                </a:solidFill>
                <a:latin typeface="Arial"/>
                <a:cs typeface="Arial"/>
              </a:rPr>
              <a:t> </a:t>
            </a:r>
            <a:r>
              <a:rPr sz="1800" i="1" dirty="0">
                <a:solidFill>
                  <a:srgbClr val="333333"/>
                </a:solidFill>
                <a:latin typeface="Arial"/>
                <a:cs typeface="Arial"/>
              </a:rPr>
              <a:t>i</a:t>
            </a:r>
            <a:r>
              <a:rPr sz="1800" i="1" spc="-25" dirty="0">
                <a:solidFill>
                  <a:srgbClr val="333333"/>
                </a:solidFill>
                <a:latin typeface="Arial"/>
                <a:cs typeface="Arial"/>
              </a:rPr>
              <a:t> </a:t>
            </a:r>
            <a:r>
              <a:rPr sz="1800" i="1" dirty="0">
                <a:solidFill>
                  <a:srgbClr val="333333"/>
                </a:solidFill>
                <a:latin typeface="Arial"/>
                <a:cs typeface="Arial"/>
              </a:rPr>
              <a:t>samarbeid</a:t>
            </a:r>
            <a:r>
              <a:rPr sz="1800" i="1" spc="-15" dirty="0">
                <a:solidFill>
                  <a:srgbClr val="333333"/>
                </a:solidFill>
                <a:latin typeface="Arial"/>
                <a:cs typeface="Arial"/>
              </a:rPr>
              <a:t> </a:t>
            </a:r>
            <a:r>
              <a:rPr sz="1800" i="1" dirty="0">
                <a:solidFill>
                  <a:srgbClr val="333333"/>
                </a:solidFill>
                <a:latin typeface="Arial"/>
                <a:cs typeface="Arial"/>
              </a:rPr>
              <a:t>om</a:t>
            </a:r>
            <a:r>
              <a:rPr sz="1800" i="1" spc="-25" dirty="0">
                <a:solidFill>
                  <a:srgbClr val="333333"/>
                </a:solidFill>
                <a:latin typeface="Arial"/>
                <a:cs typeface="Arial"/>
              </a:rPr>
              <a:t> </a:t>
            </a:r>
            <a:r>
              <a:rPr sz="1800" i="1" dirty="0">
                <a:solidFill>
                  <a:srgbClr val="333333"/>
                </a:solidFill>
                <a:latin typeface="Arial"/>
                <a:cs typeface="Arial"/>
              </a:rPr>
              <a:t>utarbeiding</a:t>
            </a:r>
            <a:r>
              <a:rPr sz="1800" i="1" spc="-15" dirty="0">
                <a:solidFill>
                  <a:srgbClr val="333333"/>
                </a:solidFill>
                <a:latin typeface="Arial"/>
                <a:cs typeface="Arial"/>
              </a:rPr>
              <a:t> </a:t>
            </a:r>
            <a:r>
              <a:rPr sz="1800" i="1" dirty="0">
                <a:solidFill>
                  <a:srgbClr val="333333"/>
                </a:solidFill>
                <a:latin typeface="Arial"/>
                <a:cs typeface="Arial"/>
              </a:rPr>
              <a:t>og</a:t>
            </a:r>
            <a:r>
              <a:rPr sz="1800" i="1" spc="-35" dirty="0">
                <a:solidFill>
                  <a:srgbClr val="333333"/>
                </a:solidFill>
                <a:latin typeface="Arial"/>
                <a:cs typeface="Arial"/>
              </a:rPr>
              <a:t> </a:t>
            </a:r>
            <a:r>
              <a:rPr sz="1800" i="1" dirty="0">
                <a:solidFill>
                  <a:srgbClr val="333333"/>
                </a:solidFill>
                <a:latin typeface="Arial"/>
                <a:cs typeface="Arial"/>
              </a:rPr>
              <a:t>oppfølging</a:t>
            </a:r>
            <a:r>
              <a:rPr sz="1800" i="1" spc="-5" dirty="0">
                <a:solidFill>
                  <a:srgbClr val="333333"/>
                </a:solidFill>
                <a:latin typeface="Arial"/>
                <a:cs typeface="Arial"/>
              </a:rPr>
              <a:t> </a:t>
            </a:r>
            <a:r>
              <a:rPr sz="1800" i="1" dirty="0">
                <a:solidFill>
                  <a:srgbClr val="333333"/>
                </a:solidFill>
                <a:latin typeface="Arial"/>
                <a:cs typeface="Arial"/>
              </a:rPr>
              <a:t>av</a:t>
            </a:r>
            <a:r>
              <a:rPr sz="1800" i="1" spc="-30" dirty="0">
                <a:solidFill>
                  <a:srgbClr val="333333"/>
                </a:solidFill>
                <a:latin typeface="Arial"/>
                <a:cs typeface="Arial"/>
              </a:rPr>
              <a:t> </a:t>
            </a:r>
            <a:r>
              <a:rPr sz="1800" i="1" dirty="0">
                <a:solidFill>
                  <a:srgbClr val="333333"/>
                </a:solidFill>
                <a:latin typeface="Arial"/>
                <a:cs typeface="Arial"/>
              </a:rPr>
              <a:t>tiltak</a:t>
            </a:r>
            <a:r>
              <a:rPr sz="1800" i="1" spc="-25" dirty="0">
                <a:solidFill>
                  <a:srgbClr val="333333"/>
                </a:solidFill>
                <a:latin typeface="Arial"/>
                <a:cs typeface="Arial"/>
              </a:rPr>
              <a:t> </a:t>
            </a:r>
            <a:r>
              <a:rPr sz="1800" i="1" dirty="0">
                <a:solidFill>
                  <a:srgbClr val="333333"/>
                </a:solidFill>
                <a:latin typeface="Arial"/>
                <a:cs typeface="Arial"/>
              </a:rPr>
              <a:t>og</a:t>
            </a:r>
            <a:r>
              <a:rPr sz="1800" i="1" spc="-35" dirty="0">
                <a:solidFill>
                  <a:srgbClr val="333333"/>
                </a:solidFill>
                <a:latin typeface="Arial"/>
                <a:cs typeface="Arial"/>
              </a:rPr>
              <a:t> </a:t>
            </a:r>
            <a:r>
              <a:rPr sz="1800" i="1" dirty="0">
                <a:solidFill>
                  <a:srgbClr val="333333"/>
                </a:solidFill>
                <a:latin typeface="Arial"/>
                <a:cs typeface="Arial"/>
              </a:rPr>
              <a:t>mål</a:t>
            </a:r>
            <a:r>
              <a:rPr sz="1800" i="1" spc="-20" dirty="0">
                <a:solidFill>
                  <a:srgbClr val="333333"/>
                </a:solidFill>
                <a:latin typeface="Arial"/>
                <a:cs typeface="Arial"/>
              </a:rPr>
              <a:t> </a:t>
            </a:r>
            <a:r>
              <a:rPr sz="1800" i="1" dirty="0">
                <a:solidFill>
                  <a:srgbClr val="333333"/>
                </a:solidFill>
                <a:latin typeface="Arial"/>
                <a:cs typeface="Arial"/>
              </a:rPr>
              <a:t>i</a:t>
            </a:r>
            <a:r>
              <a:rPr sz="1800" i="1" spc="-30" dirty="0">
                <a:solidFill>
                  <a:srgbClr val="333333"/>
                </a:solidFill>
                <a:latin typeface="Arial"/>
                <a:cs typeface="Arial"/>
              </a:rPr>
              <a:t> </a:t>
            </a:r>
            <a:r>
              <a:rPr sz="1800" i="1" dirty="0">
                <a:solidFill>
                  <a:srgbClr val="333333"/>
                </a:solidFill>
                <a:latin typeface="Arial"/>
                <a:cs typeface="Arial"/>
              </a:rPr>
              <a:t>den</a:t>
            </a:r>
            <a:r>
              <a:rPr sz="1800" i="1" spc="-25" dirty="0">
                <a:solidFill>
                  <a:srgbClr val="333333"/>
                </a:solidFill>
                <a:latin typeface="Arial"/>
                <a:cs typeface="Arial"/>
              </a:rPr>
              <a:t> </a:t>
            </a:r>
            <a:r>
              <a:rPr sz="1800" i="1" dirty="0">
                <a:solidFill>
                  <a:srgbClr val="333333"/>
                </a:solidFill>
                <a:latin typeface="Arial"/>
                <a:cs typeface="Arial"/>
              </a:rPr>
              <a:t>individuelle</a:t>
            </a:r>
            <a:r>
              <a:rPr sz="1800" i="1" spc="15" dirty="0">
                <a:solidFill>
                  <a:srgbClr val="333333"/>
                </a:solidFill>
                <a:latin typeface="Arial"/>
                <a:cs typeface="Arial"/>
              </a:rPr>
              <a:t> </a:t>
            </a:r>
            <a:r>
              <a:rPr sz="1800" i="1" spc="-10" dirty="0">
                <a:solidFill>
                  <a:srgbClr val="333333"/>
                </a:solidFill>
                <a:latin typeface="Arial"/>
                <a:cs typeface="Arial"/>
              </a:rPr>
              <a:t>planen.</a:t>
            </a:r>
            <a:endParaRPr sz="1800" i="1" dirty="0">
              <a:latin typeface="Arial"/>
              <a:cs typeface="Arial"/>
            </a:endParaRPr>
          </a:p>
          <a:p>
            <a:pPr marL="12700" marR="170815">
              <a:lnSpc>
                <a:spcPct val="100000"/>
              </a:lnSpc>
              <a:spcBef>
                <a:spcPts val="1095"/>
              </a:spcBef>
            </a:pPr>
            <a:r>
              <a:rPr sz="1800" i="1" dirty="0">
                <a:solidFill>
                  <a:srgbClr val="333333"/>
                </a:solidFill>
                <a:latin typeface="Arial"/>
                <a:cs typeface="Arial"/>
              </a:rPr>
              <a:t>Kommunen</a:t>
            </a:r>
            <a:r>
              <a:rPr sz="1800" i="1" spc="-30" dirty="0">
                <a:solidFill>
                  <a:srgbClr val="333333"/>
                </a:solidFill>
                <a:latin typeface="Arial"/>
                <a:cs typeface="Arial"/>
              </a:rPr>
              <a:t> </a:t>
            </a:r>
            <a:r>
              <a:rPr sz="1800" i="1" dirty="0">
                <a:solidFill>
                  <a:srgbClr val="333333"/>
                </a:solidFill>
                <a:latin typeface="Arial"/>
                <a:cs typeface="Arial"/>
              </a:rPr>
              <a:t>skal</a:t>
            </a:r>
            <a:r>
              <a:rPr sz="1800" i="1" spc="-30" dirty="0">
                <a:solidFill>
                  <a:srgbClr val="333333"/>
                </a:solidFill>
                <a:latin typeface="Arial"/>
                <a:cs typeface="Arial"/>
              </a:rPr>
              <a:t> </a:t>
            </a:r>
            <a:r>
              <a:rPr sz="1800" i="1" dirty="0">
                <a:solidFill>
                  <a:srgbClr val="333333"/>
                </a:solidFill>
                <a:latin typeface="Arial"/>
                <a:cs typeface="Arial"/>
              </a:rPr>
              <a:t>samordne</a:t>
            </a:r>
            <a:r>
              <a:rPr sz="1800" i="1" spc="-20" dirty="0">
                <a:solidFill>
                  <a:srgbClr val="333333"/>
                </a:solidFill>
                <a:latin typeface="Arial"/>
                <a:cs typeface="Arial"/>
              </a:rPr>
              <a:t> </a:t>
            </a:r>
            <a:r>
              <a:rPr sz="1800" i="1" dirty="0">
                <a:solidFill>
                  <a:srgbClr val="333333"/>
                </a:solidFill>
                <a:latin typeface="Arial"/>
                <a:cs typeface="Arial"/>
              </a:rPr>
              <a:t>tenestetilbodet</a:t>
            </a:r>
            <a:r>
              <a:rPr sz="1800" i="1" spc="-10" dirty="0">
                <a:solidFill>
                  <a:srgbClr val="333333"/>
                </a:solidFill>
                <a:latin typeface="Arial"/>
                <a:cs typeface="Arial"/>
              </a:rPr>
              <a:t> </a:t>
            </a:r>
            <a:r>
              <a:rPr sz="1800" i="1" dirty="0">
                <a:solidFill>
                  <a:srgbClr val="333333"/>
                </a:solidFill>
                <a:latin typeface="Arial"/>
                <a:cs typeface="Arial"/>
              </a:rPr>
              <a:t>etter</a:t>
            </a:r>
            <a:r>
              <a:rPr sz="1800" i="1" spc="-50" dirty="0">
                <a:solidFill>
                  <a:srgbClr val="333333"/>
                </a:solidFill>
                <a:latin typeface="Arial"/>
                <a:cs typeface="Arial"/>
              </a:rPr>
              <a:t> </a:t>
            </a:r>
            <a:r>
              <a:rPr sz="1800" i="1" dirty="0">
                <a:solidFill>
                  <a:srgbClr val="333333"/>
                </a:solidFill>
                <a:latin typeface="Arial"/>
                <a:cs typeface="Arial"/>
              </a:rPr>
              <a:t>første</a:t>
            </a:r>
            <a:r>
              <a:rPr sz="1800" i="1" spc="-45" dirty="0">
                <a:solidFill>
                  <a:srgbClr val="333333"/>
                </a:solidFill>
                <a:latin typeface="Arial"/>
                <a:cs typeface="Arial"/>
              </a:rPr>
              <a:t> </a:t>
            </a:r>
            <a:r>
              <a:rPr sz="1800" i="1" dirty="0">
                <a:solidFill>
                  <a:srgbClr val="333333"/>
                </a:solidFill>
                <a:latin typeface="Arial"/>
                <a:cs typeface="Arial"/>
              </a:rPr>
              <a:t>ledd.</a:t>
            </a:r>
            <a:r>
              <a:rPr sz="1800" i="1" spc="-20" dirty="0">
                <a:solidFill>
                  <a:srgbClr val="333333"/>
                </a:solidFill>
                <a:latin typeface="Arial"/>
                <a:cs typeface="Arial"/>
              </a:rPr>
              <a:t> </a:t>
            </a:r>
            <a:r>
              <a:rPr sz="1800" i="1" dirty="0">
                <a:solidFill>
                  <a:srgbClr val="333333"/>
                </a:solidFill>
                <a:latin typeface="Arial"/>
                <a:cs typeface="Arial"/>
              </a:rPr>
              <a:t>Ved</a:t>
            </a:r>
            <a:r>
              <a:rPr sz="1800" i="1" spc="-40" dirty="0">
                <a:solidFill>
                  <a:srgbClr val="333333"/>
                </a:solidFill>
                <a:latin typeface="Arial"/>
                <a:cs typeface="Arial"/>
              </a:rPr>
              <a:t> </a:t>
            </a:r>
            <a:r>
              <a:rPr sz="1800" i="1" dirty="0">
                <a:solidFill>
                  <a:srgbClr val="333333"/>
                </a:solidFill>
                <a:latin typeface="Arial"/>
                <a:cs typeface="Arial"/>
              </a:rPr>
              <a:t>behov</a:t>
            </a:r>
            <a:r>
              <a:rPr sz="1800" i="1" spc="-25" dirty="0">
                <a:solidFill>
                  <a:srgbClr val="333333"/>
                </a:solidFill>
                <a:latin typeface="Arial"/>
                <a:cs typeface="Arial"/>
              </a:rPr>
              <a:t> </a:t>
            </a:r>
            <a:r>
              <a:rPr sz="1800" i="1" dirty="0">
                <a:solidFill>
                  <a:srgbClr val="333333"/>
                </a:solidFill>
                <a:latin typeface="Arial"/>
                <a:cs typeface="Arial"/>
              </a:rPr>
              <a:t>skal</a:t>
            </a:r>
            <a:r>
              <a:rPr sz="1800" i="1" spc="-45" dirty="0">
                <a:solidFill>
                  <a:srgbClr val="333333"/>
                </a:solidFill>
                <a:latin typeface="Arial"/>
                <a:cs typeface="Arial"/>
              </a:rPr>
              <a:t> </a:t>
            </a:r>
            <a:r>
              <a:rPr sz="1800" i="1" dirty="0">
                <a:solidFill>
                  <a:srgbClr val="333333"/>
                </a:solidFill>
                <a:latin typeface="Arial"/>
                <a:cs typeface="Arial"/>
              </a:rPr>
              <a:t>kommunen</a:t>
            </a:r>
            <a:r>
              <a:rPr sz="1800" i="1" spc="-10" dirty="0">
                <a:solidFill>
                  <a:srgbClr val="333333"/>
                </a:solidFill>
                <a:latin typeface="Arial"/>
                <a:cs typeface="Arial"/>
              </a:rPr>
              <a:t> </a:t>
            </a:r>
            <a:r>
              <a:rPr sz="1800" i="1" dirty="0">
                <a:solidFill>
                  <a:srgbClr val="333333"/>
                </a:solidFill>
                <a:latin typeface="Arial"/>
                <a:cs typeface="Arial"/>
              </a:rPr>
              <a:t>avgjere</a:t>
            </a:r>
            <a:r>
              <a:rPr sz="1800" i="1" spc="-35" dirty="0">
                <a:solidFill>
                  <a:srgbClr val="333333"/>
                </a:solidFill>
                <a:latin typeface="Arial"/>
                <a:cs typeface="Arial"/>
              </a:rPr>
              <a:t> </a:t>
            </a:r>
            <a:r>
              <a:rPr sz="1800" i="1" dirty="0">
                <a:solidFill>
                  <a:srgbClr val="333333"/>
                </a:solidFill>
                <a:latin typeface="Arial"/>
                <a:cs typeface="Arial"/>
              </a:rPr>
              <a:t>kva</a:t>
            </a:r>
            <a:r>
              <a:rPr sz="1800" i="1" spc="-35" dirty="0">
                <a:solidFill>
                  <a:srgbClr val="333333"/>
                </a:solidFill>
                <a:latin typeface="Arial"/>
                <a:cs typeface="Arial"/>
              </a:rPr>
              <a:t> </a:t>
            </a:r>
            <a:r>
              <a:rPr sz="1800" i="1" dirty="0">
                <a:solidFill>
                  <a:srgbClr val="333333"/>
                </a:solidFill>
                <a:latin typeface="Arial"/>
                <a:cs typeface="Arial"/>
              </a:rPr>
              <a:t>for</a:t>
            </a:r>
            <a:r>
              <a:rPr sz="1800" i="1" spc="-35" dirty="0">
                <a:solidFill>
                  <a:srgbClr val="333333"/>
                </a:solidFill>
                <a:latin typeface="Arial"/>
                <a:cs typeface="Arial"/>
              </a:rPr>
              <a:t> </a:t>
            </a:r>
            <a:r>
              <a:rPr sz="1800" i="1" spc="-25" dirty="0">
                <a:solidFill>
                  <a:srgbClr val="333333"/>
                </a:solidFill>
                <a:latin typeface="Arial"/>
                <a:cs typeface="Arial"/>
              </a:rPr>
              <a:t>ein </a:t>
            </a:r>
            <a:r>
              <a:rPr sz="1800" i="1" dirty="0">
                <a:solidFill>
                  <a:srgbClr val="333333"/>
                </a:solidFill>
                <a:latin typeface="Arial"/>
                <a:cs typeface="Arial"/>
              </a:rPr>
              <a:t>kommunal</a:t>
            </a:r>
            <a:r>
              <a:rPr sz="1800" i="1" spc="-30" dirty="0">
                <a:solidFill>
                  <a:srgbClr val="333333"/>
                </a:solidFill>
                <a:latin typeface="Arial"/>
                <a:cs typeface="Arial"/>
              </a:rPr>
              <a:t> </a:t>
            </a:r>
            <a:r>
              <a:rPr sz="1800" i="1" dirty="0">
                <a:solidFill>
                  <a:srgbClr val="333333"/>
                </a:solidFill>
                <a:latin typeface="Arial"/>
                <a:cs typeface="Arial"/>
              </a:rPr>
              <a:t>tenesteytar som</a:t>
            </a:r>
            <a:r>
              <a:rPr sz="1800" i="1" spc="-40" dirty="0">
                <a:solidFill>
                  <a:srgbClr val="333333"/>
                </a:solidFill>
                <a:latin typeface="Arial"/>
                <a:cs typeface="Arial"/>
              </a:rPr>
              <a:t> </a:t>
            </a:r>
            <a:r>
              <a:rPr sz="1800" i="1" dirty="0">
                <a:solidFill>
                  <a:srgbClr val="333333"/>
                </a:solidFill>
                <a:latin typeface="Arial"/>
                <a:cs typeface="Arial"/>
              </a:rPr>
              <a:t>skal</a:t>
            </a:r>
            <a:r>
              <a:rPr sz="1800" i="1" spc="-35" dirty="0">
                <a:solidFill>
                  <a:srgbClr val="333333"/>
                </a:solidFill>
                <a:latin typeface="Arial"/>
                <a:cs typeface="Arial"/>
              </a:rPr>
              <a:t> </a:t>
            </a:r>
            <a:r>
              <a:rPr sz="1800" i="1" dirty="0">
                <a:solidFill>
                  <a:srgbClr val="333333"/>
                </a:solidFill>
                <a:latin typeface="Arial"/>
                <a:cs typeface="Arial"/>
              </a:rPr>
              <a:t>vareta</a:t>
            </a:r>
            <a:r>
              <a:rPr sz="1800" i="1" spc="-40" dirty="0">
                <a:solidFill>
                  <a:srgbClr val="333333"/>
                </a:solidFill>
                <a:latin typeface="Arial"/>
                <a:cs typeface="Arial"/>
              </a:rPr>
              <a:t> </a:t>
            </a:r>
            <a:r>
              <a:rPr sz="1800" i="1" dirty="0">
                <a:solidFill>
                  <a:srgbClr val="333333"/>
                </a:solidFill>
                <a:latin typeface="Arial"/>
                <a:cs typeface="Arial"/>
              </a:rPr>
              <a:t>samordninga.</a:t>
            </a:r>
            <a:r>
              <a:rPr sz="1800" i="1" spc="-10" dirty="0">
                <a:solidFill>
                  <a:srgbClr val="333333"/>
                </a:solidFill>
                <a:latin typeface="Arial"/>
                <a:cs typeface="Arial"/>
              </a:rPr>
              <a:t> </a:t>
            </a:r>
            <a:r>
              <a:rPr sz="1800" i="1" dirty="0">
                <a:solidFill>
                  <a:srgbClr val="333333"/>
                </a:solidFill>
                <a:latin typeface="Arial"/>
                <a:cs typeface="Arial"/>
              </a:rPr>
              <a:t>Dersom</a:t>
            </a:r>
            <a:r>
              <a:rPr sz="1800" i="1" spc="-35" dirty="0">
                <a:solidFill>
                  <a:srgbClr val="333333"/>
                </a:solidFill>
                <a:latin typeface="Arial"/>
                <a:cs typeface="Arial"/>
              </a:rPr>
              <a:t> </a:t>
            </a:r>
            <a:r>
              <a:rPr sz="1800" i="1" dirty="0">
                <a:solidFill>
                  <a:srgbClr val="333333"/>
                </a:solidFill>
                <a:latin typeface="Arial"/>
                <a:cs typeface="Arial"/>
              </a:rPr>
              <a:t>det</a:t>
            </a:r>
            <a:r>
              <a:rPr sz="1800" i="1" spc="-30" dirty="0">
                <a:solidFill>
                  <a:srgbClr val="333333"/>
                </a:solidFill>
                <a:latin typeface="Arial"/>
                <a:cs typeface="Arial"/>
              </a:rPr>
              <a:t> </a:t>
            </a:r>
            <a:r>
              <a:rPr sz="1800" i="1" dirty="0">
                <a:solidFill>
                  <a:srgbClr val="333333"/>
                </a:solidFill>
                <a:latin typeface="Arial"/>
                <a:cs typeface="Arial"/>
              </a:rPr>
              <a:t>er</a:t>
            </a:r>
            <a:r>
              <a:rPr sz="1800" i="1" spc="-30" dirty="0">
                <a:solidFill>
                  <a:srgbClr val="333333"/>
                </a:solidFill>
                <a:latin typeface="Arial"/>
                <a:cs typeface="Arial"/>
              </a:rPr>
              <a:t> </a:t>
            </a:r>
            <a:r>
              <a:rPr sz="1800" i="1" dirty="0">
                <a:solidFill>
                  <a:srgbClr val="333333"/>
                </a:solidFill>
                <a:latin typeface="Arial"/>
                <a:cs typeface="Arial"/>
              </a:rPr>
              <a:t>oppnemnt</a:t>
            </a:r>
            <a:r>
              <a:rPr sz="1800" i="1" spc="-25" dirty="0">
                <a:solidFill>
                  <a:srgbClr val="333333"/>
                </a:solidFill>
                <a:latin typeface="Arial"/>
                <a:cs typeface="Arial"/>
              </a:rPr>
              <a:t> </a:t>
            </a:r>
            <a:r>
              <a:rPr sz="1800" i="1" dirty="0">
                <a:solidFill>
                  <a:srgbClr val="333333"/>
                </a:solidFill>
                <a:latin typeface="Arial"/>
                <a:cs typeface="Arial"/>
              </a:rPr>
              <a:t>barnekoordinator</a:t>
            </a:r>
            <a:r>
              <a:rPr sz="1800" i="1" spc="-5" dirty="0">
                <a:solidFill>
                  <a:srgbClr val="333333"/>
                </a:solidFill>
                <a:latin typeface="Arial"/>
                <a:cs typeface="Arial"/>
              </a:rPr>
              <a:t> </a:t>
            </a:r>
            <a:r>
              <a:rPr sz="1800" i="1" dirty="0">
                <a:solidFill>
                  <a:srgbClr val="333333"/>
                </a:solidFill>
                <a:latin typeface="Arial"/>
                <a:cs typeface="Arial"/>
              </a:rPr>
              <a:t>etter</a:t>
            </a:r>
            <a:r>
              <a:rPr sz="1800" i="1" spc="-35" dirty="0">
                <a:solidFill>
                  <a:srgbClr val="333333"/>
                </a:solidFill>
                <a:latin typeface="Arial"/>
                <a:cs typeface="Arial"/>
              </a:rPr>
              <a:t> </a:t>
            </a:r>
            <a:r>
              <a:rPr sz="1800" i="1" u="sng" spc="-10" dirty="0">
                <a:solidFill>
                  <a:srgbClr val="0462C1"/>
                </a:solidFill>
                <a:uFill>
                  <a:solidFill>
                    <a:srgbClr val="0462C1"/>
                  </a:solidFill>
                </a:uFill>
                <a:latin typeface="Arial"/>
                <a:cs typeface="Arial"/>
                <a:hlinkClick r:id="rId3"/>
              </a:rPr>
              <a:t>helse-</a:t>
            </a:r>
            <a:r>
              <a:rPr sz="1800" i="1" u="none" spc="-10" dirty="0">
                <a:solidFill>
                  <a:srgbClr val="0462C1"/>
                </a:solidFill>
                <a:latin typeface="Arial"/>
                <a:cs typeface="Arial"/>
              </a:rPr>
              <a:t> </a:t>
            </a:r>
            <a:r>
              <a:rPr sz="1800" i="1" u="sng" dirty="0">
                <a:solidFill>
                  <a:srgbClr val="0462C1"/>
                </a:solidFill>
                <a:uFill>
                  <a:solidFill>
                    <a:srgbClr val="0462C1"/>
                  </a:solidFill>
                </a:uFill>
                <a:latin typeface="Arial"/>
                <a:cs typeface="Arial"/>
                <a:hlinkClick r:id="rId3"/>
              </a:rPr>
              <a:t>og</a:t>
            </a:r>
            <a:r>
              <a:rPr sz="1800" i="1" u="sng" spc="-50" dirty="0">
                <a:solidFill>
                  <a:srgbClr val="0462C1"/>
                </a:solidFill>
                <a:uFill>
                  <a:solidFill>
                    <a:srgbClr val="0462C1"/>
                  </a:solidFill>
                </a:uFill>
                <a:latin typeface="Arial"/>
                <a:cs typeface="Arial"/>
                <a:hlinkClick r:id="rId3"/>
              </a:rPr>
              <a:t> </a:t>
            </a:r>
            <a:r>
              <a:rPr sz="1800" i="1" u="sng" dirty="0">
                <a:solidFill>
                  <a:srgbClr val="0462C1"/>
                </a:solidFill>
                <a:uFill>
                  <a:solidFill>
                    <a:srgbClr val="0462C1"/>
                  </a:solidFill>
                </a:uFill>
                <a:latin typeface="Arial"/>
                <a:cs typeface="Arial"/>
                <a:hlinkClick r:id="rId3"/>
              </a:rPr>
              <a:t>omsorgstjenesteloven §</a:t>
            </a:r>
            <a:r>
              <a:rPr sz="1800" i="1" u="sng" spc="-40" dirty="0">
                <a:solidFill>
                  <a:srgbClr val="0462C1"/>
                </a:solidFill>
                <a:uFill>
                  <a:solidFill>
                    <a:srgbClr val="0462C1"/>
                  </a:solidFill>
                </a:uFill>
                <a:latin typeface="Arial"/>
                <a:cs typeface="Arial"/>
                <a:hlinkClick r:id="rId3"/>
              </a:rPr>
              <a:t> </a:t>
            </a:r>
            <a:r>
              <a:rPr sz="1800" i="1" u="sng" spc="-10" dirty="0">
                <a:solidFill>
                  <a:srgbClr val="0462C1"/>
                </a:solidFill>
                <a:uFill>
                  <a:solidFill>
                    <a:srgbClr val="0462C1"/>
                  </a:solidFill>
                </a:uFill>
                <a:latin typeface="Arial"/>
                <a:cs typeface="Arial"/>
                <a:hlinkClick r:id="rId3"/>
              </a:rPr>
              <a:t>7-</a:t>
            </a:r>
            <a:r>
              <a:rPr sz="1800" i="1" u="sng" dirty="0">
                <a:solidFill>
                  <a:srgbClr val="0462C1"/>
                </a:solidFill>
                <a:uFill>
                  <a:solidFill>
                    <a:srgbClr val="0462C1"/>
                  </a:solidFill>
                </a:uFill>
                <a:latin typeface="Arial"/>
                <a:cs typeface="Arial"/>
                <a:hlinkClick r:id="rId3"/>
              </a:rPr>
              <a:t>2</a:t>
            </a:r>
            <a:r>
              <a:rPr sz="1800" i="1" u="sng" spc="-25" dirty="0">
                <a:solidFill>
                  <a:srgbClr val="0462C1"/>
                </a:solidFill>
                <a:uFill>
                  <a:solidFill>
                    <a:srgbClr val="0462C1"/>
                  </a:solidFill>
                </a:uFill>
                <a:latin typeface="Arial"/>
                <a:cs typeface="Arial"/>
                <a:hlinkClick r:id="rId3"/>
              </a:rPr>
              <a:t> </a:t>
            </a:r>
            <a:r>
              <a:rPr sz="1800" i="1" u="sng" dirty="0">
                <a:solidFill>
                  <a:srgbClr val="0462C1"/>
                </a:solidFill>
                <a:uFill>
                  <a:solidFill>
                    <a:srgbClr val="0462C1"/>
                  </a:solidFill>
                </a:uFill>
                <a:latin typeface="Arial"/>
                <a:cs typeface="Arial"/>
                <a:hlinkClick r:id="rId3"/>
              </a:rPr>
              <a:t>a</a:t>
            </a:r>
            <a:r>
              <a:rPr sz="1800" i="1" u="none" dirty="0">
                <a:solidFill>
                  <a:srgbClr val="333333"/>
                </a:solidFill>
                <a:latin typeface="Arial"/>
                <a:cs typeface="Arial"/>
              </a:rPr>
              <a:t>,</a:t>
            </a:r>
            <a:r>
              <a:rPr sz="1800" i="1" u="none" spc="-40" dirty="0">
                <a:solidFill>
                  <a:srgbClr val="333333"/>
                </a:solidFill>
                <a:latin typeface="Arial"/>
                <a:cs typeface="Arial"/>
              </a:rPr>
              <a:t> </a:t>
            </a:r>
            <a:r>
              <a:rPr sz="1800" i="1" u="none" dirty="0">
                <a:solidFill>
                  <a:srgbClr val="333333"/>
                </a:solidFill>
                <a:latin typeface="Arial"/>
                <a:cs typeface="Arial"/>
              </a:rPr>
              <a:t>skal</a:t>
            </a:r>
            <a:r>
              <a:rPr sz="1800" i="1" u="none" spc="-30" dirty="0">
                <a:solidFill>
                  <a:srgbClr val="333333"/>
                </a:solidFill>
                <a:latin typeface="Arial"/>
                <a:cs typeface="Arial"/>
              </a:rPr>
              <a:t> </a:t>
            </a:r>
            <a:r>
              <a:rPr sz="1800" i="1" u="none" dirty="0">
                <a:solidFill>
                  <a:srgbClr val="333333"/>
                </a:solidFill>
                <a:latin typeface="Arial"/>
                <a:cs typeface="Arial"/>
              </a:rPr>
              <a:t>koordinatoren</a:t>
            </a:r>
            <a:r>
              <a:rPr sz="1800" i="1" u="none" spc="-10" dirty="0">
                <a:solidFill>
                  <a:srgbClr val="333333"/>
                </a:solidFill>
                <a:latin typeface="Arial"/>
                <a:cs typeface="Arial"/>
              </a:rPr>
              <a:t> </a:t>
            </a:r>
            <a:r>
              <a:rPr sz="1800" i="1" u="none" dirty="0">
                <a:solidFill>
                  <a:srgbClr val="333333"/>
                </a:solidFill>
                <a:latin typeface="Arial"/>
                <a:cs typeface="Arial"/>
              </a:rPr>
              <a:t>sørgje</a:t>
            </a:r>
            <a:r>
              <a:rPr sz="1800" i="1" u="none" spc="-35" dirty="0">
                <a:solidFill>
                  <a:srgbClr val="333333"/>
                </a:solidFill>
                <a:latin typeface="Arial"/>
                <a:cs typeface="Arial"/>
              </a:rPr>
              <a:t> </a:t>
            </a:r>
            <a:r>
              <a:rPr sz="1800" i="1" u="none" dirty="0">
                <a:solidFill>
                  <a:srgbClr val="333333"/>
                </a:solidFill>
                <a:latin typeface="Arial"/>
                <a:cs typeface="Arial"/>
              </a:rPr>
              <a:t>for</a:t>
            </a:r>
            <a:r>
              <a:rPr sz="1800" i="1" u="none" spc="-35" dirty="0">
                <a:solidFill>
                  <a:srgbClr val="333333"/>
                </a:solidFill>
                <a:latin typeface="Arial"/>
                <a:cs typeface="Arial"/>
              </a:rPr>
              <a:t> </a:t>
            </a:r>
            <a:r>
              <a:rPr sz="1800" i="1" u="none" dirty="0">
                <a:solidFill>
                  <a:srgbClr val="333333"/>
                </a:solidFill>
                <a:latin typeface="Arial"/>
                <a:cs typeface="Arial"/>
              </a:rPr>
              <a:t>samordning</a:t>
            </a:r>
            <a:r>
              <a:rPr sz="1800" i="1" u="none" spc="-15" dirty="0">
                <a:solidFill>
                  <a:srgbClr val="333333"/>
                </a:solidFill>
                <a:latin typeface="Arial"/>
                <a:cs typeface="Arial"/>
              </a:rPr>
              <a:t> </a:t>
            </a:r>
            <a:r>
              <a:rPr sz="1800" i="1" u="none" dirty="0">
                <a:solidFill>
                  <a:srgbClr val="333333"/>
                </a:solidFill>
                <a:latin typeface="Arial"/>
                <a:cs typeface="Arial"/>
              </a:rPr>
              <a:t>av</a:t>
            </a:r>
            <a:r>
              <a:rPr sz="1800" i="1" u="none" spc="-25" dirty="0">
                <a:solidFill>
                  <a:srgbClr val="333333"/>
                </a:solidFill>
                <a:latin typeface="Arial"/>
                <a:cs typeface="Arial"/>
              </a:rPr>
              <a:t> </a:t>
            </a:r>
            <a:r>
              <a:rPr sz="1800" i="1" u="none" spc="-10" dirty="0">
                <a:solidFill>
                  <a:srgbClr val="333333"/>
                </a:solidFill>
                <a:latin typeface="Arial"/>
                <a:cs typeface="Arial"/>
              </a:rPr>
              <a:t>tenestetilbodet.</a:t>
            </a:r>
            <a:endParaRPr sz="1800" i="1" dirty="0">
              <a:latin typeface="Arial"/>
              <a:cs typeface="Arial"/>
            </a:endParaRPr>
          </a:p>
          <a:p>
            <a:pPr marL="12700">
              <a:lnSpc>
                <a:spcPct val="100000"/>
              </a:lnSpc>
              <a:spcBef>
                <a:spcPts val="1105"/>
              </a:spcBef>
            </a:pPr>
            <a:r>
              <a:rPr sz="1800" i="1" dirty="0">
                <a:solidFill>
                  <a:srgbClr val="333333"/>
                </a:solidFill>
                <a:latin typeface="Arial"/>
                <a:cs typeface="Arial"/>
              </a:rPr>
              <a:t>Skolen,</a:t>
            </a:r>
            <a:r>
              <a:rPr sz="1800" i="1" spc="-20" dirty="0">
                <a:solidFill>
                  <a:srgbClr val="333333"/>
                </a:solidFill>
                <a:latin typeface="Arial"/>
                <a:cs typeface="Arial"/>
              </a:rPr>
              <a:t> </a:t>
            </a:r>
            <a:r>
              <a:rPr sz="1800" i="1" dirty="0">
                <a:solidFill>
                  <a:srgbClr val="333333"/>
                </a:solidFill>
                <a:latin typeface="Arial"/>
                <a:cs typeface="Arial"/>
              </a:rPr>
              <a:t>skolefritidsordninga og</a:t>
            </a:r>
            <a:r>
              <a:rPr sz="1800" i="1" spc="-40" dirty="0">
                <a:solidFill>
                  <a:srgbClr val="333333"/>
                </a:solidFill>
                <a:latin typeface="Arial"/>
                <a:cs typeface="Arial"/>
              </a:rPr>
              <a:t> </a:t>
            </a:r>
            <a:r>
              <a:rPr sz="1800" i="1" spc="-10" dirty="0">
                <a:solidFill>
                  <a:srgbClr val="333333"/>
                </a:solidFill>
                <a:latin typeface="Arial"/>
                <a:cs typeface="Arial"/>
              </a:rPr>
              <a:t>pedagogisk-</a:t>
            </a:r>
            <a:r>
              <a:rPr sz="1800" i="1" dirty="0">
                <a:solidFill>
                  <a:srgbClr val="333333"/>
                </a:solidFill>
                <a:latin typeface="Arial"/>
                <a:cs typeface="Arial"/>
              </a:rPr>
              <a:t>psykologisk</a:t>
            </a:r>
            <a:r>
              <a:rPr sz="1800" i="1" spc="30" dirty="0">
                <a:solidFill>
                  <a:srgbClr val="333333"/>
                </a:solidFill>
                <a:latin typeface="Arial"/>
                <a:cs typeface="Arial"/>
              </a:rPr>
              <a:t> </a:t>
            </a:r>
            <a:r>
              <a:rPr sz="1800" i="1" dirty="0">
                <a:solidFill>
                  <a:srgbClr val="333333"/>
                </a:solidFill>
                <a:latin typeface="Arial"/>
                <a:cs typeface="Arial"/>
              </a:rPr>
              <a:t>teneste</a:t>
            </a:r>
            <a:r>
              <a:rPr sz="1800" i="1" spc="-25" dirty="0">
                <a:solidFill>
                  <a:srgbClr val="333333"/>
                </a:solidFill>
                <a:latin typeface="Arial"/>
                <a:cs typeface="Arial"/>
              </a:rPr>
              <a:t> </a:t>
            </a:r>
            <a:r>
              <a:rPr sz="1800" i="1" dirty="0">
                <a:solidFill>
                  <a:srgbClr val="333333"/>
                </a:solidFill>
                <a:latin typeface="Arial"/>
                <a:cs typeface="Arial"/>
              </a:rPr>
              <a:t>skal,</a:t>
            </a:r>
            <a:r>
              <a:rPr sz="1800" i="1" spc="-25" dirty="0">
                <a:solidFill>
                  <a:srgbClr val="333333"/>
                </a:solidFill>
                <a:latin typeface="Arial"/>
                <a:cs typeface="Arial"/>
              </a:rPr>
              <a:t> </a:t>
            </a:r>
            <a:r>
              <a:rPr sz="1800" i="1" dirty="0">
                <a:solidFill>
                  <a:srgbClr val="333333"/>
                </a:solidFill>
                <a:latin typeface="Arial"/>
                <a:cs typeface="Arial"/>
              </a:rPr>
              <a:t>i</a:t>
            </a:r>
            <a:r>
              <a:rPr sz="1800" i="1" spc="-30" dirty="0">
                <a:solidFill>
                  <a:srgbClr val="333333"/>
                </a:solidFill>
                <a:latin typeface="Arial"/>
                <a:cs typeface="Arial"/>
              </a:rPr>
              <a:t> </a:t>
            </a:r>
            <a:r>
              <a:rPr sz="1800" i="1" dirty="0">
                <a:solidFill>
                  <a:srgbClr val="333333"/>
                </a:solidFill>
                <a:latin typeface="Arial"/>
                <a:cs typeface="Arial"/>
              </a:rPr>
              <a:t>tillegg</a:t>
            </a:r>
            <a:r>
              <a:rPr sz="1800" i="1" spc="-25" dirty="0">
                <a:solidFill>
                  <a:srgbClr val="333333"/>
                </a:solidFill>
                <a:latin typeface="Arial"/>
                <a:cs typeface="Arial"/>
              </a:rPr>
              <a:t> </a:t>
            </a:r>
            <a:r>
              <a:rPr sz="1800" i="1" dirty="0">
                <a:solidFill>
                  <a:srgbClr val="333333"/>
                </a:solidFill>
                <a:latin typeface="Arial"/>
                <a:cs typeface="Arial"/>
              </a:rPr>
              <a:t>til</a:t>
            </a:r>
            <a:r>
              <a:rPr sz="1800" i="1" spc="-30" dirty="0">
                <a:solidFill>
                  <a:srgbClr val="333333"/>
                </a:solidFill>
                <a:latin typeface="Arial"/>
                <a:cs typeface="Arial"/>
              </a:rPr>
              <a:t> </a:t>
            </a:r>
            <a:r>
              <a:rPr sz="1800" i="1" dirty="0">
                <a:solidFill>
                  <a:srgbClr val="333333"/>
                </a:solidFill>
                <a:latin typeface="Arial"/>
                <a:cs typeface="Arial"/>
              </a:rPr>
              <a:t>å</a:t>
            </a:r>
            <a:r>
              <a:rPr sz="1800" i="1" spc="-25" dirty="0">
                <a:solidFill>
                  <a:srgbClr val="333333"/>
                </a:solidFill>
                <a:latin typeface="Arial"/>
                <a:cs typeface="Arial"/>
              </a:rPr>
              <a:t> </a:t>
            </a:r>
            <a:r>
              <a:rPr sz="1800" i="1" dirty="0">
                <a:solidFill>
                  <a:srgbClr val="333333"/>
                </a:solidFill>
                <a:latin typeface="Arial"/>
                <a:cs typeface="Arial"/>
              </a:rPr>
              <a:t>følgje</a:t>
            </a:r>
            <a:r>
              <a:rPr sz="1800" i="1" spc="-25" dirty="0">
                <a:solidFill>
                  <a:srgbClr val="333333"/>
                </a:solidFill>
                <a:latin typeface="Arial"/>
                <a:cs typeface="Arial"/>
              </a:rPr>
              <a:t> </a:t>
            </a:r>
            <a:r>
              <a:rPr sz="1800" i="1" dirty="0">
                <a:solidFill>
                  <a:srgbClr val="333333"/>
                </a:solidFill>
                <a:latin typeface="Arial"/>
                <a:cs typeface="Arial"/>
              </a:rPr>
              <a:t>opp</a:t>
            </a:r>
            <a:r>
              <a:rPr sz="1800" i="1" spc="-20" dirty="0">
                <a:solidFill>
                  <a:srgbClr val="333333"/>
                </a:solidFill>
                <a:latin typeface="Arial"/>
                <a:cs typeface="Arial"/>
              </a:rPr>
              <a:t> </a:t>
            </a:r>
            <a:r>
              <a:rPr sz="1800" i="1" dirty="0">
                <a:solidFill>
                  <a:srgbClr val="333333"/>
                </a:solidFill>
                <a:latin typeface="Arial"/>
                <a:cs typeface="Arial"/>
              </a:rPr>
              <a:t>einskilde</a:t>
            </a:r>
            <a:r>
              <a:rPr sz="1800" i="1" spc="-5" dirty="0">
                <a:solidFill>
                  <a:srgbClr val="333333"/>
                </a:solidFill>
                <a:latin typeface="Arial"/>
                <a:cs typeface="Arial"/>
              </a:rPr>
              <a:t> </a:t>
            </a:r>
            <a:r>
              <a:rPr sz="1800" i="1" spc="-10" dirty="0">
                <a:solidFill>
                  <a:srgbClr val="333333"/>
                </a:solidFill>
                <a:latin typeface="Arial"/>
                <a:cs typeface="Arial"/>
              </a:rPr>
              <a:t>elevar,</a:t>
            </a:r>
            <a:endParaRPr sz="1800" i="1" dirty="0">
              <a:latin typeface="Arial"/>
              <a:cs typeface="Arial"/>
            </a:endParaRPr>
          </a:p>
        </p:txBody>
      </p:sp>
      <p:sp>
        <p:nvSpPr>
          <p:cNvPr id="3" name="object 3"/>
          <p:cNvSpPr txBox="1"/>
          <p:nvPr/>
        </p:nvSpPr>
        <p:spPr>
          <a:xfrm>
            <a:off x="668312" y="3289553"/>
            <a:ext cx="3810000" cy="256540"/>
          </a:xfrm>
          <a:prstGeom prst="rect">
            <a:avLst/>
          </a:prstGeom>
          <a:solidFill>
            <a:srgbClr val="FFFF00"/>
          </a:solidFill>
        </p:spPr>
        <p:txBody>
          <a:bodyPr vert="horz" wrap="square" lIns="0" tIns="0" rIns="0" bIns="0" rtlCol="0">
            <a:spAutoFit/>
          </a:bodyPr>
          <a:lstStyle/>
          <a:p>
            <a:pPr>
              <a:lnSpc>
                <a:spcPts val="1975"/>
              </a:lnSpc>
            </a:pPr>
            <a:r>
              <a:rPr sz="1800" i="1" dirty="0">
                <a:solidFill>
                  <a:srgbClr val="333333"/>
                </a:solidFill>
                <a:latin typeface="Arial"/>
                <a:cs typeface="Arial"/>
              </a:rPr>
              <a:t>samarbeide</a:t>
            </a:r>
            <a:r>
              <a:rPr sz="1800" i="1" spc="-25" dirty="0">
                <a:solidFill>
                  <a:srgbClr val="333333"/>
                </a:solidFill>
                <a:latin typeface="Arial"/>
                <a:cs typeface="Arial"/>
              </a:rPr>
              <a:t> </a:t>
            </a:r>
            <a:r>
              <a:rPr sz="1800" i="1" dirty="0">
                <a:solidFill>
                  <a:srgbClr val="333333"/>
                </a:solidFill>
                <a:latin typeface="Arial"/>
                <a:cs typeface="Arial"/>
              </a:rPr>
              <a:t>med</a:t>
            </a:r>
            <a:r>
              <a:rPr sz="1800" i="1" spc="-40" dirty="0">
                <a:solidFill>
                  <a:srgbClr val="333333"/>
                </a:solidFill>
                <a:latin typeface="Arial"/>
                <a:cs typeface="Arial"/>
              </a:rPr>
              <a:t> </a:t>
            </a:r>
            <a:r>
              <a:rPr sz="1800" i="1" dirty="0">
                <a:solidFill>
                  <a:srgbClr val="333333"/>
                </a:solidFill>
                <a:latin typeface="Arial"/>
                <a:cs typeface="Arial"/>
              </a:rPr>
              <a:t>andre</a:t>
            </a:r>
            <a:r>
              <a:rPr sz="1800" i="1" spc="-20" dirty="0">
                <a:solidFill>
                  <a:srgbClr val="333333"/>
                </a:solidFill>
                <a:latin typeface="Arial"/>
                <a:cs typeface="Arial"/>
              </a:rPr>
              <a:t> </a:t>
            </a:r>
            <a:r>
              <a:rPr sz="1800" i="1" spc="-10" dirty="0">
                <a:solidFill>
                  <a:srgbClr val="333333"/>
                </a:solidFill>
                <a:latin typeface="Arial"/>
                <a:cs typeface="Arial"/>
              </a:rPr>
              <a:t>tenesteytarar</a:t>
            </a:r>
            <a:endParaRPr sz="1800" i="1" dirty="0">
              <a:latin typeface="Arial"/>
              <a:cs typeface="Arial"/>
            </a:endParaRPr>
          </a:p>
        </p:txBody>
      </p:sp>
      <p:sp>
        <p:nvSpPr>
          <p:cNvPr id="4" name="object 4"/>
          <p:cNvSpPr txBox="1"/>
          <p:nvPr/>
        </p:nvSpPr>
        <p:spPr>
          <a:xfrm>
            <a:off x="4466082" y="3253232"/>
            <a:ext cx="7304405" cy="299720"/>
          </a:xfrm>
          <a:prstGeom prst="rect">
            <a:avLst/>
          </a:prstGeom>
        </p:spPr>
        <p:txBody>
          <a:bodyPr vert="horz" wrap="square" lIns="0" tIns="12700" rIns="0" bIns="0" rtlCol="0">
            <a:spAutoFit/>
          </a:bodyPr>
          <a:lstStyle/>
          <a:p>
            <a:pPr marL="12700">
              <a:lnSpc>
                <a:spcPct val="100000"/>
              </a:lnSpc>
              <a:spcBef>
                <a:spcPts val="100"/>
              </a:spcBef>
            </a:pPr>
            <a:r>
              <a:rPr sz="1800" i="1" dirty="0">
                <a:solidFill>
                  <a:srgbClr val="333333"/>
                </a:solidFill>
                <a:latin typeface="Arial"/>
                <a:cs typeface="Arial"/>
              </a:rPr>
              <a:t>slik</a:t>
            </a:r>
            <a:r>
              <a:rPr sz="1800" i="1" spc="-35" dirty="0">
                <a:solidFill>
                  <a:srgbClr val="333333"/>
                </a:solidFill>
                <a:latin typeface="Arial"/>
                <a:cs typeface="Arial"/>
              </a:rPr>
              <a:t> </a:t>
            </a:r>
            <a:r>
              <a:rPr sz="1800" i="1" dirty="0">
                <a:solidFill>
                  <a:srgbClr val="333333"/>
                </a:solidFill>
                <a:latin typeface="Arial"/>
                <a:cs typeface="Arial"/>
              </a:rPr>
              <a:t>at</a:t>
            </a:r>
            <a:r>
              <a:rPr sz="1800" i="1" spc="-25" dirty="0">
                <a:solidFill>
                  <a:srgbClr val="333333"/>
                </a:solidFill>
                <a:latin typeface="Arial"/>
                <a:cs typeface="Arial"/>
              </a:rPr>
              <a:t> </a:t>
            </a:r>
            <a:r>
              <a:rPr sz="1800" i="1" dirty="0">
                <a:solidFill>
                  <a:srgbClr val="333333"/>
                </a:solidFill>
                <a:latin typeface="Arial"/>
                <a:cs typeface="Arial"/>
              </a:rPr>
              <a:t>alle</a:t>
            </a:r>
            <a:r>
              <a:rPr sz="1800" i="1" spc="-25" dirty="0">
                <a:solidFill>
                  <a:srgbClr val="333333"/>
                </a:solidFill>
                <a:latin typeface="Arial"/>
                <a:cs typeface="Arial"/>
              </a:rPr>
              <a:t> </a:t>
            </a:r>
            <a:r>
              <a:rPr sz="1800" i="1" dirty="0">
                <a:solidFill>
                  <a:srgbClr val="333333"/>
                </a:solidFill>
                <a:latin typeface="Arial"/>
                <a:cs typeface="Arial"/>
              </a:rPr>
              <a:t>tenesteytarane</a:t>
            </a:r>
            <a:r>
              <a:rPr sz="1800" i="1" spc="5" dirty="0">
                <a:solidFill>
                  <a:srgbClr val="333333"/>
                </a:solidFill>
                <a:latin typeface="Arial"/>
                <a:cs typeface="Arial"/>
              </a:rPr>
              <a:t> </a:t>
            </a:r>
            <a:r>
              <a:rPr sz="1800" i="1" dirty="0">
                <a:solidFill>
                  <a:srgbClr val="333333"/>
                </a:solidFill>
                <a:latin typeface="Arial"/>
                <a:cs typeface="Arial"/>
              </a:rPr>
              <a:t>kan</a:t>
            </a:r>
            <a:r>
              <a:rPr sz="1800" i="1" spc="-20" dirty="0">
                <a:solidFill>
                  <a:srgbClr val="333333"/>
                </a:solidFill>
                <a:latin typeface="Arial"/>
                <a:cs typeface="Arial"/>
              </a:rPr>
              <a:t> </a:t>
            </a:r>
            <a:r>
              <a:rPr sz="1800" i="1" dirty="0">
                <a:solidFill>
                  <a:srgbClr val="333333"/>
                </a:solidFill>
                <a:latin typeface="Arial"/>
                <a:cs typeface="Arial"/>
              </a:rPr>
              <a:t>vareta</a:t>
            </a:r>
            <a:r>
              <a:rPr sz="1800" i="1" spc="-25" dirty="0">
                <a:solidFill>
                  <a:srgbClr val="333333"/>
                </a:solidFill>
                <a:latin typeface="Arial"/>
                <a:cs typeface="Arial"/>
              </a:rPr>
              <a:t> </a:t>
            </a:r>
            <a:r>
              <a:rPr sz="1800" i="1" dirty="0">
                <a:solidFill>
                  <a:srgbClr val="333333"/>
                </a:solidFill>
                <a:latin typeface="Arial"/>
                <a:cs typeface="Arial"/>
              </a:rPr>
              <a:t>sine</a:t>
            </a:r>
            <a:r>
              <a:rPr sz="1800" i="1" spc="-15" dirty="0">
                <a:solidFill>
                  <a:srgbClr val="333333"/>
                </a:solidFill>
                <a:latin typeface="Arial"/>
                <a:cs typeface="Arial"/>
              </a:rPr>
              <a:t> </a:t>
            </a:r>
            <a:r>
              <a:rPr sz="1800" i="1" dirty="0">
                <a:solidFill>
                  <a:srgbClr val="333333"/>
                </a:solidFill>
                <a:latin typeface="Arial"/>
                <a:cs typeface="Arial"/>
              </a:rPr>
              <a:t>oppgåver</a:t>
            </a:r>
            <a:r>
              <a:rPr sz="1800" i="1" spc="-15" dirty="0">
                <a:solidFill>
                  <a:srgbClr val="333333"/>
                </a:solidFill>
                <a:latin typeface="Arial"/>
                <a:cs typeface="Arial"/>
              </a:rPr>
              <a:t> </a:t>
            </a:r>
            <a:r>
              <a:rPr sz="1800" i="1" dirty="0">
                <a:solidFill>
                  <a:srgbClr val="333333"/>
                </a:solidFill>
                <a:latin typeface="Arial"/>
                <a:cs typeface="Arial"/>
              </a:rPr>
              <a:t>etter</a:t>
            </a:r>
            <a:r>
              <a:rPr sz="1800" i="1" spc="-25" dirty="0">
                <a:solidFill>
                  <a:srgbClr val="333333"/>
                </a:solidFill>
                <a:latin typeface="Arial"/>
                <a:cs typeface="Arial"/>
              </a:rPr>
              <a:t> </a:t>
            </a:r>
            <a:r>
              <a:rPr sz="1800" i="1" dirty="0">
                <a:solidFill>
                  <a:srgbClr val="333333"/>
                </a:solidFill>
                <a:latin typeface="Arial"/>
                <a:cs typeface="Arial"/>
              </a:rPr>
              <a:t>lov</a:t>
            </a:r>
            <a:r>
              <a:rPr sz="1800" i="1" spc="-25" dirty="0">
                <a:solidFill>
                  <a:srgbClr val="333333"/>
                </a:solidFill>
                <a:latin typeface="Arial"/>
                <a:cs typeface="Arial"/>
              </a:rPr>
              <a:t> </a:t>
            </a:r>
            <a:r>
              <a:rPr sz="1800" i="1" dirty="0">
                <a:solidFill>
                  <a:srgbClr val="333333"/>
                </a:solidFill>
                <a:latin typeface="Arial"/>
                <a:cs typeface="Arial"/>
              </a:rPr>
              <a:t>og</a:t>
            </a:r>
            <a:r>
              <a:rPr sz="1800" i="1" spc="-20" dirty="0">
                <a:solidFill>
                  <a:srgbClr val="333333"/>
                </a:solidFill>
                <a:latin typeface="Arial"/>
                <a:cs typeface="Arial"/>
              </a:rPr>
              <a:t> </a:t>
            </a:r>
            <a:r>
              <a:rPr sz="1800" i="1" spc="-10" dirty="0">
                <a:solidFill>
                  <a:srgbClr val="333333"/>
                </a:solidFill>
                <a:latin typeface="Arial"/>
                <a:cs typeface="Arial"/>
              </a:rPr>
              <a:t>forskrift.</a:t>
            </a:r>
            <a:endParaRPr sz="1800" i="1" dirty="0">
              <a:latin typeface="Arial"/>
              <a:cs typeface="Arial"/>
            </a:endParaRPr>
          </a:p>
        </p:txBody>
      </p:sp>
      <p:sp>
        <p:nvSpPr>
          <p:cNvPr id="5" name="object 5"/>
          <p:cNvSpPr txBox="1"/>
          <p:nvPr/>
        </p:nvSpPr>
        <p:spPr>
          <a:xfrm>
            <a:off x="668312" y="3704082"/>
            <a:ext cx="10846435" cy="256480"/>
          </a:xfrm>
          <a:prstGeom prst="rect">
            <a:avLst/>
          </a:prstGeom>
          <a:solidFill>
            <a:srgbClr val="FFFF00"/>
          </a:solidFill>
        </p:spPr>
        <p:txBody>
          <a:bodyPr vert="horz" wrap="square" lIns="0" tIns="0" rIns="0" bIns="0" rtlCol="0">
            <a:spAutoFit/>
          </a:bodyPr>
          <a:lstStyle/>
          <a:p>
            <a:pPr>
              <a:lnSpc>
                <a:spcPts val="1975"/>
              </a:lnSpc>
            </a:pPr>
            <a:r>
              <a:rPr sz="1800" i="1" dirty="0">
                <a:solidFill>
                  <a:srgbClr val="333333"/>
                </a:solidFill>
                <a:latin typeface="Arial"/>
                <a:cs typeface="Arial"/>
              </a:rPr>
              <a:t>Når</a:t>
            </a:r>
            <a:r>
              <a:rPr sz="1800" i="1" spc="-40" dirty="0">
                <a:solidFill>
                  <a:srgbClr val="333333"/>
                </a:solidFill>
                <a:latin typeface="Arial"/>
                <a:cs typeface="Arial"/>
              </a:rPr>
              <a:t> </a:t>
            </a:r>
            <a:r>
              <a:rPr sz="1800" i="1" dirty="0">
                <a:solidFill>
                  <a:srgbClr val="333333"/>
                </a:solidFill>
                <a:latin typeface="Arial"/>
                <a:cs typeface="Arial"/>
              </a:rPr>
              <a:t>det</a:t>
            </a:r>
            <a:r>
              <a:rPr sz="1800" i="1" spc="-30" dirty="0">
                <a:solidFill>
                  <a:srgbClr val="333333"/>
                </a:solidFill>
                <a:latin typeface="Arial"/>
                <a:cs typeface="Arial"/>
              </a:rPr>
              <a:t> </a:t>
            </a:r>
            <a:r>
              <a:rPr sz="1800" i="1" dirty="0">
                <a:solidFill>
                  <a:srgbClr val="333333"/>
                </a:solidFill>
                <a:latin typeface="Arial"/>
                <a:cs typeface="Arial"/>
              </a:rPr>
              <a:t>må</a:t>
            </a:r>
            <a:r>
              <a:rPr sz="1800" i="1" spc="-40" dirty="0">
                <a:solidFill>
                  <a:srgbClr val="333333"/>
                </a:solidFill>
                <a:latin typeface="Arial"/>
                <a:cs typeface="Arial"/>
              </a:rPr>
              <a:t> </a:t>
            </a:r>
            <a:r>
              <a:rPr sz="1800" i="1" dirty="0">
                <a:solidFill>
                  <a:srgbClr val="333333"/>
                </a:solidFill>
                <a:latin typeface="Arial"/>
                <a:cs typeface="Arial"/>
              </a:rPr>
              <a:t>til</a:t>
            </a:r>
            <a:r>
              <a:rPr sz="1800" i="1" spc="-35" dirty="0">
                <a:solidFill>
                  <a:srgbClr val="333333"/>
                </a:solidFill>
                <a:latin typeface="Arial"/>
                <a:cs typeface="Arial"/>
              </a:rPr>
              <a:t> </a:t>
            </a:r>
            <a:r>
              <a:rPr sz="1800" i="1" dirty="0">
                <a:solidFill>
                  <a:srgbClr val="333333"/>
                </a:solidFill>
                <a:latin typeface="Arial"/>
                <a:cs typeface="Arial"/>
              </a:rPr>
              <a:t>for</a:t>
            </a:r>
            <a:r>
              <a:rPr sz="1800" i="1" spc="-30" dirty="0">
                <a:solidFill>
                  <a:srgbClr val="333333"/>
                </a:solidFill>
                <a:latin typeface="Arial"/>
                <a:cs typeface="Arial"/>
              </a:rPr>
              <a:t> </a:t>
            </a:r>
            <a:r>
              <a:rPr sz="1800" i="1" dirty="0">
                <a:solidFill>
                  <a:srgbClr val="333333"/>
                </a:solidFill>
                <a:latin typeface="Arial"/>
                <a:cs typeface="Arial"/>
              </a:rPr>
              <a:t>å</a:t>
            </a:r>
            <a:r>
              <a:rPr sz="1800" i="1" spc="-30" dirty="0">
                <a:solidFill>
                  <a:srgbClr val="333333"/>
                </a:solidFill>
                <a:latin typeface="Arial"/>
                <a:cs typeface="Arial"/>
              </a:rPr>
              <a:t> </a:t>
            </a:r>
            <a:r>
              <a:rPr sz="1800" i="1" dirty="0">
                <a:solidFill>
                  <a:srgbClr val="333333"/>
                </a:solidFill>
                <a:latin typeface="Arial"/>
                <a:cs typeface="Arial"/>
              </a:rPr>
              <a:t>løyse</a:t>
            </a:r>
            <a:r>
              <a:rPr sz="1800" i="1" spc="-5" dirty="0">
                <a:solidFill>
                  <a:srgbClr val="333333"/>
                </a:solidFill>
                <a:latin typeface="Arial"/>
                <a:cs typeface="Arial"/>
              </a:rPr>
              <a:t> </a:t>
            </a:r>
            <a:r>
              <a:rPr sz="1800" i="1" dirty="0">
                <a:solidFill>
                  <a:srgbClr val="333333"/>
                </a:solidFill>
                <a:latin typeface="Arial"/>
                <a:cs typeface="Arial"/>
              </a:rPr>
              <a:t>oppgåvene</a:t>
            </a:r>
            <a:r>
              <a:rPr sz="1800" i="1" spc="-15" dirty="0">
                <a:solidFill>
                  <a:srgbClr val="333333"/>
                </a:solidFill>
                <a:latin typeface="Arial"/>
                <a:cs typeface="Arial"/>
              </a:rPr>
              <a:t> </a:t>
            </a:r>
            <a:r>
              <a:rPr sz="1800" i="1" dirty="0">
                <a:solidFill>
                  <a:srgbClr val="333333"/>
                </a:solidFill>
                <a:latin typeface="Arial"/>
                <a:cs typeface="Arial"/>
              </a:rPr>
              <a:t>etter</a:t>
            </a:r>
            <a:r>
              <a:rPr sz="1800" i="1" spc="-25" dirty="0">
                <a:solidFill>
                  <a:srgbClr val="333333"/>
                </a:solidFill>
                <a:latin typeface="Arial"/>
                <a:cs typeface="Arial"/>
              </a:rPr>
              <a:t> </a:t>
            </a:r>
            <a:r>
              <a:rPr sz="1800" i="1" dirty="0">
                <a:solidFill>
                  <a:srgbClr val="333333"/>
                </a:solidFill>
                <a:latin typeface="Arial"/>
                <a:cs typeface="Arial"/>
              </a:rPr>
              <a:t>første</a:t>
            </a:r>
            <a:r>
              <a:rPr sz="1800" i="1" spc="-45" dirty="0">
                <a:solidFill>
                  <a:srgbClr val="333333"/>
                </a:solidFill>
                <a:latin typeface="Arial"/>
                <a:cs typeface="Arial"/>
              </a:rPr>
              <a:t> </a:t>
            </a:r>
            <a:r>
              <a:rPr sz="1800" i="1" dirty="0">
                <a:solidFill>
                  <a:srgbClr val="333333"/>
                </a:solidFill>
                <a:latin typeface="Arial"/>
                <a:cs typeface="Arial"/>
              </a:rPr>
              <a:t>til</a:t>
            </a:r>
            <a:r>
              <a:rPr sz="1800" i="1" spc="-30" dirty="0">
                <a:solidFill>
                  <a:srgbClr val="333333"/>
                </a:solidFill>
                <a:latin typeface="Arial"/>
                <a:cs typeface="Arial"/>
              </a:rPr>
              <a:t> </a:t>
            </a:r>
            <a:r>
              <a:rPr sz="1800" i="1" dirty="0">
                <a:solidFill>
                  <a:srgbClr val="333333"/>
                </a:solidFill>
                <a:latin typeface="Arial"/>
                <a:cs typeface="Arial"/>
              </a:rPr>
              <a:t>tredje</a:t>
            </a:r>
            <a:r>
              <a:rPr sz="1800" i="1" spc="-25" dirty="0">
                <a:solidFill>
                  <a:srgbClr val="333333"/>
                </a:solidFill>
                <a:latin typeface="Arial"/>
                <a:cs typeface="Arial"/>
              </a:rPr>
              <a:t> </a:t>
            </a:r>
            <a:r>
              <a:rPr sz="1800" i="1" dirty="0">
                <a:solidFill>
                  <a:srgbClr val="333333"/>
                </a:solidFill>
                <a:latin typeface="Arial"/>
                <a:cs typeface="Arial"/>
              </a:rPr>
              <a:t>ledd,</a:t>
            </a:r>
            <a:r>
              <a:rPr sz="1800" i="1" spc="-30" dirty="0">
                <a:solidFill>
                  <a:srgbClr val="333333"/>
                </a:solidFill>
                <a:latin typeface="Arial"/>
                <a:cs typeface="Arial"/>
              </a:rPr>
              <a:t> </a:t>
            </a:r>
            <a:r>
              <a:rPr sz="1800" i="1" dirty="0">
                <a:solidFill>
                  <a:srgbClr val="333333"/>
                </a:solidFill>
                <a:latin typeface="Arial"/>
                <a:cs typeface="Arial"/>
              </a:rPr>
              <a:t>kan</a:t>
            </a:r>
            <a:r>
              <a:rPr sz="1800" i="1" spc="-10" dirty="0">
                <a:solidFill>
                  <a:srgbClr val="333333"/>
                </a:solidFill>
                <a:latin typeface="Arial"/>
                <a:cs typeface="Arial"/>
              </a:rPr>
              <a:t> </a:t>
            </a:r>
            <a:r>
              <a:rPr sz="1800" i="1" dirty="0">
                <a:solidFill>
                  <a:srgbClr val="333333"/>
                </a:solidFill>
                <a:latin typeface="Arial"/>
                <a:cs typeface="Arial"/>
              </a:rPr>
              <a:t>dei</a:t>
            </a:r>
            <a:r>
              <a:rPr sz="1800" i="1" spc="-35" dirty="0">
                <a:solidFill>
                  <a:srgbClr val="333333"/>
                </a:solidFill>
                <a:latin typeface="Arial"/>
                <a:cs typeface="Arial"/>
              </a:rPr>
              <a:t> </a:t>
            </a:r>
            <a:r>
              <a:rPr sz="1800" i="1" dirty="0">
                <a:solidFill>
                  <a:srgbClr val="333333"/>
                </a:solidFill>
                <a:latin typeface="Arial"/>
                <a:cs typeface="Arial"/>
              </a:rPr>
              <a:t>samarbeidande tenestene</a:t>
            </a:r>
            <a:r>
              <a:rPr sz="1800" i="1" spc="-15" dirty="0">
                <a:solidFill>
                  <a:srgbClr val="333333"/>
                </a:solidFill>
                <a:latin typeface="Arial"/>
                <a:cs typeface="Arial"/>
              </a:rPr>
              <a:t> </a:t>
            </a:r>
            <a:r>
              <a:rPr sz="1800" i="1" spc="-10" dirty="0">
                <a:solidFill>
                  <a:srgbClr val="333333"/>
                </a:solidFill>
                <a:latin typeface="Arial"/>
                <a:cs typeface="Arial"/>
              </a:rPr>
              <a:t>behandle</a:t>
            </a:r>
            <a:endParaRPr sz="1800" i="1" dirty="0">
              <a:latin typeface="Arial"/>
              <a:cs typeface="Arial"/>
            </a:endParaRPr>
          </a:p>
        </p:txBody>
      </p:sp>
      <p:sp>
        <p:nvSpPr>
          <p:cNvPr id="6" name="object 6"/>
          <p:cNvSpPr txBox="1"/>
          <p:nvPr/>
        </p:nvSpPr>
        <p:spPr>
          <a:xfrm>
            <a:off x="668312" y="3976688"/>
            <a:ext cx="10705465" cy="257810"/>
          </a:xfrm>
          <a:prstGeom prst="rect">
            <a:avLst/>
          </a:prstGeom>
          <a:solidFill>
            <a:srgbClr val="FFFF00"/>
          </a:solidFill>
        </p:spPr>
        <p:txBody>
          <a:bodyPr vert="horz" wrap="square" lIns="0" tIns="0" rIns="0" bIns="0" rtlCol="0">
            <a:spAutoFit/>
          </a:bodyPr>
          <a:lstStyle/>
          <a:p>
            <a:pPr>
              <a:lnSpc>
                <a:spcPts val="1989"/>
              </a:lnSpc>
            </a:pPr>
            <a:r>
              <a:rPr sz="1800" i="1" spc="-10" dirty="0">
                <a:solidFill>
                  <a:srgbClr val="333333"/>
                </a:solidFill>
                <a:latin typeface="Arial"/>
                <a:cs typeface="Arial"/>
              </a:rPr>
              <a:t>personopplysningar,</a:t>
            </a:r>
            <a:r>
              <a:rPr sz="1800" i="1" dirty="0">
                <a:solidFill>
                  <a:srgbClr val="333333"/>
                </a:solidFill>
                <a:latin typeface="Arial"/>
                <a:cs typeface="Arial"/>
              </a:rPr>
              <a:t> inkludert</a:t>
            </a:r>
            <a:r>
              <a:rPr sz="1800" i="1" spc="-20" dirty="0">
                <a:solidFill>
                  <a:srgbClr val="333333"/>
                </a:solidFill>
                <a:latin typeface="Arial"/>
                <a:cs typeface="Arial"/>
              </a:rPr>
              <a:t> </a:t>
            </a:r>
            <a:r>
              <a:rPr sz="1800" i="1" dirty="0">
                <a:solidFill>
                  <a:srgbClr val="333333"/>
                </a:solidFill>
                <a:latin typeface="Arial"/>
                <a:cs typeface="Arial"/>
              </a:rPr>
              <a:t>personopplysningar</a:t>
            </a:r>
            <a:r>
              <a:rPr sz="1800" i="1" spc="15" dirty="0">
                <a:solidFill>
                  <a:srgbClr val="333333"/>
                </a:solidFill>
                <a:latin typeface="Arial"/>
                <a:cs typeface="Arial"/>
              </a:rPr>
              <a:t> </a:t>
            </a:r>
            <a:r>
              <a:rPr sz="1800" i="1" dirty="0">
                <a:solidFill>
                  <a:srgbClr val="333333"/>
                </a:solidFill>
                <a:latin typeface="Arial"/>
                <a:cs typeface="Arial"/>
              </a:rPr>
              <a:t>som</a:t>
            </a:r>
            <a:r>
              <a:rPr sz="1800" i="1" spc="-45" dirty="0">
                <a:solidFill>
                  <a:srgbClr val="333333"/>
                </a:solidFill>
                <a:latin typeface="Arial"/>
                <a:cs typeface="Arial"/>
              </a:rPr>
              <a:t> </a:t>
            </a:r>
            <a:r>
              <a:rPr sz="1800" i="1" dirty="0">
                <a:solidFill>
                  <a:srgbClr val="333333"/>
                </a:solidFill>
                <a:latin typeface="Arial"/>
                <a:cs typeface="Arial"/>
              </a:rPr>
              <a:t>nemnde</a:t>
            </a:r>
            <a:r>
              <a:rPr sz="1800" i="1" spc="-35" dirty="0">
                <a:solidFill>
                  <a:srgbClr val="333333"/>
                </a:solidFill>
                <a:latin typeface="Arial"/>
                <a:cs typeface="Arial"/>
              </a:rPr>
              <a:t> </a:t>
            </a:r>
            <a:r>
              <a:rPr sz="1800" i="1" dirty="0">
                <a:solidFill>
                  <a:srgbClr val="333333"/>
                </a:solidFill>
                <a:latin typeface="Arial"/>
                <a:cs typeface="Arial"/>
              </a:rPr>
              <a:t>i</a:t>
            </a:r>
            <a:r>
              <a:rPr sz="1800" i="1" spc="-45" dirty="0">
                <a:solidFill>
                  <a:srgbClr val="333333"/>
                </a:solidFill>
                <a:latin typeface="Arial"/>
                <a:cs typeface="Arial"/>
              </a:rPr>
              <a:t> </a:t>
            </a:r>
            <a:r>
              <a:rPr sz="1800" i="1" u="sng" dirty="0">
                <a:solidFill>
                  <a:srgbClr val="0462C1"/>
                </a:solidFill>
                <a:uFill>
                  <a:solidFill>
                    <a:srgbClr val="0462C1"/>
                  </a:solidFill>
                </a:uFill>
                <a:latin typeface="Arial"/>
                <a:cs typeface="Arial"/>
                <a:hlinkClick r:id="rId4"/>
              </a:rPr>
              <a:t>personvernforordningen</a:t>
            </a:r>
            <a:r>
              <a:rPr sz="1800" i="1" u="sng" spc="-5" dirty="0">
                <a:solidFill>
                  <a:srgbClr val="0462C1"/>
                </a:solidFill>
                <a:uFill>
                  <a:solidFill>
                    <a:srgbClr val="0462C1"/>
                  </a:solidFill>
                </a:uFill>
                <a:latin typeface="Arial"/>
                <a:cs typeface="Arial"/>
                <a:hlinkClick r:id="rId4"/>
              </a:rPr>
              <a:t> </a:t>
            </a:r>
            <a:r>
              <a:rPr sz="1800" i="1" u="sng" dirty="0">
                <a:solidFill>
                  <a:srgbClr val="0462C1"/>
                </a:solidFill>
                <a:uFill>
                  <a:solidFill>
                    <a:srgbClr val="0462C1"/>
                  </a:solidFill>
                </a:uFill>
                <a:latin typeface="Arial"/>
                <a:cs typeface="Arial"/>
                <a:hlinkClick r:id="rId4"/>
              </a:rPr>
              <a:t>artikkel</a:t>
            </a:r>
            <a:r>
              <a:rPr sz="1800" i="1" u="sng" spc="-35" dirty="0">
                <a:solidFill>
                  <a:srgbClr val="0462C1"/>
                </a:solidFill>
                <a:uFill>
                  <a:solidFill>
                    <a:srgbClr val="0462C1"/>
                  </a:solidFill>
                </a:uFill>
                <a:latin typeface="Arial"/>
                <a:cs typeface="Arial"/>
                <a:hlinkClick r:id="rId4"/>
              </a:rPr>
              <a:t> </a:t>
            </a:r>
            <a:r>
              <a:rPr sz="1800" i="1" u="sng" dirty="0">
                <a:solidFill>
                  <a:srgbClr val="0462C1"/>
                </a:solidFill>
                <a:uFill>
                  <a:solidFill>
                    <a:srgbClr val="0462C1"/>
                  </a:solidFill>
                </a:uFill>
                <a:latin typeface="Arial"/>
                <a:cs typeface="Arial"/>
                <a:hlinkClick r:id="rId4"/>
              </a:rPr>
              <a:t>9</a:t>
            </a:r>
            <a:r>
              <a:rPr sz="1800" i="1" u="none" spc="-40" dirty="0">
                <a:solidFill>
                  <a:srgbClr val="0462C1"/>
                </a:solidFill>
                <a:latin typeface="Arial"/>
                <a:cs typeface="Arial"/>
              </a:rPr>
              <a:t> </a:t>
            </a:r>
            <a:r>
              <a:rPr sz="1800" i="1" u="none" dirty="0">
                <a:solidFill>
                  <a:srgbClr val="333333"/>
                </a:solidFill>
                <a:latin typeface="Arial"/>
                <a:cs typeface="Arial"/>
              </a:rPr>
              <a:t>og</a:t>
            </a:r>
            <a:r>
              <a:rPr sz="1800" i="1" u="none" spc="-45" dirty="0">
                <a:solidFill>
                  <a:srgbClr val="333333"/>
                </a:solidFill>
                <a:latin typeface="Arial"/>
                <a:cs typeface="Arial"/>
              </a:rPr>
              <a:t> </a:t>
            </a:r>
            <a:r>
              <a:rPr sz="1800" i="1" u="sng" spc="-25" dirty="0">
                <a:solidFill>
                  <a:srgbClr val="0462C1"/>
                </a:solidFill>
                <a:uFill>
                  <a:solidFill>
                    <a:srgbClr val="0462C1"/>
                  </a:solidFill>
                </a:uFill>
                <a:latin typeface="Arial"/>
                <a:cs typeface="Arial"/>
                <a:hlinkClick r:id="rId5"/>
              </a:rPr>
              <a:t>10</a:t>
            </a:r>
            <a:r>
              <a:rPr sz="1800" i="1" u="none" spc="-25" dirty="0">
                <a:solidFill>
                  <a:srgbClr val="333333"/>
                </a:solidFill>
                <a:latin typeface="Arial"/>
                <a:cs typeface="Arial"/>
              </a:rPr>
              <a:t>.</a:t>
            </a:r>
            <a:endParaRPr sz="1800" i="1" dirty="0">
              <a:latin typeface="Arial"/>
              <a:cs typeface="Arial"/>
            </a:endParaRPr>
          </a:p>
        </p:txBody>
      </p:sp>
      <p:sp>
        <p:nvSpPr>
          <p:cNvPr id="7" name="object 7"/>
          <p:cNvSpPr txBox="1"/>
          <p:nvPr/>
        </p:nvSpPr>
        <p:spPr>
          <a:xfrm>
            <a:off x="832573" y="4343400"/>
            <a:ext cx="10784205" cy="1537970"/>
          </a:xfrm>
          <a:prstGeom prst="rect">
            <a:avLst/>
          </a:prstGeom>
        </p:spPr>
        <p:txBody>
          <a:bodyPr vert="horz" wrap="square" lIns="0" tIns="12700" rIns="0" bIns="0" rtlCol="0">
            <a:spAutoFit/>
          </a:bodyPr>
          <a:lstStyle/>
          <a:p>
            <a:pPr marL="12700" marR="742315">
              <a:lnSpc>
                <a:spcPct val="100000"/>
              </a:lnSpc>
              <a:spcBef>
                <a:spcPts val="100"/>
              </a:spcBef>
            </a:pPr>
            <a:r>
              <a:rPr sz="1800" i="1" dirty="0">
                <a:solidFill>
                  <a:srgbClr val="333333"/>
                </a:solidFill>
                <a:latin typeface="Arial"/>
                <a:cs typeface="Arial"/>
              </a:rPr>
              <a:t>Med</a:t>
            </a:r>
            <a:r>
              <a:rPr sz="1800" i="1" spc="-50" dirty="0">
                <a:solidFill>
                  <a:srgbClr val="333333"/>
                </a:solidFill>
                <a:latin typeface="Arial"/>
                <a:cs typeface="Arial"/>
              </a:rPr>
              <a:t> </a:t>
            </a:r>
            <a:r>
              <a:rPr sz="1800" i="1" dirty="0">
                <a:solidFill>
                  <a:srgbClr val="333333"/>
                </a:solidFill>
                <a:latin typeface="Arial"/>
                <a:cs typeface="Arial"/>
              </a:rPr>
              <a:t>tenesteytarar er</a:t>
            </a:r>
            <a:r>
              <a:rPr sz="1800" i="1" spc="-35" dirty="0">
                <a:solidFill>
                  <a:srgbClr val="333333"/>
                </a:solidFill>
                <a:latin typeface="Arial"/>
                <a:cs typeface="Arial"/>
              </a:rPr>
              <a:t> </a:t>
            </a:r>
            <a:r>
              <a:rPr sz="1800" i="1" dirty="0">
                <a:solidFill>
                  <a:srgbClr val="333333"/>
                </a:solidFill>
                <a:latin typeface="Arial"/>
                <a:cs typeface="Arial"/>
              </a:rPr>
              <a:t>det</a:t>
            </a:r>
            <a:r>
              <a:rPr sz="1800" i="1" spc="-40" dirty="0">
                <a:solidFill>
                  <a:srgbClr val="333333"/>
                </a:solidFill>
                <a:latin typeface="Arial"/>
                <a:cs typeface="Arial"/>
              </a:rPr>
              <a:t> </a:t>
            </a:r>
            <a:r>
              <a:rPr sz="1800" i="1" dirty="0">
                <a:solidFill>
                  <a:srgbClr val="333333"/>
                </a:solidFill>
                <a:latin typeface="Arial"/>
                <a:cs typeface="Arial"/>
              </a:rPr>
              <a:t>her</a:t>
            </a:r>
            <a:r>
              <a:rPr sz="1800" i="1" spc="-35" dirty="0">
                <a:solidFill>
                  <a:srgbClr val="333333"/>
                </a:solidFill>
                <a:latin typeface="Arial"/>
                <a:cs typeface="Arial"/>
              </a:rPr>
              <a:t> </a:t>
            </a:r>
            <a:r>
              <a:rPr sz="1800" i="1" dirty="0">
                <a:solidFill>
                  <a:srgbClr val="333333"/>
                </a:solidFill>
                <a:latin typeface="Arial"/>
                <a:cs typeface="Arial"/>
              </a:rPr>
              <a:t>meint</a:t>
            </a:r>
            <a:r>
              <a:rPr sz="1800" i="1" spc="-25" dirty="0">
                <a:solidFill>
                  <a:srgbClr val="333333"/>
                </a:solidFill>
                <a:latin typeface="Arial"/>
                <a:cs typeface="Arial"/>
              </a:rPr>
              <a:t> </a:t>
            </a:r>
            <a:r>
              <a:rPr sz="1800" i="1" dirty="0">
                <a:solidFill>
                  <a:srgbClr val="333333"/>
                </a:solidFill>
                <a:latin typeface="Arial"/>
                <a:cs typeface="Arial"/>
              </a:rPr>
              <a:t>kommunale,</a:t>
            </a:r>
            <a:r>
              <a:rPr sz="1800" i="1" spc="-25" dirty="0">
                <a:solidFill>
                  <a:srgbClr val="333333"/>
                </a:solidFill>
                <a:latin typeface="Arial"/>
                <a:cs typeface="Arial"/>
              </a:rPr>
              <a:t> </a:t>
            </a:r>
            <a:r>
              <a:rPr sz="1800" i="1" dirty="0">
                <a:solidFill>
                  <a:srgbClr val="333333"/>
                </a:solidFill>
                <a:latin typeface="Arial"/>
                <a:cs typeface="Arial"/>
              </a:rPr>
              <a:t>fylkeskommunale og</a:t>
            </a:r>
            <a:r>
              <a:rPr sz="1800" i="1" spc="-35" dirty="0">
                <a:solidFill>
                  <a:srgbClr val="333333"/>
                </a:solidFill>
                <a:latin typeface="Arial"/>
                <a:cs typeface="Arial"/>
              </a:rPr>
              <a:t> </a:t>
            </a:r>
            <a:r>
              <a:rPr sz="1800" i="1" dirty="0">
                <a:solidFill>
                  <a:srgbClr val="333333"/>
                </a:solidFill>
                <a:latin typeface="Arial"/>
                <a:cs typeface="Arial"/>
              </a:rPr>
              <a:t>statlege</a:t>
            </a:r>
            <a:r>
              <a:rPr sz="1800" i="1" spc="-30" dirty="0">
                <a:solidFill>
                  <a:srgbClr val="333333"/>
                </a:solidFill>
                <a:latin typeface="Arial"/>
                <a:cs typeface="Arial"/>
              </a:rPr>
              <a:t> </a:t>
            </a:r>
            <a:r>
              <a:rPr sz="1800" i="1" spc="-10" dirty="0">
                <a:solidFill>
                  <a:srgbClr val="333333"/>
                </a:solidFill>
                <a:latin typeface="Arial"/>
                <a:cs typeface="Arial"/>
              </a:rPr>
              <a:t>tenesteytarar,</a:t>
            </a:r>
            <a:r>
              <a:rPr sz="1800" i="1" spc="-15" dirty="0">
                <a:solidFill>
                  <a:srgbClr val="333333"/>
                </a:solidFill>
                <a:latin typeface="Arial"/>
                <a:cs typeface="Arial"/>
              </a:rPr>
              <a:t> </a:t>
            </a:r>
            <a:r>
              <a:rPr sz="1800" i="1" spc="-10" dirty="0">
                <a:solidFill>
                  <a:srgbClr val="333333"/>
                </a:solidFill>
                <a:latin typeface="Arial"/>
                <a:cs typeface="Arial"/>
              </a:rPr>
              <a:t>private </a:t>
            </a:r>
            <a:r>
              <a:rPr sz="1800" i="1" dirty="0">
                <a:solidFill>
                  <a:srgbClr val="333333"/>
                </a:solidFill>
                <a:latin typeface="Arial"/>
                <a:cs typeface="Arial"/>
              </a:rPr>
              <a:t>tenesteytarar</a:t>
            </a:r>
            <a:r>
              <a:rPr sz="1800" i="1" spc="5" dirty="0">
                <a:solidFill>
                  <a:srgbClr val="333333"/>
                </a:solidFill>
                <a:latin typeface="Arial"/>
                <a:cs typeface="Arial"/>
              </a:rPr>
              <a:t> </a:t>
            </a:r>
            <a:r>
              <a:rPr sz="1800" i="1" dirty="0">
                <a:solidFill>
                  <a:srgbClr val="333333"/>
                </a:solidFill>
                <a:latin typeface="Arial"/>
                <a:cs typeface="Arial"/>
              </a:rPr>
              <a:t>som</a:t>
            </a:r>
            <a:r>
              <a:rPr sz="1800" i="1" spc="-25" dirty="0">
                <a:solidFill>
                  <a:srgbClr val="333333"/>
                </a:solidFill>
                <a:latin typeface="Arial"/>
                <a:cs typeface="Arial"/>
              </a:rPr>
              <a:t> </a:t>
            </a:r>
            <a:r>
              <a:rPr sz="1800" i="1" dirty="0">
                <a:solidFill>
                  <a:srgbClr val="333333"/>
                </a:solidFill>
                <a:latin typeface="Arial"/>
                <a:cs typeface="Arial"/>
              </a:rPr>
              <a:t>utfører</a:t>
            </a:r>
            <a:r>
              <a:rPr sz="1800" i="1" spc="-50" dirty="0">
                <a:solidFill>
                  <a:srgbClr val="333333"/>
                </a:solidFill>
                <a:latin typeface="Arial"/>
                <a:cs typeface="Arial"/>
              </a:rPr>
              <a:t> </a:t>
            </a:r>
            <a:r>
              <a:rPr sz="1800" i="1" dirty="0">
                <a:solidFill>
                  <a:srgbClr val="333333"/>
                </a:solidFill>
                <a:latin typeface="Arial"/>
                <a:cs typeface="Arial"/>
              </a:rPr>
              <a:t>oppgåver</a:t>
            </a:r>
            <a:r>
              <a:rPr sz="1800" i="1" spc="-5" dirty="0">
                <a:solidFill>
                  <a:srgbClr val="333333"/>
                </a:solidFill>
                <a:latin typeface="Arial"/>
                <a:cs typeface="Arial"/>
              </a:rPr>
              <a:t> </a:t>
            </a:r>
            <a:r>
              <a:rPr sz="1800" i="1" dirty="0">
                <a:solidFill>
                  <a:srgbClr val="333333"/>
                </a:solidFill>
                <a:latin typeface="Arial"/>
                <a:cs typeface="Arial"/>
              </a:rPr>
              <a:t>på</a:t>
            </a:r>
            <a:r>
              <a:rPr sz="1800" i="1" spc="-40" dirty="0">
                <a:solidFill>
                  <a:srgbClr val="333333"/>
                </a:solidFill>
                <a:latin typeface="Arial"/>
                <a:cs typeface="Arial"/>
              </a:rPr>
              <a:t> </a:t>
            </a:r>
            <a:r>
              <a:rPr sz="1800" i="1" dirty="0">
                <a:solidFill>
                  <a:srgbClr val="333333"/>
                </a:solidFill>
                <a:latin typeface="Arial"/>
                <a:cs typeface="Arial"/>
              </a:rPr>
              <a:t>vegner</a:t>
            </a:r>
            <a:r>
              <a:rPr sz="1800" i="1" spc="-20" dirty="0">
                <a:solidFill>
                  <a:srgbClr val="333333"/>
                </a:solidFill>
                <a:latin typeface="Arial"/>
                <a:cs typeface="Arial"/>
              </a:rPr>
              <a:t> </a:t>
            </a:r>
            <a:r>
              <a:rPr sz="1800" i="1" dirty="0">
                <a:solidFill>
                  <a:srgbClr val="333333"/>
                </a:solidFill>
                <a:latin typeface="Arial"/>
                <a:cs typeface="Arial"/>
              </a:rPr>
              <a:t>av</a:t>
            </a:r>
            <a:r>
              <a:rPr sz="1800" i="1" spc="-30" dirty="0">
                <a:solidFill>
                  <a:srgbClr val="333333"/>
                </a:solidFill>
                <a:latin typeface="Arial"/>
                <a:cs typeface="Arial"/>
              </a:rPr>
              <a:t> </a:t>
            </a:r>
            <a:r>
              <a:rPr sz="1800" i="1" dirty="0">
                <a:solidFill>
                  <a:srgbClr val="333333"/>
                </a:solidFill>
                <a:latin typeface="Arial"/>
                <a:cs typeface="Arial"/>
              </a:rPr>
              <a:t>ein</a:t>
            </a:r>
            <a:r>
              <a:rPr sz="1800" i="1" spc="-20" dirty="0">
                <a:solidFill>
                  <a:srgbClr val="333333"/>
                </a:solidFill>
                <a:latin typeface="Arial"/>
                <a:cs typeface="Arial"/>
              </a:rPr>
              <a:t> </a:t>
            </a:r>
            <a:r>
              <a:rPr sz="1800" i="1" dirty="0">
                <a:solidFill>
                  <a:srgbClr val="333333"/>
                </a:solidFill>
                <a:latin typeface="Arial"/>
                <a:cs typeface="Arial"/>
              </a:rPr>
              <a:t>slik</a:t>
            </a:r>
            <a:r>
              <a:rPr sz="1800" i="1" spc="-30" dirty="0">
                <a:solidFill>
                  <a:srgbClr val="333333"/>
                </a:solidFill>
                <a:latin typeface="Arial"/>
                <a:cs typeface="Arial"/>
              </a:rPr>
              <a:t> </a:t>
            </a:r>
            <a:r>
              <a:rPr sz="1800" i="1" spc="-10" dirty="0">
                <a:solidFill>
                  <a:srgbClr val="333333"/>
                </a:solidFill>
                <a:latin typeface="Arial"/>
                <a:cs typeface="Arial"/>
              </a:rPr>
              <a:t>tenesteytar,</a:t>
            </a:r>
            <a:r>
              <a:rPr sz="1800" i="1" dirty="0">
                <a:solidFill>
                  <a:srgbClr val="333333"/>
                </a:solidFill>
                <a:latin typeface="Arial"/>
                <a:cs typeface="Arial"/>
              </a:rPr>
              <a:t> barnehagar</a:t>
            </a:r>
            <a:r>
              <a:rPr sz="1800" i="1" spc="-5" dirty="0">
                <a:solidFill>
                  <a:srgbClr val="333333"/>
                </a:solidFill>
                <a:latin typeface="Arial"/>
                <a:cs typeface="Arial"/>
              </a:rPr>
              <a:t> </a:t>
            </a:r>
            <a:r>
              <a:rPr sz="1800" i="1" dirty="0">
                <a:solidFill>
                  <a:srgbClr val="333333"/>
                </a:solidFill>
                <a:latin typeface="Arial"/>
                <a:cs typeface="Arial"/>
              </a:rPr>
              <a:t>som</a:t>
            </a:r>
            <a:r>
              <a:rPr sz="1800" i="1" spc="-30" dirty="0">
                <a:solidFill>
                  <a:srgbClr val="333333"/>
                </a:solidFill>
                <a:latin typeface="Arial"/>
                <a:cs typeface="Arial"/>
              </a:rPr>
              <a:t> </a:t>
            </a:r>
            <a:r>
              <a:rPr sz="1800" i="1" dirty="0">
                <a:solidFill>
                  <a:srgbClr val="333333"/>
                </a:solidFill>
                <a:latin typeface="Arial"/>
                <a:cs typeface="Arial"/>
              </a:rPr>
              <a:t>får</a:t>
            </a:r>
            <a:r>
              <a:rPr sz="1800" i="1" spc="-25" dirty="0">
                <a:solidFill>
                  <a:srgbClr val="333333"/>
                </a:solidFill>
                <a:latin typeface="Arial"/>
                <a:cs typeface="Arial"/>
              </a:rPr>
              <a:t> </a:t>
            </a:r>
            <a:r>
              <a:rPr sz="1800" i="1" spc="-10" dirty="0">
                <a:solidFill>
                  <a:srgbClr val="333333"/>
                </a:solidFill>
                <a:latin typeface="Arial"/>
                <a:cs typeface="Arial"/>
              </a:rPr>
              <a:t>tilskot </a:t>
            </a:r>
            <a:r>
              <a:rPr sz="1800" i="1" dirty="0">
                <a:solidFill>
                  <a:srgbClr val="333333"/>
                </a:solidFill>
                <a:latin typeface="Arial"/>
                <a:cs typeface="Arial"/>
              </a:rPr>
              <a:t>etter</a:t>
            </a:r>
            <a:r>
              <a:rPr sz="1800" i="1" spc="-20" dirty="0">
                <a:solidFill>
                  <a:srgbClr val="333333"/>
                </a:solidFill>
                <a:latin typeface="Arial"/>
                <a:cs typeface="Arial"/>
              </a:rPr>
              <a:t> </a:t>
            </a:r>
            <a:r>
              <a:rPr sz="1800" i="1" u="sng" dirty="0">
                <a:solidFill>
                  <a:srgbClr val="0462C1"/>
                </a:solidFill>
                <a:uFill>
                  <a:solidFill>
                    <a:srgbClr val="0462C1"/>
                  </a:solidFill>
                </a:uFill>
                <a:latin typeface="Arial"/>
                <a:cs typeface="Arial"/>
                <a:hlinkClick r:id="rId6"/>
              </a:rPr>
              <a:t>barnehageloven</a:t>
            </a:r>
            <a:r>
              <a:rPr sz="1800" i="1" u="sng" spc="10" dirty="0">
                <a:solidFill>
                  <a:srgbClr val="0462C1"/>
                </a:solidFill>
                <a:uFill>
                  <a:solidFill>
                    <a:srgbClr val="0462C1"/>
                  </a:solidFill>
                </a:uFill>
                <a:latin typeface="Arial"/>
                <a:cs typeface="Arial"/>
                <a:hlinkClick r:id="rId6"/>
              </a:rPr>
              <a:t> </a:t>
            </a:r>
            <a:r>
              <a:rPr sz="1800" i="1" u="sng" dirty="0">
                <a:solidFill>
                  <a:srgbClr val="0462C1"/>
                </a:solidFill>
                <a:uFill>
                  <a:solidFill>
                    <a:srgbClr val="0462C1"/>
                  </a:solidFill>
                </a:uFill>
                <a:latin typeface="Arial"/>
                <a:cs typeface="Arial"/>
                <a:hlinkClick r:id="rId6"/>
              </a:rPr>
              <a:t>§</a:t>
            </a:r>
            <a:r>
              <a:rPr sz="1800" i="1" u="sng" spc="-25" dirty="0">
                <a:solidFill>
                  <a:srgbClr val="0462C1"/>
                </a:solidFill>
                <a:uFill>
                  <a:solidFill>
                    <a:srgbClr val="0462C1"/>
                  </a:solidFill>
                </a:uFill>
                <a:latin typeface="Arial"/>
                <a:cs typeface="Arial"/>
                <a:hlinkClick r:id="rId6"/>
              </a:rPr>
              <a:t> </a:t>
            </a:r>
            <a:r>
              <a:rPr sz="1800" i="1" u="sng" dirty="0">
                <a:solidFill>
                  <a:srgbClr val="0462C1"/>
                </a:solidFill>
                <a:uFill>
                  <a:solidFill>
                    <a:srgbClr val="0462C1"/>
                  </a:solidFill>
                </a:uFill>
                <a:latin typeface="Arial"/>
                <a:cs typeface="Arial"/>
                <a:hlinkClick r:id="rId6"/>
              </a:rPr>
              <a:t>19</a:t>
            </a:r>
            <a:r>
              <a:rPr sz="1800" i="1" u="none" dirty="0">
                <a:solidFill>
                  <a:srgbClr val="333333"/>
                </a:solidFill>
                <a:latin typeface="Arial"/>
                <a:cs typeface="Arial"/>
              </a:rPr>
              <a:t>,</a:t>
            </a:r>
            <a:r>
              <a:rPr sz="1800" i="1" u="none" spc="-15" dirty="0">
                <a:solidFill>
                  <a:srgbClr val="333333"/>
                </a:solidFill>
                <a:latin typeface="Arial"/>
                <a:cs typeface="Arial"/>
              </a:rPr>
              <a:t> </a:t>
            </a:r>
            <a:r>
              <a:rPr sz="1800" i="1" u="none" dirty="0">
                <a:solidFill>
                  <a:srgbClr val="333333"/>
                </a:solidFill>
                <a:latin typeface="Arial"/>
                <a:cs typeface="Arial"/>
              </a:rPr>
              <a:t>og</a:t>
            </a:r>
            <a:r>
              <a:rPr sz="1800" i="1" u="none" spc="-15" dirty="0">
                <a:solidFill>
                  <a:srgbClr val="333333"/>
                </a:solidFill>
                <a:latin typeface="Arial"/>
                <a:cs typeface="Arial"/>
              </a:rPr>
              <a:t> </a:t>
            </a:r>
            <a:r>
              <a:rPr sz="1800" i="1" u="none" dirty="0">
                <a:solidFill>
                  <a:srgbClr val="333333"/>
                </a:solidFill>
                <a:latin typeface="Arial"/>
                <a:cs typeface="Arial"/>
              </a:rPr>
              <a:t>skolar</a:t>
            </a:r>
            <a:r>
              <a:rPr sz="1800" i="1" u="none" spc="-20" dirty="0">
                <a:solidFill>
                  <a:srgbClr val="333333"/>
                </a:solidFill>
                <a:latin typeface="Arial"/>
                <a:cs typeface="Arial"/>
              </a:rPr>
              <a:t> </a:t>
            </a:r>
            <a:r>
              <a:rPr sz="1800" i="1" u="none" dirty="0">
                <a:solidFill>
                  <a:srgbClr val="333333"/>
                </a:solidFill>
                <a:latin typeface="Arial"/>
                <a:cs typeface="Arial"/>
              </a:rPr>
              <a:t>som</a:t>
            </a:r>
            <a:r>
              <a:rPr sz="1800" i="1" u="none" spc="-20" dirty="0">
                <a:solidFill>
                  <a:srgbClr val="333333"/>
                </a:solidFill>
                <a:latin typeface="Arial"/>
                <a:cs typeface="Arial"/>
              </a:rPr>
              <a:t> </a:t>
            </a:r>
            <a:r>
              <a:rPr sz="1800" i="1" u="none" dirty="0">
                <a:solidFill>
                  <a:srgbClr val="333333"/>
                </a:solidFill>
                <a:latin typeface="Arial"/>
                <a:cs typeface="Arial"/>
              </a:rPr>
              <a:t>får</a:t>
            </a:r>
            <a:r>
              <a:rPr sz="1800" i="1" u="none" spc="-20" dirty="0">
                <a:solidFill>
                  <a:srgbClr val="333333"/>
                </a:solidFill>
                <a:latin typeface="Arial"/>
                <a:cs typeface="Arial"/>
              </a:rPr>
              <a:t> </a:t>
            </a:r>
            <a:r>
              <a:rPr sz="1800" i="1" u="none" dirty="0">
                <a:solidFill>
                  <a:srgbClr val="333333"/>
                </a:solidFill>
                <a:latin typeface="Arial"/>
                <a:cs typeface="Arial"/>
              </a:rPr>
              <a:t>statstilskot</a:t>
            </a:r>
            <a:r>
              <a:rPr sz="1800" i="1" u="none" spc="-20" dirty="0">
                <a:solidFill>
                  <a:srgbClr val="333333"/>
                </a:solidFill>
                <a:latin typeface="Arial"/>
                <a:cs typeface="Arial"/>
              </a:rPr>
              <a:t> </a:t>
            </a:r>
            <a:r>
              <a:rPr sz="1800" i="1" u="none" dirty="0">
                <a:solidFill>
                  <a:srgbClr val="333333"/>
                </a:solidFill>
                <a:latin typeface="Arial"/>
                <a:cs typeface="Arial"/>
              </a:rPr>
              <a:t>etter</a:t>
            </a:r>
            <a:r>
              <a:rPr sz="1800" i="1" u="none" spc="-25" dirty="0">
                <a:solidFill>
                  <a:srgbClr val="333333"/>
                </a:solidFill>
                <a:latin typeface="Arial"/>
                <a:cs typeface="Arial"/>
              </a:rPr>
              <a:t> </a:t>
            </a:r>
            <a:r>
              <a:rPr sz="1800" i="1" u="sng" dirty="0">
                <a:solidFill>
                  <a:srgbClr val="0462C1"/>
                </a:solidFill>
                <a:uFill>
                  <a:solidFill>
                    <a:srgbClr val="0462C1"/>
                  </a:solidFill>
                </a:uFill>
                <a:latin typeface="Arial"/>
                <a:cs typeface="Arial"/>
                <a:hlinkClick r:id="rId7"/>
              </a:rPr>
              <a:t>privatskolelova</a:t>
            </a:r>
            <a:r>
              <a:rPr sz="1800" i="1" u="sng" spc="15" dirty="0">
                <a:solidFill>
                  <a:srgbClr val="0462C1"/>
                </a:solidFill>
                <a:uFill>
                  <a:solidFill>
                    <a:srgbClr val="0462C1"/>
                  </a:solidFill>
                </a:uFill>
                <a:latin typeface="Arial"/>
                <a:cs typeface="Arial"/>
                <a:hlinkClick r:id="rId7"/>
              </a:rPr>
              <a:t> </a:t>
            </a:r>
            <a:r>
              <a:rPr sz="1800" i="1" u="sng" dirty="0">
                <a:solidFill>
                  <a:srgbClr val="0462C1"/>
                </a:solidFill>
                <a:uFill>
                  <a:solidFill>
                    <a:srgbClr val="0462C1"/>
                  </a:solidFill>
                </a:uFill>
                <a:latin typeface="Arial"/>
                <a:cs typeface="Arial"/>
                <a:hlinkClick r:id="rId7"/>
              </a:rPr>
              <a:t>§</a:t>
            </a:r>
            <a:r>
              <a:rPr sz="1800" i="1" u="sng" spc="-25" dirty="0">
                <a:solidFill>
                  <a:srgbClr val="0462C1"/>
                </a:solidFill>
                <a:uFill>
                  <a:solidFill>
                    <a:srgbClr val="0462C1"/>
                  </a:solidFill>
                </a:uFill>
                <a:latin typeface="Arial"/>
                <a:cs typeface="Arial"/>
                <a:hlinkClick r:id="rId7"/>
              </a:rPr>
              <a:t> </a:t>
            </a:r>
            <a:r>
              <a:rPr sz="1800" i="1" u="sng" spc="-10" dirty="0">
                <a:solidFill>
                  <a:srgbClr val="0462C1"/>
                </a:solidFill>
                <a:uFill>
                  <a:solidFill>
                    <a:srgbClr val="0462C1"/>
                  </a:solidFill>
                </a:uFill>
                <a:latin typeface="Arial"/>
                <a:cs typeface="Arial"/>
                <a:hlinkClick r:id="rId7"/>
              </a:rPr>
              <a:t>6-</a:t>
            </a:r>
            <a:r>
              <a:rPr sz="1800" i="1" u="sng" spc="-25" dirty="0">
                <a:solidFill>
                  <a:srgbClr val="0462C1"/>
                </a:solidFill>
                <a:uFill>
                  <a:solidFill>
                    <a:srgbClr val="0462C1"/>
                  </a:solidFill>
                </a:uFill>
                <a:latin typeface="Arial"/>
                <a:cs typeface="Arial"/>
                <a:hlinkClick r:id="rId7"/>
              </a:rPr>
              <a:t>1</a:t>
            </a:r>
            <a:r>
              <a:rPr sz="1800" i="1" u="none" spc="-25" dirty="0">
                <a:solidFill>
                  <a:srgbClr val="333333"/>
                </a:solidFill>
                <a:latin typeface="Arial"/>
                <a:cs typeface="Arial"/>
              </a:rPr>
              <a:t>.</a:t>
            </a:r>
            <a:endParaRPr sz="1800" i="1" dirty="0">
              <a:latin typeface="Arial"/>
              <a:cs typeface="Arial"/>
            </a:endParaRPr>
          </a:p>
          <a:p>
            <a:pPr marL="12700" marR="5080">
              <a:lnSpc>
                <a:spcPct val="100000"/>
              </a:lnSpc>
              <a:spcBef>
                <a:spcPts val="1105"/>
              </a:spcBef>
            </a:pPr>
            <a:r>
              <a:rPr sz="1800" i="1" dirty="0">
                <a:solidFill>
                  <a:srgbClr val="333333"/>
                </a:solidFill>
                <a:latin typeface="Arial"/>
                <a:cs typeface="Arial"/>
              </a:rPr>
              <a:t>Krava</a:t>
            </a:r>
            <a:r>
              <a:rPr sz="1800" i="1" spc="-35" dirty="0">
                <a:solidFill>
                  <a:srgbClr val="333333"/>
                </a:solidFill>
                <a:latin typeface="Arial"/>
                <a:cs typeface="Arial"/>
              </a:rPr>
              <a:t> </a:t>
            </a:r>
            <a:r>
              <a:rPr sz="1800" i="1" dirty="0">
                <a:solidFill>
                  <a:srgbClr val="333333"/>
                </a:solidFill>
                <a:latin typeface="Arial"/>
                <a:cs typeface="Arial"/>
              </a:rPr>
              <a:t>i</a:t>
            </a:r>
            <a:r>
              <a:rPr sz="1800" i="1" spc="-20" dirty="0">
                <a:solidFill>
                  <a:srgbClr val="333333"/>
                </a:solidFill>
                <a:latin typeface="Arial"/>
                <a:cs typeface="Arial"/>
              </a:rPr>
              <a:t> </a:t>
            </a:r>
            <a:r>
              <a:rPr sz="1800" i="1" dirty="0">
                <a:solidFill>
                  <a:srgbClr val="333333"/>
                </a:solidFill>
                <a:latin typeface="Arial"/>
                <a:cs typeface="Arial"/>
              </a:rPr>
              <a:t>denne</a:t>
            </a:r>
            <a:r>
              <a:rPr sz="1800" i="1" spc="-5" dirty="0">
                <a:solidFill>
                  <a:srgbClr val="333333"/>
                </a:solidFill>
                <a:latin typeface="Arial"/>
                <a:cs typeface="Arial"/>
              </a:rPr>
              <a:t> </a:t>
            </a:r>
            <a:r>
              <a:rPr sz="1800" i="1" dirty="0">
                <a:solidFill>
                  <a:srgbClr val="333333"/>
                </a:solidFill>
                <a:latin typeface="Arial"/>
                <a:cs typeface="Arial"/>
              </a:rPr>
              <a:t>paragrafen</a:t>
            </a:r>
            <a:r>
              <a:rPr sz="1800" i="1" spc="-15" dirty="0">
                <a:solidFill>
                  <a:srgbClr val="333333"/>
                </a:solidFill>
                <a:latin typeface="Arial"/>
                <a:cs typeface="Arial"/>
              </a:rPr>
              <a:t> </a:t>
            </a:r>
            <a:r>
              <a:rPr sz="1800" i="1" dirty="0">
                <a:solidFill>
                  <a:srgbClr val="333333"/>
                </a:solidFill>
                <a:latin typeface="Arial"/>
                <a:cs typeface="Arial"/>
              </a:rPr>
              <a:t>gjeld på</a:t>
            </a:r>
            <a:r>
              <a:rPr sz="1800" i="1" spc="-35" dirty="0">
                <a:solidFill>
                  <a:srgbClr val="333333"/>
                </a:solidFill>
                <a:latin typeface="Arial"/>
                <a:cs typeface="Arial"/>
              </a:rPr>
              <a:t> </a:t>
            </a:r>
            <a:r>
              <a:rPr sz="1800" i="1" dirty="0">
                <a:solidFill>
                  <a:srgbClr val="333333"/>
                </a:solidFill>
                <a:latin typeface="Arial"/>
                <a:cs typeface="Arial"/>
              </a:rPr>
              <a:t>same</a:t>
            </a:r>
            <a:r>
              <a:rPr sz="1800" i="1" spc="-30" dirty="0">
                <a:solidFill>
                  <a:srgbClr val="333333"/>
                </a:solidFill>
                <a:latin typeface="Arial"/>
                <a:cs typeface="Arial"/>
              </a:rPr>
              <a:t> </a:t>
            </a:r>
            <a:r>
              <a:rPr sz="1800" i="1" dirty="0">
                <a:solidFill>
                  <a:srgbClr val="333333"/>
                </a:solidFill>
                <a:latin typeface="Arial"/>
                <a:cs typeface="Arial"/>
              </a:rPr>
              <a:t>måte</a:t>
            </a:r>
            <a:r>
              <a:rPr sz="1800" i="1" spc="-20" dirty="0">
                <a:solidFill>
                  <a:srgbClr val="333333"/>
                </a:solidFill>
                <a:latin typeface="Arial"/>
                <a:cs typeface="Arial"/>
              </a:rPr>
              <a:t> </a:t>
            </a:r>
            <a:r>
              <a:rPr sz="1800" i="1" dirty="0">
                <a:solidFill>
                  <a:srgbClr val="333333"/>
                </a:solidFill>
                <a:latin typeface="Arial"/>
                <a:cs typeface="Arial"/>
              </a:rPr>
              <a:t>for</a:t>
            </a:r>
            <a:r>
              <a:rPr sz="1800" i="1" spc="-25" dirty="0">
                <a:solidFill>
                  <a:srgbClr val="333333"/>
                </a:solidFill>
                <a:latin typeface="Arial"/>
                <a:cs typeface="Arial"/>
              </a:rPr>
              <a:t> </a:t>
            </a:r>
            <a:r>
              <a:rPr sz="1800" i="1" dirty="0">
                <a:solidFill>
                  <a:srgbClr val="333333"/>
                </a:solidFill>
                <a:latin typeface="Arial"/>
                <a:cs typeface="Arial"/>
              </a:rPr>
              <a:t>samarbeid og</a:t>
            </a:r>
            <a:r>
              <a:rPr sz="1800" i="1" spc="-30" dirty="0">
                <a:solidFill>
                  <a:srgbClr val="333333"/>
                </a:solidFill>
                <a:latin typeface="Arial"/>
                <a:cs typeface="Arial"/>
              </a:rPr>
              <a:t> </a:t>
            </a:r>
            <a:r>
              <a:rPr sz="1800" i="1" dirty="0">
                <a:solidFill>
                  <a:srgbClr val="333333"/>
                </a:solidFill>
                <a:latin typeface="Arial"/>
                <a:cs typeface="Arial"/>
              </a:rPr>
              <a:t>samordning</a:t>
            </a:r>
            <a:r>
              <a:rPr sz="1800" i="1" spc="-5" dirty="0">
                <a:solidFill>
                  <a:srgbClr val="333333"/>
                </a:solidFill>
                <a:latin typeface="Arial"/>
                <a:cs typeface="Arial"/>
              </a:rPr>
              <a:t> </a:t>
            </a:r>
            <a:r>
              <a:rPr sz="1800" i="1" dirty="0">
                <a:solidFill>
                  <a:srgbClr val="333333"/>
                </a:solidFill>
                <a:latin typeface="Arial"/>
                <a:cs typeface="Arial"/>
              </a:rPr>
              <a:t>for vaksne</a:t>
            </a:r>
            <a:r>
              <a:rPr sz="1800" i="1" spc="-30" dirty="0">
                <a:solidFill>
                  <a:srgbClr val="333333"/>
                </a:solidFill>
                <a:latin typeface="Arial"/>
                <a:cs typeface="Arial"/>
              </a:rPr>
              <a:t> </a:t>
            </a:r>
            <a:r>
              <a:rPr sz="1800" i="1" dirty="0">
                <a:solidFill>
                  <a:srgbClr val="333333"/>
                </a:solidFill>
                <a:latin typeface="Arial"/>
                <a:cs typeface="Arial"/>
              </a:rPr>
              <a:t>deltakarar</a:t>
            </a:r>
            <a:r>
              <a:rPr sz="1800" i="1" spc="-5" dirty="0">
                <a:solidFill>
                  <a:srgbClr val="333333"/>
                </a:solidFill>
                <a:latin typeface="Arial"/>
                <a:cs typeface="Arial"/>
              </a:rPr>
              <a:t> </a:t>
            </a:r>
            <a:r>
              <a:rPr sz="1800" i="1" dirty="0">
                <a:solidFill>
                  <a:srgbClr val="333333"/>
                </a:solidFill>
                <a:latin typeface="Arial"/>
                <a:cs typeface="Arial"/>
              </a:rPr>
              <a:t>som</a:t>
            </a:r>
            <a:r>
              <a:rPr sz="1800" i="1" spc="-20" dirty="0">
                <a:solidFill>
                  <a:srgbClr val="333333"/>
                </a:solidFill>
                <a:latin typeface="Arial"/>
                <a:cs typeface="Arial"/>
              </a:rPr>
              <a:t> </a:t>
            </a:r>
            <a:r>
              <a:rPr sz="1800" i="1" spc="-25" dirty="0">
                <a:solidFill>
                  <a:srgbClr val="333333"/>
                </a:solidFill>
                <a:latin typeface="Arial"/>
                <a:cs typeface="Arial"/>
              </a:rPr>
              <a:t>har </a:t>
            </a:r>
            <a:r>
              <a:rPr sz="1800" i="1" dirty="0">
                <a:solidFill>
                  <a:srgbClr val="333333"/>
                </a:solidFill>
                <a:latin typeface="Arial"/>
                <a:cs typeface="Arial"/>
              </a:rPr>
              <a:t>rett</a:t>
            </a:r>
            <a:r>
              <a:rPr sz="1800" i="1" spc="-40" dirty="0">
                <a:solidFill>
                  <a:srgbClr val="333333"/>
                </a:solidFill>
                <a:latin typeface="Arial"/>
                <a:cs typeface="Arial"/>
              </a:rPr>
              <a:t> </a:t>
            </a:r>
            <a:r>
              <a:rPr sz="1800" i="1" dirty="0">
                <a:solidFill>
                  <a:srgbClr val="333333"/>
                </a:solidFill>
                <a:latin typeface="Arial"/>
                <a:cs typeface="Arial"/>
              </a:rPr>
              <a:t>til</a:t>
            </a:r>
            <a:r>
              <a:rPr sz="1800" i="1" spc="-40" dirty="0">
                <a:solidFill>
                  <a:srgbClr val="333333"/>
                </a:solidFill>
                <a:latin typeface="Arial"/>
                <a:cs typeface="Arial"/>
              </a:rPr>
              <a:t> </a:t>
            </a:r>
            <a:r>
              <a:rPr sz="1800" i="1" dirty="0">
                <a:solidFill>
                  <a:srgbClr val="333333"/>
                </a:solidFill>
                <a:latin typeface="Arial"/>
                <a:cs typeface="Arial"/>
              </a:rPr>
              <a:t>førebuande</a:t>
            </a:r>
            <a:r>
              <a:rPr sz="1800" i="1" spc="-15" dirty="0">
                <a:solidFill>
                  <a:srgbClr val="333333"/>
                </a:solidFill>
                <a:latin typeface="Arial"/>
                <a:cs typeface="Arial"/>
              </a:rPr>
              <a:t> </a:t>
            </a:r>
            <a:r>
              <a:rPr sz="1800" i="1" dirty="0">
                <a:solidFill>
                  <a:srgbClr val="333333"/>
                </a:solidFill>
                <a:latin typeface="Arial"/>
                <a:cs typeface="Arial"/>
              </a:rPr>
              <a:t>opplæring</a:t>
            </a:r>
            <a:r>
              <a:rPr sz="1800" i="1" spc="-20" dirty="0">
                <a:solidFill>
                  <a:srgbClr val="333333"/>
                </a:solidFill>
                <a:latin typeface="Arial"/>
                <a:cs typeface="Arial"/>
              </a:rPr>
              <a:t> </a:t>
            </a:r>
            <a:r>
              <a:rPr sz="1800" i="1" dirty="0">
                <a:solidFill>
                  <a:srgbClr val="333333"/>
                </a:solidFill>
                <a:latin typeface="Arial"/>
                <a:cs typeface="Arial"/>
              </a:rPr>
              <a:t>og</a:t>
            </a:r>
            <a:r>
              <a:rPr sz="1800" i="1" spc="-40" dirty="0">
                <a:solidFill>
                  <a:srgbClr val="333333"/>
                </a:solidFill>
                <a:latin typeface="Arial"/>
                <a:cs typeface="Arial"/>
              </a:rPr>
              <a:t> </a:t>
            </a:r>
            <a:r>
              <a:rPr sz="1800" i="1" dirty="0">
                <a:solidFill>
                  <a:srgbClr val="333333"/>
                </a:solidFill>
                <a:latin typeface="Arial"/>
                <a:cs typeface="Arial"/>
              </a:rPr>
              <a:t>vidaregåande</a:t>
            </a:r>
            <a:r>
              <a:rPr sz="1800" i="1" spc="-5" dirty="0">
                <a:solidFill>
                  <a:srgbClr val="333333"/>
                </a:solidFill>
                <a:latin typeface="Arial"/>
                <a:cs typeface="Arial"/>
              </a:rPr>
              <a:t> </a:t>
            </a:r>
            <a:r>
              <a:rPr sz="1800" i="1" dirty="0">
                <a:solidFill>
                  <a:srgbClr val="333333"/>
                </a:solidFill>
                <a:latin typeface="Arial"/>
                <a:cs typeface="Arial"/>
              </a:rPr>
              <a:t>opplæring</a:t>
            </a:r>
            <a:r>
              <a:rPr sz="1800" i="1" spc="-10" dirty="0">
                <a:solidFill>
                  <a:srgbClr val="333333"/>
                </a:solidFill>
                <a:latin typeface="Arial"/>
                <a:cs typeface="Arial"/>
              </a:rPr>
              <a:t> </a:t>
            </a:r>
            <a:r>
              <a:rPr sz="1800" i="1" dirty="0">
                <a:solidFill>
                  <a:srgbClr val="333333"/>
                </a:solidFill>
                <a:latin typeface="Arial"/>
                <a:cs typeface="Arial"/>
              </a:rPr>
              <a:t>for</a:t>
            </a:r>
            <a:r>
              <a:rPr sz="1800" i="1" spc="-45" dirty="0">
                <a:solidFill>
                  <a:srgbClr val="333333"/>
                </a:solidFill>
                <a:latin typeface="Arial"/>
                <a:cs typeface="Arial"/>
              </a:rPr>
              <a:t> </a:t>
            </a:r>
            <a:r>
              <a:rPr sz="1800" i="1" dirty="0">
                <a:solidFill>
                  <a:srgbClr val="333333"/>
                </a:solidFill>
                <a:latin typeface="Arial"/>
                <a:cs typeface="Arial"/>
              </a:rPr>
              <a:t>vaksne</a:t>
            </a:r>
            <a:r>
              <a:rPr sz="1800" i="1" spc="-25" dirty="0">
                <a:solidFill>
                  <a:srgbClr val="333333"/>
                </a:solidFill>
                <a:latin typeface="Arial"/>
                <a:cs typeface="Arial"/>
              </a:rPr>
              <a:t> </a:t>
            </a:r>
            <a:r>
              <a:rPr sz="1800" i="1" dirty="0">
                <a:solidFill>
                  <a:srgbClr val="333333"/>
                </a:solidFill>
                <a:latin typeface="Arial"/>
                <a:cs typeface="Arial"/>
              </a:rPr>
              <a:t>etter</a:t>
            </a:r>
            <a:r>
              <a:rPr sz="1800" i="1" spc="-35" dirty="0">
                <a:solidFill>
                  <a:srgbClr val="333333"/>
                </a:solidFill>
                <a:latin typeface="Arial"/>
                <a:cs typeface="Arial"/>
              </a:rPr>
              <a:t> </a:t>
            </a:r>
            <a:r>
              <a:rPr sz="1800" i="1" u="sng" dirty="0">
                <a:solidFill>
                  <a:srgbClr val="0462C1"/>
                </a:solidFill>
                <a:uFill>
                  <a:solidFill>
                    <a:srgbClr val="0462C1"/>
                  </a:solidFill>
                </a:uFill>
                <a:latin typeface="Arial"/>
                <a:cs typeface="Arial"/>
                <a:hlinkClick r:id="rId8"/>
              </a:rPr>
              <a:t>kapittel</a:t>
            </a:r>
            <a:r>
              <a:rPr sz="1800" i="1" u="sng" spc="-35" dirty="0">
                <a:solidFill>
                  <a:srgbClr val="0462C1"/>
                </a:solidFill>
                <a:uFill>
                  <a:solidFill>
                    <a:srgbClr val="0462C1"/>
                  </a:solidFill>
                </a:uFill>
                <a:latin typeface="Arial"/>
                <a:cs typeface="Arial"/>
                <a:hlinkClick r:id="rId8"/>
              </a:rPr>
              <a:t> </a:t>
            </a:r>
            <a:r>
              <a:rPr sz="1800" i="1" u="sng" spc="-25" dirty="0">
                <a:solidFill>
                  <a:srgbClr val="0462C1"/>
                </a:solidFill>
                <a:uFill>
                  <a:solidFill>
                    <a:srgbClr val="0462C1"/>
                  </a:solidFill>
                </a:uFill>
                <a:latin typeface="Arial"/>
                <a:cs typeface="Arial"/>
                <a:hlinkClick r:id="rId8"/>
              </a:rPr>
              <a:t>18</a:t>
            </a:r>
            <a:endParaRPr sz="1800" i="1" dirty="0">
              <a:latin typeface="Arial"/>
              <a:cs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228338" y="3041650"/>
            <a:ext cx="3633470" cy="696595"/>
          </a:xfrm>
          <a:prstGeom prst="rect">
            <a:avLst/>
          </a:prstGeom>
        </p:spPr>
        <p:txBody>
          <a:bodyPr vert="horz" wrap="square" lIns="0" tIns="13335" rIns="0" bIns="0" rtlCol="0">
            <a:spAutoFit/>
          </a:bodyPr>
          <a:lstStyle/>
          <a:p>
            <a:pPr marL="12700">
              <a:lnSpc>
                <a:spcPct val="100000"/>
              </a:lnSpc>
              <a:spcBef>
                <a:spcPts val="105"/>
              </a:spcBef>
            </a:pPr>
            <a:r>
              <a:rPr b="0" spc="-40" dirty="0">
                <a:latin typeface="Calibri Light"/>
                <a:cs typeface="Calibri Light"/>
              </a:rPr>
              <a:t>Opplysningsplikt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16939" y="563117"/>
            <a:ext cx="9486265" cy="2191385"/>
          </a:xfrm>
          <a:prstGeom prst="rect">
            <a:avLst/>
          </a:prstGeom>
        </p:spPr>
        <p:txBody>
          <a:bodyPr vert="horz" wrap="square" lIns="0" tIns="60960" rIns="0" bIns="0" rtlCol="0">
            <a:spAutoFit/>
          </a:bodyPr>
          <a:lstStyle/>
          <a:p>
            <a:pPr marL="12700" marR="5080">
              <a:lnSpc>
                <a:spcPts val="3020"/>
              </a:lnSpc>
              <a:spcBef>
                <a:spcPts val="480"/>
              </a:spcBef>
            </a:pPr>
            <a:r>
              <a:rPr sz="2800" spc="-355" dirty="0">
                <a:latin typeface="DejaVu Sans"/>
                <a:cs typeface="DejaVu Sans"/>
              </a:rPr>
              <a:t>«Om</a:t>
            </a:r>
            <a:r>
              <a:rPr sz="2800" spc="-290" dirty="0">
                <a:latin typeface="DejaVu Sans"/>
                <a:cs typeface="DejaVu Sans"/>
              </a:rPr>
              <a:t> </a:t>
            </a:r>
            <a:r>
              <a:rPr sz="2800" spc="-220" dirty="0">
                <a:latin typeface="DejaVu Sans"/>
                <a:cs typeface="DejaVu Sans"/>
              </a:rPr>
              <a:t>du</a:t>
            </a:r>
            <a:r>
              <a:rPr sz="2800" spc="-295" dirty="0">
                <a:latin typeface="DejaVu Sans"/>
                <a:cs typeface="DejaVu Sans"/>
              </a:rPr>
              <a:t> </a:t>
            </a:r>
            <a:r>
              <a:rPr sz="2800" spc="-200" dirty="0">
                <a:latin typeface="DejaVu Sans"/>
                <a:cs typeface="DejaVu Sans"/>
              </a:rPr>
              <a:t>holder</a:t>
            </a:r>
            <a:r>
              <a:rPr sz="2800" spc="-290" dirty="0">
                <a:latin typeface="DejaVu Sans"/>
                <a:cs typeface="DejaVu Sans"/>
              </a:rPr>
              <a:t> </a:t>
            </a:r>
            <a:r>
              <a:rPr sz="2800" spc="-240" dirty="0">
                <a:latin typeface="DejaVu Sans"/>
                <a:cs typeface="DejaVu Sans"/>
              </a:rPr>
              <a:t>det</a:t>
            </a:r>
            <a:r>
              <a:rPr sz="2800" spc="-275" dirty="0">
                <a:latin typeface="DejaVu Sans"/>
                <a:cs typeface="DejaVu Sans"/>
              </a:rPr>
              <a:t> </a:t>
            </a:r>
            <a:r>
              <a:rPr sz="2800" spc="-245" dirty="0">
                <a:latin typeface="DejaVu Sans"/>
                <a:cs typeface="DejaVu Sans"/>
              </a:rPr>
              <a:t>hemmelig,</a:t>
            </a:r>
            <a:r>
              <a:rPr sz="2800" spc="-300" dirty="0">
                <a:latin typeface="DejaVu Sans"/>
                <a:cs typeface="DejaVu Sans"/>
              </a:rPr>
              <a:t> </a:t>
            </a:r>
            <a:r>
              <a:rPr sz="2800" spc="-185" dirty="0">
                <a:latin typeface="DejaVu Sans"/>
                <a:cs typeface="DejaVu Sans"/>
              </a:rPr>
              <a:t>skal</a:t>
            </a:r>
            <a:r>
              <a:rPr sz="2800" spc="-275" dirty="0">
                <a:latin typeface="DejaVu Sans"/>
                <a:cs typeface="DejaVu Sans"/>
              </a:rPr>
              <a:t> jeg</a:t>
            </a:r>
            <a:r>
              <a:rPr sz="2800" spc="-280" dirty="0">
                <a:latin typeface="DejaVu Sans"/>
                <a:cs typeface="DejaVu Sans"/>
              </a:rPr>
              <a:t> </a:t>
            </a:r>
            <a:r>
              <a:rPr sz="2800" spc="-190" dirty="0">
                <a:latin typeface="DejaVu Sans"/>
                <a:cs typeface="DejaVu Sans"/>
              </a:rPr>
              <a:t>fortelle</a:t>
            </a:r>
            <a:r>
              <a:rPr sz="2800" spc="-300" dirty="0">
                <a:latin typeface="DejaVu Sans"/>
                <a:cs typeface="DejaVu Sans"/>
              </a:rPr>
              <a:t> deg</a:t>
            </a:r>
            <a:r>
              <a:rPr sz="2800" spc="-285" dirty="0">
                <a:latin typeface="DejaVu Sans"/>
                <a:cs typeface="DejaVu Sans"/>
              </a:rPr>
              <a:t> </a:t>
            </a:r>
            <a:r>
              <a:rPr sz="2800" spc="-235" dirty="0">
                <a:latin typeface="DejaVu Sans"/>
                <a:cs typeface="DejaVu Sans"/>
              </a:rPr>
              <a:t>noe</a:t>
            </a:r>
            <a:r>
              <a:rPr sz="2800" spc="-285" dirty="0">
                <a:latin typeface="DejaVu Sans"/>
                <a:cs typeface="DejaVu Sans"/>
              </a:rPr>
              <a:t> </a:t>
            </a:r>
            <a:r>
              <a:rPr sz="2800" spc="-275" dirty="0">
                <a:latin typeface="DejaVu Sans"/>
                <a:cs typeface="DejaVu Sans"/>
              </a:rPr>
              <a:t>jeg </a:t>
            </a:r>
            <a:r>
              <a:rPr sz="2800" spc="-80" dirty="0">
                <a:latin typeface="DejaVu Sans"/>
                <a:cs typeface="DejaVu Sans"/>
              </a:rPr>
              <a:t>aldri </a:t>
            </a:r>
            <a:r>
              <a:rPr sz="2800" spc="-220" dirty="0">
                <a:latin typeface="DejaVu Sans"/>
                <a:cs typeface="DejaVu Sans"/>
              </a:rPr>
              <a:t>tidligere</a:t>
            </a:r>
            <a:r>
              <a:rPr sz="2800" spc="-275" dirty="0">
                <a:latin typeface="DejaVu Sans"/>
                <a:cs typeface="DejaVu Sans"/>
              </a:rPr>
              <a:t> </a:t>
            </a:r>
            <a:r>
              <a:rPr sz="2800" spc="-245" dirty="0">
                <a:latin typeface="DejaVu Sans"/>
                <a:cs typeface="DejaVu Sans"/>
              </a:rPr>
              <a:t>har</a:t>
            </a:r>
            <a:r>
              <a:rPr sz="2800" spc="-275" dirty="0">
                <a:latin typeface="DejaVu Sans"/>
                <a:cs typeface="DejaVu Sans"/>
              </a:rPr>
              <a:t> </a:t>
            </a:r>
            <a:r>
              <a:rPr sz="2800" spc="-195" dirty="0">
                <a:latin typeface="DejaVu Sans"/>
                <a:cs typeface="DejaVu Sans"/>
              </a:rPr>
              <a:t>fortalt</a:t>
            </a:r>
            <a:r>
              <a:rPr sz="2800" spc="-275" dirty="0">
                <a:latin typeface="DejaVu Sans"/>
                <a:cs typeface="DejaVu Sans"/>
              </a:rPr>
              <a:t> </a:t>
            </a:r>
            <a:r>
              <a:rPr sz="2800" spc="-240" dirty="0">
                <a:latin typeface="DejaVu Sans"/>
                <a:cs typeface="DejaVu Sans"/>
              </a:rPr>
              <a:t>noen</a:t>
            </a:r>
            <a:r>
              <a:rPr sz="2800" spc="-275" dirty="0">
                <a:latin typeface="DejaVu Sans"/>
                <a:cs typeface="DejaVu Sans"/>
              </a:rPr>
              <a:t> </a:t>
            </a:r>
            <a:r>
              <a:rPr sz="2800" spc="-290" dirty="0">
                <a:latin typeface="DejaVu Sans"/>
                <a:cs typeface="DejaVu Sans"/>
              </a:rPr>
              <a:t>andre.»</a:t>
            </a:r>
            <a:endParaRPr sz="2800">
              <a:latin typeface="DejaVu Sans"/>
              <a:cs typeface="DejaVu Sans"/>
            </a:endParaRPr>
          </a:p>
          <a:p>
            <a:pPr marL="240029" indent="-227329">
              <a:lnSpc>
                <a:spcPct val="100000"/>
              </a:lnSpc>
              <a:spcBef>
                <a:spcPts val="3250"/>
              </a:spcBef>
              <a:buFont typeface="Arial"/>
              <a:buChar char="•"/>
              <a:tabLst>
                <a:tab pos="240029" algn="l"/>
              </a:tabLst>
            </a:pPr>
            <a:r>
              <a:rPr sz="2800" spc="-220" dirty="0">
                <a:latin typeface="DejaVu Sans"/>
                <a:cs typeface="DejaVu Sans"/>
              </a:rPr>
              <a:t>Gjenkjennelig</a:t>
            </a:r>
            <a:r>
              <a:rPr sz="2800" spc="-229" dirty="0">
                <a:latin typeface="DejaVu Sans"/>
                <a:cs typeface="DejaVu Sans"/>
              </a:rPr>
              <a:t> </a:t>
            </a:r>
            <a:r>
              <a:rPr sz="2800" spc="-50" dirty="0">
                <a:latin typeface="DejaVu Sans"/>
                <a:cs typeface="DejaVu Sans"/>
              </a:rPr>
              <a:t>?</a:t>
            </a:r>
            <a:endParaRPr sz="2800">
              <a:latin typeface="DejaVu Sans"/>
              <a:cs typeface="DejaVu Sans"/>
            </a:endParaRPr>
          </a:p>
          <a:p>
            <a:pPr marL="240029" indent="-227329">
              <a:lnSpc>
                <a:spcPct val="100000"/>
              </a:lnSpc>
              <a:spcBef>
                <a:spcPts val="665"/>
              </a:spcBef>
              <a:buFont typeface="Arial"/>
              <a:buChar char="•"/>
              <a:tabLst>
                <a:tab pos="240029" algn="l"/>
              </a:tabLst>
            </a:pPr>
            <a:r>
              <a:rPr sz="2800" spc="-65" dirty="0">
                <a:latin typeface="DejaVu Sans"/>
                <a:cs typeface="DejaVu Sans"/>
              </a:rPr>
              <a:t>Dillema?</a:t>
            </a:r>
            <a:endParaRPr sz="2800">
              <a:latin typeface="DejaVu Sans"/>
              <a:cs typeface="DejaVu Sans"/>
            </a:endParaRPr>
          </a:p>
        </p:txBody>
      </p:sp>
      <p:pic>
        <p:nvPicPr>
          <p:cNvPr id="3" name="object 3"/>
          <p:cNvPicPr/>
          <p:nvPr/>
        </p:nvPicPr>
        <p:blipFill>
          <a:blip r:embed="rId3" cstate="print"/>
          <a:stretch>
            <a:fillRect/>
          </a:stretch>
        </p:blipFill>
        <p:spPr>
          <a:xfrm>
            <a:off x="4713985" y="2506724"/>
            <a:ext cx="6520052" cy="4351274"/>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object 2"/>
          <p:cNvSpPr txBox="1">
            <a:spLocks noGrp="1"/>
          </p:cNvSpPr>
          <p:nvPr>
            <p:ph type="title"/>
          </p:nvPr>
        </p:nvSpPr>
        <p:spPr>
          <a:xfrm>
            <a:off x="640080" y="1243013"/>
            <a:ext cx="3855720" cy="4371974"/>
          </a:xfrm>
          <a:prstGeom prst="rect">
            <a:avLst/>
          </a:prstGeom>
        </p:spPr>
        <p:txBody>
          <a:bodyPr vert="horz" lIns="91440" tIns="45720" rIns="91440" bIns="45720" rtlCol="0" anchor="ctr">
            <a:normAutofit/>
          </a:bodyPr>
          <a:lstStyle/>
          <a:p>
            <a:pPr marL="12700" algn="l" rtl="0">
              <a:lnSpc>
                <a:spcPct val="90000"/>
              </a:lnSpc>
              <a:spcBef>
                <a:spcPct val="0"/>
              </a:spcBef>
            </a:pPr>
            <a:r>
              <a:rPr lang="en-US" sz="3600" kern="1200" spc="-30">
                <a:solidFill>
                  <a:schemeClr val="tx2"/>
                </a:solidFill>
                <a:latin typeface="+mj-lt"/>
                <a:ea typeface="+mj-ea"/>
                <a:cs typeface="+mj-cs"/>
              </a:rPr>
              <a:t>Reglene</a:t>
            </a:r>
            <a:r>
              <a:rPr lang="en-US" sz="3600" kern="1200" spc="-110">
                <a:solidFill>
                  <a:schemeClr val="tx2"/>
                </a:solidFill>
                <a:latin typeface="+mj-lt"/>
                <a:ea typeface="+mj-ea"/>
                <a:cs typeface="+mj-cs"/>
              </a:rPr>
              <a:t> </a:t>
            </a:r>
            <a:r>
              <a:rPr lang="en-US" sz="3600" kern="1200">
                <a:solidFill>
                  <a:schemeClr val="tx2"/>
                </a:solidFill>
                <a:latin typeface="+mj-lt"/>
                <a:ea typeface="+mj-ea"/>
                <a:cs typeface="+mj-cs"/>
              </a:rPr>
              <a:t>om</a:t>
            </a:r>
            <a:r>
              <a:rPr lang="en-US" sz="3600" kern="1200" spc="-114">
                <a:solidFill>
                  <a:schemeClr val="tx2"/>
                </a:solidFill>
                <a:latin typeface="+mj-lt"/>
                <a:ea typeface="+mj-ea"/>
                <a:cs typeface="+mj-cs"/>
              </a:rPr>
              <a:t> </a:t>
            </a:r>
            <a:r>
              <a:rPr lang="en-US" sz="3600" kern="1200" spc="-35">
                <a:solidFill>
                  <a:schemeClr val="tx2"/>
                </a:solidFill>
                <a:latin typeface="+mj-lt"/>
                <a:ea typeface="+mj-ea"/>
                <a:cs typeface="+mj-cs"/>
              </a:rPr>
              <a:t>helsepersonells</a:t>
            </a:r>
            <a:r>
              <a:rPr lang="en-US" sz="3600" kern="1200" spc="-105">
                <a:solidFill>
                  <a:schemeClr val="tx2"/>
                </a:solidFill>
                <a:latin typeface="+mj-lt"/>
                <a:ea typeface="+mj-ea"/>
                <a:cs typeface="+mj-cs"/>
              </a:rPr>
              <a:t> </a:t>
            </a:r>
            <a:r>
              <a:rPr lang="en-US" sz="3600" kern="1200" spc="-30">
                <a:solidFill>
                  <a:schemeClr val="tx2"/>
                </a:solidFill>
                <a:latin typeface="+mj-lt"/>
                <a:ea typeface="+mj-ea"/>
                <a:cs typeface="+mj-cs"/>
              </a:rPr>
              <a:t>opplysningsplikt</a:t>
            </a:r>
            <a:r>
              <a:rPr lang="en-US" sz="3600" kern="1200" spc="-95">
                <a:solidFill>
                  <a:schemeClr val="tx2"/>
                </a:solidFill>
                <a:latin typeface="+mj-lt"/>
                <a:ea typeface="+mj-ea"/>
                <a:cs typeface="+mj-cs"/>
              </a:rPr>
              <a:t> </a:t>
            </a:r>
            <a:r>
              <a:rPr lang="en-US" sz="3600" kern="1200">
                <a:solidFill>
                  <a:schemeClr val="tx2"/>
                </a:solidFill>
                <a:latin typeface="+mj-lt"/>
                <a:ea typeface="+mj-ea"/>
                <a:cs typeface="+mj-cs"/>
              </a:rPr>
              <a:t>i</a:t>
            </a:r>
            <a:r>
              <a:rPr lang="en-US" sz="3600" kern="1200" spc="-55">
                <a:solidFill>
                  <a:schemeClr val="tx2"/>
                </a:solidFill>
                <a:latin typeface="+mj-lt"/>
                <a:ea typeface="+mj-ea"/>
                <a:cs typeface="+mj-cs"/>
              </a:rPr>
              <a:t> </a:t>
            </a:r>
            <a:r>
              <a:rPr lang="en-US" sz="3600" kern="1200" spc="-10">
                <a:solidFill>
                  <a:schemeClr val="tx2"/>
                </a:solidFill>
                <a:latin typeface="+mj-lt"/>
                <a:ea typeface="+mj-ea"/>
                <a:cs typeface="+mj-cs"/>
              </a:rPr>
              <a:t>kap.</a:t>
            </a:r>
            <a:r>
              <a:rPr lang="en-US" sz="3600" kern="1200" spc="-95">
                <a:solidFill>
                  <a:schemeClr val="tx2"/>
                </a:solidFill>
                <a:latin typeface="+mj-lt"/>
                <a:ea typeface="+mj-ea"/>
                <a:cs typeface="+mj-cs"/>
              </a:rPr>
              <a:t> </a:t>
            </a:r>
            <a:r>
              <a:rPr lang="en-US" sz="3600" kern="1200" spc="-50">
                <a:solidFill>
                  <a:schemeClr val="tx2"/>
                </a:solidFill>
                <a:latin typeface="+mj-lt"/>
                <a:ea typeface="+mj-ea"/>
                <a:cs typeface="+mj-cs"/>
              </a:rPr>
              <a:t>6</a:t>
            </a:r>
            <a:endParaRPr lang="en-US" sz="3600" kern="1200">
              <a:solidFill>
                <a:schemeClr val="tx2"/>
              </a:solidFill>
              <a:latin typeface="+mj-lt"/>
              <a:ea typeface="+mj-ea"/>
              <a:cs typeface="+mj-cs"/>
            </a:endParaRPr>
          </a:p>
        </p:txBody>
      </p:sp>
      <p:sp>
        <p:nvSpPr>
          <p:cNvPr id="3" name="object 3"/>
          <p:cNvSpPr txBox="1"/>
          <p:nvPr/>
        </p:nvSpPr>
        <p:spPr>
          <a:xfrm>
            <a:off x="6172200" y="804672"/>
            <a:ext cx="5221224" cy="5230368"/>
          </a:xfrm>
          <a:prstGeom prst="rect">
            <a:avLst/>
          </a:prstGeom>
        </p:spPr>
        <p:txBody>
          <a:bodyPr vert="horz" lIns="91440" tIns="45720" rIns="91440" bIns="45720" rtlCol="0" anchor="ctr">
            <a:normAutofit/>
          </a:bodyPr>
          <a:lstStyle/>
          <a:p>
            <a:pPr marL="240029" indent="-228600" algn="l" rtl="0">
              <a:lnSpc>
                <a:spcPct val="90000"/>
              </a:lnSpc>
              <a:spcBef>
                <a:spcPts val="775"/>
              </a:spcBef>
              <a:buFont typeface="Arial" panose="020B0604020202020204" pitchFamily="34" charset="0"/>
              <a:buChar char="•"/>
              <a:tabLst>
                <a:tab pos="240029" algn="l"/>
              </a:tabLst>
            </a:pPr>
            <a:r>
              <a:rPr lang="en-US" kern="1200" spc="-10">
                <a:solidFill>
                  <a:schemeClr val="tx2"/>
                </a:solidFill>
                <a:latin typeface="+mn-lt"/>
                <a:ea typeface="+mn-ea"/>
                <a:cs typeface="+mn-cs"/>
              </a:rPr>
              <a:t>Opplysningsplikt</a:t>
            </a:r>
            <a:r>
              <a:rPr lang="en-US" kern="1200" spc="15">
                <a:solidFill>
                  <a:schemeClr val="tx2"/>
                </a:solidFill>
                <a:latin typeface="+mn-lt"/>
                <a:ea typeface="+mn-ea"/>
                <a:cs typeface="+mn-cs"/>
              </a:rPr>
              <a:t> </a:t>
            </a:r>
            <a:r>
              <a:rPr lang="en-US" kern="1200">
                <a:solidFill>
                  <a:schemeClr val="tx2"/>
                </a:solidFill>
                <a:latin typeface="+mn-lt"/>
                <a:ea typeface="+mn-ea"/>
                <a:cs typeface="+mn-cs"/>
              </a:rPr>
              <a:t>til</a:t>
            </a:r>
            <a:r>
              <a:rPr lang="en-US" kern="1200" spc="-30">
                <a:solidFill>
                  <a:schemeClr val="tx2"/>
                </a:solidFill>
                <a:latin typeface="+mn-lt"/>
                <a:ea typeface="+mn-ea"/>
                <a:cs typeface="+mn-cs"/>
              </a:rPr>
              <a:t> </a:t>
            </a:r>
            <a:r>
              <a:rPr lang="en-US" kern="1200" spc="-10">
                <a:solidFill>
                  <a:schemeClr val="tx2"/>
                </a:solidFill>
                <a:latin typeface="+mn-lt"/>
                <a:ea typeface="+mn-ea"/>
                <a:cs typeface="+mn-cs"/>
              </a:rPr>
              <a:t>tilsynsmyndighetene</a:t>
            </a:r>
            <a:r>
              <a:rPr lang="en-US" kern="1200" spc="-75">
                <a:solidFill>
                  <a:schemeClr val="tx2"/>
                </a:solidFill>
                <a:latin typeface="+mn-lt"/>
                <a:ea typeface="+mn-ea"/>
                <a:cs typeface="+mn-cs"/>
              </a:rPr>
              <a:t> </a:t>
            </a:r>
            <a:r>
              <a:rPr lang="en-US" kern="1200">
                <a:solidFill>
                  <a:schemeClr val="tx2"/>
                </a:solidFill>
                <a:latin typeface="+mn-lt"/>
                <a:ea typeface="+mn-ea"/>
                <a:cs typeface="+mn-cs"/>
              </a:rPr>
              <a:t>-</a:t>
            </a:r>
            <a:r>
              <a:rPr lang="en-US" kern="1200" spc="-25">
                <a:solidFill>
                  <a:schemeClr val="tx2"/>
                </a:solidFill>
                <a:latin typeface="+mn-lt"/>
                <a:ea typeface="+mn-ea"/>
                <a:cs typeface="+mn-cs"/>
              </a:rPr>
              <a:t> </a:t>
            </a:r>
            <a:r>
              <a:rPr lang="en-US" kern="1200">
                <a:solidFill>
                  <a:schemeClr val="tx2"/>
                </a:solidFill>
                <a:latin typeface="+mn-lt"/>
                <a:ea typeface="+mn-ea"/>
                <a:cs typeface="+mn-cs"/>
              </a:rPr>
              <a:t>§</a:t>
            </a:r>
            <a:r>
              <a:rPr lang="en-US" kern="1200" spc="-30">
                <a:solidFill>
                  <a:schemeClr val="tx2"/>
                </a:solidFill>
                <a:latin typeface="+mn-lt"/>
                <a:ea typeface="+mn-ea"/>
                <a:cs typeface="+mn-cs"/>
              </a:rPr>
              <a:t> </a:t>
            </a:r>
            <a:r>
              <a:rPr lang="en-US" kern="1200" spc="-25">
                <a:solidFill>
                  <a:schemeClr val="tx2"/>
                </a:solidFill>
                <a:latin typeface="+mn-lt"/>
                <a:ea typeface="+mn-ea"/>
                <a:cs typeface="+mn-cs"/>
              </a:rPr>
              <a:t>30.</a:t>
            </a:r>
            <a:endParaRPr lang="en-US" kern="1200">
              <a:solidFill>
                <a:schemeClr val="tx2"/>
              </a:solidFill>
              <a:latin typeface="+mn-lt"/>
              <a:ea typeface="+mn-ea"/>
              <a:cs typeface="+mn-cs"/>
            </a:endParaRPr>
          </a:p>
          <a:p>
            <a:pPr marL="240029" indent="-228600" algn="l" rtl="0">
              <a:lnSpc>
                <a:spcPct val="90000"/>
              </a:lnSpc>
              <a:spcBef>
                <a:spcPts val="675"/>
              </a:spcBef>
              <a:buFont typeface="Arial" panose="020B0604020202020204" pitchFamily="34" charset="0"/>
              <a:buChar char="•"/>
              <a:tabLst>
                <a:tab pos="240029" algn="l"/>
              </a:tabLst>
            </a:pPr>
            <a:r>
              <a:rPr lang="en-US" kern="1200" spc="-10">
                <a:solidFill>
                  <a:schemeClr val="tx2"/>
                </a:solidFill>
                <a:latin typeface="+mn-lt"/>
                <a:ea typeface="+mn-ea"/>
                <a:cs typeface="+mn-cs"/>
              </a:rPr>
              <a:t>Opplysningsplikt</a:t>
            </a:r>
            <a:r>
              <a:rPr lang="en-US" kern="1200" spc="15">
                <a:solidFill>
                  <a:schemeClr val="tx2"/>
                </a:solidFill>
                <a:latin typeface="+mn-lt"/>
                <a:ea typeface="+mn-ea"/>
                <a:cs typeface="+mn-cs"/>
              </a:rPr>
              <a:t> </a:t>
            </a:r>
            <a:r>
              <a:rPr lang="en-US" kern="1200">
                <a:solidFill>
                  <a:schemeClr val="tx2"/>
                </a:solidFill>
                <a:latin typeface="+mn-lt"/>
                <a:ea typeface="+mn-ea"/>
                <a:cs typeface="+mn-cs"/>
              </a:rPr>
              <a:t>til</a:t>
            </a:r>
            <a:r>
              <a:rPr lang="en-US" kern="1200" spc="-30">
                <a:solidFill>
                  <a:schemeClr val="tx2"/>
                </a:solidFill>
                <a:latin typeface="+mn-lt"/>
                <a:ea typeface="+mn-ea"/>
                <a:cs typeface="+mn-cs"/>
              </a:rPr>
              <a:t> </a:t>
            </a:r>
            <a:r>
              <a:rPr lang="en-US" kern="1200" spc="-10">
                <a:solidFill>
                  <a:schemeClr val="tx2"/>
                </a:solidFill>
                <a:latin typeface="+mn-lt"/>
                <a:ea typeface="+mn-ea"/>
                <a:cs typeface="+mn-cs"/>
              </a:rPr>
              <a:t>nødetater</a:t>
            </a:r>
            <a:r>
              <a:rPr lang="en-US" kern="1200" spc="-95">
                <a:solidFill>
                  <a:schemeClr val="tx2"/>
                </a:solidFill>
                <a:latin typeface="+mn-lt"/>
                <a:ea typeface="+mn-ea"/>
                <a:cs typeface="+mn-cs"/>
              </a:rPr>
              <a:t> </a:t>
            </a:r>
            <a:r>
              <a:rPr lang="en-US" kern="1200">
                <a:solidFill>
                  <a:schemeClr val="tx2"/>
                </a:solidFill>
                <a:latin typeface="+mn-lt"/>
                <a:ea typeface="+mn-ea"/>
                <a:cs typeface="+mn-cs"/>
              </a:rPr>
              <a:t>-</a:t>
            </a:r>
            <a:r>
              <a:rPr lang="en-US" kern="1200" spc="-25">
                <a:solidFill>
                  <a:schemeClr val="tx2"/>
                </a:solidFill>
                <a:latin typeface="+mn-lt"/>
                <a:ea typeface="+mn-ea"/>
                <a:cs typeface="+mn-cs"/>
              </a:rPr>
              <a:t> </a:t>
            </a:r>
            <a:r>
              <a:rPr lang="en-US" kern="1200">
                <a:solidFill>
                  <a:schemeClr val="tx2"/>
                </a:solidFill>
                <a:latin typeface="+mn-lt"/>
                <a:ea typeface="+mn-ea"/>
                <a:cs typeface="+mn-cs"/>
              </a:rPr>
              <a:t>§</a:t>
            </a:r>
            <a:r>
              <a:rPr lang="en-US" kern="1200" spc="-25">
                <a:solidFill>
                  <a:schemeClr val="tx2"/>
                </a:solidFill>
                <a:latin typeface="+mn-lt"/>
                <a:ea typeface="+mn-ea"/>
                <a:cs typeface="+mn-cs"/>
              </a:rPr>
              <a:t> 31.</a:t>
            </a:r>
            <a:endParaRPr lang="en-US" kern="1200">
              <a:solidFill>
                <a:schemeClr val="tx2"/>
              </a:solidFill>
              <a:latin typeface="+mn-lt"/>
              <a:ea typeface="+mn-ea"/>
              <a:cs typeface="+mn-cs"/>
            </a:endParaRPr>
          </a:p>
          <a:p>
            <a:pPr marL="240029" indent="-228600" algn="l" rtl="0">
              <a:lnSpc>
                <a:spcPct val="90000"/>
              </a:lnSpc>
              <a:spcBef>
                <a:spcPts val="660"/>
              </a:spcBef>
              <a:buFont typeface="Arial" panose="020B0604020202020204" pitchFamily="34" charset="0"/>
              <a:buChar char="•"/>
              <a:tabLst>
                <a:tab pos="240029" algn="l"/>
              </a:tabLst>
            </a:pPr>
            <a:r>
              <a:rPr lang="en-US" kern="1200" spc="-10">
                <a:solidFill>
                  <a:schemeClr val="tx2"/>
                </a:solidFill>
                <a:latin typeface="+mn-lt"/>
                <a:ea typeface="+mn-ea"/>
                <a:cs typeface="+mn-cs"/>
              </a:rPr>
              <a:t>Opplysningsplikt</a:t>
            </a:r>
            <a:r>
              <a:rPr lang="en-US" kern="1200" spc="10">
                <a:solidFill>
                  <a:schemeClr val="tx2"/>
                </a:solidFill>
                <a:latin typeface="+mn-lt"/>
                <a:ea typeface="+mn-ea"/>
                <a:cs typeface="+mn-cs"/>
              </a:rPr>
              <a:t> </a:t>
            </a:r>
            <a:r>
              <a:rPr lang="en-US" kern="1200">
                <a:solidFill>
                  <a:schemeClr val="tx2"/>
                </a:solidFill>
                <a:latin typeface="+mn-lt"/>
                <a:ea typeface="+mn-ea"/>
                <a:cs typeface="+mn-cs"/>
              </a:rPr>
              <a:t>til</a:t>
            </a:r>
            <a:r>
              <a:rPr lang="en-US" kern="1200" spc="-35">
                <a:solidFill>
                  <a:schemeClr val="tx2"/>
                </a:solidFill>
                <a:latin typeface="+mn-lt"/>
                <a:ea typeface="+mn-ea"/>
                <a:cs typeface="+mn-cs"/>
              </a:rPr>
              <a:t> </a:t>
            </a:r>
            <a:r>
              <a:rPr lang="en-US" kern="1200" spc="-10">
                <a:solidFill>
                  <a:schemeClr val="tx2"/>
                </a:solidFill>
                <a:latin typeface="+mn-lt"/>
                <a:ea typeface="+mn-ea"/>
                <a:cs typeface="+mn-cs"/>
              </a:rPr>
              <a:t>sosialtjenesten</a:t>
            </a:r>
            <a:r>
              <a:rPr lang="en-US" kern="1200" spc="-75">
                <a:solidFill>
                  <a:schemeClr val="tx2"/>
                </a:solidFill>
                <a:latin typeface="+mn-lt"/>
                <a:ea typeface="+mn-ea"/>
                <a:cs typeface="+mn-cs"/>
              </a:rPr>
              <a:t> </a:t>
            </a:r>
            <a:r>
              <a:rPr lang="en-US" kern="1200">
                <a:solidFill>
                  <a:schemeClr val="tx2"/>
                </a:solidFill>
                <a:latin typeface="+mn-lt"/>
                <a:ea typeface="+mn-ea"/>
                <a:cs typeface="+mn-cs"/>
              </a:rPr>
              <a:t>–</a:t>
            </a:r>
            <a:r>
              <a:rPr lang="en-US" kern="1200" spc="-35">
                <a:solidFill>
                  <a:schemeClr val="tx2"/>
                </a:solidFill>
                <a:latin typeface="+mn-lt"/>
                <a:ea typeface="+mn-ea"/>
                <a:cs typeface="+mn-cs"/>
              </a:rPr>
              <a:t> </a:t>
            </a:r>
            <a:r>
              <a:rPr lang="en-US" kern="1200">
                <a:solidFill>
                  <a:schemeClr val="tx2"/>
                </a:solidFill>
                <a:latin typeface="+mn-lt"/>
                <a:ea typeface="+mn-ea"/>
                <a:cs typeface="+mn-cs"/>
              </a:rPr>
              <a:t>§</a:t>
            </a:r>
            <a:r>
              <a:rPr lang="en-US" kern="1200" spc="-40">
                <a:solidFill>
                  <a:schemeClr val="tx2"/>
                </a:solidFill>
                <a:latin typeface="+mn-lt"/>
                <a:ea typeface="+mn-ea"/>
                <a:cs typeface="+mn-cs"/>
              </a:rPr>
              <a:t> </a:t>
            </a:r>
            <a:r>
              <a:rPr lang="en-US" kern="1200" spc="-25">
                <a:solidFill>
                  <a:schemeClr val="tx2"/>
                </a:solidFill>
                <a:latin typeface="+mn-lt"/>
                <a:ea typeface="+mn-ea"/>
                <a:cs typeface="+mn-cs"/>
              </a:rPr>
              <a:t>32.</a:t>
            </a:r>
            <a:endParaRPr lang="en-US" kern="1200">
              <a:solidFill>
                <a:schemeClr val="tx2"/>
              </a:solidFill>
              <a:latin typeface="+mn-lt"/>
              <a:ea typeface="+mn-ea"/>
              <a:cs typeface="+mn-cs"/>
            </a:endParaRPr>
          </a:p>
          <a:p>
            <a:pPr marL="240029" indent="-228600" algn="l" rtl="0">
              <a:lnSpc>
                <a:spcPct val="90000"/>
              </a:lnSpc>
              <a:spcBef>
                <a:spcPts val="660"/>
              </a:spcBef>
              <a:buFont typeface="Arial" panose="020B0604020202020204" pitchFamily="34" charset="0"/>
              <a:buChar char="•"/>
              <a:tabLst>
                <a:tab pos="240029" algn="l"/>
              </a:tabLst>
            </a:pPr>
            <a:r>
              <a:rPr lang="en-US" kern="1200" spc="-10">
                <a:solidFill>
                  <a:schemeClr val="tx2"/>
                </a:solidFill>
                <a:latin typeface="+mn-lt"/>
                <a:ea typeface="+mn-ea"/>
                <a:cs typeface="+mn-cs"/>
              </a:rPr>
              <a:t>Opplysningsplikt</a:t>
            </a:r>
            <a:r>
              <a:rPr lang="en-US" kern="1200" spc="45">
                <a:solidFill>
                  <a:schemeClr val="tx2"/>
                </a:solidFill>
                <a:latin typeface="+mn-lt"/>
                <a:ea typeface="+mn-ea"/>
                <a:cs typeface="+mn-cs"/>
              </a:rPr>
              <a:t> </a:t>
            </a:r>
            <a:r>
              <a:rPr lang="en-US" kern="1200">
                <a:solidFill>
                  <a:schemeClr val="tx2"/>
                </a:solidFill>
                <a:latin typeface="+mn-lt"/>
                <a:ea typeface="+mn-ea"/>
                <a:cs typeface="+mn-cs"/>
              </a:rPr>
              <a:t>til</a:t>
            </a:r>
            <a:r>
              <a:rPr lang="en-US" kern="1200" spc="-10">
                <a:solidFill>
                  <a:schemeClr val="tx2"/>
                </a:solidFill>
                <a:latin typeface="+mn-lt"/>
                <a:ea typeface="+mn-ea"/>
                <a:cs typeface="+mn-cs"/>
              </a:rPr>
              <a:t> </a:t>
            </a:r>
            <a:r>
              <a:rPr lang="en-US" kern="1200" spc="-20">
                <a:solidFill>
                  <a:schemeClr val="tx2"/>
                </a:solidFill>
                <a:latin typeface="+mn-lt"/>
                <a:ea typeface="+mn-ea"/>
                <a:cs typeface="+mn-cs"/>
              </a:rPr>
              <a:t>barneverntjenesten</a:t>
            </a:r>
            <a:r>
              <a:rPr lang="en-US" kern="1200" spc="-60">
                <a:solidFill>
                  <a:schemeClr val="tx2"/>
                </a:solidFill>
                <a:latin typeface="+mn-lt"/>
                <a:ea typeface="+mn-ea"/>
                <a:cs typeface="+mn-cs"/>
              </a:rPr>
              <a:t> </a:t>
            </a:r>
            <a:r>
              <a:rPr lang="en-US" kern="1200">
                <a:solidFill>
                  <a:schemeClr val="tx2"/>
                </a:solidFill>
                <a:latin typeface="+mn-lt"/>
                <a:ea typeface="+mn-ea"/>
                <a:cs typeface="+mn-cs"/>
              </a:rPr>
              <a:t>- §</a:t>
            </a:r>
            <a:r>
              <a:rPr lang="en-US" kern="1200" spc="-5">
                <a:solidFill>
                  <a:schemeClr val="tx2"/>
                </a:solidFill>
                <a:latin typeface="+mn-lt"/>
                <a:ea typeface="+mn-ea"/>
                <a:cs typeface="+mn-cs"/>
              </a:rPr>
              <a:t> </a:t>
            </a:r>
            <a:r>
              <a:rPr lang="en-US" kern="1200" spc="-25">
                <a:solidFill>
                  <a:schemeClr val="tx2"/>
                </a:solidFill>
                <a:latin typeface="+mn-lt"/>
                <a:ea typeface="+mn-ea"/>
                <a:cs typeface="+mn-cs"/>
              </a:rPr>
              <a:t>33.</a:t>
            </a:r>
            <a:endParaRPr lang="en-US" kern="1200">
              <a:solidFill>
                <a:schemeClr val="tx2"/>
              </a:solidFill>
              <a:latin typeface="+mn-lt"/>
              <a:ea typeface="+mn-ea"/>
              <a:cs typeface="+mn-cs"/>
            </a:endParaRPr>
          </a:p>
          <a:p>
            <a:pPr marL="240029" indent="-228600" algn="l" rtl="0">
              <a:lnSpc>
                <a:spcPct val="90000"/>
              </a:lnSpc>
              <a:spcBef>
                <a:spcPts val="675"/>
              </a:spcBef>
              <a:buFont typeface="Arial" panose="020B0604020202020204" pitchFamily="34" charset="0"/>
              <a:buChar char="•"/>
              <a:tabLst>
                <a:tab pos="240029" algn="l"/>
              </a:tabLst>
            </a:pPr>
            <a:r>
              <a:rPr lang="en-US" kern="1200" spc="-10">
                <a:solidFill>
                  <a:schemeClr val="tx2"/>
                </a:solidFill>
                <a:latin typeface="+mn-lt"/>
                <a:ea typeface="+mn-ea"/>
                <a:cs typeface="+mn-cs"/>
              </a:rPr>
              <a:t>Opplysningsplikt</a:t>
            </a:r>
            <a:r>
              <a:rPr lang="en-US" kern="1200" spc="-20">
                <a:solidFill>
                  <a:schemeClr val="tx2"/>
                </a:solidFill>
                <a:latin typeface="+mn-lt"/>
                <a:ea typeface="+mn-ea"/>
                <a:cs typeface="+mn-cs"/>
              </a:rPr>
              <a:t> </a:t>
            </a:r>
            <a:r>
              <a:rPr lang="en-US" kern="1200">
                <a:solidFill>
                  <a:schemeClr val="tx2"/>
                </a:solidFill>
                <a:latin typeface="+mn-lt"/>
                <a:ea typeface="+mn-ea"/>
                <a:cs typeface="+mn-cs"/>
              </a:rPr>
              <a:t>i</a:t>
            </a:r>
            <a:r>
              <a:rPr lang="en-US" kern="1200" spc="-60">
                <a:solidFill>
                  <a:schemeClr val="tx2"/>
                </a:solidFill>
                <a:latin typeface="+mn-lt"/>
                <a:ea typeface="+mn-ea"/>
                <a:cs typeface="+mn-cs"/>
              </a:rPr>
              <a:t> </a:t>
            </a:r>
            <a:r>
              <a:rPr lang="en-US" kern="1200">
                <a:solidFill>
                  <a:schemeClr val="tx2"/>
                </a:solidFill>
                <a:latin typeface="+mn-lt"/>
                <a:ea typeface="+mn-ea"/>
                <a:cs typeface="+mn-cs"/>
              </a:rPr>
              <a:t>forbindelse</a:t>
            </a:r>
            <a:r>
              <a:rPr lang="en-US" kern="1200" spc="-40">
                <a:solidFill>
                  <a:schemeClr val="tx2"/>
                </a:solidFill>
                <a:latin typeface="+mn-lt"/>
                <a:ea typeface="+mn-ea"/>
                <a:cs typeface="+mn-cs"/>
              </a:rPr>
              <a:t> </a:t>
            </a:r>
            <a:r>
              <a:rPr lang="en-US" kern="1200">
                <a:solidFill>
                  <a:schemeClr val="tx2"/>
                </a:solidFill>
                <a:latin typeface="+mn-lt"/>
                <a:ea typeface="+mn-ea"/>
                <a:cs typeface="+mn-cs"/>
              </a:rPr>
              <a:t>med</a:t>
            </a:r>
            <a:r>
              <a:rPr lang="en-US" kern="1200" spc="-60">
                <a:solidFill>
                  <a:schemeClr val="tx2"/>
                </a:solidFill>
                <a:latin typeface="+mn-lt"/>
                <a:ea typeface="+mn-ea"/>
                <a:cs typeface="+mn-cs"/>
              </a:rPr>
              <a:t> </a:t>
            </a:r>
            <a:r>
              <a:rPr lang="en-US" kern="1200" spc="-20">
                <a:solidFill>
                  <a:schemeClr val="tx2"/>
                </a:solidFill>
                <a:latin typeface="+mn-lt"/>
                <a:ea typeface="+mn-ea"/>
                <a:cs typeface="+mn-cs"/>
              </a:rPr>
              <a:t>førerkort</a:t>
            </a:r>
            <a:r>
              <a:rPr lang="en-US" kern="1200" spc="-45">
                <a:solidFill>
                  <a:schemeClr val="tx2"/>
                </a:solidFill>
                <a:latin typeface="+mn-lt"/>
                <a:ea typeface="+mn-ea"/>
                <a:cs typeface="+mn-cs"/>
              </a:rPr>
              <a:t> </a:t>
            </a:r>
            <a:r>
              <a:rPr lang="en-US" kern="1200">
                <a:solidFill>
                  <a:schemeClr val="tx2"/>
                </a:solidFill>
                <a:latin typeface="+mn-lt"/>
                <a:ea typeface="+mn-ea"/>
                <a:cs typeface="+mn-cs"/>
              </a:rPr>
              <a:t>og</a:t>
            </a:r>
            <a:r>
              <a:rPr lang="en-US" kern="1200" spc="-65">
                <a:solidFill>
                  <a:schemeClr val="tx2"/>
                </a:solidFill>
                <a:latin typeface="+mn-lt"/>
                <a:ea typeface="+mn-ea"/>
                <a:cs typeface="+mn-cs"/>
              </a:rPr>
              <a:t> </a:t>
            </a:r>
            <a:r>
              <a:rPr lang="en-US" kern="1200" spc="-10">
                <a:solidFill>
                  <a:schemeClr val="tx2"/>
                </a:solidFill>
                <a:latin typeface="+mn-lt"/>
                <a:ea typeface="+mn-ea"/>
                <a:cs typeface="+mn-cs"/>
              </a:rPr>
              <a:t>sertifikat.-</a:t>
            </a:r>
            <a:r>
              <a:rPr lang="en-US" kern="1200" spc="-50">
                <a:solidFill>
                  <a:schemeClr val="tx2"/>
                </a:solidFill>
                <a:latin typeface="+mn-lt"/>
                <a:ea typeface="+mn-ea"/>
                <a:cs typeface="+mn-cs"/>
              </a:rPr>
              <a:t> </a:t>
            </a:r>
            <a:r>
              <a:rPr lang="en-US" kern="1200">
                <a:solidFill>
                  <a:schemeClr val="tx2"/>
                </a:solidFill>
                <a:latin typeface="+mn-lt"/>
                <a:ea typeface="+mn-ea"/>
                <a:cs typeface="+mn-cs"/>
              </a:rPr>
              <a:t>§</a:t>
            </a:r>
            <a:r>
              <a:rPr lang="en-US" kern="1200" spc="-60">
                <a:solidFill>
                  <a:schemeClr val="tx2"/>
                </a:solidFill>
                <a:latin typeface="+mn-lt"/>
                <a:ea typeface="+mn-ea"/>
                <a:cs typeface="+mn-cs"/>
              </a:rPr>
              <a:t> </a:t>
            </a:r>
            <a:r>
              <a:rPr lang="en-US" kern="1200" spc="-25">
                <a:solidFill>
                  <a:schemeClr val="tx2"/>
                </a:solidFill>
                <a:latin typeface="+mn-lt"/>
                <a:ea typeface="+mn-ea"/>
                <a:cs typeface="+mn-cs"/>
              </a:rPr>
              <a:t>34.</a:t>
            </a:r>
            <a:endParaRPr lang="en-US" kern="1200">
              <a:solidFill>
                <a:schemeClr val="tx2"/>
              </a:solidFill>
              <a:latin typeface="+mn-lt"/>
              <a:ea typeface="+mn-ea"/>
              <a:cs typeface="+mn-c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 y="-2"/>
            <a:ext cx="12192000" cy="6858000"/>
            <a:chOff x="1" y="-2"/>
            <a:chExt cx="12192000" cy="6858000"/>
          </a:xfrm>
        </p:grpSpPr>
        <p:pic>
          <p:nvPicPr>
            <p:cNvPr id="3" name="object 3"/>
            <p:cNvPicPr/>
            <p:nvPr/>
          </p:nvPicPr>
          <p:blipFill>
            <a:blip r:embed="rId3" cstate="print"/>
            <a:stretch>
              <a:fillRect/>
            </a:stretch>
          </p:blipFill>
          <p:spPr>
            <a:xfrm>
              <a:off x="3523488" y="-2"/>
              <a:ext cx="8668512" cy="6857997"/>
            </a:xfrm>
            <a:prstGeom prst="rect">
              <a:avLst/>
            </a:prstGeom>
          </p:spPr>
        </p:pic>
        <p:pic>
          <p:nvPicPr>
            <p:cNvPr id="4" name="object 4"/>
            <p:cNvPicPr/>
            <p:nvPr/>
          </p:nvPicPr>
          <p:blipFill>
            <a:blip r:embed="rId4" cstate="print"/>
            <a:stretch>
              <a:fillRect/>
            </a:stretch>
          </p:blipFill>
          <p:spPr>
            <a:xfrm>
              <a:off x="1" y="0"/>
              <a:ext cx="9756648" cy="6858000"/>
            </a:xfrm>
            <a:prstGeom prst="rect">
              <a:avLst/>
            </a:prstGeom>
          </p:spPr>
        </p:pic>
      </p:grpSp>
      <p:sp>
        <p:nvSpPr>
          <p:cNvPr id="5" name="object 5"/>
          <p:cNvSpPr txBox="1">
            <a:spLocks noGrp="1"/>
          </p:cNvSpPr>
          <p:nvPr>
            <p:ph type="title"/>
          </p:nvPr>
        </p:nvSpPr>
        <p:spPr>
          <a:xfrm>
            <a:off x="449986" y="1393901"/>
            <a:ext cx="2673350" cy="836294"/>
          </a:xfrm>
          <a:prstGeom prst="rect">
            <a:avLst/>
          </a:prstGeom>
        </p:spPr>
        <p:txBody>
          <a:bodyPr vert="horz" wrap="square" lIns="0" tIns="60325" rIns="0" bIns="0" rtlCol="0">
            <a:spAutoFit/>
          </a:bodyPr>
          <a:lstStyle/>
          <a:p>
            <a:pPr marL="12700" marR="5080">
              <a:lnSpc>
                <a:spcPts val="3030"/>
              </a:lnSpc>
              <a:spcBef>
                <a:spcPts val="475"/>
              </a:spcBef>
            </a:pPr>
            <a:r>
              <a:rPr sz="2800" spc="-30" dirty="0">
                <a:latin typeface="Calibri Light"/>
                <a:cs typeface="Calibri Light"/>
              </a:rPr>
              <a:t>Opplysningsplikt</a:t>
            </a:r>
            <a:r>
              <a:rPr sz="2800" dirty="0">
                <a:latin typeface="Calibri Light"/>
                <a:cs typeface="Calibri Light"/>
              </a:rPr>
              <a:t> </a:t>
            </a:r>
            <a:r>
              <a:rPr sz="2800" spc="-25" dirty="0">
                <a:latin typeface="Calibri Light"/>
                <a:cs typeface="Calibri Light"/>
              </a:rPr>
              <a:t>til </a:t>
            </a:r>
            <a:r>
              <a:rPr sz="2800" spc="-10" dirty="0">
                <a:latin typeface="Calibri Light"/>
                <a:cs typeface="Calibri Light"/>
              </a:rPr>
              <a:t>barnevernet.</a:t>
            </a:r>
            <a:endParaRPr sz="2800" dirty="0">
              <a:latin typeface="Calibri Light"/>
              <a:cs typeface="Calibri Light"/>
            </a:endParaRPr>
          </a:p>
        </p:txBody>
      </p:sp>
      <p:grpSp>
        <p:nvGrpSpPr>
          <p:cNvPr id="6" name="object 6"/>
          <p:cNvGrpSpPr/>
          <p:nvPr/>
        </p:nvGrpSpPr>
        <p:grpSpPr>
          <a:xfrm>
            <a:off x="424815" y="843533"/>
            <a:ext cx="3306445" cy="1610995"/>
            <a:chOff x="424815" y="843533"/>
            <a:chExt cx="3306445" cy="1610995"/>
          </a:xfrm>
        </p:grpSpPr>
        <p:sp>
          <p:nvSpPr>
            <p:cNvPr id="7" name="object 7"/>
            <p:cNvSpPr/>
            <p:nvPr/>
          </p:nvSpPr>
          <p:spPr>
            <a:xfrm>
              <a:off x="424815" y="843533"/>
              <a:ext cx="548640" cy="73660"/>
            </a:xfrm>
            <a:custGeom>
              <a:avLst/>
              <a:gdLst/>
              <a:ahLst/>
              <a:cxnLst/>
              <a:rect l="l" t="t" r="r" b="b"/>
              <a:pathLst>
                <a:path w="548640" h="73659">
                  <a:moveTo>
                    <a:pt x="548640" y="0"/>
                  </a:moveTo>
                  <a:lnTo>
                    <a:pt x="0" y="0"/>
                  </a:lnTo>
                  <a:lnTo>
                    <a:pt x="0" y="73151"/>
                  </a:lnTo>
                  <a:lnTo>
                    <a:pt x="548640" y="73151"/>
                  </a:lnTo>
                  <a:lnTo>
                    <a:pt x="548640" y="0"/>
                  </a:lnTo>
                  <a:close/>
                </a:path>
              </a:pathLst>
            </a:custGeom>
            <a:solidFill>
              <a:srgbClr val="EC7C30"/>
            </a:solidFill>
          </p:spPr>
          <p:txBody>
            <a:bodyPr wrap="square" lIns="0" tIns="0" rIns="0" bIns="0" rtlCol="0"/>
            <a:lstStyle/>
            <a:p>
              <a:endParaRPr/>
            </a:p>
          </p:txBody>
        </p:sp>
        <p:sp>
          <p:nvSpPr>
            <p:cNvPr id="8" name="object 8"/>
            <p:cNvSpPr/>
            <p:nvPr/>
          </p:nvSpPr>
          <p:spPr>
            <a:xfrm>
              <a:off x="428244" y="2443480"/>
              <a:ext cx="3301365" cy="9525"/>
            </a:xfrm>
            <a:custGeom>
              <a:avLst/>
              <a:gdLst/>
              <a:ahLst/>
              <a:cxnLst/>
              <a:rect l="l" t="t" r="r" b="b"/>
              <a:pathLst>
                <a:path w="3301365" h="9525">
                  <a:moveTo>
                    <a:pt x="3300983" y="0"/>
                  </a:moveTo>
                  <a:lnTo>
                    <a:pt x="0" y="0"/>
                  </a:lnTo>
                  <a:lnTo>
                    <a:pt x="0" y="9144"/>
                  </a:lnTo>
                  <a:lnTo>
                    <a:pt x="3300983" y="9144"/>
                  </a:lnTo>
                  <a:lnTo>
                    <a:pt x="3300983" y="0"/>
                  </a:lnTo>
                  <a:close/>
                </a:path>
              </a:pathLst>
            </a:custGeom>
            <a:solidFill>
              <a:srgbClr val="D4D4D4"/>
            </a:solidFill>
          </p:spPr>
          <p:txBody>
            <a:bodyPr wrap="square" lIns="0" tIns="0" rIns="0" bIns="0" rtlCol="0"/>
            <a:lstStyle/>
            <a:p>
              <a:endParaRPr/>
            </a:p>
          </p:txBody>
        </p:sp>
        <p:sp>
          <p:nvSpPr>
            <p:cNvPr id="9" name="object 9"/>
            <p:cNvSpPr/>
            <p:nvPr/>
          </p:nvSpPr>
          <p:spPr>
            <a:xfrm>
              <a:off x="428244" y="2443480"/>
              <a:ext cx="3301365" cy="9525"/>
            </a:xfrm>
            <a:custGeom>
              <a:avLst/>
              <a:gdLst/>
              <a:ahLst/>
              <a:cxnLst/>
              <a:rect l="l" t="t" r="r" b="b"/>
              <a:pathLst>
                <a:path w="3301365" h="9525">
                  <a:moveTo>
                    <a:pt x="0" y="9144"/>
                  </a:moveTo>
                  <a:lnTo>
                    <a:pt x="3300983" y="9144"/>
                  </a:lnTo>
                  <a:lnTo>
                    <a:pt x="3300983" y="0"/>
                  </a:lnTo>
                  <a:lnTo>
                    <a:pt x="0" y="0"/>
                  </a:lnTo>
                  <a:lnTo>
                    <a:pt x="0" y="9144"/>
                  </a:lnTo>
                  <a:close/>
                </a:path>
              </a:pathLst>
            </a:custGeom>
            <a:ln w="3175">
              <a:solidFill>
                <a:srgbClr val="D4D4D4"/>
              </a:solidFill>
            </a:ln>
          </p:spPr>
          <p:txBody>
            <a:bodyPr wrap="square" lIns="0" tIns="0" rIns="0" bIns="0" rtlCol="0"/>
            <a:lstStyle/>
            <a:p>
              <a:endParaRPr/>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6991" y="70484"/>
            <a:ext cx="6728459"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Arial"/>
                <a:cs typeface="Arial"/>
              </a:rPr>
              <a:t>Helsepersonelloven</a:t>
            </a:r>
            <a:r>
              <a:rPr sz="1800" spc="-5" dirty="0">
                <a:latin typeface="Arial"/>
                <a:cs typeface="Arial"/>
              </a:rPr>
              <a:t> </a:t>
            </a:r>
            <a:r>
              <a:rPr sz="1800" dirty="0">
                <a:latin typeface="Arial"/>
                <a:cs typeface="Arial"/>
              </a:rPr>
              <a:t>§</a:t>
            </a:r>
            <a:r>
              <a:rPr sz="1800" spc="-45" dirty="0">
                <a:latin typeface="Arial"/>
                <a:cs typeface="Arial"/>
              </a:rPr>
              <a:t> </a:t>
            </a:r>
            <a:r>
              <a:rPr sz="1800" dirty="0">
                <a:latin typeface="Arial"/>
                <a:cs typeface="Arial"/>
              </a:rPr>
              <a:t>33.</a:t>
            </a:r>
            <a:r>
              <a:rPr sz="1800" spc="-35" dirty="0">
                <a:latin typeface="Arial"/>
                <a:cs typeface="Arial"/>
              </a:rPr>
              <a:t> </a:t>
            </a:r>
            <a:r>
              <a:rPr sz="1800" i="1" dirty="0">
                <a:latin typeface="Arial"/>
                <a:cs typeface="Arial"/>
              </a:rPr>
              <a:t>Opplysninger</a:t>
            </a:r>
            <a:r>
              <a:rPr sz="1800" i="1" spc="-55" dirty="0">
                <a:latin typeface="Arial"/>
                <a:cs typeface="Arial"/>
              </a:rPr>
              <a:t> </a:t>
            </a:r>
            <a:r>
              <a:rPr sz="1800" i="1" dirty="0">
                <a:latin typeface="Arial"/>
                <a:cs typeface="Arial"/>
              </a:rPr>
              <a:t>til</a:t>
            </a:r>
            <a:r>
              <a:rPr sz="1800" i="1" spc="-45" dirty="0">
                <a:latin typeface="Arial"/>
                <a:cs typeface="Arial"/>
              </a:rPr>
              <a:t> </a:t>
            </a:r>
            <a:r>
              <a:rPr sz="1800" i="1" spc="-10" dirty="0">
                <a:latin typeface="Arial"/>
                <a:cs typeface="Arial"/>
              </a:rPr>
              <a:t>barneverntjenesten</a:t>
            </a:r>
            <a:endParaRPr sz="1800">
              <a:latin typeface="Arial"/>
              <a:cs typeface="Arial"/>
            </a:endParaRPr>
          </a:p>
        </p:txBody>
      </p:sp>
      <p:sp>
        <p:nvSpPr>
          <p:cNvPr id="3" name="object 3"/>
          <p:cNvSpPr txBox="1"/>
          <p:nvPr/>
        </p:nvSpPr>
        <p:spPr>
          <a:xfrm>
            <a:off x="5074665" y="668401"/>
            <a:ext cx="1231900" cy="228600"/>
          </a:xfrm>
          <a:prstGeom prst="rect">
            <a:avLst/>
          </a:prstGeom>
          <a:solidFill>
            <a:srgbClr val="FFFF00"/>
          </a:solidFill>
        </p:spPr>
        <p:txBody>
          <a:bodyPr vert="horz" wrap="square" lIns="0" tIns="0" rIns="0" bIns="0" rtlCol="0">
            <a:spAutoFit/>
          </a:bodyPr>
          <a:lstStyle/>
          <a:p>
            <a:pPr>
              <a:lnSpc>
                <a:spcPts val="1639"/>
              </a:lnSpc>
            </a:pPr>
            <a:r>
              <a:rPr sz="1600" spc="-10" dirty="0">
                <a:solidFill>
                  <a:srgbClr val="0D0D0D"/>
                </a:solidFill>
                <a:latin typeface="Arial"/>
                <a:cs typeface="Arial"/>
              </a:rPr>
              <a:t>oppmerksom</a:t>
            </a:r>
            <a:endParaRPr sz="1600">
              <a:latin typeface="Arial"/>
              <a:cs typeface="Arial"/>
            </a:endParaRPr>
          </a:p>
        </p:txBody>
      </p:sp>
      <p:sp>
        <p:nvSpPr>
          <p:cNvPr id="4" name="object 4"/>
          <p:cNvSpPr txBox="1"/>
          <p:nvPr/>
        </p:nvSpPr>
        <p:spPr>
          <a:xfrm>
            <a:off x="678891" y="620648"/>
            <a:ext cx="8783955" cy="513080"/>
          </a:xfrm>
          <a:prstGeom prst="rect">
            <a:avLst/>
          </a:prstGeom>
        </p:spPr>
        <p:txBody>
          <a:bodyPr vert="horz" wrap="square" lIns="0" tIns="12065" rIns="0" bIns="0" rtlCol="0">
            <a:spAutoFit/>
          </a:bodyPr>
          <a:lstStyle/>
          <a:p>
            <a:pPr marL="50800" marR="30480">
              <a:lnSpc>
                <a:spcPct val="100000"/>
              </a:lnSpc>
              <a:spcBef>
                <a:spcPts val="95"/>
              </a:spcBef>
              <a:tabLst>
                <a:tab pos="5627370" algn="l"/>
              </a:tabLst>
            </a:pPr>
            <a:r>
              <a:rPr sz="1600" i="1" dirty="0">
                <a:solidFill>
                  <a:srgbClr val="0D0D0D"/>
                </a:solidFill>
                <a:latin typeface="Arial"/>
                <a:cs typeface="Arial"/>
              </a:rPr>
              <a:t>Den</a:t>
            </a:r>
            <a:r>
              <a:rPr sz="1600" i="1" spc="-35" dirty="0">
                <a:solidFill>
                  <a:srgbClr val="0D0D0D"/>
                </a:solidFill>
                <a:latin typeface="Arial"/>
                <a:cs typeface="Arial"/>
              </a:rPr>
              <a:t> </a:t>
            </a:r>
            <a:r>
              <a:rPr sz="1600" i="1" dirty="0">
                <a:solidFill>
                  <a:srgbClr val="0D0D0D"/>
                </a:solidFill>
                <a:latin typeface="Arial"/>
                <a:cs typeface="Arial"/>
              </a:rPr>
              <a:t>som</a:t>
            </a:r>
            <a:r>
              <a:rPr sz="1600" i="1" spc="-15" dirty="0">
                <a:solidFill>
                  <a:srgbClr val="0D0D0D"/>
                </a:solidFill>
                <a:latin typeface="Arial"/>
                <a:cs typeface="Arial"/>
              </a:rPr>
              <a:t> </a:t>
            </a:r>
            <a:r>
              <a:rPr sz="1600" i="1" dirty="0">
                <a:solidFill>
                  <a:srgbClr val="0D0D0D"/>
                </a:solidFill>
                <a:latin typeface="Arial"/>
                <a:cs typeface="Arial"/>
              </a:rPr>
              <a:t>yter helsehjelp,</a:t>
            </a:r>
            <a:r>
              <a:rPr sz="1575" i="1" baseline="50264" dirty="0">
                <a:solidFill>
                  <a:srgbClr val="0D0D0D"/>
                </a:solidFill>
                <a:latin typeface="Arial"/>
                <a:cs typeface="Arial"/>
              </a:rPr>
              <a:t>1</a:t>
            </a:r>
            <a:r>
              <a:rPr sz="1575" i="1" spc="150" baseline="50264" dirty="0">
                <a:solidFill>
                  <a:srgbClr val="0D0D0D"/>
                </a:solidFill>
                <a:latin typeface="Arial"/>
                <a:cs typeface="Arial"/>
              </a:rPr>
              <a:t> </a:t>
            </a:r>
            <a:r>
              <a:rPr sz="1600" i="1" dirty="0">
                <a:solidFill>
                  <a:srgbClr val="0D0D0D"/>
                </a:solidFill>
                <a:latin typeface="Arial"/>
                <a:cs typeface="Arial"/>
              </a:rPr>
              <a:t>skal</a:t>
            </a:r>
            <a:r>
              <a:rPr sz="1600" i="1" spc="-35" dirty="0">
                <a:solidFill>
                  <a:srgbClr val="0D0D0D"/>
                </a:solidFill>
                <a:latin typeface="Arial"/>
                <a:cs typeface="Arial"/>
              </a:rPr>
              <a:t> </a:t>
            </a:r>
            <a:r>
              <a:rPr sz="1600" i="1" dirty="0">
                <a:solidFill>
                  <a:srgbClr val="0D0D0D"/>
                </a:solidFill>
                <a:latin typeface="Arial"/>
                <a:cs typeface="Arial"/>
              </a:rPr>
              <a:t>i</a:t>
            </a:r>
            <a:r>
              <a:rPr sz="1600" i="1" spc="-30" dirty="0">
                <a:solidFill>
                  <a:srgbClr val="0D0D0D"/>
                </a:solidFill>
                <a:latin typeface="Arial"/>
                <a:cs typeface="Arial"/>
              </a:rPr>
              <a:t> </a:t>
            </a:r>
            <a:r>
              <a:rPr sz="1600" i="1" dirty="0">
                <a:solidFill>
                  <a:srgbClr val="0D0D0D"/>
                </a:solidFill>
                <a:latin typeface="Arial"/>
                <a:cs typeface="Arial"/>
              </a:rPr>
              <a:t>sitt</a:t>
            </a:r>
            <a:r>
              <a:rPr sz="1600" i="1" spc="-30" dirty="0">
                <a:solidFill>
                  <a:srgbClr val="0D0D0D"/>
                </a:solidFill>
                <a:latin typeface="Arial"/>
                <a:cs typeface="Arial"/>
              </a:rPr>
              <a:t> </a:t>
            </a:r>
            <a:r>
              <a:rPr sz="1600" i="1" dirty="0">
                <a:solidFill>
                  <a:srgbClr val="0D0D0D"/>
                </a:solidFill>
                <a:latin typeface="Arial"/>
                <a:cs typeface="Arial"/>
              </a:rPr>
              <a:t>arbeid</a:t>
            </a:r>
            <a:r>
              <a:rPr sz="1600" i="1" spc="-30" dirty="0">
                <a:solidFill>
                  <a:srgbClr val="0D0D0D"/>
                </a:solidFill>
                <a:latin typeface="Arial"/>
                <a:cs typeface="Arial"/>
              </a:rPr>
              <a:t> </a:t>
            </a:r>
            <a:r>
              <a:rPr sz="1600" i="1" spc="-20" dirty="0">
                <a:solidFill>
                  <a:srgbClr val="0D0D0D"/>
                </a:solidFill>
                <a:latin typeface="Arial"/>
                <a:cs typeface="Arial"/>
              </a:rPr>
              <a:t>være</a:t>
            </a:r>
            <a:r>
              <a:rPr sz="1600" i="1" dirty="0">
                <a:solidFill>
                  <a:srgbClr val="0D0D0D"/>
                </a:solidFill>
                <a:latin typeface="Arial"/>
                <a:cs typeface="Arial"/>
              </a:rPr>
              <a:t>	på</a:t>
            </a:r>
            <a:r>
              <a:rPr sz="1600" i="1" spc="-20" dirty="0">
                <a:solidFill>
                  <a:srgbClr val="0D0D0D"/>
                </a:solidFill>
                <a:latin typeface="Arial"/>
                <a:cs typeface="Arial"/>
              </a:rPr>
              <a:t> </a:t>
            </a:r>
            <a:r>
              <a:rPr sz="1600" i="1" dirty="0">
                <a:solidFill>
                  <a:srgbClr val="0D0D0D"/>
                </a:solidFill>
                <a:latin typeface="Arial"/>
                <a:cs typeface="Arial"/>
              </a:rPr>
              <a:t>forhold</a:t>
            </a:r>
            <a:r>
              <a:rPr sz="1600" i="1" spc="-20" dirty="0">
                <a:solidFill>
                  <a:srgbClr val="0D0D0D"/>
                </a:solidFill>
                <a:latin typeface="Arial"/>
                <a:cs typeface="Arial"/>
              </a:rPr>
              <a:t> </a:t>
            </a:r>
            <a:r>
              <a:rPr sz="1600" i="1" dirty="0">
                <a:solidFill>
                  <a:srgbClr val="0D0D0D"/>
                </a:solidFill>
                <a:latin typeface="Arial"/>
                <a:cs typeface="Arial"/>
              </a:rPr>
              <a:t>som</a:t>
            </a:r>
            <a:r>
              <a:rPr sz="1600" i="1" spc="-35" dirty="0">
                <a:solidFill>
                  <a:srgbClr val="0D0D0D"/>
                </a:solidFill>
                <a:latin typeface="Arial"/>
                <a:cs typeface="Arial"/>
              </a:rPr>
              <a:t> </a:t>
            </a:r>
            <a:r>
              <a:rPr sz="1600" i="1" dirty="0">
                <a:solidFill>
                  <a:srgbClr val="0D0D0D"/>
                </a:solidFill>
                <a:latin typeface="Arial"/>
                <a:cs typeface="Arial"/>
              </a:rPr>
              <a:t>kan</a:t>
            </a:r>
            <a:r>
              <a:rPr sz="1600" i="1" spc="-35" dirty="0">
                <a:solidFill>
                  <a:srgbClr val="0D0D0D"/>
                </a:solidFill>
                <a:latin typeface="Arial"/>
                <a:cs typeface="Arial"/>
              </a:rPr>
              <a:t> </a:t>
            </a:r>
            <a:r>
              <a:rPr sz="1600" i="1" dirty="0">
                <a:solidFill>
                  <a:srgbClr val="0D0D0D"/>
                </a:solidFill>
                <a:latin typeface="Arial"/>
                <a:cs typeface="Arial"/>
              </a:rPr>
              <a:t>føre</a:t>
            </a:r>
            <a:r>
              <a:rPr sz="1600" i="1" spc="-15" dirty="0">
                <a:solidFill>
                  <a:srgbClr val="0D0D0D"/>
                </a:solidFill>
                <a:latin typeface="Arial"/>
                <a:cs typeface="Arial"/>
              </a:rPr>
              <a:t> </a:t>
            </a:r>
            <a:r>
              <a:rPr sz="1600" i="1" dirty="0">
                <a:solidFill>
                  <a:srgbClr val="0D0D0D"/>
                </a:solidFill>
                <a:latin typeface="Arial"/>
                <a:cs typeface="Arial"/>
              </a:rPr>
              <a:t>til</a:t>
            </a:r>
            <a:r>
              <a:rPr sz="1600" i="1" spc="-30" dirty="0">
                <a:solidFill>
                  <a:srgbClr val="0D0D0D"/>
                </a:solidFill>
                <a:latin typeface="Arial"/>
                <a:cs typeface="Arial"/>
              </a:rPr>
              <a:t> </a:t>
            </a:r>
            <a:r>
              <a:rPr sz="1600" i="1" dirty="0">
                <a:solidFill>
                  <a:srgbClr val="0D0D0D"/>
                </a:solidFill>
                <a:latin typeface="Arial"/>
                <a:cs typeface="Arial"/>
              </a:rPr>
              <a:t>tiltak</a:t>
            </a:r>
            <a:r>
              <a:rPr sz="1600" i="1" spc="-40" dirty="0">
                <a:solidFill>
                  <a:srgbClr val="0D0D0D"/>
                </a:solidFill>
                <a:latin typeface="Arial"/>
                <a:cs typeface="Arial"/>
              </a:rPr>
              <a:t> </a:t>
            </a:r>
            <a:r>
              <a:rPr sz="1600" i="1" spc="-25" dirty="0">
                <a:solidFill>
                  <a:srgbClr val="0D0D0D"/>
                </a:solidFill>
                <a:latin typeface="Arial"/>
                <a:cs typeface="Arial"/>
              </a:rPr>
              <a:t>fra </a:t>
            </a:r>
            <a:r>
              <a:rPr sz="1600" i="1" spc="-10" dirty="0">
                <a:solidFill>
                  <a:srgbClr val="0D0D0D"/>
                </a:solidFill>
                <a:latin typeface="Arial"/>
                <a:cs typeface="Arial"/>
              </a:rPr>
              <a:t>barneverntjenestens</a:t>
            </a:r>
            <a:r>
              <a:rPr sz="1600" i="1" spc="30" dirty="0">
                <a:solidFill>
                  <a:srgbClr val="0D0D0D"/>
                </a:solidFill>
                <a:latin typeface="Arial"/>
                <a:cs typeface="Arial"/>
              </a:rPr>
              <a:t> </a:t>
            </a:r>
            <a:r>
              <a:rPr sz="1600" i="1" spc="-10" dirty="0">
                <a:solidFill>
                  <a:srgbClr val="0D0D0D"/>
                </a:solidFill>
                <a:latin typeface="Arial"/>
                <a:cs typeface="Arial"/>
              </a:rPr>
              <a:t>side.</a:t>
            </a:r>
            <a:endParaRPr sz="1600" i="1" dirty="0">
              <a:latin typeface="Arial"/>
              <a:cs typeface="Arial"/>
            </a:endParaRPr>
          </a:p>
        </p:txBody>
      </p:sp>
      <p:sp>
        <p:nvSpPr>
          <p:cNvPr id="5" name="object 5"/>
          <p:cNvSpPr txBox="1"/>
          <p:nvPr/>
        </p:nvSpPr>
        <p:spPr>
          <a:xfrm>
            <a:off x="691591" y="1352549"/>
            <a:ext cx="8776970" cy="513080"/>
          </a:xfrm>
          <a:prstGeom prst="rect">
            <a:avLst/>
          </a:prstGeom>
        </p:spPr>
        <p:txBody>
          <a:bodyPr vert="horz" wrap="square" lIns="0" tIns="12065" rIns="0" bIns="0" rtlCol="0">
            <a:spAutoFit/>
          </a:bodyPr>
          <a:lstStyle/>
          <a:p>
            <a:pPr marL="38100" marR="30480">
              <a:lnSpc>
                <a:spcPct val="100000"/>
              </a:lnSpc>
              <a:spcBef>
                <a:spcPts val="95"/>
              </a:spcBef>
            </a:pPr>
            <a:r>
              <a:rPr sz="1600" i="1" dirty="0">
                <a:solidFill>
                  <a:srgbClr val="0D0D0D"/>
                </a:solidFill>
                <a:latin typeface="Arial"/>
                <a:cs typeface="Arial"/>
              </a:rPr>
              <a:t>Helsepersonell</a:t>
            </a:r>
            <a:r>
              <a:rPr sz="1575" i="1" baseline="50264" dirty="0">
                <a:solidFill>
                  <a:srgbClr val="0D0D0D"/>
                </a:solidFill>
                <a:latin typeface="Arial"/>
                <a:cs typeface="Arial"/>
              </a:rPr>
              <a:t>3</a:t>
            </a:r>
            <a:r>
              <a:rPr sz="1575" i="1" spc="135" baseline="50264" dirty="0">
                <a:solidFill>
                  <a:srgbClr val="0D0D0D"/>
                </a:solidFill>
                <a:latin typeface="Arial"/>
                <a:cs typeface="Arial"/>
              </a:rPr>
              <a:t> </a:t>
            </a:r>
            <a:r>
              <a:rPr sz="1600" i="1" dirty="0">
                <a:solidFill>
                  <a:srgbClr val="0D0D0D"/>
                </a:solidFill>
                <a:latin typeface="Arial"/>
                <a:cs typeface="Arial"/>
              </a:rPr>
              <a:t>skal</a:t>
            </a:r>
            <a:r>
              <a:rPr sz="1600" i="1" spc="-35" dirty="0">
                <a:solidFill>
                  <a:srgbClr val="0D0D0D"/>
                </a:solidFill>
                <a:latin typeface="Arial"/>
                <a:cs typeface="Arial"/>
              </a:rPr>
              <a:t> </a:t>
            </a:r>
            <a:r>
              <a:rPr sz="1600" i="1" dirty="0">
                <a:solidFill>
                  <a:srgbClr val="0D0D0D"/>
                </a:solidFill>
                <a:latin typeface="Arial"/>
                <a:cs typeface="Arial"/>
              </a:rPr>
              <a:t>uten</a:t>
            </a:r>
            <a:r>
              <a:rPr sz="1600" i="1" spc="-30" dirty="0">
                <a:solidFill>
                  <a:srgbClr val="0D0D0D"/>
                </a:solidFill>
                <a:latin typeface="Arial"/>
                <a:cs typeface="Arial"/>
              </a:rPr>
              <a:t> </a:t>
            </a:r>
            <a:r>
              <a:rPr sz="1600" i="1" dirty="0">
                <a:solidFill>
                  <a:srgbClr val="0D0D0D"/>
                </a:solidFill>
                <a:latin typeface="Arial"/>
                <a:cs typeface="Arial"/>
              </a:rPr>
              <a:t>hinder</a:t>
            </a:r>
            <a:r>
              <a:rPr sz="1600" i="1" spc="-25" dirty="0">
                <a:solidFill>
                  <a:srgbClr val="0D0D0D"/>
                </a:solidFill>
                <a:latin typeface="Arial"/>
                <a:cs typeface="Arial"/>
              </a:rPr>
              <a:t> </a:t>
            </a:r>
            <a:r>
              <a:rPr sz="1600" i="1" dirty="0">
                <a:solidFill>
                  <a:srgbClr val="0D0D0D"/>
                </a:solidFill>
                <a:latin typeface="Arial"/>
                <a:cs typeface="Arial"/>
              </a:rPr>
              <a:t>av</a:t>
            </a:r>
            <a:r>
              <a:rPr sz="1600" i="1" spc="-30" dirty="0">
                <a:solidFill>
                  <a:srgbClr val="0D0D0D"/>
                </a:solidFill>
                <a:latin typeface="Arial"/>
                <a:cs typeface="Arial"/>
              </a:rPr>
              <a:t> </a:t>
            </a:r>
            <a:r>
              <a:rPr sz="1600" i="1" dirty="0">
                <a:solidFill>
                  <a:srgbClr val="0D0D0D"/>
                </a:solidFill>
                <a:latin typeface="Arial"/>
                <a:cs typeface="Arial"/>
              </a:rPr>
              <a:t>taushetsplikt</a:t>
            </a:r>
            <a:r>
              <a:rPr sz="1600" i="1" spc="-40" dirty="0">
                <a:solidFill>
                  <a:srgbClr val="0D0D0D"/>
                </a:solidFill>
                <a:latin typeface="Arial"/>
                <a:cs typeface="Arial"/>
              </a:rPr>
              <a:t> </a:t>
            </a:r>
            <a:r>
              <a:rPr sz="1600" i="1" dirty="0">
                <a:solidFill>
                  <a:srgbClr val="0D0D0D"/>
                </a:solidFill>
                <a:latin typeface="Arial"/>
                <a:cs typeface="Arial"/>
              </a:rPr>
              <a:t>etter</a:t>
            </a:r>
            <a:r>
              <a:rPr sz="1600" i="1" spc="5" dirty="0">
                <a:solidFill>
                  <a:srgbClr val="0D0D0D"/>
                </a:solidFill>
                <a:latin typeface="Arial"/>
                <a:cs typeface="Arial"/>
              </a:rPr>
              <a:t> </a:t>
            </a:r>
            <a:r>
              <a:rPr sz="1600" i="1" u="heavy" dirty="0">
                <a:solidFill>
                  <a:srgbClr val="0462C1"/>
                </a:solidFill>
                <a:uFill>
                  <a:solidFill>
                    <a:srgbClr val="0462C1"/>
                  </a:solidFill>
                </a:uFill>
                <a:latin typeface="Times New Roman"/>
                <a:cs typeface="Times New Roman"/>
                <a:hlinkClick r:id="rId3"/>
              </a:rPr>
              <a:t>§</a:t>
            </a:r>
            <a:r>
              <a:rPr sz="1600" i="1" u="heavy" spc="20" dirty="0">
                <a:solidFill>
                  <a:srgbClr val="0462C1"/>
                </a:solidFill>
                <a:uFill>
                  <a:solidFill>
                    <a:srgbClr val="0462C1"/>
                  </a:solidFill>
                </a:uFill>
                <a:latin typeface="Times New Roman"/>
                <a:cs typeface="Times New Roman"/>
                <a:hlinkClick r:id="rId3"/>
              </a:rPr>
              <a:t> </a:t>
            </a:r>
            <a:r>
              <a:rPr sz="1600" i="1" u="heavy" dirty="0">
                <a:solidFill>
                  <a:srgbClr val="0462C1"/>
                </a:solidFill>
                <a:uFill>
                  <a:solidFill>
                    <a:srgbClr val="0462C1"/>
                  </a:solidFill>
                </a:uFill>
                <a:latin typeface="Arial"/>
                <a:cs typeface="Arial"/>
                <a:hlinkClick r:id="rId3"/>
              </a:rPr>
              <a:t>21</a:t>
            </a:r>
            <a:r>
              <a:rPr sz="1600" i="1" u="none" spc="-15" dirty="0">
                <a:solidFill>
                  <a:srgbClr val="0462C1"/>
                </a:solidFill>
                <a:latin typeface="Arial"/>
                <a:cs typeface="Arial"/>
              </a:rPr>
              <a:t> </a:t>
            </a:r>
            <a:r>
              <a:rPr sz="1600" i="1" u="none" dirty="0">
                <a:solidFill>
                  <a:srgbClr val="0D0D0D"/>
                </a:solidFill>
                <a:latin typeface="Arial"/>
                <a:cs typeface="Arial"/>
              </a:rPr>
              <a:t>melde</a:t>
            </a:r>
            <a:r>
              <a:rPr sz="1600" i="1" u="none" spc="-35" dirty="0">
                <a:solidFill>
                  <a:srgbClr val="0D0D0D"/>
                </a:solidFill>
                <a:latin typeface="Arial"/>
                <a:cs typeface="Arial"/>
              </a:rPr>
              <a:t> </a:t>
            </a:r>
            <a:r>
              <a:rPr sz="1600" i="1" u="none" dirty="0">
                <a:solidFill>
                  <a:srgbClr val="0D0D0D"/>
                </a:solidFill>
                <a:latin typeface="Arial"/>
                <a:cs typeface="Arial"/>
              </a:rPr>
              <a:t>fra</a:t>
            </a:r>
            <a:r>
              <a:rPr sz="1600" i="1" u="none" spc="-10" dirty="0">
                <a:solidFill>
                  <a:srgbClr val="0D0D0D"/>
                </a:solidFill>
                <a:latin typeface="Arial"/>
                <a:cs typeface="Arial"/>
              </a:rPr>
              <a:t> </a:t>
            </a:r>
            <a:r>
              <a:rPr sz="1600" i="1" u="none" dirty="0">
                <a:solidFill>
                  <a:srgbClr val="0D0D0D"/>
                </a:solidFill>
                <a:latin typeface="Arial"/>
                <a:cs typeface="Arial"/>
              </a:rPr>
              <a:t>til</a:t>
            </a:r>
            <a:r>
              <a:rPr sz="1600" i="1" u="none" spc="-35" dirty="0">
                <a:solidFill>
                  <a:srgbClr val="0D0D0D"/>
                </a:solidFill>
                <a:latin typeface="Arial"/>
                <a:cs typeface="Arial"/>
              </a:rPr>
              <a:t> </a:t>
            </a:r>
            <a:r>
              <a:rPr sz="1600" i="1" u="none" spc="-10" dirty="0">
                <a:solidFill>
                  <a:srgbClr val="0D0D0D"/>
                </a:solidFill>
                <a:latin typeface="Arial"/>
                <a:cs typeface="Arial"/>
              </a:rPr>
              <a:t>barneverntjenesten</a:t>
            </a:r>
            <a:r>
              <a:rPr sz="1575" i="1" u="none" spc="-15" baseline="50264" dirty="0">
                <a:solidFill>
                  <a:srgbClr val="0D0D0D"/>
                </a:solidFill>
                <a:latin typeface="Arial"/>
                <a:cs typeface="Arial"/>
              </a:rPr>
              <a:t>2</a:t>
            </a:r>
            <a:r>
              <a:rPr sz="1575" i="1" u="none" spc="179" baseline="50264" dirty="0">
                <a:solidFill>
                  <a:srgbClr val="0D0D0D"/>
                </a:solidFill>
                <a:latin typeface="Arial"/>
                <a:cs typeface="Arial"/>
              </a:rPr>
              <a:t> </a:t>
            </a:r>
            <a:r>
              <a:rPr sz="1600" i="1" u="none" spc="-20" dirty="0">
                <a:solidFill>
                  <a:srgbClr val="0D0D0D"/>
                </a:solidFill>
                <a:latin typeface="Arial"/>
                <a:cs typeface="Arial"/>
              </a:rPr>
              <a:t>uten </a:t>
            </a:r>
            <a:r>
              <a:rPr sz="1600" i="1" u="none" dirty="0">
                <a:solidFill>
                  <a:srgbClr val="0D0D0D"/>
                </a:solidFill>
                <a:latin typeface="Arial"/>
                <a:cs typeface="Arial"/>
              </a:rPr>
              <a:t>ugrunnet</a:t>
            </a:r>
            <a:r>
              <a:rPr sz="1600" i="1" u="none" spc="-45" dirty="0">
                <a:solidFill>
                  <a:srgbClr val="0D0D0D"/>
                </a:solidFill>
                <a:latin typeface="Arial"/>
                <a:cs typeface="Arial"/>
              </a:rPr>
              <a:t> </a:t>
            </a:r>
            <a:r>
              <a:rPr sz="1600" i="1" u="none" spc="-10" dirty="0">
                <a:solidFill>
                  <a:srgbClr val="0D0D0D"/>
                </a:solidFill>
                <a:latin typeface="Arial"/>
                <a:cs typeface="Arial"/>
              </a:rPr>
              <a:t>opphold.</a:t>
            </a:r>
            <a:endParaRPr sz="1600" i="1" dirty="0">
              <a:latin typeface="Arial"/>
              <a:cs typeface="Arial"/>
            </a:endParaRPr>
          </a:p>
        </p:txBody>
      </p:sp>
      <p:sp>
        <p:nvSpPr>
          <p:cNvPr id="6" name="object 6"/>
          <p:cNvSpPr txBox="1"/>
          <p:nvPr/>
        </p:nvSpPr>
        <p:spPr>
          <a:xfrm>
            <a:off x="1839214" y="1887601"/>
            <a:ext cx="1245235" cy="228600"/>
          </a:xfrm>
          <a:prstGeom prst="rect">
            <a:avLst/>
          </a:prstGeom>
          <a:solidFill>
            <a:srgbClr val="FFFF00"/>
          </a:solidFill>
        </p:spPr>
        <p:txBody>
          <a:bodyPr vert="horz" wrap="square" lIns="0" tIns="0" rIns="0" bIns="0" rtlCol="0">
            <a:spAutoFit/>
          </a:bodyPr>
          <a:lstStyle/>
          <a:p>
            <a:pPr>
              <a:lnSpc>
                <a:spcPts val="1645"/>
              </a:lnSpc>
            </a:pPr>
            <a:r>
              <a:rPr sz="1600" dirty="0">
                <a:solidFill>
                  <a:srgbClr val="0D0D0D"/>
                </a:solidFill>
                <a:latin typeface="Arial"/>
                <a:cs typeface="Arial"/>
              </a:rPr>
              <a:t>grunn</a:t>
            </a:r>
            <a:r>
              <a:rPr sz="1600" spc="-20" dirty="0">
                <a:solidFill>
                  <a:srgbClr val="0D0D0D"/>
                </a:solidFill>
                <a:latin typeface="Arial"/>
                <a:cs typeface="Arial"/>
              </a:rPr>
              <a:t> </a:t>
            </a:r>
            <a:r>
              <a:rPr sz="1600" dirty="0">
                <a:solidFill>
                  <a:srgbClr val="0D0D0D"/>
                </a:solidFill>
                <a:latin typeface="Arial"/>
                <a:cs typeface="Arial"/>
              </a:rPr>
              <a:t>til</a:t>
            </a:r>
            <a:r>
              <a:rPr sz="1600" spc="-25" dirty="0">
                <a:solidFill>
                  <a:srgbClr val="0D0D0D"/>
                </a:solidFill>
                <a:latin typeface="Arial"/>
                <a:cs typeface="Arial"/>
              </a:rPr>
              <a:t> </a:t>
            </a:r>
            <a:r>
              <a:rPr sz="1600" dirty="0">
                <a:solidFill>
                  <a:srgbClr val="0D0D0D"/>
                </a:solidFill>
                <a:latin typeface="Arial"/>
                <a:cs typeface="Arial"/>
              </a:rPr>
              <a:t>å</a:t>
            </a:r>
            <a:r>
              <a:rPr sz="1600" spc="-30" dirty="0">
                <a:solidFill>
                  <a:srgbClr val="0D0D0D"/>
                </a:solidFill>
                <a:latin typeface="Arial"/>
                <a:cs typeface="Arial"/>
              </a:rPr>
              <a:t> </a:t>
            </a:r>
            <a:r>
              <a:rPr sz="1600" spc="-25" dirty="0">
                <a:solidFill>
                  <a:srgbClr val="0D0D0D"/>
                </a:solidFill>
                <a:latin typeface="Arial"/>
                <a:cs typeface="Arial"/>
              </a:rPr>
              <a:t>tro</a:t>
            </a:r>
            <a:endParaRPr sz="1600">
              <a:latin typeface="Arial"/>
              <a:cs typeface="Arial"/>
            </a:endParaRPr>
          </a:p>
        </p:txBody>
      </p:sp>
      <p:sp>
        <p:nvSpPr>
          <p:cNvPr id="7" name="object 7"/>
          <p:cNvSpPr txBox="1"/>
          <p:nvPr/>
        </p:nvSpPr>
        <p:spPr>
          <a:xfrm>
            <a:off x="716991" y="1840229"/>
            <a:ext cx="6456680" cy="258404"/>
          </a:xfrm>
          <a:prstGeom prst="rect">
            <a:avLst/>
          </a:prstGeom>
        </p:spPr>
        <p:txBody>
          <a:bodyPr vert="horz" wrap="square" lIns="0" tIns="12065" rIns="0" bIns="0" rtlCol="0">
            <a:spAutoFit/>
          </a:bodyPr>
          <a:lstStyle/>
          <a:p>
            <a:pPr marL="12700">
              <a:lnSpc>
                <a:spcPct val="100000"/>
              </a:lnSpc>
              <a:spcBef>
                <a:spcPts val="95"/>
              </a:spcBef>
              <a:tabLst>
                <a:tab pos="2367280" algn="l"/>
              </a:tabLst>
            </a:pPr>
            <a:r>
              <a:rPr sz="1600" dirty="0">
                <a:solidFill>
                  <a:srgbClr val="0D0D0D"/>
                </a:solidFill>
                <a:latin typeface="Arial"/>
                <a:cs typeface="Arial"/>
              </a:rPr>
              <a:t>a)</a:t>
            </a:r>
            <a:r>
              <a:rPr sz="1600" i="1" dirty="0">
                <a:solidFill>
                  <a:srgbClr val="0D0D0D"/>
                </a:solidFill>
                <a:latin typeface="Arial"/>
                <a:cs typeface="Arial"/>
              </a:rPr>
              <a:t>når</a:t>
            </a:r>
            <a:r>
              <a:rPr sz="1600" i="1" spc="-25" dirty="0">
                <a:solidFill>
                  <a:srgbClr val="0D0D0D"/>
                </a:solidFill>
                <a:latin typeface="Arial"/>
                <a:cs typeface="Arial"/>
              </a:rPr>
              <a:t> </a:t>
            </a:r>
            <a:r>
              <a:rPr sz="1600" i="1" dirty="0">
                <a:solidFill>
                  <a:srgbClr val="0D0D0D"/>
                </a:solidFill>
                <a:latin typeface="Arial"/>
                <a:cs typeface="Arial"/>
              </a:rPr>
              <a:t>det</a:t>
            </a:r>
            <a:r>
              <a:rPr sz="1600" i="1" spc="-15" dirty="0">
                <a:solidFill>
                  <a:srgbClr val="0D0D0D"/>
                </a:solidFill>
                <a:latin typeface="Arial"/>
                <a:cs typeface="Arial"/>
              </a:rPr>
              <a:t> </a:t>
            </a:r>
            <a:r>
              <a:rPr sz="1600" i="1" spc="-25" dirty="0">
                <a:solidFill>
                  <a:srgbClr val="0D0D0D"/>
                </a:solidFill>
                <a:latin typeface="Arial"/>
                <a:cs typeface="Arial"/>
              </a:rPr>
              <a:t>er</a:t>
            </a:r>
            <a:r>
              <a:rPr sz="1600" i="1" dirty="0">
                <a:solidFill>
                  <a:srgbClr val="0D0D0D"/>
                </a:solidFill>
                <a:latin typeface="Arial"/>
                <a:cs typeface="Arial"/>
              </a:rPr>
              <a:t>	at</a:t>
            </a:r>
            <a:r>
              <a:rPr sz="1600" i="1" spc="-15" dirty="0">
                <a:solidFill>
                  <a:srgbClr val="0D0D0D"/>
                </a:solidFill>
                <a:latin typeface="Arial"/>
                <a:cs typeface="Arial"/>
              </a:rPr>
              <a:t> </a:t>
            </a:r>
            <a:r>
              <a:rPr sz="1600" i="1" dirty="0">
                <a:solidFill>
                  <a:srgbClr val="0D0D0D"/>
                </a:solidFill>
                <a:latin typeface="Arial"/>
                <a:cs typeface="Arial"/>
              </a:rPr>
              <a:t>et</a:t>
            </a:r>
            <a:r>
              <a:rPr sz="1600" i="1" spc="-15" dirty="0">
                <a:solidFill>
                  <a:srgbClr val="0D0D0D"/>
                </a:solidFill>
                <a:latin typeface="Arial"/>
                <a:cs typeface="Arial"/>
              </a:rPr>
              <a:t> </a:t>
            </a:r>
            <a:r>
              <a:rPr sz="1600" i="1" dirty="0">
                <a:solidFill>
                  <a:srgbClr val="0D0D0D"/>
                </a:solidFill>
                <a:latin typeface="Arial"/>
                <a:cs typeface="Arial"/>
              </a:rPr>
              <a:t>barn</a:t>
            </a:r>
            <a:r>
              <a:rPr sz="1600" i="1" spc="-15" dirty="0">
                <a:solidFill>
                  <a:srgbClr val="0D0D0D"/>
                </a:solidFill>
                <a:latin typeface="Arial"/>
                <a:cs typeface="Arial"/>
              </a:rPr>
              <a:t> </a:t>
            </a:r>
            <a:r>
              <a:rPr sz="1600" i="1" dirty="0">
                <a:solidFill>
                  <a:srgbClr val="0D0D0D"/>
                </a:solidFill>
                <a:latin typeface="Arial"/>
                <a:cs typeface="Arial"/>
              </a:rPr>
              <a:t>blir</a:t>
            </a:r>
            <a:r>
              <a:rPr sz="1600" i="1" spc="-30" dirty="0">
                <a:solidFill>
                  <a:srgbClr val="0D0D0D"/>
                </a:solidFill>
                <a:latin typeface="Arial"/>
                <a:cs typeface="Arial"/>
              </a:rPr>
              <a:t> </a:t>
            </a:r>
            <a:r>
              <a:rPr sz="1600" i="1" dirty="0">
                <a:solidFill>
                  <a:srgbClr val="0D0D0D"/>
                </a:solidFill>
                <a:latin typeface="Arial"/>
                <a:cs typeface="Arial"/>
              </a:rPr>
              <a:t>eller</a:t>
            </a:r>
            <a:r>
              <a:rPr sz="1600" i="1" spc="-40" dirty="0">
                <a:solidFill>
                  <a:srgbClr val="0D0D0D"/>
                </a:solidFill>
                <a:latin typeface="Arial"/>
                <a:cs typeface="Arial"/>
              </a:rPr>
              <a:t> </a:t>
            </a:r>
            <a:r>
              <a:rPr sz="1600" i="1" dirty="0">
                <a:solidFill>
                  <a:srgbClr val="0D0D0D"/>
                </a:solidFill>
                <a:latin typeface="Arial"/>
                <a:cs typeface="Arial"/>
              </a:rPr>
              <a:t>vil</a:t>
            </a:r>
            <a:r>
              <a:rPr sz="1600" i="1" spc="-35" dirty="0">
                <a:solidFill>
                  <a:srgbClr val="0D0D0D"/>
                </a:solidFill>
                <a:latin typeface="Arial"/>
                <a:cs typeface="Arial"/>
              </a:rPr>
              <a:t> </a:t>
            </a:r>
            <a:r>
              <a:rPr sz="1600" i="1" dirty="0">
                <a:solidFill>
                  <a:srgbClr val="0D0D0D"/>
                </a:solidFill>
                <a:latin typeface="Arial"/>
                <a:cs typeface="Arial"/>
              </a:rPr>
              <a:t>bli</a:t>
            </a:r>
            <a:r>
              <a:rPr sz="1600" i="1" spc="-30" dirty="0">
                <a:solidFill>
                  <a:srgbClr val="0D0D0D"/>
                </a:solidFill>
                <a:latin typeface="Arial"/>
                <a:cs typeface="Arial"/>
              </a:rPr>
              <a:t> </a:t>
            </a:r>
            <a:r>
              <a:rPr sz="1600" i="1" dirty="0">
                <a:solidFill>
                  <a:srgbClr val="0D0D0D"/>
                </a:solidFill>
                <a:latin typeface="Arial"/>
                <a:cs typeface="Arial"/>
              </a:rPr>
              <a:t>mishandlet,</a:t>
            </a:r>
            <a:r>
              <a:rPr sz="1600" i="1" spc="-40" dirty="0">
                <a:solidFill>
                  <a:srgbClr val="0D0D0D"/>
                </a:solidFill>
                <a:latin typeface="Arial"/>
                <a:cs typeface="Arial"/>
              </a:rPr>
              <a:t> </a:t>
            </a:r>
            <a:r>
              <a:rPr sz="1600" i="1" dirty="0">
                <a:solidFill>
                  <a:srgbClr val="0D0D0D"/>
                </a:solidFill>
                <a:latin typeface="Arial"/>
                <a:cs typeface="Arial"/>
              </a:rPr>
              <a:t>utsatt </a:t>
            </a:r>
            <a:r>
              <a:rPr sz="1600" i="1" spc="-25" dirty="0">
                <a:solidFill>
                  <a:srgbClr val="0D0D0D"/>
                </a:solidFill>
                <a:latin typeface="Arial"/>
                <a:cs typeface="Arial"/>
              </a:rPr>
              <a:t>for</a:t>
            </a:r>
            <a:endParaRPr sz="1600" i="1" dirty="0">
              <a:latin typeface="Arial"/>
              <a:cs typeface="Arial"/>
            </a:endParaRPr>
          </a:p>
        </p:txBody>
      </p:sp>
      <p:sp>
        <p:nvSpPr>
          <p:cNvPr id="8" name="object 8"/>
          <p:cNvSpPr txBox="1"/>
          <p:nvPr/>
        </p:nvSpPr>
        <p:spPr>
          <a:xfrm>
            <a:off x="7260335" y="1878581"/>
            <a:ext cx="770255" cy="205184"/>
          </a:xfrm>
          <a:prstGeom prst="rect">
            <a:avLst/>
          </a:prstGeom>
          <a:solidFill>
            <a:srgbClr val="FFFF00"/>
          </a:solidFill>
        </p:spPr>
        <p:txBody>
          <a:bodyPr vert="horz" wrap="square" lIns="0" tIns="0" rIns="0" bIns="0" rtlCol="0">
            <a:spAutoFit/>
          </a:bodyPr>
          <a:lstStyle/>
          <a:p>
            <a:pPr marL="635">
              <a:lnSpc>
                <a:spcPts val="1645"/>
              </a:lnSpc>
            </a:pPr>
            <a:r>
              <a:rPr sz="1600" spc="-10" dirty="0">
                <a:solidFill>
                  <a:srgbClr val="0D0D0D"/>
                </a:solidFill>
                <a:latin typeface="Arial"/>
                <a:cs typeface="Arial"/>
              </a:rPr>
              <a:t>a</a:t>
            </a:r>
            <a:r>
              <a:rPr sz="1600" i="1" spc="-10" dirty="0">
                <a:solidFill>
                  <a:srgbClr val="0D0D0D"/>
                </a:solidFill>
                <a:latin typeface="Arial"/>
                <a:cs typeface="Arial"/>
              </a:rPr>
              <a:t>lvor</a:t>
            </a:r>
            <a:r>
              <a:rPr sz="1600" spc="-10" dirty="0">
                <a:solidFill>
                  <a:srgbClr val="0D0D0D"/>
                </a:solidFill>
                <a:latin typeface="Arial"/>
                <a:cs typeface="Arial"/>
              </a:rPr>
              <a:t>lige</a:t>
            </a:r>
            <a:endParaRPr sz="1600" dirty="0">
              <a:latin typeface="Arial"/>
              <a:cs typeface="Arial"/>
            </a:endParaRPr>
          </a:p>
        </p:txBody>
      </p:sp>
      <p:sp>
        <p:nvSpPr>
          <p:cNvPr id="9" name="object 9"/>
          <p:cNvSpPr txBox="1"/>
          <p:nvPr/>
        </p:nvSpPr>
        <p:spPr>
          <a:xfrm>
            <a:off x="8020939" y="1840229"/>
            <a:ext cx="1537970" cy="258404"/>
          </a:xfrm>
          <a:prstGeom prst="rect">
            <a:avLst/>
          </a:prstGeom>
        </p:spPr>
        <p:txBody>
          <a:bodyPr vert="horz" wrap="square" lIns="0" tIns="12065" rIns="0" bIns="0" rtlCol="0">
            <a:spAutoFit/>
          </a:bodyPr>
          <a:lstStyle/>
          <a:p>
            <a:pPr marL="12700">
              <a:lnSpc>
                <a:spcPct val="100000"/>
              </a:lnSpc>
              <a:spcBef>
                <a:spcPts val="95"/>
              </a:spcBef>
            </a:pPr>
            <a:r>
              <a:rPr sz="1600" dirty="0">
                <a:solidFill>
                  <a:srgbClr val="0D0D0D"/>
                </a:solidFill>
                <a:latin typeface="Arial"/>
                <a:cs typeface="Arial"/>
              </a:rPr>
              <a:t>mangler</a:t>
            </a:r>
            <a:r>
              <a:rPr sz="1600" spc="-40" dirty="0">
                <a:solidFill>
                  <a:srgbClr val="0D0D0D"/>
                </a:solidFill>
                <a:latin typeface="Arial"/>
                <a:cs typeface="Arial"/>
              </a:rPr>
              <a:t> </a:t>
            </a:r>
            <a:r>
              <a:rPr sz="1600" dirty="0">
                <a:solidFill>
                  <a:srgbClr val="0D0D0D"/>
                </a:solidFill>
                <a:latin typeface="Arial"/>
                <a:cs typeface="Arial"/>
              </a:rPr>
              <a:t>ved</a:t>
            </a:r>
            <a:r>
              <a:rPr sz="1600" spc="-50" dirty="0">
                <a:solidFill>
                  <a:srgbClr val="0D0D0D"/>
                </a:solidFill>
                <a:latin typeface="Arial"/>
                <a:cs typeface="Arial"/>
              </a:rPr>
              <a:t> </a:t>
            </a:r>
            <a:r>
              <a:rPr sz="1600" spc="-25" dirty="0">
                <a:solidFill>
                  <a:srgbClr val="0D0D0D"/>
                </a:solidFill>
                <a:latin typeface="Arial"/>
                <a:cs typeface="Arial"/>
              </a:rPr>
              <a:t>den</a:t>
            </a:r>
            <a:endParaRPr sz="1600" dirty="0">
              <a:latin typeface="Arial"/>
              <a:cs typeface="Arial"/>
            </a:endParaRPr>
          </a:p>
        </p:txBody>
      </p:sp>
      <p:sp>
        <p:nvSpPr>
          <p:cNvPr id="10" name="object 10"/>
          <p:cNvSpPr txBox="1"/>
          <p:nvPr/>
        </p:nvSpPr>
        <p:spPr>
          <a:xfrm>
            <a:off x="716991" y="2083765"/>
            <a:ext cx="9164320" cy="1000760"/>
          </a:xfrm>
          <a:prstGeom prst="rect">
            <a:avLst/>
          </a:prstGeom>
        </p:spPr>
        <p:txBody>
          <a:bodyPr vert="horz" wrap="square" lIns="0" tIns="12065" rIns="0" bIns="0" rtlCol="0">
            <a:spAutoFit/>
          </a:bodyPr>
          <a:lstStyle/>
          <a:p>
            <a:pPr marL="12700">
              <a:lnSpc>
                <a:spcPct val="100000"/>
              </a:lnSpc>
              <a:spcBef>
                <a:spcPts val="95"/>
              </a:spcBef>
            </a:pPr>
            <a:r>
              <a:rPr sz="1600" i="1" dirty="0">
                <a:solidFill>
                  <a:srgbClr val="0D0D0D"/>
                </a:solidFill>
                <a:latin typeface="Arial"/>
                <a:cs typeface="Arial"/>
              </a:rPr>
              <a:t>daglige</a:t>
            </a:r>
            <a:r>
              <a:rPr sz="1600" i="1" spc="-50" dirty="0">
                <a:solidFill>
                  <a:srgbClr val="0D0D0D"/>
                </a:solidFill>
                <a:latin typeface="Arial"/>
                <a:cs typeface="Arial"/>
              </a:rPr>
              <a:t> </a:t>
            </a:r>
            <a:r>
              <a:rPr sz="1600" i="1" dirty="0">
                <a:solidFill>
                  <a:srgbClr val="0D0D0D"/>
                </a:solidFill>
                <a:latin typeface="Arial"/>
                <a:cs typeface="Arial"/>
              </a:rPr>
              <a:t>omsorgen</a:t>
            </a:r>
            <a:r>
              <a:rPr sz="1600" i="1" spc="-30" dirty="0">
                <a:solidFill>
                  <a:srgbClr val="0D0D0D"/>
                </a:solidFill>
                <a:latin typeface="Arial"/>
                <a:cs typeface="Arial"/>
              </a:rPr>
              <a:t> </a:t>
            </a:r>
            <a:r>
              <a:rPr sz="1600" i="1" dirty="0">
                <a:solidFill>
                  <a:srgbClr val="0D0D0D"/>
                </a:solidFill>
                <a:latin typeface="Arial"/>
                <a:cs typeface="Arial"/>
              </a:rPr>
              <a:t>eller</a:t>
            </a:r>
            <a:r>
              <a:rPr sz="1600" i="1" spc="-55" dirty="0">
                <a:solidFill>
                  <a:srgbClr val="0D0D0D"/>
                </a:solidFill>
                <a:latin typeface="Arial"/>
                <a:cs typeface="Arial"/>
              </a:rPr>
              <a:t> </a:t>
            </a:r>
            <a:r>
              <a:rPr sz="1600" i="1" dirty="0">
                <a:solidFill>
                  <a:srgbClr val="0D0D0D"/>
                </a:solidFill>
                <a:latin typeface="Arial"/>
                <a:cs typeface="Arial"/>
              </a:rPr>
              <a:t>annen</a:t>
            </a:r>
            <a:r>
              <a:rPr sz="1600" i="1" spc="-30" dirty="0">
                <a:solidFill>
                  <a:srgbClr val="0D0D0D"/>
                </a:solidFill>
                <a:latin typeface="Arial"/>
                <a:cs typeface="Arial"/>
              </a:rPr>
              <a:t> </a:t>
            </a:r>
            <a:r>
              <a:rPr sz="1600" i="1" dirty="0">
                <a:solidFill>
                  <a:srgbClr val="0D0D0D"/>
                </a:solidFill>
                <a:latin typeface="Arial"/>
                <a:cs typeface="Arial"/>
              </a:rPr>
              <a:t>alvorlig</a:t>
            </a:r>
            <a:r>
              <a:rPr sz="1600" i="1" spc="-65" dirty="0">
                <a:solidFill>
                  <a:srgbClr val="0D0D0D"/>
                </a:solidFill>
                <a:latin typeface="Arial"/>
                <a:cs typeface="Arial"/>
              </a:rPr>
              <a:t> </a:t>
            </a:r>
            <a:r>
              <a:rPr sz="1600" i="1" spc="-10" dirty="0">
                <a:solidFill>
                  <a:srgbClr val="0D0D0D"/>
                </a:solidFill>
                <a:latin typeface="Arial"/>
                <a:cs typeface="Arial"/>
              </a:rPr>
              <a:t>omsorgssvikt</a:t>
            </a:r>
            <a:endParaRPr sz="1600" i="1" dirty="0">
              <a:latin typeface="Arial"/>
              <a:cs typeface="Arial"/>
            </a:endParaRPr>
          </a:p>
          <a:p>
            <a:pPr marL="12700" marR="5080">
              <a:lnSpc>
                <a:spcPct val="100000"/>
              </a:lnSpc>
              <a:spcBef>
                <a:spcPts val="5"/>
              </a:spcBef>
            </a:pPr>
            <a:r>
              <a:rPr sz="1600" i="1" dirty="0">
                <a:solidFill>
                  <a:srgbClr val="0D0D0D"/>
                </a:solidFill>
                <a:latin typeface="Arial"/>
                <a:cs typeface="Arial"/>
              </a:rPr>
              <a:t>b)når</a:t>
            </a:r>
            <a:r>
              <a:rPr sz="1600" i="1" spc="-25" dirty="0">
                <a:solidFill>
                  <a:srgbClr val="0D0D0D"/>
                </a:solidFill>
                <a:latin typeface="Arial"/>
                <a:cs typeface="Arial"/>
              </a:rPr>
              <a:t> </a:t>
            </a:r>
            <a:r>
              <a:rPr sz="1600" i="1" dirty="0">
                <a:solidFill>
                  <a:srgbClr val="0D0D0D"/>
                </a:solidFill>
                <a:latin typeface="Arial"/>
                <a:cs typeface="Arial"/>
              </a:rPr>
              <a:t>det</a:t>
            </a:r>
            <a:r>
              <a:rPr sz="1600" i="1" spc="-15" dirty="0">
                <a:solidFill>
                  <a:srgbClr val="0D0D0D"/>
                </a:solidFill>
                <a:latin typeface="Arial"/>
                <a:cs typeface="Arial"/>
              </a:rPr>
              <a:t> </a:t>
            </a:r>
            <a:r>
              <a:rPr sz="1600" i="1" dirty="0">
                <a:solidFill>
                  <a:srgbClr val="0D0D0D"/>
                </a:solidFill>
                <a:latin typeface="Arial"/>
                <a:cs typeface="Arial"/>
              </a:rPr>
              <a:t>er</a:t>
            </a:r>
            <a:r>
              <a:rPr sz="1600" i="1" spc="-25" dirty="0">
                <a:solidFill>
                  <a:srgbClr val="0D0D0D"/>
                </a:solidFill>
                <a:latin typeface="Arial"/>
                <a:cs typeface="Arial"/>
              </a:rPr>
              <a:t> </a:t>
            </a:r>
            <a:r>
              <a:rPr sz="1600" i="1" dirty="0">
                <a:solidFill>
                  <a:srgbClr val="0D0D0D"/>
                </a:solidFill>
                <a:latin typeface="Arial"/>
                <a:cs typeface="Arial"/>
              </a:rPr>
              <a:t>grunn</a:t>
            </a:r>
            <a:r>
              <a:rPr sz="1600" i="1" spc="-20" dirty="0">
                <a:solidFill>
                  <a:srgbClr val="0D0D0D"/>
                </a:solidFill>
                <a:latin typeface="Arial"/>
                <a:cs typeface="Arial"/>
              </a:rPr>
              <a:t> </a:t>
            </a:r>
            <a:r>
              <a:rPr sz="1600" i="1" dirty="0">
                <a:solidFill>
                  <a:srgbClr val="0D0D0D"/>
                </a:solidFill>
                <a:latin typeface="Arial"/>
                <a:cs typeface="Arial"/>
              </a:rPr>
              <a:t>til</a:t>
            </a:r>
            <a:r>
              <a:rPr sz="1600" i="1" spc="-25" dirty="0">
                <a:solidFill>
                  <a:srgbClr val="0D0D0D"/>
                </a:solidFill>
                <a:latin typeface="Arial"/>
                <a:cs typeface="Arial"/>
              </a:rPr>
              <a:t> </a:t>
            </a:r>
            <a:r>
              <a:rPr sz="1600" i="1" dirty="0">
                <a:solidFill>
                  <a:srgbClr val="0D0D0D"/>
                </a:solidFill>
                <a:latin typeface="Arial"/>
                <a:cs typeface="Arial"/>
              </a:rPr>
              <a:t>å</a:t>
            </a:r>
            <a:r>
              <a:rPr sz="1600" i="1" spc="-35" dirty="0">
                <a:solidFill>
                  <a:srgbClr val="0D0D0D"/>
                </a:solidFill>
                <a:latin typeface="Arial"/>
                <a:cs typeface="Arial"/>
              </a:rPr>
              <a:t> </a:t>
            </a:r>
            <a:r>
              <a:rPr sz="1600" i="1" dirty="0">
                <a:solidFill>
                  <a:srgbClr val="0D0D0D"/>
                </a:solidFill>
                <a:latin typeface="Arial"/>
                <a:cs typeface="Arial"/>
              </a:rPr>
              <a:t>tro</a:t>
            </a:r>
            <a:r>
              <a:rPr sz="1600" i="1" spc="-10" dirty="0">
                <a:solidFill>
                  <a:srgbClr val="0D0D0D"/>
                </a:solidFill>
                <a:latin typeface="Arial"/>
                <a:cs typeface="Arial"/>
              </a:rPr>
              <a:t> </a:t>
            </a:r>
            <a:r>
              <a:rPr sz="1600" i="1" dirty="0">
                <a:solidFill>
                  <a:srgbClr val="0D0D0D"/>
                </a:solidFill>
                <a:latin typeface="Arial"/>
                <a:cs typeface="Arial"/>
              </a:rPr>
              <a:t>at</a:t>
            </a:r>
            <a:r>
              <a:rPr sz="1600" i="1" spc="-20" dirty="0">
                <a:solidFill>
                  <a:srgbClr val="0D0D0D"/>
                </a:solidFill>
                <a:latin typeface="Arial"/>
                <a:cs typeface="Arial"/>
              </a:rPr>
              <a:t> </a:t>
            </a:r>
            <a:r>
              <a:rPr sz="1600" i="1" dirty="0">
                <a:solidFill>
                  <a:srgbClr val="0D0D0D"/>
                </a:solidFill>
                <a:latin typeface="Arial"/>
                <a:cs typeface="Arial"/>
              </a:rPr>
              <a:t>et</a:t>
            </a:r>
            <a:r>
              <a:rPr sz="1600" i="1" spc="-15" dirty="0">
                <a:solidFill>
                  <a:srgbClr val="0D0D0D"/>
                </a:solidFill>
                <a:latin typeface="Arial"/>
                <a:cs typeface="Arial"/>
              </a:rPr>
              <a:t> </a:t>
            </a:r>
            <a:r>
              <a:rPr sz="1600" i="1" dirty="0">
                <a:solidFill>
                  <a:srgbClr val="0D0D0D"/>
                </a:solidFill>
                <a:latin typeface="Arial"/>
                <a:cs typeface="Arial"/>
              </a:rPr>
              <a:t>barn</a:t>
            </a:r>
            <a:r>
              <a:rPr sz="1600" i="1" spc="-20" dirty="0">
                <a:solidFill>
                  <a:srgbClr val="0D0D0D"/>
                </a:solidFill>
                <a:latin typeface="Arial"/>
                <a:cs typeface="Arial"/>
              </a:rPr>
              <a:t> </a:t>
            </a:r>
            <a:r>
              <a:rPr sz="1600" i="1" dirty="0">
                <a:solidFill>
                  <a:srgbClr val="0D0D0D"/>
                </a:solidFill>
                <a:latin typeface="Arial"/>
                <a:cs typeface="Arial"/>
              </a:rPr>
              <a:t>har</a:t>
            </a:r>
            <a:r>
              <a:rPr sz="1600" i="1" spc="-25" dirty="0">
                <a:solidFill>
                  <a:srgbClr val="0D0D0D"/>
                </a:solidFill>
                <a:latin typeface="Arial"/>
                <a:cs typeface="Arial"/>
              </a:rPr>
              <a:t> </a:t>
            </a:r>
            <a:r>
              <a:rPr sz="1600" i="1" dirty="0">
                <a:solidFill>
                  <a:srgbClr val="0D0D0D"/>
                </a:solidFill>
                <a:latin typeface="Arial"/>
                <a:cs typeface="Arial"/>
              </a:rPr>
              <a:t>en</a:t>
            </a:r>
            <a:r>
              <a:rPr sz="1600" i="1" spc="-15" dirty="0">
                <a:solidFill>
                  <a:srgbClr val="0D0D0D"/>
                </a:solidFill>
                <a:latin typeface="Arial"/>
                <a:cs typeface="Arial"/>
              </a:rPr>
              <a:t> </a:t>
            </a:r>
            <a:r>
              <a:rPr sz="1600" i="1" dirty="0">
                <a:solidFill>
                  <a:srgbClr val="0D0D0D"/>
                </a:solidFill>
                <a:latin typeface="Arial"/>
                <a:cs typeface="Arial"/>
              </a:rPr>
              <a:t>livstruende</a:t>
            </a:r>
            <a:r>
              <a:rPr sz="1600" i="1" spc="-40" dirty="0">
                <a:solidFill>
                  <a:srgbClr val="0D0D0D"/>
                </a:solidFill>
                <a:latin typeface="Arial"/>
                <a:cs typeface="Arial"/>
              </a:rPr>
              <a:t> </a:t>
            </a:r>
            <a:r>
              <a:rPr sz="1600" i="1" dirty="0">
                <a:solidFill>
                  <a:srgbClr val="0D0D0D"/>
                </a:solidFill>
                <a:latin typeface="Arial"/>
                <a:cs typeface="Arial"/>
              </a:rPr>
              <a:t>eller</a:t>
            </a:r>
            <a:r>
              <a:rPr sz="1600" i="1" spc="-35" dirty="0">
                <a:solidFill>
                  <a:srgbClr val="0D0D0D"/>
                </a:solidFill>
                <a:latin typeface="Arial"/>
                <a:cs typeface="Arial"/>
              </a:rPr>
              <a:t> </a:t>
            </a:r>
            <a:r>
              <a:rPr sz="1600" i="1" dirty="0">
                <a:solidFill>
                  <a:srgbClr val="0D0D0D"/>
                </a:solidFill>
                <a:latin typeface="Arial"/>
                <a:cs typeface="Arial"/>
              </a:rPr>
              <a:t>annen</a:t>
            </a:r>
            <a:r>
              <a:rPr sz="1600" i="1" spc="-30" dirty="0">
                <a:solidFill>
                  <a:srgbClr val="0D0D0D"/>
                </a:solidFill>
                <a:latin typeface="Arial"/>
                <a:cs typeface="Arial"/>
              </a:rPr>
              <a:t> </a:t>
            </a:r>
            <a:r>
              <a:rPr sz="1600" i="1" dirty="0">
                <a:solidFill>
                  <a:srgbClr val="0D0D0D"/>
                </a:solidFill>
                <a:latin typeface="Arial"/>
                <a:cs typeface="Arial"/>
              </a:rPr>
              <a:t>alvorlig</a:t>
            </a:r>
            <a:r>
              <a:rPr sz="1600" i="1" spc="-50" dirty="0">
                <a:solidFill>
                  <a:srgbClr val="0D0D0D"/>
                </a:solidFill>
                <a:latin typeface="Arial"/>
                <a:cs typeface="Arial"/>
              </a:rPr>
              <a:t> </a:t>
            </a:r>
            <a:r>
              <a:rPr sz="1600" i="1" dirty="0">
                <a:solidFill>
                  <a:srgbClr val="0D0D0D"/>
                </a:solidFill>
                <a:latin typeface="Arial"/>
                <a:cs typeface="Arial"/>
              </a:rPr>
              <a:t>sykdom eller</a:t>
            </a:r>
            <a:r>
              <a:rPr sz="1600" i="1" spc="-35" dirty="0">
                <a:solidFill>
                  <a:srgbClr val="0D0D0D"/>
                </a:solidFill>
                <a:latin typeface="Arial"/>
                <a:cs typeface="Arial"/>
              </a:rPr>
              <a:t> </a:t>
            </a:r>
            <a:r>
              <a:rPr sz="1600" i="1" dirty="0">
                <a:solidFill>
                  <a:srgbClr val="0D0D0D"/>
                </a:solidFill>
                <a:latin typeface="Arial"/>
                <a:cs typeface="Arial"/>
              </a:rPr>
              <a:t>skade</a:t>
            </a:r>
            <a:r>
              <a:rPr sz="1600" i="1" spc="-40" dirty="0">
                <a:solidFill>
                  <a:srgbClr val="0D0D0D"/>
                </a:solidFill>
                <a:latin typeface="Arial"/>
                <a:cs typeface="Arial"/>
              </a:rPr>
              <a:t> </a:t>
            </a:r>
            <a:r>
              <a:rPr sz="1600" i="1" dirty="0">
                <a:solidFill>
                  <a:srgbClr val="0D0D0D"/>
                </a:solidFill>
                <a:latin typeface="Arial"/>
                <a:cs typeface="Arial"/>
              </a:rPr>
              <a:t>og</a:t>
            </a:r>
            <a:r>
              <a:rPr sz="1600" i="1" spc="-15" dirty="0">
                <a:solidFill>
                  <a:srgbClr val="0D0D0D"/>
                </a:solidFill>
                <a:latin typeface="Arial"/>
                <a:cs typeface="Arial"/>
              </a:rPr>
              <a:t> </a:t>
            </a:r>
            <a:r>
              <a:rPr sz="1600" i="1" spc="-20" dirty="0">
                <a:solidFill>
                  <a:srgbClr val="0D0D0D"/>
                </a:solidFill>
                <a:latin typeface="Arial"/>
                <a:cs typeface="Arial"/>
              </a:rPr>
              <a:t>ikke </a:t>
            </a:r>
            <a:r>
              <a:rPr sz="1600" i="1" dirty="0">
                <a:solidFill>
                  <a:srgbClr val="0D0D0D"/>
                </a:solidFill>
                <a:latin typeface="Arial"/>
                <a:cs typeface="Arial"/>
              </a:rPr>
              <a:t>kommer</a:t>
            </a:r>
            <a:r>
              <a:rPr sz="1600" i="1" spc="-20" dirty="0">
                <a:solidFill>
                  <a:srgbClr val="0D0D0D"/>
                </a:solidFill>
                <a:latin typeface="Arial"/>
                <a:cs typeface="Arial"/>
              </a:rPr>
              <a:t> </a:t>
            </a:r>
            <a:r>
              <a:rPr sz="1600" i="1" dirty="0">
                <a:solidFill>
                  <a:srgbClr val="0D0D0D"/>
                </a:solidFill>
                <a:latin typeface="Arial"/>
                <a:cs typeface="Arial"/>
              </a:rPr>
              <a:t>til</a:t>
            </a:r>
            <a:r>
              <a:rPr sz="1600" i="1" spc="-45" dirty="0">
                <a:solidFill>
                  <a:srgbClr val="0D0D0D"/>
                </a:solidFill>
                <a:latin typeface="Arial"/>
                <a:cs typeface="Arial"/>
              </a:rPr>
              <a:t> </a:t>
            </a:r>
            <a:r>
              <a:rPr sz="1600" i="1" dirty="0">
                <a:solidFill>
                  <a:srgbClr val="0D0D0D"/>
                </a:solidFill>
                <a:latin typeface="Arial"/>
                <a:cs typeface="Arial"/>
              </a:rPr>
              <a:t>undersøkelse</a:t>
            </a:r>
            <a:r>
              <a:rPr sz="1600" i="1" spc="-40" dirty="0">
                <a:solidFill>
                  <a:srgbClr val="0D0D0D"/>
                </a:solidFill>
                <a:latin typeface="Arial"/>
                <a:cs typeface="Arial"/>
              </a:rPr>
              <a:t> </a:t>
            </a:r>
            <a:r>
              <a:rPr sz="1600" i="1" dirty="0">
                <a:solidFill>
                  <a:srgbClr val="0D0D0D"/>
                </a:solidFill>
                <a:latin typeface="Arial"/>
                <a:cs typeface="Arial"/>
              </a:rPr>
              <a:t>eller</a:t>
            </a:r>
            <a:r>
              <a:rPr sz="1600" i="1" spc="-50" dirty="0">
                <a:solidFill>
                  <a:srgbClr val="0D0D0D"/>
                </a:solidFill>
                <a:latin typeface="Arial"/>
                <a:cs typeface="Arial"/>
              </a:rPr>
              <a:t> </a:t>
            </a:r>
            <a:r>
              <a:rPr sz="1600" i="1" dirty="0">
                <a:solidFill>
                  <a:srgbClr val="0D0D0D"/>
                </a:solidFill>
                <a:latin typeface="Arial"/>
                <a:cs typeface="Arial"/>
              </a:rPr>
              <a:t>behandling,</a:t>
            </a:r>
            <a:r>
              <a:rPr sz="1600" i="1" spc="-50" dirty="0">
                <a:solidFill>
                  <a:srgbClr val="0D0D0D"/>
                </a:solidFill>
                <a:latin typeface="Arial"/>
                <a:cs typeface="Arial"/>
              </a:rPr>
              <a:t> </a:t>
            </a:r>
            <a:r>
              <a:rPr sz="1600" i="1" dirty="0">
                <a:solidFill>
                  <a:srgbClr val="0D0D0D"/>
                </a:solidFill>
                <a:latin typeface="Arial"/>
                <a:cs typeface="Arial"/>
              </a:rPr>
              <a:t>eller</a:t>
            </a:r>
            <a:r>
              <a:rPr sz="1600" i="1" spc="-35" dirty="0">
                <a:solidFill>
                  <a:srgbClr val="0D0D0D"/>
                </a:solidFill>
                <a:latin typeface="Arial"/>
                <a:cs typeface="Arial"/>
              </a:rPr>
              <a:t> </a:t>
            </a:r>
            <a:r>
              <a:rPr sz="1600" i="1" dirty="0">
                <a:solidFill>
                  <a:srgbClr val="0D0D0D"/>
                </a:solidFill>
                <a:latin typeface="Arial"/>
                <a:cs typeface="Arial"/>
              </a:rPr>
              <a:t>at</a:t>
            </a:r>
            <a:r>
              <a:rPr sz="1600" i="1" spc="-30" dirty="0">
                <a:solidFill>
                  <a:srgbClr val="0D0D0D"/>
                </a:solidFill>
                <a:latin typeface="Arial"/>
                <a:cs typeface="Arial"/>
              </a:rPr>
              <a:t> </a:t>
            </a:r>
            <a:r>
              <a:rPr sz="1600" i="1" dirty="0">
                <a:solidFill>
                  <a:srgbClr val="0D0D0D"/>
                </a:solidFill>
                <a:latin typeface="Arial"/>
                <a:cs typeface="Arial"/>
              </a:rPr>
              <a:t>et</a:t>
            </a:r>
            <a:r>
              <a:rPr sz="1600" i="1" spc="-25" dirty="0">
                <a:solidFill>
                  <a:srgbClr val="0D0D0D"/>
                </a:solidFill>
                <a:latin typeface="Arial"/>
                <a:cs typeface="Arial"/>
              </a:rPr>
              <a:t> </a:t>
            </a:r>
            <a:r>
              <a:rPr sz="1600" i="1" dirty="0">
                <a:solidFill>
                  <a:srgbClr val="0D0D0D"/>
                </a:solidFill>
                <a:latin typeface="Arial"/>
                <a:cs typeface="Arial"/>
              </a:rPr>
              <a:t>barn</a:t>
            </a:r>
            <a:r>
              <a:rPr sz="1600" i="1" spc="-30" dirty="0">
                <a:solidFill>
                  <a:srgbClr val="0D0D0D"/>
                </a:solidFill>
                <a:latin typeface="Arial"/>
                <a:cs typeface="Arial"/>
              </a:rPr>
              <a:t> </a:t>
            </a:r>
            <a:r>
              <a:rPr sz="1600" i="1" dirty="0">
                <a:solidFill>
                  <a:srgbClr val="0D0D0D"/>
                </a:solidFill>
                <a:latin typeface="Arial"/>
                <a:cs typeface="Arial"/>
              </a:rPr>
              <a:t>med</a:t>
            </a:r>
            <a:r>
              <a:rPr sz="1600" i="1" spc="-25" dirty="0">
                <a:solidFill>
                  <a:srgbClr val="0D0D0D"/>
                </a:solidFill>
                <a:latin typeface="Arial"/>
                <a:cs typeface="Arial"/>
              </a:rPr>
              <a:t> </a:t>
            </a:r>
            <a:r>
              <a:rPr sz="1600" i="1" dirty="0">
                <a:solidFill>
                  <a:srgbClr val="0D0D0D"/>
                </a:solidFill>
                <a:latin typeface="Arial"/>
                <a:cs typeface="Arial"/>
              </a:rPr>
              <a:t>nedsatt</a:t>
            </a:r>
            <a:r>
              <a:rPr sz="1600" i="1" spc="-20" dirty="0">
                <a:solidFill>
                  <a:srgbClr val="0D0D0D"/>
                </a:solidFill>
                <a:latin typeface="Arial"/>
                <a:cs typeface="Arial"/>
              </a:rPr>
              <a:t> </a:t>
            </a:r>
            <a:r>
              <a:rPr sz="1600" i="1" dirty="0">
                <a:solidFill>
                  <a:srgbClr val="0D0D0D"/>
                </a:solidFill>
                <a:latin typeface="Arial"/>
                <a:cs typeface="Arial"/>
              </a:rPr>
              <a:t>funksjonsevne</a:t>
            </a:r>
            <a:r>
              <a:rPr sz="1600" i="1" spc="-60" dirty="0">
                <a:solidFill>
                  <a:srgbClr val="0D0D0D"/>
                </a:solidFill>
                <a:latin typeface="Arial"/>
                <a:cs typeface="Arial"/>
              </a:rPr>
              <a:t> </a:t>
            </a:r>
            <a:r>
              <a:rPr sz="1600" i="1" dirty="0">
                <a:solidFill>
                  <a:srgbClr val="0D0D0D"/>
                </a:solidFill>
                <a:latin typeface="Arial"/>
                <a:cs typeface="Arial"/>
              </a:rPr>
              <a:t>eller</a:t>
            </a:r>
            <a:r>
              <a:rPr sz="1600" i="1" spc="-35" dirty="0">
                <a:solidFill>
                  <a:srgbClr val="0D0D0D"/>
                </a:solidFill>
                <a:latin typeface="Arial"/>
                <a:cs typeface="Arial"/>
              </a:rPr>
              <a:t> </a:t>
            </a:r>
            <a:r>
              <a:rPr sz="1600" i="1" dirty="0">
                <a:solidFill>
                  <a:srgbClr val="0D0D0D"/>
                </a:solidFill>
                <a:latin typeface="Arial"/>
                <a:cs typeface="Arial"/>
              </a:rPr>
              <a:t>et</a:t>
            </a:r>
            <a:r>
              <a:rPr sz="1600" i="1" spc="-30" dirty="0">
                <a:solidFill>
                  <a:srgbClr val="0D0D0D"/>
                </a:solidFill>
                <a:latin typeface="Arial"/>
                <a:cs typeface="Arial"/>
              </a:rPr>
              <a:t> </a:t>
            </a:r>
            <a:r>
              <a:rPr sz="1600" i="1" spc="-10" dirty="0">
                <a:solidFill>
                  <a:srgbClr val="0D0D0D"/>
                </a:solidFill>
                <a:latin typeface="Arial"/>
                <a:cs typeface="Arial"/>
              </a:rPr>
              <a:t>spesielt hjelpetrengende</a:t>
            </a:r>
            <a:r>
              <a:rPr sz="1600" i="1" spc="-35" dirty="0">
                <a:solidFill>
                  <a:srgbClr val="0D0D0D"/>
                </a:solidFill>
                <a:latin typeface="Arial"/>
                <a:cs typeface="Arial"/>
              </a:rPr>
              <a:t> </a:t>
            </a:r>
            <a:r>
              <a:rPr sz="1600" i="1" dirty="0">
                <a:solidFill>
                  <a:srgbClr val="0D0D0D"/>
                </a:solidFill>
                <a:latin typeface="Arial"/>
                <a:cs typeface="Arial"/>
              </a:rPr>
              <a:t>barn</a:t>
            </a:r>
            <a:r>
              <a:rPr sz="1600" i="1" spc="-15" dirty="0">
                <a:solidFill>
                  <a:srgbClr val="0D0D0D"/>
                </a:solidFill>
                <a:latin typeface="Arial"/>
                <a:cs typeface="Arial"/>
              </a:rPr>
              <a:t> </a:t>
            </a:r>
            <a:r>
              <a:rPr sz="1600" i="1" dirty="0">
                <a:solidFill>
                  <a:srgbClr val="0D0D0D"/>
                </a:solidFill>
                <a:latin typeface="Arial"/>
                <a:cs typeface="Arial"/>
              </a:rPr>
              <a:t>ikke</a:t>
            </a:r>
            <a:r>
              <a:rPr sz="1600" i="1" spc="-40" dirty="0">
                <a:solidFill>
                  <a:srgbClr val="0D0D0D"/>
                </a:solidFill>
                <a:latin typeface="Arial"/>
                <a:cs typeface="Arial"/>
              </a:rPr>
              <a:t> </a:t>
            </a:r>
            <a:r>
              <a:rPr sz="1600" i="1" dirty="0">
                <a:solidFill>
                  <a:srgbClr val="0D0D0D"/>
                </a:solidFill>
                <a:latin typeface="Arial"/>
                <a:cs typeface="Arial"/>
              </a:rPr>
              <a:t>får</a:t>
            </a:r>
            <a:r>
              <a:rPr sz="1600" i="1" spc="-10" dirty="0">
                <a:solidFill>
                  <a:srgbClr val="0D0D0D"/>
                </a:solidFill>
                <a:latin typeface="Arial"/>
                <a:cs typeface="Arial"/>
              </a:rPr>
              <a:t> </a:t>
            </a:r>
            <a:r>
              <a:rPr sz="1600" i="1" dirty="0">
                <a:solidFill>
                  <a:srgbClr val="0D0D0D"/>
                </a:solidFill>
                <a:latin typeface="Arial"/>
                <a:cs typeface="Arial"/>
              </a:rPr>
              <a:t>dekket</a:t>
            </a:r>
            <a:r>
              <a:rPr sz="1600" i="1" spc="-30" dirty="0">
                <a:solidFill>
                  <a:srgbClr val="0D0D0D"/>
                </a:solidFill>
                <a:latin typeface="Arial"/>
                <a:cs typeface="Arial"/>
              </a:rPr>
              <a:t> </a:t>
            </a:r>
            <a:r>
              <a:rPr sz="1600" i="1" dirty="0">
                <a:solidFill>
                  <a:srgbClr val="0D0D0D"/>
                </a:solidFill>
                <a:latin typeface="Arial"/>
                <a:cs typeface="Arial"/>
              </a:rPr>
              <a:t>sitt</a:t>
            </a:r>
            <a:r>
              <a:rPr sz="1600" i="1" spc="-30" dirty="0">
                <a:solidFill>
                  <a:srgbClr val="0D0D0D"/>
                </a:solidFill>
                <a:latin typeface="Arial"/>
                <a:cs typeface="Arial"/>
              </a:rPr>
              <a:t> </a:t>
            </a:r>
            <a:r>
              <a:rPr sz="1600" i="1" dirty="0">
                <a:solidFill>
                  <a:srgbClr val="0D0D0D"/>
                </a:solidFill>
                <a:latin typeface="Arial"/>
                <a:cs typeface="Arial"/>
              </a:rPr>
              <a:t>særlige</a:t>
            </a:r>
            <a:r>
              <a:rPr sz="1600" i="1" spc="-30" dirty="0">
                <a:solidFill>
                  <a:srgbClr val="0D0D0D"/>
                </a:solidFill>
                <a:latin typeface="Arial"/>
                <a:cs typeface="Arial"/>
              </a:rPr>
              <a:t> </a:t>
            </a:r>
            <a:r>
              <a:rPr sz="1600" i="1" dirty="0">
                <a:solidFill>
                  <a:srgbClr val="0D0D0D"/>
                </a:solidFill>
                <a:latin typeface="Arial"/>
                <a:cs typeface="Arial"/>
              </a:rPr>
              <a:t>behov</a:t>
            </a:r>
            <a:r>
              <a:rPr sz="1600" i="1" spc="-20" dirty="0">
                <a:solidFill>
                  <a:srgbClr val="0D0D0D"/>
                </a:solidFill>
                <a:latin typeface="Arial"/>
                <a:cs typeface="Arial"/>
              </a:rPr>
              <a:t> </a:t>
            </a:r>
            <a:r>
              <a:rPr sz="1600" i="1" dirty="0">
                <a:solidFill>
                  <a:srgbClr val="0D0D0D"/>
                </a:solidFill>
                <a:latin typeface="Arial"/>
                <a:cs typeface="Arial"/>
              </a:rPr>
              <a:t>for</a:t>
            </a:r>
            <a:r>
              <a:rPr sz="1600" i="1" spc="-10" dirty="0">
                <a:solidFill>
                  <a:srgbClr val="0D0D0D"/>
                </a:solidFill>
                <a:latin typeface="Arial"/>
                <a:cs typeface="Arial"/>
              </a:rPr>
              <a:t> </a:t>
            </a:r>
            <a:r>
              <a:rPr sz="1600" i="1" dirty="0">
                <a:solidFill>
                  <a:srgbClr val="0D0D0D"/>
                </a:solidFill>
                <a:latin typeface="Arial"/>
                <a:cs typeface="Arial"/>
              </a:rPr>
              <a:t>behandling</a:t>
            </a:r>
            <a:r>
              <a:rPr sz="1600" i="1" spc="-50" dirty="0">
                <a:solidFill>
                  <a:srgbClr val="0D0D0D"/>
                </a:solidFill>
                <a:latin typeface="Arial"/>
                <a:cs typeface="Arial"/>
              </a:rPr>
              <a:t> </a:t>
            </a:r>
            <a:r>
              <a:rPr sz="1600" i="1" dirty="0">
                <a:solidFill>
                  <a:srgbClr val="0D0D0D"/>
                </a:solidFill>
                <a:latin typeface="Arial"/>
                <a:cs typeface="Arial"/>
              </a:rPr>
              <a:t>eller</a:t>
            </a:r>
            <a:r>
              <a:rPr sz="1600" i="1" spc="-30" dirty="0">
                <a:solidFill>
                  <a:srgbClr val="0D0D0D"/>
                </a:solidFill>
                <a:latin typeface="Arial"/>
                <a:cs typeface="Arial"/>
              </a:rPr>
              <a:t> </a:t>
            </a:r>
            <a:r>
              <a:rPr sz="1600" i="1" spc="-10" dirty="0">
                <a:solidFill>
                  <a:srgbClr val="0D0D0D"/>
                </a:solidFill>
                <a:latin typeface="Arial"/>
                <a:cs typeface="Arial"/>
              </a:rPr>
              <a:t>opplæring</a:t>
            </a:r>
            <a:endParaRPr sz="1600" i="1" dirty="0">
              <a:latin typeface="Arial"/>
              <a:cs typeface="Arial"/>
            </a:endParaRPr>
          </a:p>
        </p:txBody>
      </p:sp>
      <p:sp>
        <p:nvSpPr>
          <p:cNvPr id="11" name="object 11"/>
          <p:cNvSpPr txBox="1"/>
          <p:nvPr/>
        </p:nvSpPr>
        <p:spPr>
          <a:xfrm>
            <a:off x="5466334" y="3106673"/>
            <a:ext cx="1862455" cy="228600"/>
          </a:xfrm>
          <a:prstGeom prst="rect">
            <a:avLst/>
          </a:prstGeom>
          <a:solidFill>
            <a:srgbClr val="FFFF00"/>
          </a:solidFill>
        </p:spPr>
        <p:txBody>
          <a:bodyPr vert="horz" wrap="square" lIns="0" tIns="0" rIns="0" bIns="0" rtlCol="0">
            <a:spAutoFit/>
          </a:bodyPr>
          <a:lstStyle/>
          <a:p>
            <a:pPr>
              <a:lnSpc>
                <a:spcPts val="1645"/>
              </a:lnSpc>
            </a:pPr>
            <a:r>
              <a:rPr sz="1600" dirty="0">
                <a:solidFill>
                  <a:srgbClr val="0D0D0D"/>
                </a:solidFill>
                <a:latin typeface="Arial"/>
                <a:cs typeface="Arial"/>
              </a:rPr>
              <a:t>alvorlig</a:t>
            </a:r>
            <a:r>
              <a:rPr sz="1600" spc="-45" dirty="0">
                <a:solidFill>
                  <a:srgbClr val="0D0D0D"/>
                </a:solidFill>
                <a:latin typeface="Arial"/>
                <a:cs typeface="Arial"/>
              </a:rPr>
              <a:t> </a:t>
            </a:r>
            <a:r>
              <a:rPr sz="1600" dirty="0">
                <a:solidFill>
                  <a:srgbClr val="0D0D0D"/>
                </a:solidFill>
                <a:latin typeface="Arial"/>
                <a:cs typeface="Arial"/>
              </a:rPr>
              <a:t>eller</a:t>
            </a:r>
            <a:r>
              <a:rPr sz="1600" spc="-25" dirty="0">
                <a:solidFill>
                  <a:srgbClr val="0D0D0D"/>
                </a:solidFill>
                <a:latin typeface="Arial"/>
                <a:cs typeface="Arial"/>
              </a:rPr>
              <a:t> </a:t>
            </a:r>
            <a:r>
              <a:rPr sz="1600" spc="-10" dirty="0">
                <a:solidFill>
                  <a:srgbClr val="0D0D0D"/>
                </a:solidFill>
                <a:latin typeface="Arial"/>
                <a:cs typeface="Arial"/>
              </a:rPr>
              <a:t>gjentatt</a:t>
            </a:r>
            <a:endParaRPr sz="1600">
              <a:latin typeface="Arial"/>
              <a:cs typeface="Arial"/>
            </a:endParaRPr>
          </a:p>
        </p:txBody>
      </p:sp>
      <p:sp>
        <p:nvSpPr>
          <p:cNvPr id="12" name="object 12"/>
          <p:cNvSpPr txBox="1"/>
          <p:nvPr/>
        </p:nvSpPr>
        <p:spPr>
          <a:xfrm>
            <a:off x="716991" y="3059683"/>
            <a:ext cx="8689975" cy="258404"/>
          </a:xfrm>
          <a:prstGeom prst="rect">
            <a:avLst/>
          </a:prstGeom>
        </p:spPr>
        <p:txBody>
          <a:bodyPr vert="horz" wrap="square" lIns="0" tIns="12065" rIns="0" bIns="0" rtlCol="0">
            <a:spAutoFit/>
          </a:bodyPr>
          <a:lstStyle/>
          <a:p>
            <a:pPr marL="12700">
              <a:lnSpc>
                <a:spcPct val="100000"/>
              </a:lnSpc>
              <a:spcBef>
                <a:spcPts val="95"/>
              </a:spcBef>
              <a:tabLst>
                <a:tab pos="6612255" algn="l"/>
              </a:tabLst>
            </a:pPr>
            <a:r>
              <a:rPr sz="1600" dirty="0">
                <a:solidFill>
                  <a:srgbClr val="0D0D0D"/>
                </a:solidFill>
                <a:latin typeface="Arial"/>
                <a:cs typeface="Arial"/>
              </a:rPr>
              <a:t>c)</a:t>
            </a:r>
            <a:r>
              <a:rPr sz="1600" i="1" dirty="0">
                <a:solidFill>
                  <a:srgbClr val="0D0D0D"/>
                </a:solidFill>
                <a:latin typeface="Arial"/>
                <a:cs typeface="Arial"/>
              </a:rPr>
              <a:t>når</a:t>
            </a:r>
            <a:r>
              <a:rPr sz="1600" i="1" spc="-30" dirty="0">
                <a:solidFill>
                  <a:srgbClr val="0D0D0D"/>
                </a:solidFill>
                <a:latin typeface="Arial"/>
                <a:cs typeface="Arial"/>
              </a:rPr>
              <a:t> </a:t>
            </a:r>
            <a:r>
              <a:rPr sz="1600" i="1" dirty="0">
                <a:solidFill>
                  <a:srgbClr val="0D0D0D"/>
                </a:solidFill>
                <a:latin typeface="Arial"/>
                <a:cs typeface="Arial"/>
              </a:rPr>
              <a:t>et</a:t>
            </a:r>
            <a:r>
              <a:rPr sz="1600" i="1" spc="-25" dirty="0">
                <a:solidFill>
                  <a:srgbClr val="0D0D0D"/>
                </a:solidFill>
                <a:latin typeface="Arial"/>
                <a:cs typeface="Arial"/>
              </a:rPr>
              <a:t> </a:t>
            </a:r>
            <a:r>
              <a:rPr sz="1600" i="1" dirty="0">
                <a:solidFill>
                  <a:srgbClr val="0D0D0D"/>
                </a:solidFill>
                <a:latin typeface="Arial"/>
                <a:cs typeface="Arial"/>
              </a:rPr>
              <a:t>barn</a:t>
            </a:r>
            <a:r>
              <a:rPr sz="1600" i="1" spc="-25" dirty="0">
                <a:solidFill>
                  <a:srgbClr val="0D0D0D"/>
                </a:solidFill>
                <a:latin typeface="Arial"/>
                <a:cs typeface="Arial"/>
              </a:rPr>
              <a:t> </a:t>
            </a:r>
            <a:r>
              <a:rPr sz="1600" i="1" dirty="0">
                <a:solidFill>
                  <a:srgbClr val="0D0D0D"/>
                </a:solidFill>
                <a:latin typeface="Arial"/>
                <a:cs typeface="Arial"/>
              </a:rPr>
              <a:t>viser</a:t>
            </a:r>
            <a:r>
              <a:rPr sz="1600" i="1" spc="-40" dirty="0">
                <a:solidFill>
                  <a:srgbClr val="0D0D0D"/>
                </a:solidFill>
                <a:latin typeface="Arial"/>
                <a:cs typeface="Arial"/>
              </a:rPr>
              <a:t> </a:t>
            </a:r>
            <a:r>
              <a:rPr sz="1600" i="1" dirty="0">
                <a:solidFill>
                  <a:srgbClr val="0D0D0D"/>
                </a:solidFill>
                <a:latin typeface="Arial"/>
                <a:cs typeface="Arial"/>
              </a:rPr>
              <a:t>alvorlige</a:t>
            </a:r>
            <a:r>
              <a:rPr sz="1600" i="1" spc="-55" dirty="0">
                <a:solidFill>
                  <a:srgbClr val="0D0D0D"/>
                </a:solidFill>
                <a:latin typeface="Arial"/>
                <a:cs typeface="Arial"/>
              </a:rPr>
              <a:t> </a:t>
            </a:r>
            <a:r>
              <a:rPr sz="1600" i="1" dirty="0">
                <a:solidFill>
                  <a:srgbClr val="0D0D0D"/>
                </a:solidFill>
                <a:latin typeface="Arial"/>
                <a:cs typeface="Arial"/>
              </a:rPr>
              <a:t>atferdsvansker</a:t>
            </a:r>
            <a:r>
              <a:rPr sz="1600" i="1" spc="-20" dirty="0">
                <a:solidFill>
                  <a:srgbClr val="0D0D0D"/>
                </a:solidFill>
                <a:latin typeface="Arial"/>
                <a:cs typeface="Arial"/>
              </a:rPr>
              <a:t> </a:t>
            </a:r>
            <a:r>
              <a:rPr sz="1600" i="1" dirty="0">
                <a:solidFill>
                  <a:srgbClr val="0D0D0D"/>
                </a:solidFill>
                <a:latin typeface="Arial"/>
                <a:cs typeface="Arial"/>
              </a:rPr>
              <a:t>i</a:t>
            </a:r>
            <a:r>
              <a:rPr sz="1600" i="1" spc="-30" dirty="0">
                <a:solidFill>
                  <a:srgbClr val="0D0D0D"/>
                </a:solidFill>
                <a:latin typeface="Arial"/>
                <a:cs typeface="Arial"/>
              </a:rPr>
              <a:t> </a:t>
            </a:r>
            <a:r>
              <a:rPr sz="1600" i="1" dirty="0">
                <a:solidFill>
                  <a:srgbClr val="0D0D0D"/>
                </a:solidFill>
                <a:latin typeface="Arial"/>
                <a:cs typeface="Arial"/>
              </a:rPr>
              <a:t>form</a:t>
            </a:r>
            <a:r>
              <a:rPr sz="1600" i="1" spc="-15" dirty="0">
                <a:solidFill>
                  <a:srgbClr val="0D0D0D"/>
                </a:solidFill>
                <a:latin typeface="Arial"/>
                <a:cs typeface="Arial"/>
              </a:rPr>
              <a:t> </a:t>
            </a:r>
            <a:r>
              <a:rPr sz="1600" i="1" spc="-25" dirty="0">
                <a:solidFill>
                  <a:srgbClr val="0D0D0D"/>
                </a:solidFill>
                <a:latin typeface="Arial"/>
                <a:cs typeface="Arial"/>
              </a:rPr>
              <a:t>av</a:t>
            </a:r>
            <a:r>
              <a:rPr sz="1600" i="1" dirty="0">
                <a:solidFill>
                  <a:srgbClr val="0D0D0D"/>
                </a:solidFill>
                <a:latin typeface="Arial"/>
                <a:cs typeface="Arial"/>
              </a:rPr>
              <a:t>	kriminalitet,</a:t>
            </a:r>
            <a:r>
              <a:rPr sz="1600" i="1" spc="-80" dirty="0">
                <a:solidFill>
                  <a:srgbClr val="0D0D0D"/>
                </a:solidFill>
                <a:latin typeface="Arial"/>
                <a:cs typeface="Arial"/>
              </a:rPr>
              <a:t> </a:t>
            </a:r>
            <a:r>
              <a:rPr sz="1600" i="1" dirty="0">
                <a:solidFill>
                  <a:srgbClr val="0D0D0D"/>
                </a:solidFill>
                <a:latin typeface="Arial"/>
                <a:cs typeface="Arial"/>
              </a:rPr>
              <a:t>misbruk</a:t>
            </a:r>
            <a:r>
              <a:rPr sz="1600" i="1" spc="-70" dirty="0">
                <a:solidFill>
                  <a:srgbClr val="0D0D0D"/>
                </a:solidFill>
                <a:latin typeface="Arial"/>
                <a:cs typeface="Arial"/>
              </a:rPr>
              <a:t> </a:t>
            </a:r>
            <a:r>
              <a:rPr sz="1600" i="1" spc="-25" dirty="0">
                <a:solidFill>
                  <a:srgbClr val="0D0D0D"/>
                </a:solidFill>
                <a:latin typeface="Arial"/>
                <a:cs typeface="Arial"/>
              </a:rPr>
              <a:t>av</a:t>
            </a:r>
            <a:endParaRPr sz="1600" i="1" dirty="0">
              <a:latin typeface="Arial"/>
              <a:cs typeface="Arial"/>
            </a:endParaRPr>
          </a:p>
        </p:txBody>
      </p:sp>
      <p:sp>
        <p:nvSpPr>
          <p:cNvPr id="13" name="object 13"/>
          <p:cNvSpPr/>
          <p:nvPr/>
        </p:nvSpPr>
        <p:spPr>
          <a:xfrm>
            <a:off x="7322566" y="4027296"/>
            <a:ext cx="1993900" cy="15240"/>
          </a:xfrm>
          <a:custGeom>
            <a:avLst/>
            <a:gdLst/>
            <a:ahLst/>
            <a:cxnLst/>
            <a:rect l="l" t="t" r="r" b="b"/>
            <a:pathLst>
              <a:path w="1993900" h="15239">
                <a:moveTo>
                  <a:pt x="1993392" y="0"/>
                </a:moveTo>
                <a:lnTo>
                  <a:pt x="0" y="0"/>
                </a:lnTo>
                <a:lnTo>
                  <a:pt x="0" y="15239"/>
                </a:lnTo>
                <a:lnTo>
                  <a:pt x="1993392" y="15239"/>
                </a:lnTo>
                <a:lnTo>
                  <a:pt x="1993392" y="0"/>
                </a:lnTo>
                <a:close/>
              </a:path>
            </a:pathLst>
          </a:custGeom>
          <a:solidFill>
            <a:srgbClr val="0462C1"/>
          </a:solidFill>
        </p:spPr>
        <p:txBody>
          <a:bodyPr wrap="square" lIns="0" tIns="0" rIns="0" bIns="0" rtlCol="0"/>
          <a:lstStyle/>
          <a:p>
            <a:endParaRPr/>
          </a:p>
        </p:txBody>
      </p:sp>
      <p:sp>
        <p:nvSpPr>
          <p:cNvPr id="14" name="object 14"/>
          <p:cNvSpPr/>
          <p:nvPr/>
        </p:nvSpPr>
        <p:spPr>
          <a:xfrm>
            <a:off x="6263385" y="5734113"/>
            <a:ext cx="1993900" cy="15240"/>
          </a:xfrm>
          <a:custGeom>
            <a:avLst/>
            <a:gdLst/>
            <a:ahLst/>
            <a:cxnLst/>
            <a:rect l="l" t="t" r="r" b="b"/>
            <a:pathLst>
              <a:path w="1993900" h="15239">
                <a:moveTo>
                  <a:pt x="1993391" y="0"/>
                </a:moveTo>
                <a:lnTo>
                  <a:pt x="0" y="0"/>
                </a:lnTo>
                <a:lnTo>
                  <a:pt x="0" y="15240"/>
                </a:lnTo>
                <a:lnTo>
                  <a:pt x="1993391" y="15240"/>
                </a:lnTo>
                <a:lnTo>
                  <a:pt x="1993391" y="0"/>
                </a:lnTo>
                <a:close/>
              </a:path>
            </a:pathLst>
          </a:custGeom>
          <a:solidFill>
            <a:srgbClr val="0462C1"/>
          </a:solidFill>
        </p:spPr>
        <p:txBody>
          <a:bodyPr wrap="square" lIns="0" tIns="0" rIns="0" bIns="0" rtlCol="0"/>
          <a:lstStyle/>
          <a:p>
            <a:endParaRPr/>
          </a:p>
        </p:txBody>
      </p:sp>
      <p:sp>
        <p:nvSpPr>
          <p:cNvPr id="15" name="object 15"/>
          <p:cNvSpPr txBox="1"/>
          <p:nvPr/>
        </p:nvSpPr>
        <p:spPr>
          <a:xfrm>
            <a:off x="666191" y="3303523"/>
            <a:ext cx="9351010" cy="2707640"/>
          </a:xfrm>
          <a:prstGeom prst="rect">
            <a:avLst/>
          </a:prstGeom>
        </p:spPr>
        <p:txBody>
          <a:bodyPr vert="horz" wrap="square" lIns="0" tIns="12065" rIns="0" bIns="0" rtlCol="0">
            <a:spAutoFit/>
          </a:bodyPr>
          <a:lstStyle/>
          <a:p>
            <a:pPr marL="63500">
              <a:lnSpc>
                <a:spcPct val="100000"/>
              </a:lnSpc>
              <a:spcBef>
                <a:spcPts val="95"/>
              </a:spcBef>
            </a:pPr>
            <a:r>
              <a:rPr sz="1600" i="1" dirty="0">
                <a:solidFill>
                  <a:srgbClr val="0D0D0D"/>
                </a:solidFill>
                <a:latin typeface="Arial"/>
                <a:cs typeface="Arial"/>
              </a:rPr>
              <a:t>rusmidler</a:t>
            </a:r>
            <a:r>
              <a:rPr sz="1600" i="1" spc="-40" dirty="0">
                <a:solidFill>
                  <a:srgbClr val="0D0D0D"/>
                </a:solidFill>
                <a:latin typeface="Arial"/>
                <a:cs typeface="Arial"/>
              </a:rPr>
              <a:t> </a:t>
            </a:r>
            <a:r>
              <a:rPr sz="1600" i="1" dirty="0">
                <a:solidFill>
                  <a:srgbClr val="0D0D0D"/>
                </a:solidFill>
                <a:latin typeface="Arial"/>
                <a:cs typeface="Arial"/>
              </a:rPr>
              <a:t>eller</a:t>
            </a:r>
            <a:r>
              <a:rPr sz="1600" i="1" spc="-40" dirty="0">
                <a:solidFill>
                  <a:srgbClr val="0D0D0D"/>
                </a:solidFill>
                <a:latin typeface="Arial"/>
                <a:cs typeface="Arial"/>
              </a:rPr>
              <a:t> </a:t>
            </a:r>
            <a:r>
              <a:rPr sz="1600" i="1" dirty="0">
                <a:solidFill>
                  <a:srgbClr val="0D0D0D"/>
                </a:solidFill>
                <a:latin typeface="Arial"/>
                <a:cs typeface="Arial"/>
              </a:rPr>
              <a:t>en</a:t>
            </a:r>
            <a:r>
              <a:rPr sz="1600" i="1" spc="-40" dirty="0">
                <a:solidFill>
                  <a:srgbClr val="0D0D0D"/>
                </a:solidFill>
                <a:latin typeface="Arial"/>
                <a:cs typeface="Arial"/>
              </a:rPr>
              <a:t> </a:t>
            </a:r>
            <a:r>
              <a:rPr sz="1600" i="1" dirty="0">
                <a:solidFill>
                  <a:srgbClr val="0D0D0D"/>
                </a:solidFill>
                <a:latin typeface="Arial"/>
                <a:cs typeface="Arial"/>
              </a:rPr>
              <a:t>annen</a:t>
            </a:r>
            <a:r>
              <a:rPr sz="1600" i="1" spc="-25" dirty="0">
                <a:solidFill>
                  <a:srgbClr val="0D0D0D"/>
                </a:solidFill>
                <a:latin typeface="Arial"/>
                <a:cs typeface="Arial"/>
              </a:rPr>
              <a:t> </a:t>
            </a:r>
            <a:r>
              <a:rPr sz="1600" i="1" dirty="0">
                <a:solidFill>
                  <a:srgbClr val="0D0D0D"/>
                </a:solidFill>
                <a:latin typeface="Arial"/>
                <a:cs typeface="Arial"/>
              </a:rPr>
              <a:t>form</a:t>
            </a:r>
            <a:r>
              <a:rPr sz="1600" i="1" spc="-20" dirty="0">
                <a:solidFill>
                  <a:srgbClr val="0D0D0D"/>
                </a:solidFill>
                <a:latin typeface="Arial"/>
                <a:cs typeface="Arial"/>
              </a:rPr>
              <a:t> </a:t>
            </a:r>
            <a:r>
              <a:rPr sz="1600" i="1" dirty="0">
                <a:solidFill>
                  <a:srgbClr val="0D0D0D"/>
                </a:solidFill>
                <a:latin typeface="Arial"/>
                <a:cs typeface="Arial"/>
              </a:rPr>
              <a:t>for</a:t>
            </a:r>
            <a:r>
              <a:rPr sz="1600" i="1" spc="-20" dirty="0">
                <a:solidFill>
                  <a:srgbClr val="0D0D0D"/>
                </a:solidFill>
                <a:latin typeface="Arial"/>
                <a:cs typeface="Arial"/>
              </a:rPr>
              <a:t> </a:t>
            </a:r>
            <a:r>
              <a:rPr sz="1600" i="1" dirty="0">
                <a:solidFill>
                  <a:srgbClr val="0D0D0D"/>
                </a:solidFill>
                <a:latin typeface="Arial"/>
                <a:cs typeface="Arial"/>
              </a:rPr>
              <a:t>utpreget</a:t>
            </a:r>
            <a:r>
              <a:rPr sz="1600" i="1" spc="-15" dirty="0">
                <a:solidFill>
                  <a:srgbClr val="0D0D0D"/>
                </a:solidFill>
                <a:latin typeface="Arial"/>
                <a:cs typeface="Arial"/>
              </a:rPr>
              <a:t> </a:t>
            </a:r>
            <a:r>
              <a:rPr sz="1600" i="1" dirty="0">
                <a:solidFill>
                  <a:srgbClr val="0D0D0D"/>
                </a:solidFill>
                <a:latin typeface="Arial"/>
                <a:cs typeface="Arial"/>
              </a:rPr>
              <a:t>normløs</a:t>
            </a:r>
            <a:r>
              <a:rPr sz="1600" i="1" spc="-40" dirty="0">
                <a:solidFill>
                  <a:srgbClr val="0D0D0D"/>
                </a:solidFill>
                <a:latin typeface="Arial"/>
                <a:cs typeface="Arial"/>
              </a:rPr>
              <a:t> </a:t>
            </a:r>
            <a:r>
              <a:rPr sz="1600" i="1" spc="-10" dirty="0">
                <a:solidFill>
                  <a:srgbClr val="0D0D0D"/>
                </a:solidFill>
                <a:latin typeface="Arial"/>
                <a:cs typeface="Arial"/>
              </a:rPr>
              <a:t>atferd,</a:t>
            </a:r>
            <a:endParaRPr sz="1600" i="1" dirty="0">
              <a:latin typeface="Arial"/>
              <a:cs typeface="Arial"/>
            </a:endParaRPr>
          </a:p>
          <a:p>
            <a:pPr marL="63500">
              <a:lnSpc>
                <a:spcPct val="100000"/>
              </a:lnSpc>
            </a:pPr>
            <a:r>
              <a:rPr sz="1600" dirty="0">
                <a:solidFill>
                  <a:srgbClr val="0D0D0D"/>
                </a:solidFill>
                <a:latin typeface="Arial"/>
                <a:cs typeface="Arial"/>
              </a:rPr>
              <a:t>d)</a:t>
            </a:r>
            <a:r>
              <a:rPr sz="1600" i="1" dirty="0">
                <a:solidFill>
                  <a:srgbClr val="0D0D0D"/>
                </a:solidFill>
                <a:latin typeface="Arial"/>
                <a:cs typeface="Arial"/>
              </a:rPr>
              <a:t>når</a:t>
            </a:r>
            <a:r>
              <a:rPr sz="1600" i="1" spc="-20" dirty="0">
                <a:solidFill>
                  <a:srgbClr val="0D0D0D"/>
                </a:solidFill>
                <a:latin typeface="Arial"/>
                <a:cs typeface="Arial"/>
              </a:rPr>
              <a:t> </a:t>
            </a:r>
            <a:r>
              <a:rPr sz="1600" i="1" dirty="0">
                <a:solidFill>
                  <a:srgbClr val="0D0D0D"/>
                </a:solidFill>
                <a:latin typeface="Arial"/>
                <a:cs typeface="Arial"/>
              </a:rPr>
              <a:t>det</a:t>
            </a:r>
            <a:r>
              <a:rPr sz="1600" i="1" spc="-15" dirty="0">
                <a:solidFill>
                  <a:srgbClr val="0D0D0D"/>
                </a:solidFill>
                <a:latin typeface="Arial"/>
                <a:cs typeface="Arial"/>
              </a:rPr>
              <a:t> </a:t>
            </a:r>
            <a:r>
              <a:rPr sz="1600" i="1" dirty="0">
                <a:solidFill>
                  <a:srgbClr val="0D0D0D"/>
                </a:solidFill>
                <a:latin typeface="Arial"/>
                <a:cs typeface="Arial"/>
              </a:rPr>
              <a:t>er</a:t>
            </a:r>
            <a:r>
              <a:rPr sz="1600" i="1" spc="-15" dirty="0">
                <a:solidFill>
                  <a:srgbClr val="0D0D0D"/>
                </a:solidFill>
                <a:latin typeface="Arial"/>
                <a:cs typeface="Arial"/>
              </a:rPr>
              <a:t> </a:t>
            </a:r>
            <a:r>
              <a:rPr sz="1600" i="1" dirty="0">
                <a:solidFill>
                  <a:srgbClr val="0D0D0D"/>
                </a:solidFill>
                <a:latin typeface="Arial"/>
                <a:cs typeface="Arial"/>
              </a:rPr>
              <a:t>grunn</a:t>
            </a:r>
            <a:r>
              <a:rPr sz="1600" i="1" spc="-20" dirty="0">
                <a:solidFill>
                  <a:srgbClr val="0D0D0D"/>
                </a:solidFill>
                <a:latin typeface="Arial"/>
                <a:cs typeface="Arial"/>
              </a:rPr>
              <a:t> </a:t>
            </a:r>
            <a:r>
              <a:rPr sz="1600" i="1" dirty="0">
                <a:solidFill>
                  <a:srgbClr val="0D0D0D"/>
                </a:solidFill>
                <a:latin typeface="Arial"/>
                <a:cs typeface="Arial"/>
              </a:rPr>
              <a:t>til</a:t>
            </a:r>
            <a:r>
              <a:rPr sz="1600" i="1" spc="-20" dirty="0">
                <a:solidFill>
                  <a:srgbClr val="0D0D0D"/>
                </a:solidFill>
                <a:latin typeface="Arial"/>
                <a:cs typeface="Arial"/>
              </a:rPr>
              <a:t> </a:t>
            </a:r>
            <a:r>
              <a:rPr sz="1600" i="1" dirty="0">
                <a:solidFill>
                  <a:srgbClr val="0D0D0D"/>
                </a:solidFill>
                <a:latin typeface="Arial"/>
                <a:cs typeface="Arial"/>
              </a:rPr>
              <a:t>å</a:t>
            </a:r>
            <a:r>
              <a:rPr sz="1600" i="1" spc="-25" dirty="0">
                <a:solidFill>
                  <a:srgbClr val="0D0D0D"/>
                </a:solidFill>
                <a:latin typeface="Arial"/>
                <a:cs typeface="Arial"/>
              </a:rPr>
              <a:t> </a:t>
            </a:r>
            <a:r>
              <a:rPr sz="1600" i="1" dirty="0">
                <a:solidFill>
                  <a:srgbClr val="0D0D0D"/>
                </a:solidFill>
                <a:latin typeface="Arial"/>
                <a:cs typeface="Arial"/>
              </a:rPr>
              <a:t>tro</a:t>
            </a:r>
            <a:r>
              <a:rPr sz="1600" i="1" spc="-10" dirty="0">
                <a:solidFill>
                  <a:srgbClr val="0D0D0D"/>
                </a:solidFill>
                <a:latin typeface="Arial"/>
                <a:cs typeface="Arial"/>
              </a:rPr>
              <a:t> </a:t>
            </a:r>
            <a:r>
              <a:rPr sz="1600" i="1" dirty="0">
                <a:solidFill>
                  <a:srgbClr val="0D0D0D"/>
                </a:solidFill>
                <a:latin typeface="Arial"/>
                <a:cs typeface="Arial"/>
              </a:rPr>
              <a:t>at</a:t>
            </a:r>
            <a:r>
              <a:rPr sz="1600" i="1" spc="-10" dirty="0">
                <a:solidFill>
                  <a:srgbClr val="0D0D0D"/>
                </a:solidFill>
                <a:latin typeface="Arial"/>
                <a:cs typeface="Arial"/>
              </a:rPr>
              <a:t> </a:t>
            </a:r>
            <a:r>
              <a:rPr sz="1600" i="1" dirty="0">
                <a:solidFill>
                  <a:srgbClr val="0D0D0D"/>
                </a:solidFill>
                <a:latin typeface="Arial"/>
                <a:cs typeface="Arial"/>
              </a:rPr>
              <a:t>et</a:t>
            </a:r>
            <a:r>
              <a:rPr sz="1600" i="1" spc="-15" dirty="0">
                <a:solidFill>
                  <a:srgbClr val="0D0D0D"/>
                </a:solidFill>
                <a:latin typeface="Arial"/>
                <a:cs typeface="Arial"/>
              </a:rPr>
              <a:t> </a:t>
            </a:r>
            <a:r>
              <a:rPr sz="1600" i="1" dirty="0">
                <a:solidFill>
                  <a:srgbClr val="0D0D0D"/>
                </a:solidFill>
                <a:latin typeface="Arial"/>
                <a:cs typeface="Arial"/>
              </a:rPr>
              <a:t>barn</a:t>
            </a:r>
            <a:r>
              <a:rPr sz="1600" i="1" spc="-20" dirty="0">
                <a:solidFill>
                  <a:srgbClr val="0D0D0D"/>
                </a:solidFill>
                <a:latin typeface="Arial"/>
                <a:cs typeface="Arial"/>
              </a:rPr>
              <a:t> </a:t>
            </a:r>
            <a:r>
              <a:rPr sz="1600" i="1" dirty="0">
                <a:solidFill>
                  <a:srgbClr val="0D0D0D"/>
                </a:solidFill>
                <a:latin typeface="Arial"/>
                <a:cs typeface="Arial"/>
              </a:rPr>
              <a:t>blir</a:t>
            </a:r>
            <a:r>
              <a:rPr sz="1600" i="1" spc="-25" dirty="0">
                <a:solidFill>
                  <a:srgbClr val="0D0D0D"/>
                </a:solidFill>
                <a:latin typeface="Arial"/>
                <a:cs typeface="Arial"/>
              </a:rPr>
              <a:t> </a:t>
            </a:r>
            <a:r>
              <a:rPr sz="1600" i="1" dirty="0">
                <a:solidFill>
                  <a:srgbClr val="0D0D0D"/>
                </a:solidFill>
                <a:latin typeface="Arial"/>
                <a:cs typeface="Arial"/>
              </a:rPr>
              <a:t>eller</a:t>
            </a:r>
            <a:r>
              <a:rPr sz="1600" i="1" spc="-40" dirty="0">
                <a:solidFill>
                  <a:srgbClr val="0D0D0D"/>
                </a:solidFill>
                <a:latin typeface="Arial"/>
                <a:cs typeface="Arial"/>
              </a:rPr>
              <a:t> </a:t>
            </a:r>
            <a:r>
              <a:rPr sz="1600" i="1" dirty="0">
                <a:solidFill>
                  <a:srgbClr val="0D0D0D"/>
                </a:solidFill>
                <a:latin typeface="Arial"/>
                <a:cs typeface="Arial"/>
              </a:rPr>
              <a:t>vil</a:t>
            </a:r>
            <a:r>
              <a:rPr sz="1600" i="1" spc="-30" dirty="0">
                <a:solidFill>
                  <a:srgbClr val="0D0D0D"/>
                </a:solidFill>
                <a:latin typeface="Arial"/>
                <a:cs typeface="Arial"/>
              </a:rPr>
              <a:t> </a:t>
            </a:r>
            <a:r>
              <a:rPr sz="1600" i="1" dirty="0">
                <a:solidFill>
                  <a:srgbClr val="0D0D0D"/>
                </a:solidFill>
                <a:latin typeface="Arial"/>
                <a:cs typeface="Arial"/>
              </a:rPr>
              <a:t>bli</a:t>
            </a:r>
            <a:r>
              <a:rPr sz="1600" i="1" spc="-35" dirty="0">
                <a:solidFill>
                  <a:srgbClr val="0D0D0D"/>
                </a:solidFill>
                <a:latin typeface="Arial"/>
                <a:cs typeface="Arial"/>
              </a:rPr>
              <a:t> </a:t>
            </a:r>
            <a:r>
              <a:rPr sz="1600" i="1" dirty="0">
                <a:solidFill>
                  <a:srgbClr val="0D0D0D"/>
                </a:solidFill>
                <a:latin typeface="Arial"/>
                <a:cs typeface="Arial"/>
              </a:rPr>
              <a:t>utnyttet</a:t>
            </a:r>
            <a:r>
              <a:rPr sz="1600" i="1" spc="20" dirty="0">
                <a:solidFill>
                  <a:srgbClr val="0D0D0D"/>
                </a:solidFill>
                <a:latin typeface="Arial"/>
                <a:cs typeface="Arial"/>
              </a:rPr>
              <a:t> </a:t>
            </a:r>
            <a:r>
              <a:rPr sz="1600" i="1" dirty="0">
                <a:solidFill>
                  <a:srgbClr val="0D0D0D"/>
                </a:solidFill>
                <a:latin typeface="Arial"/>
                <a:cs typeface="Arial"/>
              </a:rPr>
              <a:t>til</a:t>
            </a:r>
            <a:r>
              <a:rPr sz="1600" i="1" spc="-30" dirty="0">
                <a:solidFill>
                  <a:srgbClr val="0D0D0D"/>
                </a:solidFill>
                <a:latin typeface="Arial"/>
                <a:cs typeface="Arial"/>
              </a:rPr>
              <a:t> </a:t>
            </a:r>
            <a:r>
              <a:rPr sz="1600" i="1" spc="-10" dirty="0">
                <a:solidFill>
                  <a:srgbClr val="0D0D0D"/>
                </a:solidFill>
                <a:latin typeface="Arial"/>
                <a:cs typeface="Arial"/>
              </a:rPr>
              <a:t>menneskehandel.</a:t>
            </a:r>
            <a:endParaRPr sz="1600" i="1" dirty="0">
              <a:latin typeface="Arial"/>
              <a:cs typeface="Arial"/>
            </a:endParaRPr>
          </a:p>
          <a:p>
            <a:pPr marL="63500">
              <a:lnSpc>
                <a:spcPct val="100000"/>
              </a:lnSpc>
            </a:pPr>
            <a:r>
              <a:rPr sz="1600" i="1" spc="-10" dirty="0">
                <a:latin typeface="Arial"/>
                <a:cs typeface="Arial"/>
              </a:rPr>
              <a:t>Helsepersonell</a:t>
            </a:r>
            <a:r>
              <a:rPr sz="1600" i="1" spc="-50" dirty="0">
                <a:latin typeface="Arial"/>
                <a:cs typeface="Arial"/>
              </a:rPr>
              <a:t> </a:t>
            </a:r>
            <a:r>
              <a:rPr sz="1600" i="1" dirty="0">
                <a:latin typeface="Arial"/>
                <a:cs typeface="Arial"/>
              </a:rPr>
              <a:t>plikter</a:t>
            </a:r>
            <a:r>
              <a:rPr sz="1600" i="1" spc="-45" dirty="0">
                <a:latin typeface="Arial"/>
                <a:cs typeface="Arial"/>
              </a:rPr>
              <a:t> </a:t>
            </a:r>
            <a:r>
              <a:rPr sz="1600" i="1" dirty="0">
                <a:latin typeface="Arial"/>
                <a:cs typeface="Arial"/>
              </a:rPr>
              <a:t>også</a:t>
            </a:r>
            <a:r>
              <a:rPr sz="1600" i="1" spc="-30" dirty="0">
                <a:latin typeface="Arial"/>
                <a:cs typeface="Arial"/>
              </a:rPr>
              <a:t> </a:t>
            </a:r>
            <a:r>
              <a:rPr sz="1600" i="1" dirty="0">
                <a:latin typeface="Arial"/>
                <a:cs typeface="Arial"/>
              </a:rPr>
              <a:t>å</a:t>
            </a:r>
            <a:r>
              <a:rPr sz="1600" i="1" spc="-15" dirty="0">
                <a:latin typeface="Arial"/>
                <a:cs typeface="Arial"/>
              </a:rPr>
              <a:t> </a:t>
            </a:r>
            <a:r>
              <a:rPr sz="1600" i="1" dirty="0">
                <a:latin typeface="Arial"/>
                <a:cs typeface="Arial"/>
              </a:rPr>
              <a:t>gi</a:t>
            </a:r>
            <a:r>
              <a:rPr sz="1600" i="1" spc="-25" dirty="0">
                <a:latin typeface="Arial"/>
                <a:cs typeface="Arial"/>
              </a:rPr>
              <a:t> </a:t>
            </a:r>
            <a:r>
              <a:rPr sz="1600" i="1" dirty="0">
                <a:latin typeface="Arial"/>
                <a:cs typeface="Arial"/>
              </a:rPr>
              <a:t>opplysninger</a:t>
            </a:r>
            <a:r>
              <a:rPr sz="1600" i="1" spc="-30" dirty="0">
                <a:latin typeface="Arial"/>
                <a:cs typeface="Arial"/>
              </a:rPr>
              <a:t> </a:t>
            </a:r>
            <a:r>
              <a:rPr sz="1600" i="1" dirty="0">
                <a:latin typeface="Arial"/>
                <a:cs typeface="Arial"/>
              </a:rPr>
              <a:t>etter</a:t>
            </a:r>
            <a:r>
              <a:rPr sz="1600" i="1" spc="-10" dirty="0">
                <a:latin typeface="Arial"/>
                <a:cs typeface="Arial"/>
              </a:rPr>
              <a:t> </a:t>
            </a:r>
            <a:r>
              <a:rPr sz="1600" i="1" dirty="0">
                <a:latin typeface="Arial"/>
                <a:cs typeface="Arial"/>
              </a:rPr>
              <a:t>pålegg</a:t>
            </a:r>
            <a:r>
              <a:rPr sz="1600" i="1" spc="-30" dirty="0">
                <a:latin typeface="Arial"/>
                <a:cs typeface="Arial"/>
              </a:rPr>
              <a:t> </a:t>
            </a:r>
            <a:r>
              <a:rPr sz="1600" i="1" dirty="0">
                <a:latin typeface="Arial"/>
                <a:cs typeface="Arial"/>
              </a:rPr>
              <a:t>i</a:t>
            </a:r>
            <a:r>
              <a:rPr sz="1600" i="1" spc="-20" dirty="0">
                <a:latin typeface="Arial"/>
                <a:cs typeface="Arial"/>
              </a:rPr>
              <a:t> </a:t>
            </a:r>
            <a:r>
              <a:rPr sz="1600" i="1" dirty="0">
                <a:latin typeface="Arial"/>
                <a:cs typeface="Arial"/>
              </a:rPr>
              <a:t>samsvar</a:t>
            </a:r>
            <a:r>
              <a:rPr sz="1600" i="1" spc="-25" dirty="0">
                <a:latin typeface="Arial"/>
                <a:cs typeface="Arial"/>
              </a:rPr>
              <a:t> </a:t>
            </a:r>
            <a:r>
              <a:rPr sz="1600" i="1" dirty="0">
                <a:latin typeface="Arial"/>
                <a:cs typeface="Arial"/>
              </a:rPr>
              <a:t>med</a:t>
            </a:r>
            <a:r>
              <a:rPr sz="1600" i="1" spc="15" dirty="0">
                <a:latin typeface="Arial"/>
                <a:cs typeface="Arial"/>
              </a:rPr>
              <a:t> </a:t>
            </a:r>
            <a:r>
              <a:rPr sz="1600" i="1" dirty="0">
                <a:solidFill>
                  <a:srgbClr val="0462C1"/>
                </a:solidFill>
                <a:latin typeface="Arial"/>
                <a:cs typeface="Arial"/>
                <a:hlinkClick r:id="rId4"/>
              </a:rPr>
              <a:t>barnevernloven</a:t>
            </a:r>
            <a:r>
              <a:rPr sz="1575" i="1" baseline="50264" dirty="0">
                <a:solidFill>
                  <a:srgbClr val="0462C1"/>
                </a:solidFill>
                <a:latin typeface="Arial"/>
                <a:cs typeface="Arial"/>
                <a:hlinkClick r:id="rId4"/>
              </a:rPr>
              <a:t>4</a:t>
            </a:r>
            <a:r>
              <a:rPr sz="1575" i="1" spc="172" baseline="50264" dirty="0">
                <a:solidFill>
                  <a:srgbClr val="0462C1"/>
                </a:solidFill>
                <a:latin typeface="Arial"/>
                <a:cs typeface="Arial"/>
                <a:hlinkClick r:id="rId4"/>
              </a:rPr>
              <a:t> </a:t>
            </a:r>
            <a:r>
              <a:rPr sz="1600" i="1" dirty="0">
                <a:solidFill>
                  <a:srgbClr val="0462C1"/>
                </a:solidFill>
                <a:latin typeface="Arial"/>
                <a:cs typeface="Arial"/>
                <a:hlinkClick r:id="rId4"/>
              </a:rPr>
              <a:t>§</a:t>
            </a:r>
            <a:r>
              <a:rPr sz="1600" i="1" spc="-15" dirty="0">
                <a:solidFill>
                  <a:srgbClr val="0462C1"/>
                </a:solidFill>
                <a:latin typeface="Arial"/>
                <a:cs typeface="Arial"/>
                <a:hlinkClick r:id="rId4"/>
              </a:rPr>
              <a:t> </a:t>
            </a:r>
            <a:r>
              <a:rPr sz="1600" i="1" spc="-20" dirty="0">
                <a:solidFill>
                  <a:srgbClr val="0462C1"/>
                </a:solidFill>
                <a:latin typeface="Arial"/>
                <a:cs typeface="Arial"/>
                <a:hlinkClick r:id="rId4"/>
              </a:rPr>
              <a:t>6-</a:t>
            </a:r>
            <a:r>
              <a:rPr sz="1600" i="1" spc="-25" dirty="0">
                <a:solidFill>
                  <a:srgbClr val="0462C1"/>
                </a:solidFill>
                <a:latin typeface="Arial"/>
                <a:cs typeface="Arial"/>
                <a:hlinkClick r:id="rId4"/>
              </a:rPr>
              <a:t>4</a:t>
            </a:r>
            <a:r>
              <a:rPr sz="1600" i="1" spc="-25" dirty="0">
                <a:latin typeface="Arial"/>
                <a:cs typeface="Arial"/>
              </a:rPr>
              <a:t>.</a:t>
            </a:r>
            <a:endParaRPr sz="1600" i="1" dirty="0">
              <a:latin typeface="Arial"/>
              <a:cs typeface="Arial"/>
            </a:endParaRPr>
          </a:p>
          <a:p>
            <a:pPr>
              <a:lnSpc>
                <a:spcPct val="100000"/>
              </a:lnSpc>
              <a:spcBef>
                <a:spcPts val="80"/>
              </a:spcBef>
            </a:pPr>
            <a:endParaRPr sz="1600" dirty="0">
              <a:latin typeface="Arial"/>
              <a:cs typeface="Arial"/>
            </a:endParaRPr>
          </a:p>
          <a:p>
            <a:pPr marL="63500" marR="55880">
              <a:lnSpc>
                <a:spcPct val="100000"/>
              </a:lnSpc>
            </a:pPr>
            <a:r>
              <a:rPr sz="1600" i="1" dirty="0">
                <a:latin typeface="Arial"/>
                <a:cs typeface="Arial"/>
              </a:rPr>
              <a:t>I</a:t>
            </a:r>
            <a:r>
              <a:rPr sz="1600" i="1" spc="-20" dirty="0">
                <a:latin typeface="Arial"/>
                <a:cs typeface="Arial"/>
              </a:rPr>
              <a:t> </a:t>
            </a:r>
            <a:r>
              <a:rPr sz="1600" i="1" dirty="0">
                <a:latin typeface="Arial"/>
                <a:cs typeface="Arial"/>
              </a:rPr>
              <a:t>helseinstitusjoner</a:t>
            </a:r>
            <a:r>
              <a:rPr sz="1575" i="1" baseline="50264" dirty="0">
                <a:latin typeface="Arial"/>
                <a:cs typeface="Arial"/>
              </a:rPr>
              <a:t>5</a:t>
            </a:r>
            <a:r>
              <a:rPr sz="1575" i="1" spc="157" baseline="50264" dirty="0">
                <a:latin typeface="Arial"/>
                <a:cs typeface="Arial"/>
              </a:rPr>
              <a:t> </a:t>
            </a:r>
            <a:r>
              <a:rPr sz="1600" i="1" dirty="0">
                <a:latin typeface="Arial"/>
                <a:cs typeface="Arial"/>
              </a:rPr>
              <a:t>skal</a:t>
            </a:r>
            <a:r>
              <a:rPr sz="1600" i="1" spc="-35" dirty="0">
                <a:latin typeface="Arial"/>
                <a:cs typeface="Arial"/>
              </a:rPr>
              <a:t> </a:t>
            </a:r>
            <a:r>
              <a:rPr sz="1600" i="1" dirty="0">
                <a:latin typeface="Arial"/>
                <a:cs typeface="Arial"/>
              </a:rPr>
              <a:t>det</a:t>
            </a:r>
            <a:r>
              <a:rPr sz="1600" i="1" spc="-30" dirty="0">
                <a:latin typeface="Arial"/>
                <a:cs typeface="Arial"/>
              </a:rPr>
              <a:t> </a:t>
            </a:r>
            <a:r>
              <a:rPr sz="1600" i="1" dirty="0">
                <a:latin typeface="Arial"/>
                <a:cs typeface="Arial"/>
              </a:rPr>
              <a:t>utpekes</a:t>
            </a:r>
            <a:r>
              <a:rPr sz="1600" i="1" spc="-10" dirty="0">
                <a:latin typeface="Arial"/>
                <a:cs typeface="Arial"/>
              </a:rPr>
              <a:t> </a:t>
            </a:r>
            <a:r>
              <a:rPr sz="1600" i="1" dirty="0">
                <a:latin typeface="Arial"/>
                <a:cs typeface="Arial"/>
              </a:rPr>
              <a:t>en</a:t>
            </a:r>
            <a:r>
              <a:rPr sz="1600" i="1" spc="-35" dirty="0">
                <a:latin typeface="Arial"/>
                <a:cs typeface="Arial"/>
              </a:rPr>
              <a:t> </a:t>
            </a:r>
            <a:r>
              <a:rPr sz="1600" i="1" dirty="0">
                <a:latin typeface="Arial"/>
                <a:cs typeface="Arial"/>
              </a:rPr>
              <a:t>person</a:t>
            </a:r>
            <a:r>
              <a:rPr sz="1600" i="1" spc="-15" dirty="0">
                <a:latin typeface="Arial"/>
                <a:cs typeface="Arial"/>
              </a:rPr>
              <a:t> </a:t>
            </a:r>
            <a:r>
              <a:rPr sz="1600" i="1" dirty="0">
                <a:latin typeface="Arial"/>
                <a:cs typeface="Arial"/>
              </a:rPr>
              <a:t>som</a:t>
            </a:r>
            <a:r>
              <a:rPr sz="1600" i="1" spc="-30" dirty="0">
                <a:latin typeface="Arial"/>
                <a:cs typeface="Arial"/>
              </a:rPr>
              <a:t> </a:t>
            </a:r>
            <a:r>
              <a:rPr sz="1600" i="1" dirty="0">
                <a:latin typeface="Arial"/>
                <a:cs typeface="Arial"/>
              </a:rPr>
              <a:t>skal</a:t>
            </a:r>
            <a:r>
              <a:rPr sz="1600" i="1" spc="-35" dirty="0">
                <a:latin typeface="Arial"/>
                <a:cs typeface="Arial"/>
              </a:rPr>
              <a:t> </a:t>
            </a:r>
            <a:r>
              <a:rPr sz="1600" i="1" dirty="0">
                <a:latin typeface="Arial"/>
                <a:cs typeface="Arial"/>
              </a:rPr>
              <a:t>ha</a:t>
            </a:r>
            <a:r>
              <a:rPr sz="1600" i="1" spc="-15" dirty="0">
                <a:latin typeface="Arial"/>
                <a:cs typeface="Arial"/>
              </a:rPr>
              <a:t> </a:t>
            </a:r>
            <a:r>
              <a:rPr sz="1600" i="1" dirty="0">
                <a:latin typeface="Arial"/>
                <a:cs typeface="Arial"/>
              </a:rPr>
              <a:t>ansvaret</a:t>
            </a:r>
            <a:r>
              <a:rPr sz="1600" i="1" spc="-25" dirty="0">
                <a:latin typeface="Arial"/>
                <a:cs typeface="Arial"/>
              </a:rPr>
              <a:t> </a:t>
            </a:r>
            <a:r>
              <a:rPr sz="1600" i="1" dirty="0">
                <a:latin typeface="Arial"/>
                <a:cs typeface="Arial"/>
              </a:rPr>
              <a:t>for</a:t>
            </a:r>
            <a:r>
              <a:rPr sz="1600" i="1" spc="-10" dirty="0">
                <a:latin typeface="Arial"/>
                <a:cs typeface="Arial"/>
              </a:rPr>
              <a:t> videreformidling</a:t>
            </a:r>
            <a:r>
              <a:rPr sz="1600" i="1" spc="-40" dirty="0">
                <a:latin typeface="Arial"/>
                <a:cs typeface="Arial"/>
              </a:rPr>
              <a:t> </a:t>
            </a:r>
            <a:r>
              <a:rPr sz="1600" i="1" spc="-25" dirty="0">
                <a:latin typeface="Arial"/>
                <a:cs typeface="Arial"/>
              </a:rPr>
              <a:t>av </a:t>
            </a:r>
            <a:r>
              <a:rPr sz="1600" i="1" dirty="0">
                <a:latin typeface="Arial"/>
                <a:cs typeface="Arial"/>
              </a:rPr>
              <a:t>opplysninger</a:t>
            </a:r>
            <a:r>
              <a:rPr sz="1600" i="1" spc="-35" dirty="0">
                <a:latin typeface="Arial"/>
                <a:cs typeface="Arial"/>
              </a:rPr>
              <a:t> </a:t>
            </a:r>
            <a:r>
              <a:rPr sz="1600" i="1" dirty="0">
                <a:latin typeface="Arial"/>
                <a:cs typeface="Arial"/>
              </a:rPr>
              <a:t>etter</a:t>
            </a:r>
            <a:r>
              <a:rPr sz="1600" i="1" spc="-25" dirty="0">
                <a:latin typeface="Arial"/>
                <a:cs typeface="Arial"/>
              </a:rPr>
              <a:t> </a:t>
            </a:r>
            <a:r>
              <a:rPr sz="1600" i="1" dirty="0">
                <a:latin typeface="Arial"/>
                <a:cs typeface="Arial"/>
              </a:rPr>
              <a:t>annet</a:t>
            </a:r>
            <a:r>
              <a:rPr sz="1600" i="1" spc="-30" dirty="0">
                <a:latin typeface="Arial"/>
                <a:cs typeface="Arial"/>
              </a:rPr>
              <a:t> </a:t>
            </a:r>
            <a:r>
              <a:rPr sz="1600" i="1" dirty="0">
                <a:latin typeface="Arial"/>
                <a:cs typeface="Arial"/>
              </a:rPr>
              <a:t>og</a:t>
            </a:r>
            <a:r>
              <a:rPr sz="1600" i="1" spc="-40" dirty="0">
                <a:latin typeface="Arial"/>
                <a:cs typeface="Arial"/>
              </a:rPr>
              <a:t> </a:t>
            </a:r>
            <a:r>
              <a:rPr sz="1600" i="1" dirty="0">
                <a:latin typeface="Arial"/>
                <a:cs typeface="Arial"/>
              </a:rPr>
              <a:t>tredje</a:t>
            </a:r>
            <a:r>
              <a:rPr sz="1600" i="1" spc="-30" dirty="0">
                <a:latin typeface="Arial"/>
                <a:cs typeface="Arial"/>
              </a:rPr>
              <a:t> </a:t>
            </a:r>
            <a:r>
              <a:rPr sz="1600" i="1" dirty="0">
                <a:latin typeface="Arial"/>
                <a:cs typeface="Arial"/>
              </a:rPr>
              <a:t>ledd.</a:t>
            </a:r>
            <a:r>
              <a:rPr sz="1600" i="1" spc="-40" dirty="0">
                <a:latin typeface="Arial"/>
                <a:cs typeface="Arial"/>
              </a:rPr>
              <a:t> </a:t>
            </a:r>
            <a:r>
              <a:rPr sz="1600" i="1" dirty="0">
                <a:latin typeface="Arial"/>
                <a:cs typeface="Arial"/>
              </a:rPr>
              <a:t>Denne</a:t>
            </a:r>
            <a:r>
              <a:rPr sz="1600" i="1" spc="-40" dirty="0">
                <a:latin typeface="Arial"/>
                <a:cs typeface="Arial"/>
              </a:rPr>
              <a:t> </a:t>
            </a:r>
            <a:r>
              <a:rPr sz="1600" i="1" dirty="0">
                <a:latin typeface="Arial"/>
                <a:cs typeface="Arial"/>
              </a:rPr>
              <a:t>personen</a:t>
            </a:r>
            <a:r>
              <a:rPr sz="1600" i="1" spc="-25" dirty="0">
                <a:latin typeface="Arial"/>
                <a:cs typeface="Arial"/>
              </a:rPr>
              <a:t> </a:t>
            </a:r>
            <a:r>
              <a:rPr sz="1600" i="1" dirty="0">
                <a:latin typeface="Arial"/>
                <a:cs typeface="Arial"/>
              </a:rPr>
              <a:t>skal</a:t>
            </a:r>
            <a:r>
              <a:rPr sz="1600" i="1" spc="-50" dirty="0">
                <a:latin typeface="Arial"/>
                <a:cs typeface="Arial"/>
              </a:rPr>
              <a:t> </a:t>
            </a:r>
            <a:r>
              <a:rPr sz="1600" i="1" dirty="0">
                <a:latin typeface="Arial"/>
                <a:cs typeface="Arial"/>
              </a:rPr>
              <a:t>uten</a:t>
            </a:r>
            <a:r>
              <a:rPr sz="1600" i="1" spc="-30" dirty="0">
                <a:latin typeface="Arial"/>
                <a:cs typeface="Arial"/>
              </a:rPr>
              <a:t> </a:t>
            </a:r>
            <a:r>
              <a:rPr sz="1600" i="1" dirty="0">
                <a:latin typeface="Arial"/>
                <a:cs typeface="Arial"/>
              </a:rPr>
              <a:t>ugrunnet</a:t>
            </a:r>
            <a:r>
              <a:rPr sz="1600" i="1" spc="-25" dirty="0">
                <a:latin typeface="Arial"/>
                <a:cs typeface="Arial"/>
              </a:rPr>
              <a:t> </a:t>
            </a:r>
            <a:r>
              <a:rPr sz="1600" i="1" dirty="0">
                <a:latin typeface="Arial"/>
                <a:cs typeface="Arial"/>
              </a:rPr>
              <a:t>opphold</a:t>
            </a:r>
            <a:r>
              <a:rPr sz="1600" i="1" spc="-45" dirty="0">
                <a:latin typeface="Arial"/>
                <a:cs typeface="Arial"/>
              </a:rPr>
              <a:t> </a:t>
            </a:r>
            <a:r>
              <a:rPr sz="1600" i="1" dirty="0">
                <a:latin typeface="Arial"/>
                <a:cs typeface="Arial"/>
              </a:rPr>
              <a:t>gi</a:t>
            </a:r>
            <a:r>
              <a:rPr sz="1600" i="1" spc="-45" dirty="0">
                <a:latin typeface="Arial"/>
                <a:cs typeface="Arial"/>
              </a:rPr>
              <a:t> </a:t>
            </a:r>
            <a:r>
              <a:rPr sz="1600" i="1" spc="-10" dirty="0">
                <a:latin typeface="Arial"/>
                <a:cs typeface="Arial"/>
              </a:rPr>
              <a:t>melder </a:t>
            </a:r>
            <a:r>
              <a:rPr sz="1600" i="1" dirty="0">
                <a:latin typeface="Arial"/>
                <a:cs typeface="Arial"/>
              </a:rPr>
              <a:t>tilbakemelding</a:t>
            </a:r>
            <a:r>
              <a:rPr sz="1600" i="1" spc="-55" dirty="0">
                <a:latin typeface="Arial"/>
                <a:cs typeface="Arial"/>
              </a:rPr>
              <a:t> </a:t>
            </a:r>
            <a:r>
              <a:rPr sz="1600" i="1" dirty="0">
                <a:latin typeface="Arial"/>
                <a:cs typeface="Arial"/>
              </a:rPr>
              <a:t>på</a:t>
            </a:r>
            <a:r>
              <a:rPr sz="1600" i="1" spc="-10" dirty="0">
                <a:latin typeface="Arial"/>
                <a:cs typeface="Arial"/>
              </a:rPr>
              <a:t> </a:t>
            </a:r>
            <a:r>
              <a:rPr sz="1600" i="1" dirty="0">
                <a:latin typeface="Arial"/>
                <a:cs typeface="Arial"/>
              </a:rPr>
              <a:t>om</a:t>
            </a:r>
            <a:r>
              <a:rPr sz="1600" i="1" spc="-15" dirty="0">
                <a:latin typeface="Arial"/>
                <a:cs typeface="Arial"/>
              </a:rPr>
              <a:t> </a:t>
            </a:r>
            <a:r>
              <a:rPr sz="1600" i="1" dirty="0">
                <a:latin typeface="Arial"/>
                <a:cs typeface="Arial"/>
              </a:rPr>
              <a:t>melding</a:t>
            </a:r>
            <a:r>
              <a:rPr sz="1600" i="1" spc="-25" dirty="0">
                <a:latin typeface="Arial"/>
                <a:cs typeface="Arial"/>
              </a:rPr>
              <a:t> </a:t>
            </a:r>
            <a:r>
              <a:rPr sz="1600" i="1" dirty="0">
                <a:latin typeface="Arial"/>
                <a:cs typeface="Arial"/>
              </a:rPr>
              <a:t>etter</a:t>
            </a:r>
            <a:r>
              <a:rPr sz="1600" i="1" spc="-5" dirty="0">
                <a:latin typeface="Arial"/>
                <a:cs typeface="Arial"/>
              </a:rPr>
              <a:t> </a:t>
            </a:r>
            <a:r>
              <a:rPr sz="1600" i="1" dirty="0">
                <a:latin typeface="Arial"/>
                <a:cs typeface="Arial"/>
              </a:rPr>
              <a:t>annet</a:t>
            </a:r>
            <a:r>
              <a:rPr sz="1600" i="1" spc="-10" dirty="0">
                <a:latin typeface="Arial"/>
                <a:cs typeface="Arial"/>
              </a:rPr>
              <a:t> </a:t>
            </a:r>
            <a:r>
              <a:rPr sz="1600" i="1" dirty="0">
                <a:latin typeface="Arial"/>
                <a:cs typeface="Arial"/>
              </a:rPr>
              <a:t>ledd</a:t>
            </a:r>
            <a:r>
              <a:rPr sz="1600" i="1" spc="-25" dirty="0">
                <a:latin typeface="Arial"/>
                <a:cs typeface="Arial"/>
              </a:rPr>
              <a:t> </a:t>
            </a:r>
            <a:r>
              <a:rPr sz="1600" i="1" dirty="0">
                <a:latin typeface="Arial"/>
                <a:cs typeface="Arial"/>
              </a:rPr>
              <a:t>er</a:t>
            </a:r>
            <a:r>
              <a:rPr sz="1600" i="1" spc="-15" dirty="0">
                <a:latin typeface="Arial"/>
                <a:cs typeface="Arial"/>
              </a:rPr>
              <a:t> </a:t>
            </a:r>
            <a:r>
              <a:rPr sz="1600" i="1" spc="-10" dirty="0">
                <a:latin typeface="Arial"/>
                <a:cs typeface="Arial"/>
              </a:rPr>
              <a:t>videreformidlet. </a:t>
            </a:r>
            <a:r>
              <a:rPr sz="1600" i="1" dirty="0">
                <a:latin typeface="Arial"/>
                <a:cs typeface="Arial"/>
              </a:rPr>
              <a:t>Dersom</a:t>
            </a:r>
            <a:r>
              <a:rPr sz="1600" i="1" spc="-15" dirty="0">
                <a:latin typeface="Arial"/>
                <a:cs typeface="Arial"/>
              </a:rPr>
              <a:t> </a:t>
            </a:r>
            <a:r>
              <a:rPr sz="1600" i="1" dirty="0">
                <a:latin typeface="Arial"/>
                <a:cs typeface="Arial"/>
              </a:rPr>
              <a:t>meldingen</a:t>
            </a:r>
            <a:r>
              <a:rPr sz="1600" i="1" spc="-30" dirty="0">
                <a:latin typeface="Arial"/>
                <a:cs typeface="Arial"/>
              </a:rPr>
              <a:t> </a:t>
            </a:r>
            <a:r>
              <a:rPr sz="1600" i="1" dirty="0">
                <a:latin typeface="Arial"/>
                <a:cs typeface="Arial"/>
              </a:rPr>
              <a:t>ikke</a:t>
            </a:r>
            <a:r>
              <a:rPr sz="1600" i="1" spc="-30" dirty="0">
                <a:latin typeface="Arial"/>
                <a:cs typeface="Arial"/>
              </a:rPr>
              <a:t> </a:t>
            </a:r>
            <a:r>
              <a:rPr sz="1600" i="1" spc="-25" dirty="0">
                <a:latin typeface="Arial"/>
                <a:cs typeface="Arial"/>
              </a:rPr>
              <a:t>er </a:t>
            </a:r>
            <a:r>
              <a:rPr sz="1600" i="1" spc="-10" dirty="0">
                <a:latin typeface="Arial"/>
                <a:cs typeface="Arial"/>
              </a:rPr>
              <a:t>videreformidlet,</a:t>
            </a:r>
            <a:r>
              <a:rPr sz="1600" i="1" spc="-25" dirty="0">
                <a:latin typeface="Arial"/>
                <a:cs typeface="Arial"/>
              </a:rPr>
              <a:t> </a:t>
            </a:r>
            <a:r>
              <a:rPr sz="1600" i="1" dirty="0">
                <a:latin typeface="Arial"/>
                <a:cs typeface="Arial"/>
              </a:rPr>
              <a:t>skal</a:t>
            </a:r>
            <a:r>
              <a:rPr sz="1600" i="1" spc="-45" dirty="0">
                <a:latin typeface="Arial"/>
                <a:cs typeface="Arial"/>
              </a:rPr>
              <a:t> </a:t>
            </a:r>
            <a:r>
              <a:rPr sz="1600" i="1" dirty="0">
                <a:latin typeface="Arial"/>
                <a:cs typeface="Arial"/>
              </a:rPr>
              <a:t>det</a:t>
            </a:r>
            <a:r>
              <a:rPr sz="1600" i="1" spc="-25" dirty="0">
                <a:latin typeface="Arial"/>
                <a:cs typeface="Arial"/>
              </a:rPr>
              <a:t> </a:t>
            </a:r>
            <a:r>
              <a:rPr sz="1600" i="1" dirty="0">
                <a:latin typeface="Arial"/>
                <a:cs typeface="Arial"/>
              </a:rPr>
              <a:t>begrunnes.</a:t>
            </a:r>
            <a:r>
              <a:rPr sz="1600" i="1" spc="-25" dirty="0">
                <a:latin typeface="Arial"/>
                <a:cs typeface="Arial"/>
              </a:rPr>
              <a:t> </a:t>
            </a:r>
            <a:r>
              <a:rPr sz="1600" i="1" dirty="0">
                <a:latin typeface="Arial"/>
                <a:cs typeface="Arial"/>
              </a:rPr>
              <a:t>Melder</a:t>
            </a:r>
            <a:r>
              <a:rPr sz="1600" i="1" spc="-30" dirty="0">
                <a:latin typeface="Arial"/>
                <a:cs typeface="Arial"/>
              </a:rPr>
              <a:t> </a:t>
            </a:r>
            <a:r>
              <a:rPr sz="1600" i="1" dirty="0">
                <a:latin typeface="Arial"/>
                <a:cs typeface="Arial"/>
              </a:rPr>
              <a:t>har</a:t>
            </a:r>
            <a:r>
              <a:rPr sz="1600" i="1" spc="-30" dirty="0">
                <a:latin typeface="Arial"/>
                <a:cs typeface="Arial"/>
              </a:rPr>
              <a:t> </a:t>
            </a:r>
            <a:r>
              <a:rPr sz="1600" i="1" dirty="0">
                <a:latin typeface="Arial"/>
                <a:cs typeface="Arial"/>
              </a:rPr>
              <a:t>fortsatt et</a:t>
            </a:r>
            <a:r>
              <a:rPr sz="1600" i="1" spc="-25" dirty="0">
                <a:latin typeface="Arial"/>
                <a:cs typeface="Arial"/>
              </a:rPr>
              <a:t> </a:t>
            </a:r>
            <a:r>
              <a:rPr sz="1600" i="1" dirty="0">
                <a:latin typeface="Arial"/>
                <a:cs typeface="Arial"/>
              </a:rPr>
              <a:t>ansvar</a:t>
            </a:r>
            <a:r>
              <a:rPr sz="1600" i="1" spc="-40" dirty="0">
                <a:latin typeface="Arial"/>
                <a:cs typeface="Arial"/>
              </a:rPr>
              <a:t> </a:t>
            </a:r>
            <a:r>
              <a:rPr sz="1600" i="1" dirty="0">
                <a:latin typeface="Arial"/>
                <a:cs typeface="Arial"/>
              </a:rPr>
              <a:t>for</a:t>
            </a:r>
            <a:r>
              <a:rPr sz="1600" i="1" spc="-20" dirty="0">
                <a:latin typeface="Arial"/>
                <a:cs typeface="Arial"/>
              </a:rPr>
              <a:t> </a:t>
            </a:r>
            <a:r>
              <a:rPr sz="1600" i="1" dirty="0">
                <a:latin typeface="Arial"/>
                <a:cs typeface="Arial"/>
              </a:rPr>
              <a:t>å</a:t>
            </a:r>
            <a:r>
              <a:rPr sz="1600" i="1" spc="-25" dirty="0">
                <a:latin typeface="Arial"/>
                <a:cs typeface="Arial"/>
              </a:rPr>
              <a:t> </a:t>
            </a:r>
            <a:r>
              <a:rPr sz="1600" i="1" dirty="0">
                <a:latin typeface="Arial"/>
                <a:cs typeface="Arial"/>
              </a:rPr>
              <a:t>melde,</a:t>
            </a:r>
            <a:r>
              <a:rPr sz="1600" i="1" spc="-40" dirty="0">
                <a:latin typeface="Arial"/>
                <a:cs typeface="Arial"/>
              </a:rPr>
              <a:t> </a:t>
            </a:r>
            <a:r>
              <a:rPr sz="1600" i="1" dirty="0">
                <a:latin typeface="Arial"/>
                <a:cs typeface="Arial"/>
              </a:rPr>
              <a:t>dersom</a:t>
            </a:r>
            <a:r>
              <a:rPr sz="1600" i="1" spc="-25" dirty="0">
                <a:latin typeface="Arial"/>
                <a:cs typeface="Arial"/>
              </a:rPr>
              <a:t> </a:t>
            </a:r>
            <a:r>
              <a:rPr sz="1600" i="1" dirty="0">
                <a:latin typeface="Arial"/>
                <a:cs typeface="Arial"/>
              </a:rPr>
              <a:t>melder</a:t>
            </a:r>
            <a:r>
              <a:rPr sz="1600" i="1" spc="-30" dirty="0">
                <a:latin typeface="Arial"/>
                <a:cs typeface="Arial"/>
              </a:rPr>
              <a:t> </a:t>
            </a:r>
            <a:r>
              <a:rPr sz="1600" i="1" dirty="0">
                <a:latin typeface="Arial"/>
                <a:cs typeface="Arial"/>
              </a:rPr>
              <a:t>mener</a:t>
            </a:r>
            <a:r>
              <a:rPr sz="1600" i="1" spc="-15" dirty="0">
                <a:latin typeface="Arial"/>
                <a:cs typeface="Arial"/>
              </a:rPr>
              <a:t> </a:t>
            </a:r>
            <a:r>
              <a:rPr sz="1600" i="1" spc="-25" dirty="0">
                <a:latin typeface="Arial"/>
                <a:cs typeface="Arial"/>
              </a:rPr>
              <a:t>at </a:t>
            </a:r>
            <a:r>
              <a:rPr sz="1600" i="1" dirty="0">
                <a:latin typeface="Arial"/>
                <a:cs typeface="Arial"/>
              </a:rPr>
              <a:t>vilkårene</a:t>
            </a:r>
            <a:r>
              <a:rPr sz="1600" i="1" spc="-45" dirty="0">
                <a:latin typeface="Arial"/>
                <a:cs typeface="Arial"/>
              </a:rPr>
              <a:t> </a:t>
            </a:r>
            <a:r>
              <a:rPr sz="1600" i="1" dirty="0">
                <a:latin typeface="Arial"/>
                <a:cs typeface="Arial"/>
              </a:rPr>
              <a:t>etter</a:t>
            </a:r>
            <a:r>
              <a:rPr sz="1600" i="1" spc="-20" dirty="0">
                <a:latin typeface="Arial"/>
                <a:cs typeface="Arial"/>
              </a:rPr>
              <a:t> </a:t>
            </a:r>
            <a:r>
              <a:rPr sz="1600" i="1" dirty="0">
                <a:latin typeface="Arial"/>
                <a:cs typeface="Arial"/>
              </a:rPr>
              <a:t>annet</a:t>
            </a:r>
            <a:r>
              <a:rPr sz="1600" i="1" spc="-20" dirty="0">
                <a:latin typeface="Arial"/>
                <a:cs typeface="Arial"/>
              </a:rPr>
              <a:t> </a:t>
            </a:r>
            <a:r>
              <a:rPr sz="1600" i="1" dirty="0">
                <a:latin typeface="Arial"/>
                <a:cs typeface="Arial"/>
              </a:rPr>
              <a:t>ledd</a:t>
            </a:r>
            <a:r>
              <a:rPr sz="1600" i="1" spc="-45" dirty="0">
                <a:latin typeface="Arial"/>
                <a:cs typeface="Arial"/>
              </a:rPr>
              <a:t> </a:t>
            </a:r>
            <a:r>
              <a:rPr sz="1600" i="1" dirty="0">
                <a:latin typeface="Arial"/>
                <a:cs typeface="Arial"/>
              </a:rPr>
              <a:t>er</a:t>
            </a:r>
            <a:r>
              <a:rPr sz="1600" i="1" spc="-15" dirty="0">
                <a:latin typeface="Arial"/>
                <a:cs typeface="Arial"/>
              </a:rPr>
              <a:t> </a:t>
            </a:r>
            <a:r>
              <a:rPr sz="1600" i="1" dirty="0">
                <a:latin typeface="Arial"/>
                <a:cs typeface="Arial"/>
              </a:rPr>
              <a:t>oppfylt.</a:t>
            </a:r>
            <a:r>
              <a:rPr sz="1600" i="1" spc="-15" dirty="0">
                <a:latin typeface="Arial"/>
                <a:cs typeface="Arial"/>
              </a:rPr>
              <a:t> </a:t>
            </a:r>
            <a:r>
              <a:rPr sz="1600" i="1" dirty="0">
                <a:latin typeface="Arial"/>
                <a:cs typeface="Arial"/>
              </a:rPr>
              <a:t>Personen</a:t>
            </a:r>
            <a:r>
              <a:rPr sz="1600" i="1" spc="-20" dirty="0">
                <a:latin typeface="Arial"/>
                <a:cs typeface="Arial"/>
              </a:rPr>
              <a:t> </a:t>
            </a:r>
            <a:r>
              <a:rPr sz="1600" i="1" dirty="0">
                <a:latin typeface="Arial"/>
                <a:cs typeface="Arial"/>
              </a:rPr>
              <a:t>som</a:t>
            </a:r>
            <a:r>
              <a:rPr sz="1600" i="1" spc="-35" dirty="0">
                <a:latin typeface="Arial"/>
                <a:cs typeface="Arial"/>
              </a:rPr>
              <a:t> </a:t>
            </a:r>
            <a:r>
              <a:rPr sz="1600" i="1" dirty="0">
                <a:latin typeface="Arial"/>
                <a:cs typeface="Arial"/>
              </a:rPr>
              <a:t>har</a:t>
            </a:r>
            <a:r>
              <a:rPr sz="1600" i="1" spc="-20" dirty="0">
                <a:latin typeface="Arial"/>
                <a:cs typeface="Arial"/>
              </a:rPr>
              <a:t> </a:t>
            </a:r>
            <a:r>
              <a:rPr sz="1600" i="1" dirty="0">
                <a:latin typeface="Arial"/>
                <a:cs typeface="Arial"/>
              </a:rPr>
              <a:t>ansvaret</a:t>
            </a:r>
            <a:r>
              <a:rPr sz="1600" i="1" spc="-25" dirty="0">
                <a:latin typeface="Arial"/>
                <a:cs typeface="Arial"/>
              </a:rPr>
              <a:t> </a:t>
            </a:r>
            <a:r>
              <a:rPr sz="1600" i="1" dirty="0">
                <a:latin typeface="Arial"/>
                <a:cs typeface="Arial"/>
              </a:rPr>
              <a:t>for</a:t>
            </a:r>
            <a:r>
              <a:rPr sz="1600" i="1" spc="-20" dirty="0">
                <a:latin typeface="Arial"/>
                <a:cs typeface="Arial"/>
              </a:rPr>
              <a:t> </a:t>
            </a:r>
            <a:r>
              <a:rPr sz="1600" i="1" spc="-10" dirty="0">
                <a:latin typeface="Arial"/>
                <a:cs typeface="Arial"/>
              </a:rPr>
              <a:t>videreformidling</a:t>
            </a:r>
            <a:r>
              <a:rPr sz="1600" i="1" spc="-45" dirty="0">
                <a:latin typeface="Arial"/>
                <a:cs typeface="Arial"/>
              </a:rPr>
              <a:t> </a:t>
            </a:r>
            <a:r>
              <a:rPr sz="1600" i="1" dirty="0">
                <a:latin typeface="Arial"/>
                <a:cs typeface="Arial"/>
              </a:rPr>
              <a:t>av</a:t>
            </a:r>
            <a:r>
              <a:rPr sz="1600" i="1" spc="-30" dirty="0">
                <a:latin typeface="Arial"/>
                <a:cs typeface="Arial"/>
              </a:rPr>
              <a:t> </a:t>
            </a:r>
            <a:r>
              <a:rPr sz="1600" i="1" spc="-10" dirty="0">
                <a:latin typeface="Arial"/>
                <a:cs typeface="Arial"/>
              </a:rPr>
              <a:t>opplysningene </a:t>
            </a:r>
            <a:r>
              <a:rPr sz="1600" i="1" dirty="0">
                <a:latin typeface="Arial"/>
                <a:cs typeface="Arial"/>
              </a:rPr>
              <a:t>skal</a:t>
            </a:r>
            <a:r>
              <a:rPr sz="1600" i="1" spc="-30" dirty="0">
                <a:latin typeface="Arial"/>
                <a:cs typeface="Arial"/>
              </a:rPr>
              <a:t> </a:t>
            </a:r>
            <a:r>
              <a:rPr sz="1600" i="1" dirty="0">
                <a:latin typeface="Arial"/>
                <a:cs typeface="Arial"/>
              </a:rPr>
              <a:t>også</a:t>
            </a:r>
            <a:r>
              <a:rPr sz="1600" i="1" spc="-20" dirty="0">
                <a:latin typeface="Arial"/>
                <a:cs typeface="Arial"/>
              </a:rPr>
              <a:t> </a:t>
            </a:r>
            <a:r>
              <a:rPr sz="1600" i="1" dirty="0">
                <a:latin typeface="Arial"/>
                <a:cs typeface="Arial"/>
              </a:rPr>
              <a:t>påse</a:t>
            </a:r>
            <a:r>
              <a:rPr sz="1600" i="1" spc="-20" dirty="0">
                <a:latin typeface="Arial"/>
                <a:cs typeface="Arial"/>
              </a:rPr>
              <a:t> </a:t>
            </a:r>
            <a:r>
              <a:rPr sz="1600" i="1" dirty="0">
                <a:latin typeface="Arial"/>
                <a:cs typeface="Arial"/>
              </a:rPr>
              <a:t>at</a:t>
            </a:r>
            <a:r>
              <a:rPr sz="1600" i="1" spc="-5" dirty="0">
                <a:latin typeface="Arial"/>
                <a:cs typeface="Arial"/>
              </a:rPr>
              <a:t> </a:t>
            </a:r>
            <a:r>
              <a:rPr sz="1600" i="1" spc="-10" dirty="0">
                <a:latin typeface="Arial"/>
                <a:cs typeface="Arial"/>
              </a:rPr>
              <a:t>barneverntjenestens</a:t>
            </a:r>
            <a:r>
              <a:rPr sz="1600" i="1" spc="-5" dirty="0">
                <a:latin typeface="Arial"/>
                <a:cs typeface="Arial"/>
              </a:rPr>
              <a:t> </a:t>
            </a:r>
            <a:r>
              <a:rPr sz="1600" i="1" spc="-10" dirty="0">
                <a:latin typeface="Arial"/>
                <a:cs typeface="Arial"/>
              </a:rPr>
              <a:t>tilbakemeldinger</a:t>
            </a:r>
            <a:r>
              <a:rPr sz="1600" i="1" spc="-45" dirty="0">
                <a:latin typeface="Arial"/>
                <a:cs typeface="Arial"/>
              </a:rPr>
              <a:t> </a:t>
            </a:r>
            <a:r>
              <a:rPr sz="1600" i="1" dirty="0">
                <a:latin typeface="Arial"/>
                <a:cs typeface="Arial"/>
              </a:rPr>
              <a:t>etter</a:t>
            </a:r>
            <a:r>
              <a:rPr sz="1600" i="1" spc="30" dirty="0">
                <a:latin typeface="Arial"/>
                <a:cs typeface="Arial"/>
              </a:rPr>
              <a:t> </a:t>
            </a:r>
            <a:r>
              <a:rPr sz="1600" i="1" dirty="0">
                <a:solidFill>
                  <a:srgbClr val="0462C1"/>
                </a:solidFill>
                <a:latin typeface="Arial"/>
                <a:cs typeface="Arial"/>
                <a:hlinkClick r:id="rId5"/>
              </a:rPr>
              <a:t>barnevernloven</a:t>
            </a:r>
            <a:r>
              <a:rPr sz="1575" i="1" baseline="50264" dirty="0">
                <a:solidFill>
                  <a:srgbClr val="0462C1"/>
                </a:solidFill>
                <a:latin typeface="Arial"/>
                <a:cs typeface="Arial"/>
                <a:hlinkClick r:id="rId5"/>
              </a:rPr>
              <a:t>4</a:t>
            </a:r>
            <a:r>
              <a:rPr sz="1575" i="1" spc="179" baseline="50264" dirty="0">
                <a:solidFill>
                  <a:srgbClr val="0462C1"/>
                </a:solidFill>
                <a:latin typeface="Arial"/>
                <a:cs typeface="Arial"/>
                <a:hlinkClick r:id="rId5"/>
              </a:rPr>
              <a:t> </a:t>
            </a:r>
            <a:r>
              <a:rPr sz="1600" i="1" dirty="0">
                <a:solidFill>
                  <a:srgbClr val="0462C1"/>
                </a:solidFill>
                <a:latin typeface="Arial"/>
                <a:cs typeface="Arial"/>
                <a:hlinkClick r:id="rId5"/>
              </a:rPr>
              <a:t>§</a:t>
            </a:r>
            <a:r>
              <a:rPr sz="1600" i="1" spc="-5" dirty="0">
                <a:solidFill>
                  <a:srgbClr val="0462C1"/>
                </a:solidFill>
                <a:latin typeface="Arial"/>
                <a:cs typeface="Arial"/>
                <a:hlinkClick r:id="rId5"/>
              </a:rPr>
              <a:t> </a:t>
            </a:r>
            <a:r>
              <a:rPr sz="1600" i="1" spc="-20" dirty="0">
                <a:solidFill>
                  <a:srgbClr val="0462C1"/>
                </a:solidFill>
                <a:latin typeface="Arial"/>
                <a:cs typeface="Arial"/>
                <a:hlinkClick r:id="rId5"/>
              </a:rPr>
              <a:t>6-</a:t>
            </a:r>
            <a:r>
              <a:rPr sz="1600" i="1" dirty="0">
                <a:solidFill>
                  <a:srgbClr val="0462C1"/>
                </a:solidFill>
                <a:latin typeface="Arial"/>
                <a:cs typeface="Arial"/>
                <a:hlinkClick r:id="rId5"/>
              </a:rPr>
              <a:t>7</a:t>
            </a:r>
            <a:r>
              <a:rPr sz="1600" i="1" spc="-10" dirty="0">
                <a:solidFill>
                  <a:srgbClr val="0462C1"/>
                </a:solidFill>
                <a:latin typeface="Arial"/>
                <a:cs typeface="Arial"/>
              </a:rPr>
              <a:t> </a:t>
            </a:r>
            <a:r>
              <a:rPr sz="1600" i="1" dirty="0">
                <a:latin typeface="Arial"/>
                <a:cs typeface="Arial"/>
              </a:rPr>
              <a:t>a,</a:t>
            </a:r>
            <a:r>
              <a:rPr sz="1600" i="1" spc="-5" dirty="0">
                <a:latin typeface="Arial"/>
                <a:cs typeface="Arial"/>
              </a:rPr>
              <a:t> </a:t>
            </a:r>
            <a:r>
              <a:rPr sz="1600" i="1" dirty="0">
                <a:latin typeface="Arial"/>
                <a:cs typeface="Arial"/>
              </a:rPr>
              <a:t>uten</a:t>
            </a:r>
            <a:r>
              <a:rPr sz="1600" i="1" spc="-5" dirty="0">
                <a:latin typeface="Arial"/>
                <a:cs typeface="Arial"/>
              </a:rPr>
              <a:t> </a:t>
            </a:r>
            <a:r>
              <a:rPr sz="1600" i="1" spc="-10" dirty="0">
                <a:latin typeface="Arial"/>
                <a:cs typeface="Arial"/>
              </a:rPr>
              <a:t>ugrunnet </a:t>
            </a:r>
            <a:r>
              <a:rPr sz="1600" i="1" dirty="0">
                <a:latin typeface="Arial"/>
                <a:cs typeface="Arial"/>
              </a:rPr>
              <a:t>opphold</a:t>
            </a:r>
            <a:r>
              <a:rPr sz="1600" i="1" spc="-50" dirty="0">
                <a:latin typeface="Arial"/>
                <a:cs typeface="Arial"/>
              </a:rPr>
              <a:t> </a:t>
            </a:r>
            <a:r>
              <a:rPr sz="1600" i="1" spc="-10" dirty="0">
                <a:latin typeface="Arial"/>
                <a:cs typeface="Arial"/>
              </a:rPr>
              <a:t>videreformidles</a:t>
            </a:r>
            <a:r>
              <a:rPr sz="1600" i="1" spc="-30" dirty="0">
                <a:latin typeface="Arial"/>
                <a:cs typeface="Arial"/>
              </a:rPr>
              <a:t> </a:t>
            </a:r>
            <a:r>
              <a:rPr sz="1600" i="1" dirty="0">
                <a:latin typeface="Arial"/>
                <a:cs typeface="Arial"/>
              </a:rPr>
              <a:t>til</a:t>
            </a:r>
            <a:r>
              <a:rPr sz="1600" i="1" spc="-45" dirty="0">
                <a:latin typeface="Arial"/>
                <a:cs typeface="Arial"/>
              </a:rPr>
              <a:t> </a:t>
            </a:r>
            <a:r>
              <a:rPr sz="1600" i="1" spc="-10" dirty="0">
                <a:latin typeface="Arial"/>
                <a:cs typeface="Arial"/>
              </a:rPr>
              <a:t>melder.</a:t>
            </a:r>
            <a:r>
              <a:rPr sz="1600" i="1" spc="-20" dirty="0">
                <a:latin typeface="Arial"/>
                <a:cs typeface="Arial"/>
              </a:rPr>
              <a:t> </a:t>
            </a:r>
            <a:r>
              <a:rPr sz="1600" i="1" dirty="0">
                <a:latin typeface="Arial"/>
                <a:cs typeface="Arial"/>
              </a:rPr>
              <a:t>(ikr.</a:t>
            </a:r>
            <a:r>
              <a:rPr sz="1600" i="1" spc="-25" dirty="0">
                <a:latin typeface="Arial"/>
                <a:cs typeface="Arial"/>
              </a:rPr>
              <a:t> </a:t>
            </a:r>
            <a:r>
              <a:rPr sz="1600" i="1" dirty="0">
                <a:latin typeface="Arial"/>
                <a:cs typeface="Arial"/>
              </a:rPr>
              <a:t>1</a:t>
            </a:r>
            <a:r>
              <a:rPr sz="1600" i="1" spc="-20" dirty="0">
                <a:latin typeface="Arial"/>
                <a:cs typeface="Arial"/>
              </a:rPr>
              <a:t> </a:t>
            </a:r>
            <a:r>
              <a:rPr sz="1600" i="1" dirty="0">
                <a:latin typeface="Arial"/>
                <a:cs typeface="Arial"/>
              </a:rPr>
              <a:t>juli</a:t>
            </a:r>
            <a:r>
              <a:rPr sz="1600" i="1" spc="-60" dirty="0">
                <a:latin typeface="Arial"/>
                <a:cs typeface="Arial"/>
              </a:rPr>
              <a:t> </a:t>
            </a:r>
            <a:r>
              <a:rPr sz="1600" i="1" dirty="0">
                <a:latin typeface="Arial"/>
                <a:cs typeface="Arial"/>
              </a:rPr>
              <a:t>2018</a:t>
            </a:r>
            <a:r>
              <a:rPr sz="1600" i="1" spc="-35" dirty="0">
                <a:latin typeface="Arial"/>
                <a:cs typeface="Arial"/>
              </a:rPr>
              <a:t> </a:t>
            </a:r>
            <a:r>
              <a:rPr sz="1600" i="1" spc="-50" dirty="0">
                <a:latin typeface="Arial"/>
                <a:cs typeface="Arial"/>
              </a:rPr>
              <a:t>)</a:t>
            </a:r>
            <a:endParaRPr sz="1600" i="1" dirty="0">
              <a:latin typeface="Arial"/>
              <a:cs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373761"/>
            <a:ext cx="10358120" cy="979883"/>
          </a:xfrm>
          <a:prstGeom prst="rect">
            <a:avLst/>
          </a:prstGeom>
        </p:spPr>
        <p:txBody>
          <a:bodyPr vert="horz" wrap="square" lIns="0" tIns="310006" rIns="0" bIns="0" rtlCol="0">
            <a:spAutoFit/>
          </a:bodyPr>
          <a:lstStyle/>
          <a:p>
            <a:pPr marL="12700" marR="5080">
              <a:lnSpc>
                <a:spcPts val="2590"/>
              </a:lnSpc>
              <a:spcBef>
                <a:spcPts val="425"/>
              </a:spcBef>
            </a:pPr>
            <a:r>
              <a:rPr sz="2400" spc="-35" dirty="0">
                <a:latin typeface="Calibri Light"/>
                <a:cs typeface="Calibri Light"/>
              </a:rPr>
              <a:t>HPN-</a:t>
            </a:r>
            <a:r>
              <a:rPr sz="2400" spc="-25" dirty="0">
                <a:latin typeface="Calibri Light"/>
                <a:cs typeface="Calibri Light"/>
              </a:rPr>
              <a:t>2011-</a:t>
            </a:r>
            <a:r>
              <a:rPr sz="2400" dirty="0">
                <a:latin typeface="Calibri Light"/>
                <a:cs typeface="Calibri Light"/>
              </a:rPr>
              <a:t>35</a:t>
            </a:r>
            <a:r>
              <a:rPr sz="2400" spc="-60" dirty="0">
                <a:latin typeface="Calibri Light"/>
                <a:cs typeface="Calibri Light"/>
              </a:rPr>
              <a:t> </a:t>
            </a:r>
            <a:r>
              <a:rPr sz="2400" spc="-25" dirty="0">
                <a:latin typeface="Calibri Light"/>
                <a:cs typeface="Calibri Light"/>
              </a:rPr>
              <a:t>Advarsel</a:t>
            </a:r>
            <a:r>
              <a:rPr sz="2400" spc="-50" dirty="0">
                <a:latin typeface="Calibri Light"/>
                <a:cs typeface="Calibri Light"/>
              </a:rPr>
              <a:t> </a:t>
            </a:r>
            <a:r>
              <a:rPr sz="2400" dirty="0">
                <a:latin typeface="Calibri Light"/>
                <a:cs typeface="Calibri Light"/>
              </a:rPr>
              <a:t>til</a:t>
            </a:r>
            <a:r>
              <a:rPr sz="2400" spc="-50" dirty="0">
                <a:latin typeface="Calibri Light"/>
                <a:cs typeface="Calibri Light"/>
              </a:rPr>
              <a:t> </a:t>
            </a:r>
            <a:r>
              <a:rPr sz="2400" spc="-35" dirty="0">
                <a:latin typeface="Calibri Light"/>
                <a:cs typeface="Calibri Light"/>
              </a:rPr>
              <a:t>psykolog</a:t>
            </a:r>
            <a:r>
              <a:rPr sz="2400" spc="-65" dirty="0">
                <a:latin typeface="Calibri Light"/>
                <a:cs typeface="Calibri Light"/>
              </a:rPr>
              <a:t> </a:t>
            </a:r>
            <a:r>
              <a:rPr sz="2400" dirty="0">
                <a:latin typeface="Calibri Light"/>
                <a:cs typeface="Calibri Light"/>
              </a:rPr>
              <a:t>–</a:t>
            </a:r>
            <a:r>
              <a:rPr sz="2400" spc="-40" dirty="0">
                <a:latin typeface="Calibri Light"/>
                <a:cs typeface="Calibri Light"/>
              </a:rPr>
              <a:t> </a:t>
            </a:r>
            <a:r>
              <a:rPr sz="2400" spc="-20" dirty="0">
                <a:latin typeface="Calibri Light"/>
                <a:cs typeface="Calibri Light"/>
              </a:rPr>
              <a:t>meldeplikt</a:t>
            </a:r>
            <a:r>
              <a:rPr sz="2400" spc="-55" dirty="0">
                <a:latin typeface="Calibri Light"/>
                <a:cs typeface="Calibri Light"/>
              </a:rPr>
              <a:t> </a:t>
            </a:r>
            <a:r>
              <a:rPr sz="2400" dirty="0">
                <a:latin typeface="Calibri Light"/>
                <a:cs typeface="Calibri Light"/>
              </a:rPr>
              <a:t>til</a:t>
            </a:r>
            <a:r>
              <a:rPr sz="2400" spc="-50" dirty="0">
                <a:latin typeface="Calibri Light"/>
                <a:cs typeface="Calibri Light"/>
              </a:rPr>
              <a:t> </a:t>
            </a:r>
            <a:r>
              <a:rPr sz="2400" spc="-25" dirty="0">
                <a:latin typeface="Calibri Light"/>
                <a:cs typeface="Calibri Light"/>
              </a:rPr>
              <a:t>barnevernet.</a:t>
            </a:r>
            <a:r>
              <a:rPr sz="2400" spc="-70" dirty="0">
                <a:latin typeface="Calibri Light"/>
                <a:cs typeface="Calibri Light"/>
              </a:rPr>
              <a:t> </a:t>
            </a:r>
            <a:r>
              <a:rPr sz="2400" spc="-10" dirty="0">
                <a:latin typeface="Calibri Light"/>
                <a:cs typeface="Calibri Light"/>
              </a:rPr>
              <a:t>Stadfestet. </a:t>
            </a:r>
            <a:r>
              <a:rPr sz="2400" spc="-35" dirty="0">
                <a:latin typeface="Calibri Light"/>
                <a:cs typeface="Calibri Light"/>
              </a:rPr>
              <a:t>Helsepersonelloven</a:t>
            </a:r>
            <a:r>
              <a:rPr sz="2400" spc="-55" dirty="0">
                <a:latin typeface="Calibri Light"/>
                <a:cs typeface="Calibri Light"/>
              </a:rPr>
              <a:t> </a:t>
            </a:r>
            <a:r>
              <a:rPr sz="2400" dirty="0">
                <a:latin typeface="Calibri Light"/>
                <a:cs typeface="Calibri Light"/>
              </a:rPr>
              <a:t>§</a:t>
            </a:r>
            <a:r>
              <a:rPr sz="2400" spc="-10" dirty="0">
                <a:latin typeface="Calibri Light"/>
                <a:cs typeface="Calibri Light"/>
              </a:rPr>
              <a:t> </a:t>
            </a:r>
            <a:r>
              <a:rPr sz="2400" dirty="0">
                <a:latin typeface="Calibri Light"/>
                <a:cs typeface="Calibri Light"/>
              </a:rPr>
              <a:t>56</a:t>
            </a:r>
            <a:r>
              <a:rPr sz="2400" spc="-20" dirty="0">
                <a:latin typeface="Calibri Light"/>
                <a:cs typeface="Calibri Light"/>
              </a:rPr>
              <a:t> </a:t>
            </a:r>
            <a:r>
              <a:rPr sz="2400" spc="-60" dirty="0">
                <a:latin typeface="Calibri Light"/>
                <a:cs typeface="Calibri Light"/>
              </a:rPr>
              <a:t>jf.</a:t>
            </a:r>
            <a:r>
              <a:rPr sz="2400" spc="-40" dirty="0">
                <a:latin typeface="Calibri Light"/>
                <a:cs typeface="Calibri Light"/>
              </a:rPr>
              <a:t> </a:t>
            </a:r>
            <a:r>
              <a:rPr sz="2400" dirty="0">
                <a:latin typeface="Calibri Light"/>
                <a:cs typeface="Calibri Light"/>
              </a:rPr>
              <a:t>§</a:t>
            </a:r>
            <a:r>
              <a:rPr sz="2400" spc="-10" dirty="0">
                <a:latin typeface="Calibri Light"/>
                <a:cs typeface="Calibri Light"/>
              </a:rPr>
              <a:t> </a:t>
            </a:r>
            <a:r>
              <a:rPr sz="2400" spc="-25" dirty="0">
                <a:latin typeface="Calibri Light"/>
                <a:cs typeface="Calibri Light"/>
              </a:rPr>
              <a:t>33.</a:t>
            </a:r>
            <a:endParaRPr sz="2400" dirty="0">
              <a:latin typeface="Calibri Light"/>
              <a:cs typeface="Calibri Light"/>
            </a:endParaRPr>
          </a:p>
        </p:txBody>
      </p:sp>
      <p:sp>
        <p:nvSpPr>
          <p:cNvPr id="3" name="object 3"/>
          <p:cNvSpPr txBox="1"/>
          <p:nvPr/>
        </p:nvSpPr>
        <p:spPr>
          <a:xfrm>
            <a:off x="2288794" y="1662176"/>
            <a:ext cx="7536815" cy="3872229"/>
          </a:xfrm>
          <a:prstGeom prst="rect">
            <a:avLst/>
          </a:prstGeom>
        </p:spPr>
        <p:txBody>
          <a:bodyPr vert="horz" wrap="square" lIns="0" tIns="74295" rIns="0" bIns="0" rtlCol="0">
            <a:spAutoFit/>
          </a:bodyPr>
          <a:lstStyle/>
          <a:p>
            <a:pPr marL="12700" marR="5080">
              <a:lnSpc>
                <a:spcPct val="80000"/>
              </a:lnSpc>
              <a:spcBef>
                <a:spcPts val="585"/>
              </a:spcBef>
            </a:pPr>
            <a:r>
              <a:rPr sz="2000" dirty="0">
                <a:latin typeface="Calibri"/>
                <a:cs typeface="Calibri"/>
              </a:rPr>
              <a:t>Klageren</a:t>
            </a:r>
            <a:r>
              <a:rPr sz="2000" spc="-70" dirty="0">
                <a:latin typeface="Calibri"/>
                <a:cs typeface="Calibri"/>
              </a:rPr>
              <a:t> </a:t>
            </a:r>
            <a:r>
              <a:rPr sz="2000" dirty="0">
                <a:latin typeface="Calibri"/>
                <a:cs typeface="Calibri"/>
              </a:rPr>
              <a:t>var</a:t>
            </a:r>
            <a:r>
              <a:rPr sz="2000" spc="-70" dirty="0">
                <a:latin typeface="Calibri"/>
                <a:cs typeface="Calibri"/>
              </a:rPr>
              <a:t> </a:t>
            </a:r>
            <a:r>
              <a:rPr sz="2000" dirty="0">
                <a:latin typeface="Calibri"/>
                <a:cs typeface="Calibri"/>
              </a:rPr>
              <a:t>enhetsleder</a:t>
            </a:r>
            <a:r>
              <a:rPr sz="2000" spc="-40" dirty="0">
                <a:latin typeface="Calibri"/>
                <a:cs typeface="Calibri"/>
              </a:rPr>
              <a:t> </a:t>
            </a:r>
            <a:r>
              <a:rPr sz="2000" dirty="0">
                <a:latin typeface="Calibri"/>
                <a:cs typeface="Calibri"/>
              </a:rPr>
              <a:t>ved</a:t>
            </a:r>
            <a:r>
              <a:rPr sz="2000" spc="-65" dirty="0">
                <a:latin typeface="Calibri"/>
                <a:cs typeface="Calibri"/>
              </a:rPr>
              <a:t> </a:t>
            </a:r>
            <a:r>
              <a:rPr sz="2000" dirty="0">
                <a:latin typeface="Calibri"/>
                <a:cs typeface="Calibri"/>
              </a:rPr>
              <a:t>et</a:t>
            </a:r>
            <a:r>
              <a:rPr sz="2000" spc="-60" dirty="0">
                <a:latin typeface="Calibri"/>
                <a:cs typeface="Calibri"/>
              </a:rPr>
              <a:t> </a:t>
            </a:r>
            <a:r>
              <a:rPr sz="2000" spc="-10" dirty="0">
                <a:latin typeface="Calibri"/>
                <a:cs typeface="Calibri"/>
              </a:rPr>
              <a:t>distriktspsykiatrisk</a:t>
            </a:r>
            <a:r>
              <a:rPr sz="2000" spc="-15" dirty="0">
                <a:latin typeface="Calibri"/>
                <a:cs typeface="Calibri"/>
              </a:rPr>
              <a:t> </a:t>
            </a:r>
            <a:r>
              <a:rPr sz="2000" dirty="0">
                <a:latin typeface="Calibri"/>
                <a:cs typeface="Calibri"/>
              </a:rPr>
              <a:t>senter</a:t>
            </a:r>
            <a:r>
              <a:rPr sz="2000" spc="-40" dirty="0">
                <a:latin typeface="Calibri"/>
                <a:cs typeface="Calibri"/>
              </a:rPr>
              <a:t> </a:t>
            </a:r>
            <a:r>
              <a:rPr sz="2000" dirty="0">
                <a:latin typeface="Calibri"/>
                <a:cs typeface="Calibri"/>
              </a:rPr>
              <a:t>(DPS)</a:t>
            </a:r>
            <a:r>
              <a:rPr sz="2000" spc="-55" dirty="0">
                <a:latin typeface="Calibri"/>
                <a:cs typeface="Calibri"/>
              </a:rPr>
              <a:t> </a:t>
            </a:r>
            <a:r>
              <a:rPr sz="2000" spc="-25" dirty="0">
                <a:latin typeface="Calibri"/>
                <a:cs typeface="Calibri"/>
              </a:rPr>
              <a:t>og </a:t>
            </a:r>
            <a:r>
              <a:rPr sz="2000" spc="-10" dirty="0">
                <a:latin typeface="Calibri"/>
                <a:cs typeface="Calibri"/>
              </a:rPr>
              <a:t>ansvarlig</a:t>
            </a:r>
            <a:r>
              <a:rPr sz="2000" spc="-50" dirty="0">
                <a:latin typeface="Calibri"/>
                <a:cs typeface="Calibri"/>
              </a:rPr>
              <a:t> </a:t>
            </a:r>
            <a:r>
              <a:rPr sz="2000" dirty="0">
                <a:latin typeface="Calibri"/>
                <a:cs typeface="Calibri"/>
              </a:rPr>
              <a:t>for</a:t>
            </a:r>
            <a:r>
              <a:rPr sz="2000" spc="-80" dirty="0">
                <a:latin typeface="Calibri"/>
                <a:cs typeface="Calibri"/>
              </a:rPr>
              <a:t> </a:t>
            </a:r>
            <a:r>
              <a:rPr sz="2000" dirty="0">
                <a:latin typeface="Calibri"/>
                <a:cs typeface="Calibri"/>
              </a:rPr>
              <a:t>inntak</a:t>
            </a:r>
            <a:r>
              <a:rPr sz="2000" spc="-60" dirty="0">
                <a:latin typeface="Calibri"/>
                <a:cs typeface="Calibri"/>
              </a:rPr>
              <a:t> </a:t>
            </a:r>
            <a:r>
              <a:rPr sz="2000" dirty="0">
                <a:latin typeface="Calibri"/>
                <a:cs typeface="Calibri"/>
              </a:rPr>
              <a:t>av</a:t>
            </a:r>
            <a:r>
              <a:rPr sz="2000" spc="-55" dirty="0">
                <a:latin typeface="Calibri"/>
                <a:cs typeface="Calibri"/>
              </a:rPr>
              <a:t> </a:t>
            </a:r>
            <a:r>
              <a:rPr sz="2000" dirty="0">
                <a:latin typeface="Calibri"/>
                <a:cs typeface="Calibri"/>
              </a:rPr>
              <a:t>pasienter</a:t>
            </a:r>
            <a:r>
              <a:rPr sz="2000" spc="-40" dirty="0">
                <a:latin typeface="Calibri"/>
                <a:cs typeface="Calibri"/>
              </a:rPr>
              <a:t> </a:t>
            </a:r>
            <a:r>
              <a:rPr sz="2000" dirty="0">
                <a:latin typeface="Calibri"/>
                <a:cs typeface="Calibri"/>
              </a:rPr>
              <a:t>til</a:t>
            </a:r>
            <a:r>
              <a:rPr sz="2000" spc="-55" dirty="0">
                <a:latin typeface="Calibri"/>
                <a:cs typeface="Calibri"/>
              </a:rPr>
              <a:t> </a:t>
            </a:r>
            <a:r>
              <a:rPr sz="2000" dirty="0">
                <a:latin typeface="Calibri"/>
                <a:cs typeface="Calibri"/>
              </a:rPr>
              <a:t>behandling.</a:t>
            </a:r>
            <a:r>
              <a:rPr sz="2000" spc="-85" dirty="0">
                <a:latin typeface="Calibri"/>
                <a:cs typeface="Calibri"/>
              </a:rPr>
              <a:t> </a:t>
            </a:r>
            <a:r>
              <a:rPr sz="2000" dirty="0">
                <a:latin typeface="Calibri"/>
                <a:cs typeface="Calibri"/>
              </a:rPr>
              <a:t>En</a:t>
            </a:r>
            <a:r>
              <a:rPr sz="2000" spc="-60" dirty="0">
                <a:latin typeface="Calibri"/>
                <a:cs typeface="Calibri"/>
              </a:rPr>
              <a:t> </a:t>
            </a:r>
            <a:r>
              <a:rPr sz="2000" dirty="0">
                <a:latin typeface="Calibri"/>
                <a:cs typeface="Calibri"/>
              </a:rPr>
              <a:t>pasient</a:t>
            </a:r>
            <a:r>
              <a:rPr sz="2000" spc="-45" dirty="0">
                <a:latin typeface="Calibri"/>
                <a:cs typeface="Calibri"/>
              </a:rPr>
              <a:t> </a:t>
            </a:r>
            <a:r>
              <a:rPr sz="2000" dirty="0">
                <a:latin typeface="Calibri"/>
                <a:cs typeface="Calibri"/>
              </a:rPr>
              <a:t>var</a:t>
            </a:r>
            <a:r>
              <a:rPr sz="2000" spc="-70" dirty="0">
                <a:latin typeface="Calibri"/>
                <a:cs typeface="Calibri"/>
              </a:rPr>
              <a:t> </a:t>
            </a:r>
            <a:r>
              <a:rPr sz="2000" dirty="0">
                <a:latin typeface="Calibri"/>
                <a:cs typeface="Calibri"/>
              </a:rPr>
              <a:t>henvist</a:t>
            </a:r>
            <a:r>
              <a:rPr sz="2000" spc="-50" dirty="0">
                <a:latin typeface="Calibri"/>
                <a:cs typeface="Calibri"/>
              </a:rPr>
              <a:t> </a:t>
            </a:r>
            <a:r>
              <a:rPr sz="2000" spc="-25" dirty="0">
                <a:latin typeface="Calibri"/>
                <a:cs typeface="Calibri"/>
              </a:rPr>
              <a:t>til </a:t>
            </a:r>
            <a:r>
              <a:rPr sz="2000" dirty="0">
                <a:latin typeface="Calibri"/>
                <a:cs typeface="Calibri"/>
              </a:rPr>
              <a:t>DPS</a:t>
            </a:r>
            <a:r>
              <a:rPr sz="2000" spc="-50" dirty="0">
                <a:latin typeface="Calibri"/>
                <a:cs typeface="Calibri"/>
              </a:rPr>
              <a:t> </a:t>
            </a:r>
            <a:r>
              <a:rPr sz="2000" dirty="0">
                <a:latin typeface="Calibri"/>
                <a:cs typeface="Calibri"/>
              </a:rPr>
              <a:t>fra</a:t>
            </a:r>
            <a:r>
              <a:rPr sz="2000" spc="-45" dirty="0">
                <a:latin typeface="Calibri"/>
                <a:cs typeface="Calibri"/>
              </a:rPr>
              <a:t> </a:t>
            </a:r>
            <a:r>
              <a:rPr sz="2000" spc="-10" dirty="0">
                <a:latin typeface="Calibri"/>
                <a:cs typeface="Calibri"/>
              </a:rPr>
              <a:t>fastlegen,</a:t>
            </a:r>
            <a:r>
              <a:rPr sz="2000" spc="-40" dirty="0">
                <a:latin typeface="Calibri"/>
                <a:cs typeface="Calibri"/>
              </a:rPr>
              <a:t> </a:t>
            </a:r>
            <a:r>
              <a:rPr sz="2000" dirty="0">
                <a:latin typeface="Calibri"/>
                <a:cs typeface="Calibri"/>
              </a:rPr>
              <a:t>og</a:t>
            </a:r>
            <a:r>
              <a:rPr sz="2000" spc="-50" dirty="0">
                <a:latin typeface="Calibri"/>
                <a:cs typeface="Calibri"/>
              </a:rPr>
              <a:t> </a:t>
            </a:r>
            <a:r>
              <a:rPr sz="2000" dirty="0">
                <a:latin typeface="Calibri"/>
                <a:cs typeface="Calibri"/>
              </a:rPr>
              <a:t>det</a:t>
            </a:r>
            <a:r>
              <a:rPr sz="2000" spc="-55" dirty="0">
                <a:latin typeface="Calibri"/>
                <a:cs typeface="Calibri"/>
              </a:rPr>
              <a:t> </a:t>
            </a:r>
            <a:r>
              <a:rPr sz="2000" dirty="0">
                <a:latin typeface="Calibri"/>
                <a:cs typeface="Calibri"/>
              </a:rPr>
              <a:t>fremgikk</a:t>
            </a:r>
            <a:r>
              <a:rPr sz="2000" spc="-40" dirty="0">
                <a:latin typeface="Calibri"/>
                <a:cs typeface="Calibri"/>
              </a:rPr>
              <a:t> </a:t>
            </a:r>
            <a:r>
              <a:rPr sz="2000" dirty="0">
                <a:latin typeface="Calibri"/>
                <a:cs typeface="Calibri"/>
              </a:rPr>
              <a:t>at</a:t>
            </a:r>
            <a:r>
              <a:rPr sz="2000" spc="-35" dirty="0">
                <a:latin typeface="Calibri"/>
                <a:cs typeface="Calibri"/>
              </a:rPr>
              <a:t> </a:t>
            </a:r>
            <a:r>
              <a:rPr sz="2000" dirty="0">
                <a:latin typeface="Calibri"/>
                <a:cs typeface="Calibri"/>
              </a:rPr>
              <a:t>pasienten</a:t>
            </a:r>
            <a:r>
              <a:rPr sz="2000" spc="-35" dirty="0">
                <a:latin typeface="Calibri"/>
                <a:cs typeface="Calibri"/>
              </a:rPr>
              <a:t> </a:t>
            </a:r>
            <a:r>
              <a:rPr sz="2000" dirty="0">
                <a:latin typeface="Calibri"/>
                <a:cs typeface="Calibri"/>
              </a:rPr>
              <a:t>hadde</a:t>
            </a:r>
            <a:r>
              <a:rPr sz="2000" spc="-60" dirty="0">
                <a:latin typeface="Calibri"/>
                <a:cs typeface="Calibri"/>
              </a:rPr>
              <a:t> </a:t>
            </a:r>
            <a:r>
              <a:rPr sz="2000" dirty="0">
                <a:latin typeface="Calibri"/>
                <a:cs typeface="Calibri"/>
              </a:rPr>
              <a:t>vært</a:t>
            </a:r>
            <a:r>
              <a:rPr sz="2000" spc="-45" dirty="0">
                <a:latin typeface="Calibri"/>
                <a:cs typeface="Calibri"/>
              </a:rPr>
              <a:t> </a:t>
            </a:r>
            <a:r>
              <a:rPr sz="2000" dirty="0">
                <a:latin typeface="Calibri"/>
                <a:cs typeface="Calibri"/>
              </a:rPr>
              <a:t>voldelig</a:t>
            </a:r>
            <a:r>
              <a:rPr sz="2000" spc="-40" dirty="0">
                <a:latin typeface="Calibri"/>
                <a:cs typeface="Calibri"/>
              </a:rPr>
              <a:t> </a:t>
            </a:r>
            <a:r>
              <a:rPr sz="2000" spc="-25" dirty="0">
                <a:latin typeface="Calibri"/>
                <a:cs typeface="Calibri"/>
              </a:rPr>
              <a:t>mot </a:t>
            </a:r>
            <a:r>
              <a:rPr sz="2000" dirty="0">
                <a:latin typeface="Calibri"/>
                <a:cs typeface="Calibri"/>
              </a:rPr>
              <a:t>kone</a:t>
            </a:r>
            <a:r>
              <a:rPr sz="2000" spc="-70" dirty="0">
                <a:latin typeface="Calibri"/>
                <a:cs typeface="Calibri"/>
              </a:rPr>
              <a:t> </a:t>
            </a:r>
            <a:r>
              <a:rPr sz="2000" dirty="0">
                <a:latin typeface="Calibri"/>
                <a:cs typeface="Calibri"/>
              </a:rPr>
              <a:t>og</a:t>
            </a:r>
            <a:r>
              <a:rPr sz="2000" spc="-75" dirty="0">
                <a:latin typeface="Calibri"/>
                <a:cs typeface="Calibri"/>
              </a:rPr>
              <a:t> </a:t>
            </a:r>
            <a:r>
              <a:rPr sz="2000" dirty="0">
                <a:latin typeface="Calibri"/>
                <a:cs typeface="Calibri"/>
              </a:rPr>
              <a:t>barn.</a:t>
            </a:r>
            <a:r>
              <a:rPr sz="2000" spc="-65" dirty="0">
                <a:latin typeface="Calibri"/>
                <a:cs typeface="Calibri"/>
              </a:rPr>
              <a:t> </a:t>
            </a:r>
            <a:r>
              <a:rPr sz="2000" dirty="0">
                <a:latin typeface="Calibri"/>
                <a:cs typeface="Calibri"/>
              </a:rPr>
              <a:t>Etter</a:t>
            </a:r>
            <a:r>
              <a:rPr sz="2000" spc="-60" dirty="0">
                <a:latin typeface="Calibri"/>
                <a:cs typeface="Calibri"/>
              </a:rPr>
              <a:t> </a:t>
            </a:r>
            <a:r>
              <a:rPr sz="2000" dirty="0">
                <a:latin typeface="Calibri"/>
                <a:cs typeface="Calibri"/>
              </a:rPr>
              <a:t>nærmere</a:t>
            </a:r>
            <a:r>
              <a:rPr sz="2000" spc="-50" dirty="0">
                <a:latin typeface="Calibri"/>
                <a:cs typeface="Calibri"/>
              </a:rPr>
              <a:t> </a:t>
            </a:r>
            <a:r>
              <a:rPr sz="2000" dirty="0">
                <a:latin typeface="Calibri"/>
                <a:cs typeface="Calibri"/>
              </a:rPr>
              <a:t>ett</a:t>
            </a:r>
            <a:r>
              <a:rPr sz="2000" spc="-65" dirty="0">
                <a:latin typeface="Calibri"/>
                <a:cs typeface="Calibri"/>
              </a:rPr>
              <a:t> </a:t>
            </a:r>
            <a:r>
              <a:rPr sz="2000" dirty="0">
                <a:latin typeface="Calibri"/>
                <a:cs typeface="Calibri"/>
              </a:rPr>
              <a:t>års</a:t>
            </a:r>
            <a:r>
              <a:rPr sz="2000" spc="-60" dirty="0">
                <a:latin typeface="Calibri"/>
                <a:cs typeface="Calibri"/>
              </a:rPr>
              <a:t> </a:t>
            </a:r>
            <a:r>
              <a:rPr sz="2000" dirty="0">
                <a:latin typeface="Calibri"/>
                <a:cs typeface="Calibri"/>
              </a:rPr>
              <a:t>behandling</a:t>
            </a:r>
            <a:r>
              <a:rPr sz="2000" spc="-75" dirty="0">
                <a:latin typeface="Calibri"/>
                <a:cs typeface="Calibri"/>
              </a:rPr>
              <a:t> </a:t>
            </a:r>
            <a:r>
              <a:rPr sz="2000" dirty="0">
                <a:latin typeface="Calibri"/>
                <a:cs typeface="Calibri"/>
              </a:rPr>
              <a:t>sendte</a:t>
            </a:r>
            <a:r>
              <a:rPr sz="2000" spc="-60" dirty="0">
                <a:latin typeface="Calibri"/>
                <a:cs typeface="Calibri"/>
              </a:rPr>
              <a:t> </a:t>
            </a:r>
            <a:r>
              <a:rPr sz="2000" dirty="0">
                <a:latin typeface="Calibri"/>
                <a:cs typeface="Calibri"/>
              </a:rPr>
              <a:t>klageren</a:t>
            </a:r>
            <a:r>
              <a:rPr sz="2000" spc="-60" dirty="0">
                <a:latin typeface="Calibri"/>
                <a:cs typeface="Calibri"/>
              </a:rPr>
              <a:t> </a:t>
            </a:r>
            <a:r>
              <a:rPr sz="2000" spc="-25" dirty="0">
                <a:latin typeface="Calibri"/>
                <a:cs typeface="Calibri"/>
              </a:rPr>
              <a:t>og </a:t>
            </a:r>
            <a:r>
              <a:rPr sz="2000" dirty="0">
                <a:latin typeface="Calibri"/>
                <a:cs typeface="Calibri"/>
              </a:rPr>
              <a:t>behandlende</a:t>
            </a:r>
            <a:r>
              <a:rPr sz="2000" spc="-75" dirty="0">
                <a:latin typeface="Calibri"/>
                <a:cs typeface="Calibri"/>
              </a:rPr>
              <a:t> </a:t>
            </a:r>
            <a:r>
              <a:rPr sz="2000" spc="-10" dirty="0">
                <a:latin typeface="Calibri"/>
                <a:cs typeface="Calibri"/>
              </a:rPr>
              <a:t>sykepleier</a:t>
            </a:r>
            <a:r>
              <a:rPr sz="2000" spc="-50" dirty="0">
                <a:latin typeface="Calibri"/>
                <a:cs typeface="Calibri"/>
              </a:rPr>
              <a:t> </a:t>
            </a:r>
            <a:r>
              <a:rPr sz="2000" dirty="0">
                <a:latin typeface="Calibri"/>
                <a:cs typeface="Calibri"/>
              </a:rPr>
              <a:t>sammen</a:t>
            </a:r>
            <a:r>
              <a:rPr sz="2000" spc="-50" dirty="0">
                <a:latin typeface="Calibri"/>
                <a:cs typeface="Calibri"/>
              </a:rPr>
              <a:t> </a:t>
            </a:r>
            <a:r>
              <a:rPr sz="2000" dirty="0">
                <a:latin typeface="Calibri"/>
                <a:cs typeface="Calibri"/>
              </a:rPr>
              <a:t>bekymringsmelding</a:t>
            </a:r>
            <a:r>
              <a:rPr sz="2000" spc="-55" dirty="0">
                <a:latin typeface="Calibri"/>
                <a:cs typeface="Calibri"/>
              </a:rPr>
              <a:t> </a:t>
            </a:r>
            <a:r>
              <a:rPr sz="2000" dirty="0">
                <a:latin typeface="Calibri"/>
                <a:cs typeface="Calibri"/>
              </a:rPr>
              <a:t>til</a:t>
            </a:r>
            <a:r>
              <a:rPr sz="2000" spc="-65" dirty="0">
                <a:latin typeface="Calibri"/>
                <a:cs typeface="Calibri"/>
              </a:rPr>
              <a:t> </a:t>
            </a:r>
            <a:r>
              <a:rPr sz="2000" dirty="0">
                <a:latin typeface="Calibri"/>
                <a:cs typeface="Calibri"/>
              </a:rPr>
              <a:t>barnevernet.</a:t>
            </a:r>
            <a:r>
              <a:rPr sz="2000" spc="-50" dirty="0">
                <a:latin typeface="Calibri"/>
                <a:cs typeface="Calibri"/>
              </a:rPr>
              <a:t> </a:t>
            </a:r>
            <a:r>
              <a:rPr sz="2000" spc="-25" dirty="0">
                <a:latin typeface="Calibri"/>
                <a:cs typeface="Calibri"/>
              </a:rPr>
              <a:t>Ut </a:t>
            </a:r>
            <a:r>
              <a:rPr sz="2000" dirty="0">
                <a:latin typeface="Calibri"/>
                <a:cs typeface="Calibri"/>
              </a:rPr>
              <a:t>fra</a:t>
            </a:r>
            <a:r>
              <a:rPr sz="2000" spc="-45" dirty="0">
                <a:latin typeface="Calibri"/>
                <a:cs typeface="Calibri"/>
              </a:rPr>
              <a:t> </a:t>
            </a:r>
            <a:r>
              <a:rPr sz="2000" dirty="0">
                <a:latin typeface="Calibri"/>
                <a:cs typeface="Calibri"/>
              </a:rPr>
              <a:t>de</a:t>
            </a:r>
            <a:r>
              <a:rPr sz="2000" spc="-55" dirty="0">
                <a:latin typeface="Calibri"/>
                <a:cs typeface="Calibri"/>
              </a:rPr>
              <a:t> </a:t>
            </a:r>
            <a:r>
              <a:rPr sz="2000" dirty="0">
                <a:latin typeface="Calibri"/>
                <a:cs typeface="Calibri"/>
              </a:rPr>
              <a:t>opplysninger</a:t>
            </a:r>
            <a:r>
              <a:rPr sz="2000" spc="-65" dirty="0">
                <a:latin typeface="Calibri"/>
                <a:cs typeface="Calibri"/>
              </a:rPr>
              <a:t> </a:t>
            </a:r>
            <a:r>
              <a:rPr sz="2000" dirty="0">
                <a:latin typeface="Calibri"/>
                <a:cs typeface="Calibri"/>
              </a:rPr>
              <a:t>som</a:t>
            </a:r>
            <a:r>
              <a:rPr sz="2000" spc="-55" dirty="0">
                <a:latin typeface="Calibri"/>
                <a:cs typeface="Calibri"/>
              </a:rPr>
              <a:t> </a:t>
            </a:r>
            <a:r>
              <a:rPr sz="2000" spc="-10" dirty="0">
                <a:latin typeface="Calibri"/>
                <a:cs typeface="Calibri"/>
              </a:rPr>
              <a:t>fremkom</a:t>
            </a:r>
            <a:r>
              <a:rPr sz="2000" spc="-45" dirty="0">
                <a:latin typeface="Calibri"/>
                <a:cs typeface="Calibri"/>
              </a:rPr>
              <a:t> </a:t>
            </a:r>
            <a:r>
              <a:rPr sz="2000" dirty="0">
                <a:latin typeface="Calibri"/>
                <a:cs typeface="Calibri"/>
              </a:rPr>
              <a:t>i</a:t>
            </a:r>
            <a:r>
              <a:rPr sz="2000" spc="-50" dirty="0">
                <a:latin typeface="Calibri"/>
                <a:cs typeface="Calibri"/>
              </a:rPr>
              <a:t> </a:t>
            </a:r>
            <a:r>
              <a:rPr sz="2000" dirty="0">
                <a:latin typeface="Calibri"/>
                <a:cs typeface="Calibri"/>
              </a:rPr>
              <a:t>henvisningen</a:t>
            </a:r>
            <a:r>
              <a:rPr sz="2000" spc="-55" dirty="0">
                <a:latin typeface="Calibri"/>
                <a:cs typeface="Calibri"/>
              </a:rPr>
              <a:t> </a:t>
            </a:r>
            <a:r>
              <a:rPr sz="2000" dirty="0">
                <a:latin typeface="Calibri"/>
                <a:cs typeface="Calibri"/>
              </a:rPr>
              <a:t>fra</a:t>
            </a:r>
            <a:r>
              <a:rPr sz="2000" spc="-50" dirty="0">
                <a:latin typeface="Calibri"/>
                <a:cs typeface="Calibri"/>
              </a:rPr>
              <a:t> </a:t>
            </a:r>
            <a:r>
              <a:rPr sz="2000" spc="-10" dirty="0">
                <a:latin typeface="Calibri"/>
                <a:cs typeface="Calibri"/>
              </a:rPr>
              <a:t>fastlegen,</a:t>
            </a:r>
            <a:r>
              <a:rPr sz="2000" spc="-40" dirty="0">
                <a:latin typeface="Calibri"/>
                <a:cs typeface="Calibri"/>
              </a:rPr>
              <a:t> </a:t>
            </a:r>
            <a:r>
              <a:rPr sz="2000" dirty="0">
                <a:latin typeface="Calibri"/>
                <a:cs typeface="Calibri"/>
              </a:rPr>
              <a:t>var</a:t>
            </a:r>
            <a:r>
              <a:rPr sz="2000" spc="-60" dirty="0">
                <a:latin typeface="Calibri"/>
                <a:cs typeface="Calibri"/>
              </a:rPr>
              <a:t> </a:t>
            </a:r>
            <a:r>
              <a:rPr sz="2000" spc="-25" dirty="0">
                <a:latin typeface="Calibri"/>
                <a:cs typeface="Calibri"/>
              </a:rPr>
              <a:t>det </a:t>
            </a:r>
            <a:r>
              <a:rPr sz="2000" dirty="0">
                <a:latin typeface="Calibri"/>
                <a:cs typeface="Calibri"/>
              </a:rPr>
              <a:t>allerede</a:t>
            </a:r>
            <a:r>
              <a:rPr sz="2000" spc="-40" dirty="0">
                <a:latin typeface="Calibri"/>
                <a:cs typeface="Calibri"/>
              </a:rPr>
              <a:t> </a:t>
            </a:r>
            <a:r>
              <a:rPr sz="2000" dirty="0">
                <a:latin typeface="Calibri"/>
                <a:cs typeface="Calibri"/>
              </a:rPr>
              <a:t>ved</a:t>
            </a:r>
            <a:r>
              <a:rPr sz="2000" spc="-45" dirty="0">
                <a:latin typeface="Calibri"/>
                <a:cs typeface="Calibri"/>
              </a:rPr>
              <a:t> </a:t>
            </a:r>
            <a:r>
              <a:rPr sz="2000" spc="-10" dirty="0">
                <a:latin typeface="Calibri"/>
                <a:cs typeface="Calibri"/>
              </a:rPr>
              <a:t>inntaksmøtet</a:t>
            </a:r>
            <a:r>
              <a:rPr sz="2000" spc="-15" dirty="0">
                <a:latin typeface="Calibri"/>
                <a:cs typeface="Calibri"/>
              </a:rPr>
              <a:t> </a:t>
            </a:r>
            <a:r>
              <a:rPr sz="2000" dirty="0">
                <a:latin typeface="Calibri"/>
                <a:cs typeface="Calibri"/>
              </a:rPr>
              <a:t>grunn</a:t>
            </a:r>
            <a:r>
              <a:rPr sz="2000" spc="-60" dirty="0">
                <a:latin typeface="Calibri"/>
                <a:cs typeface="Calibri"/>
              </a:rPr>
              <a:t> </a:t>
            </a:r>
            <a:r>
              <a:rPr sz="2000" dirty="0">
                <a:latin typeface="Calibri"/>
                <a:cs typeface="Calibri"/>
              </a:rPr>
              <a:t>til</a:t>
            </a:r>
            <a:r>
              <a:rPr sz="2000" spc="-40" dirty="0">
                <a:latin typeface="Calibri"/>
                <a:cs typeface="Calibri"/>
              </a:rPr>
              <a:t> </a:t>
            </a:r>
            <a:r>
              <a:rPr sz="2000" dirty="0">
                <a:latin typeface="Calibri"/>
                <a:cs typeface="Calibri"/>
              </a:rPr>
              <a:t>å</a:t>
            </a:r>
            <a:r>
              <a:rPr sz="2000" spc="-55" dirty="0">
                <a:latin typeface="Calibri"/>
                <a:cs typeface="Calibri"/>
              </a:rPr>
              <a:t> </a:t>
            </a:r>
            <a:r>
              <a:rPr sz="2000" dirty="0">
                <a:latin typeface="Calibri"/>
                <a:cs typeface="Calibri"/>
              </a:rPr>
              <a:t>tro</a:t>
            </a:r>
            <a:r>
              <a:rPr sz="2000" spc="-45" dirty="0">
                <a:latin typeface="Calibri"/>
                <a:cs typeface="Calibri"/>
              </a:rPr>
              <a:t> </a:t>
            </a:r>
            <a:r>
              <a:rPr sz="2000" dirty="0">
                <a:latin typeface="Calibri"/>
                <a:cs typeface="Calibri"/>
              </a:rPr>
              <a:t>at</a:t>
            </a:r>
            <a:r>
              <a:rPr sz="2000" spc="-40" dirty="0">
                <a:latin typeface="Calibri"/>
                <a:cs typeface="Calibri"/>
              </a:rPr>
              <a:t> </a:t>
            </a:r>
            <a:r>
              <a:rPr sz="2000" dirty="0">
                <a:latin typeface="Calibri"/>
                <a:cs typeface="Calibri"/>
              </a:rPr>
              <a:t>det</a:t>
            </a:r>
            <a:r>
              <a:rPr sz="2000" spc="-50" dirty="0">
                <a:latin typeface="Calibri"/>
                <a:cs typeface="Calibri"/>
              </a:rPr>
              <a:t> </a:t>
            </a:r>
            <a:r>
              <a:rPr sz="2000" dirty="0">
                <a:latin typeface="Calibri"/>
                <a:cs typeface="Calibri"/>
              </a:rPr>
              <a:t>forelå</a:t>
            </a:r>
            <a:r>
              <a:rPr sz="2000" spc="-45" dirty="0">
                <a:latin typeface="Calibri"/>
                <a:cs typeface="Calibri"/>
              </a:rPr>
              <a:t> </a:t>
            </a:r>
            <a:r>
              <a:rPr sz="2000" dirty="0">
                <a:latin typeface="Calibri"/>
                <a:cs typeface="Calibri"/>
              </a:rPr>
              <a:t>en</a:t>
            </a:r>
            <a:r>
              <a:rPr sz="2000" spc="-50" dirty="0">
                <a:latin typeface="Calibri"/>
                <a:cs typeface="Calibri"/>
              </a:rPr>
              <a:t> </a:t>
            </a:r>
            <a:r>
              <a:rPr sz="2000" dirty="0">
                <a:latin typeface="Calibri"/>
                <a:cs typeface="Calibri"/>
              </a:rPr>
              <a:t>situasjon</a:t>
            </a:r>
            <a:r>
              <a:rPr sz="2000" spc="-45" dirty="0">
                <a:latin typeface="Calibri"/>
                <a:cs typeface="Calibri"/>
              </a:rPr>
              <a:t> </a:t>
            </a:r>
            <a:r>
              <a:rPr sz="2000" spc="-25" dirty="0">
                <a:latin typeface="Calibri"/>
                <a:cs typeface="Calibri"/>
              </a:rPr>
              <a:t>med </a:t>
            </a:r>
            <a:r>
              <a:rPr sz="2000" dirty="0">
                <a:latin typeface="Calibri"/>
                <a:cs typeface="Calibri"/>
              </a:rPr>
              <a:t>mishandling</a:t>
            </a:r>
            <a:r>
              <a:rPr sz="2000" spc="-60" dirty="0">
                <a:latin typeface="Calibri"/>
                <a:cs typeface="Calibri"/>
              </a:rPr>
              <a:t> </a:t>
            </a:r>
            <a:r>
              <a:rPr sz="2000" dirty="0">
                <a:latin typeface="Calibri"/>
                <a:cs typeface="Calibri"/>
              </a:rPr>
              <a:t>eller</a:t>
            </a:r>
            <a:r>
              <a:rPr sz="2000" spc="-35" dirty="0">
                <a:latin typeface="Calibri"/>
                <a:cs typeface="Calibri"/>
              </a:rPr>
              <a:t> </a:t>
            </a:r>
            <a:r>
              <a:rPr sz="2000" dirty="0">
                <a:latin typeface="Calibri"/>
                <a:cs typeface="Calibri"/>
              </a:rPr>
              <a:t>andre</a:t>
            </a:r>
            <a:r>
              <a:rPr sz="2000" spc="-65" dirty="0">
                <a:latin typeface="Calibri"/>
                <a:cs typeface="Calibri"/>
              </a:rPr>
              <a:t> </a:t>
            </a:r>
            <a:r>
              <a:rPr sz="2000" dirty="0">
                <a:latin typeface="Calibri"/>
                <a:cs typeface="Calibri"/>
              </a:rPr>
              <a:t>former</a:t>
            </a:r>
            <a:r>
              <a:rPr sz="2000" spc="-55" dirty="0">
                <a:latin typeface="Calibri"/>
                <a:cs typeface="Calibri"/>
              </a:rPr>
              <a:t> </a:t>
            </a:r>
            <a:r>
              <a:rPr sz="2000" dirty="0">
                <a:latin typeface="Calibri"/>
                <a:cs typeface="Calibri"/>
              </a:rPr>
              <a:t>for</a:t>
            </a:r>
            <a:r>
              <a:rPr sz="2000" spc="-65" dirty="0">
                <a:latin typeface="Calibri"/>
                <a:cs typeface="Calibri"/>
              </a:rPr>
              <a:t> </a:t>
            </a:r>
            <a:r>
              <a:rPr sz="2000" dirty="0">
                <a:latin typeface="Calibri"/>
                <a:cs typeface="Calibri"/>
              </a:rPr>
              <a:t>alvorlig</a:t>
            </a:r>
            <a:r>
              <a:rPr sz="2000" spc="-45" dirty="0">
                <a:latin typeface="Calibri"/>
                <a:cs typeface="Calibri"/>
              </a:rPr>
              <a:t> </a:t>
            </a:r>
            <a:r>
              <a:rPr sz="2000" spc="-10" dirty="0">
                <a:latin typeface="Calibri"/>
                <a:cs typeface="Calibri"/>
              </a:rPr>
              <a:t>omsorgssvikt.</a:t>
            </a:r>
            <a:r>
              <a:rPr sz="2000" spc="-45" dirty="0">
                <a:latin typeface="Calibri"/>
                <a:cs typeface="Calibri"/>
              </a:rPr>
              <a:t> </a:t>
            </a:r>
            <a:r>
              <a:rPr sz="2000" dirty="0">
                <a:latin typeface="Calibri"/>
                <a:cs typeface="Calibri"/>
              </a:rPr>
              <a:t>Klageren</a:t>
            </a:r>
            <a:r>
              <a:rPr sz="2000" spc="-70" dirty="0">
                <a:latin typeface="Calibri"/>
                <a:cs typeface="Calibri"/>
              </a:rPr>
              <a:t> </a:t>
            </a:r>
            <a:r>
              <a:rPr sz="2000" spc="-10" dirty="0">
                <a:latin typeface="Calibri"/>
                <a:cs typeface="Calibri"/>
              </a:rPr>
              <a:t>skulle </a:t>
            </a:r>
            <a:r>
              <a:rPr sz="2000" dirty="0">
                <a:latin typeface="Calibri"/>
                <a:cs typeface="Calibri"/>
              </a:rPr>
              <a:t>da</a:t>
            </a:r>
            <a:r>
              <a:rPr sz="2000" spc="-35" dirty="0">
                <a:latin typeface="Calibri"/>
                <a:cs typeface="Calibri"/>
              </a:rPr>
              <a:t> </a:t>
            </a:r>
            <a:r>
              <a:rPr sz="2000" dirty="0">
                <a:latin typeface="Calibri"/>
                <a:cs typeface="Calibri"/>
              </a:rPr>
              <a:t>meldt</a:t>
            </a:r>
            <a:r>
              <a:rPr sz="2000" spc="-15" dirty="0">
                <a:latin typeface="Calibri"/>
                <a:cs typeface="Calibri"/>
              </a:rPr>
              <a:t> </a:t>
            </a:r>
            <a:r>
              <a:rPr sz="2000" dirty="0">
                <a:latin typeface="Calibri"/>
                <a:cs typeface="Calibri"/>
              </a:rPr>
              <a:t>fra</a:t>
            </a:r>
            <a:r>
              <a:rPr sz="2000" spc="-45" dirty="0">
                <a:latin typeface="Calibri"/>
                <a:cs typeface="Calibri"/>
              </a:rPr>
              <a:t> </a:t>
            </a:r>
            <a:r>
              <a:rPr sz="2000" dirty="0">
                <a:latin typeface="Calibri"/>
                <a:cs typeface="Calibri"/>
              </a:rPr>
              <a:t>til</a:t>
            </a:r>
            <a:r>
              <a:rPr sz="2000" spc="-25" dirty="0">
                <a:latin typeface="Calibri"/>
                <a:cs typeface="Calibri"/>
              </a:rPr>
              <a:t> </a:t>
            </a:r>
            <a:r>
              <a:rPr sz="2000" spc="-10" dirty="0">
                <a:latin typeface="Calibri"/>
                <a:cs typeface="Calibri"/>
              </a:rPr>
              <a:t>barneverntjenesten.</a:t>
            </a:r>
            <a:r>
              <a:rPr sz="2000" spc="-25" dirty="0">
                <a:latin typeface="Calibri"/>
                <a:cs typeface="Calibri"/>
              </a:rPr>
              <a:t> </a:t>
            </a:r>
            <a:r>
              <a:rPr sz="2000" dirty="0">
                <a:latin typeface="Calibri"/>
                <a:cs typeface="Calibri"/>
              </a:rPr>
              <a:t>I</a:t>
            </a:r>
            <a:r>
              <a:rPr sz="2000" spc="-30" dirty="0">
                <a:latin typeface="Calibri"/>
                <a:cs typeface="Calibri"/>
              </a:rPr>
              <a:t> </a:t>
            </a:r>
            <a:r>
              <a:rPr sz="2000" spc="-10" dirty="0">
                <a:latin typeface="Calibri"/>
                <a:cs typeface="Calibri"/>
              </a:rPr>
              <a:t>opplysningsplikten</a:t>
            </a:r>
            <a:r>
              <a:rPr sz="2000" spc="-40" dirty="0">
                <a:latin typeface="Calibri"/>
                <a:cs typeface="Calibri"/>
              </a:rPr>
              <a:t> </a:t>
            </a:r>
            <a:r>
              <a:rPr sz="2000" dirty="0">
                <a:latin typeface="Calibri"/>
                <a:cs typeface="Calibri"/>
              </a:rPr>
              <a:t>for</a:t>
            </a:r>
            <a:r>
              <a:rPr sz="2000" spc="-55" dirty="0">
                <a:latin typeface="Calibri"/>
                <a:cs typeface="Calibri"/>
              </a:rPr>
              <a:t> </a:t>
            </a:r>
            <a:r>
              <a:rPr sz="2000" dirty="0">
                <a:latin typeface="Calibri"/>
                <a:cs typeface="Calibri"/>
              </a:rPr>
              <a:t>det</a:t>
            </a:r>
            <a:r>
              <a:rPr sz="2000" spc="-35" dirty="0">
                <a:latin typeface="Calibri"/>
                <a:cs typeface="Calibri"/>
              </a:rPr>
              <a:t> </a:t>
            </a:r>
            <a:r>
              <a:rPr sz="2000" spc="-10" dirty="0">
                <a:latin typeface="Calibri"/>
                <a:cs typeface="Calibri"/>
              </a:rPr>
              <a:t>enkelte helsepersonell</a:t>
            </a:r>
            <a:r>
              <a:rPr sz="2000" spc="-15" dirty="0">
                <a:latin typeface="Calibri"/>
                <a:cs typeface="Calibri"/>
              </a:rPr>
              <a:t> </a:t>
            </a:r>
            <a:r>
              <a:rPr sz="2000" dirty="0">
                <a:latin typeface="Calibri"/>
                <a:cs typeface="Calibri"/>
              </a:rPr>
              <a:t>ligger</a:t>
            </a:r>
            <a:r>
              <a:rPr sz="2000" spc="-45" dirty="0">
                <a:latin typeface="Calibri"/>
                <a:cs typeface="Calibri"/>
              </a:rPr>
              <a:t> </a:t>
            </a:r>
            <a:r>
              <a:rPr sz="2000" dirty="0">
                <a:latin typeface="Calibri"/>
                <a:cs typeface="Calibri"/>
              </a:rPr>
              <a:t>at</a:t>
            </a:r>
            <a:r>
              <a:rPr sz="2000" spc="-30" dirty="0">
                <a:latin typeface="Calibri"/>
                <a:cs typeface="Calibri"/>
              </a:rPr>
              <a:t> </a:t>
            </a:r>
            <a:r>
              <a:rPr sz="2000" dirty="0">
                <a:latin typeface="Calibri"/>
                <a:cs typeface="Calibri"/>
              </a:rPr>
              <a:t>enhver</a:t>
            </a:r>
            <a:r>
              <a:rPr sz="2000" spc="-30" dirty="0">
                <a:latin typeface="Calibri"/>
                <a:cs typeface="Calibri"/>
              </a:rPr>
              <a:t> </a:t>
            </a:r>
            <a:r>
              <a:rPr sz="2000" dirty="0">
                <a:latin typeface="Calibri"/>
                <a:cs typeface="Calibri"/>
              </a:rPr>
              <a:t>må</a:t>
            </a:r>
            <a:r>
              <a:rPr sz="2000" spc="-30" dirty="0">
                <a:latin typeface="Calibri"/>
                <a:cs typeface="Calibri"/>
              </a:rPr>
              <a:t> </a:t>
            </a:r>
            <a:r>
              <a:rPr sz="2000" dirty="0">
                <a:latin typeface="Calibri"/>
                <a:cs typeface="Calibri"/>
              </a:rPr>
              <a:t>vurdere</a:t>
            </a:r>
            <a:r>
              <a:rPr sz="2000" spc="-30" dirty="0">
                <a:latin typeface="Calibri"/>
                <a:cs typeface="Calibri"/>
              </a:rPr>
              <a:t> </a:t>
            </a:r>
            <a:r>
              <a:rPr sz="2000" dirty="0">
                <a:latin typeface="Calibri"/>
                <a:cs typeface="Calibri"/>
              </a:rPr>
              <a:t>de</a:t>
            </a:r>
            <a:r>
              <a:rPr sz="2000" spc="-30" dirty="0">
                <a:latin typeface="Calibri"/>
                <a:cs typeface="Calibri"/>
              </a:rPr>
              <a:t> </a:t>
            </a:r>
            <a:r>
              <a:rPr sz="2000" spc="-10" dirty="0">
                <a:latin typeface="Calibri"/>
                <a:cs typeface="Calibri"/>
              </a:rPr>
              <a:t>foreliggende</a:t>
            </a:r>
            <a:r>
              <a:rPr sz="2000" spc="-60" dirty="0">
                <a:latin typeface="Calibri"/>
                <a:cs typeface="Calibri"/>
              </a:rPr>
              <a:t> </a:t>
            </a:r>
            <a:r>
              <a:rPr sz="2000" spc="-10" dirty="0">
                <a:latin typeface="Calibri"/>
                <a:cs typeface="Calibri"/>
              </a:rPr>
              <a:t>opplysninger. </a:t>
            </a:r>
            <a:r>
              <a:rPr sz="2000" dirty="0">
                <a:latin typeface="Calibri"/>
                <a:cs typeface="Calibri"/>
              </a:rPr>
              <a:t>At</a:t>
            </a:r>
            <a:r>
              <a:rPr sz="2000" spc="-60" dirty="0">
                <a:latin typeface="Calibri"/>
                <a:cs typeface="Calibri"/>
              </a:rPr>
              <a:t> </a:t>
            </a:r>
            <a:r>
              <a:rPr sz="2000" dirty="0">
                <a:latin typeface="Calibri"/>
                <a:cs typeface="Calibri"/>
              </a:rPr>
              <a:t>andre</a:t>
            </a:r>
            <a:r>
              <a:rPr sz="2000" spc="-50" dirty="0">
                <a:latin typeface="Calibri"/>
                <a:cs typeface="Calibri"/>
              </a:rPr>
              <a:t> </a:t>
            </a:r>
            <a:r>
              <a:rPr sz="2000" spc="-10" dirty="0">
                <a:latin typeface="Calibri"/>
                <a:cs typeface="Calibri"/>
              </a:rPr>
              <a:t>behandlere/helsepersonell</a:t>
            </a:r>
            <a:r>
              <a:rPr sz="2000" spc="-55" dirty="0">
                <a:latin typeface="Calibri"/>
                <a:cs typeface="Calibri"/>
              </a:rPr>
              <a:t> </a:t>
            </a:r>
            <a:r>
              <a:rPr sz="2000" dirty="0">
                <a:latin typeface="Calibri"/>
                <a:cs typeface="Calibri"/>
              </a:rPr>
              <a:t>ikke</a:t>
            </a:r>
            <a:r>
              <a:rPr sz="2000" spc="-50" dirty="0">
                <a:latin typeface="Calibri"/>
                <a:cs typeface="Calibri"/>
              </a:rPr>
              <a:t> </a:t>
            </a:r>
            <a:r>
              <a:rPr sz="2000" dirty="0">
                <a:latin typeface="Calibri"/>
                <a:cs typeface="Calibri"/>
              </a:rPr>
              <a:t>tidligere</a:t>
            </a:r>
            <a:r>
              <a:rPr sz="2000" spc="-40" dirty="0">
                <a:latin typeface="Calibri"/>
                <a:cs typeface="Calibri"/>
              </a:rPr>
              <a:t> </a:t>
            </a:r>
            <a:r>
              <a:rPr sz="2000" dirty="0">
                <a:latin typeface="Calibri"/>
                <a:cs typeface="Calibri"/>
              </a:rPr>
              <a:t>hadde</a:t>
            </a:r>
            <a:r>
              <a:rPr sz="2000" spc="-70" dirty="0">
                <a:latin typeface="Calibri"/>
                <a:cs typeface="Calibri"/>
              </a:rPr>
              <a:t> </a:t>
            </a:r>
            <a:r>
              <a:rPr sz="2000" dirty="0">
                <a:latin typeface="Calibri"/>
                <a:cs typeface="Calibri"/>
              </a:rPr>
              <a:t>reagert</a:t>
            </a:r>
            <a:r>
              <a:rPr sz="2000" spc="-55" dirty="0">
                <a:latin typeface="Calibri"/>
                <a:cs typeface="Calibri"/>
              </a:rPr>
              <a:t> </a:t>
            </a:r>
            <a:r>
              <a:rPr sz="2000" spc="-25" dirty="0">
                <a:latin typeface="Calibri"/>
                <a:cs typeface="Calibri"/>
              </a:rPr>
              <a:t>på </a:t>
            </a:r>
            <a:r>
              <a:rPr sz="2000" dirty="0">
                <a:latin typeface="Calibri"/>
                <a:cs typeface="Calibri"/>
              </a:rPr>
              <a:t>opplysningene,</a:t>
            </a:r>
            <a:r>
              <a:rPr sz="2000" spc="-80" dirty="0">
                <a:latin typeface="Calibri"/>
                <a:cs typeface="Calibri"/>
              </a:rPr>
              <a:t> </a:t>
            </a:r>
            <a:r>
              <a:rPr sz="2000" dirty="0">
                <a:latin typeface="Calibri"/>
                <a:cs typeface="Calibri"/>
              </a:rPr>
              <a:t>fritar</a:t>
            </a:r>
            <a:r>
              <a:rPr sz="2000" spc="-40" dirty="0">
                <a:latin typeface="Calibri"/>
                <a:cs typeface="Calibri"/>
              </a:rPr>
              <a:t> </a:t>
            </a:r>
            <a:r>
              <a:rPr sz="2000" dirty="0">
                <a:latin typeface="Calibri"/>
                <a:cs typeface="Calibri"/>
              </a:rPr>
              <a:t>ikke</a:t>
            </a:r>
            <a:r>
              <a:rPr sz="2000" spc="-55" dirty="0">
                <a:latin typeface="Calibri"/>
                <a:cs typeface="Calibri"/>
              </a:rPr>
              <a:t> </a:t>
            </a:r>
            <a:r>
              <a:rPr sz="2000" dirty="0">
                <a:latin typeface="Calibri"/>
                <a:cs typeface="Calibri"/>
              </a:rPr>
              <a:t>for</a:t>
            </a:r>
            <a:r>
              <a:rPr sz="2000" spc="-60" dirty="0">
                <a:latin typeface="Calibri"/>
                <a:cs typeface="Calibri"/>
              </a:rPr>
              <a:t> </a:t>
            </a:r>
            <a:r>
              <a:rPr sz="2000" dirty="0">
                <a:latin typeface="Calibri"/>
                <a:cs typeface="Calibri"/>
              </a:rPr>
              <a:t>dette</a:t>
            </a:r>
            <a:r>
              <a:rPr sz="2000" spc="-55" dirty="0">
                <a:latin typeface="Calibri"/>
                <a:cs typeface="Calibri"/>
              </a:rPr>
              <a:t> </a:t>
            </a:r>
            <a:r>
              <a:rPr sz="2000" spc="-40" dirty="0">
                <a:latin typeface="Calibri"/>
                <a:cs typeface="Calibri"/>
              </a:rPr>
              <a:t>ansvar.</a:t>
            </a:r>
            <a:r>
              <a:rPr sz="2000" spc="-55" dirty="0">
                <a:latin typeface="Calibri"/>
                <a:cs typeface="Calibri"/>
              </a:rPr>
              <a:t> </a:t>
            </a:r>
            <a:r>
              <a:rPr sz="2000" dirty="0">
                <a:latin typeface="Calibri"/>
                <a:cs typeface="Calibri"/>
              </a:rPr>
              <a:t>(Se</a:t>
            </a:r>
            <a:r>
              <a:rPr sz="2000" spc="-50" dirty="0">
                <a:latin typeface="Calibri"/>
                <a:cs typeface="Calibri"/>
              </a:rPr>
              <a:t> </a:t>
            </a:r>
            <a:r>
              <a:rPr sz="2000" dirty="0">
                <a:latin typeface="Calibri"/>
                <a:cs typeface="Calibri"/>
              </a:rPr>
              <a:t>11/36</a:t>
            </a:r>
            <a:r>
              <a:rPr sz="2000" spc="-70" dirty="0">
                <a:latin typeface="Calibri"/>
                <a:cs typeface="Calibri"/>
              </a:rPr>
              <a:t> </a:t>
            </a:r>
            <a:r>
              <a:rPr sz="2000" spc="-10" dirty="0">
                <a:latin typeface="Calibri"/>
                <a:cs typeface="Calibri"/>
              </a:rPr>
              <a:t>(HPN-</a:t>
            </a:r>
            <a:r>
              <a:rPr sz="2000" dirty="0">
                <a:latin typeface="Calibri"/>
                <a:cs typeface="Calibri"/>
              </a:rPr>
              <a:t>2011-36)</a:t>
            </a:r>
            <a:r>
              <a:rPr sz="2000" spc="-85" dirty="0">
                <a:latin typeface="Calibri"/>
                <a:cs typeface="Calibri"/>
              </a:rPr>
              <a:t> </a:t>
            </a:r>
            <a:r>
              <a:rPr sz="2000" spc="-25" dirty="0">
                <a:latin typeface="Calibri"/>
                <a:cs typeface="Calibri"/>
              </a:rPr>
              <a:t>og </a:t>
            </a:r>
            <a:r>
              <a:rPr sz="2000" dirty="0">
                <a:latin typeface="Calibri"/>
                <a:cs typeface="Calibri"/>
              </a:rPr>
              <a:t>11/37</a:t>
            </a:r>
            <a:r>
              <a:rPr sz="2000" spc="-10" dirty="0">
                <a:latin typeface="Calibri"/>
                <a:cs typeface="Calibri"/>
              </a:rPr>
              <a:t> (HPN-</a:t>
            </a:r>
            <a:r>
              <a:rPr sz="2000" dirty="0">
                <a:latin typeface="Calibri"/>
                <a:cs typeface="Calibri"/>
              </a:rPr>
              <a:t>2011-</a:t>
            </a:r>
            <a:r>
              <a:rPr sz="2000" spc="-25" dirty="0">
                <a:latin typeface="Calibri"/>
                <a:cs typeface="Calibri"/>
              </a:rPr>
              <a:t>37)</a:t>
            </a:r>
            <a:endParaRPr sz="2000">
              <a:latin typeface="Calibri"/>
              <a:cs typeface="Calibri"/>
            </a:endParaRPr>
          </a:p>
          <a:p>
            <a:pPr marL="12700" marR="360045">
              <a:lnSpc>
                <a:spcPts val="1920"/>
              </a:lnSpc>
              <a:spcBef>
                <a:spcPts val="980"/>
              </a:spcBef>
            </a:pPr>
            <a:r>
              <a:rPr sz="2000" u="sng" spc="-20" dirty="0">
                <a:solidFill>
                  <a:srgbClr val="0462C1"/>
                </a:solidFill>
                <a:uFill>
                  <a:solidFill>
                    <a:srgbClr val="0462C1"/>
                  </a:solidFill>
                </a:uFill>
                <a:latin typeface="Calibri"/>
                <a:cs typeface="Calibri"/>
                <a:hlinkClick r:id="rId3"/>
              </a:rPr>
              <a:t>https://www.helsetilsynet.no/tilsyn/tilsynssaker/ville-</a:t>
            </a:r>
            <a:r>
              <a:rPr sz="2000" u="sng" spc="-30" dirty="0">
                <a:solidFill>
                  <a:srgbClr val="0462C1"/>
                </a:solidFill>
                <a:uFill>
                  <a:solidFill>
                    <a:srgbClr val="0462C1"/>
                  </a:solidFill>
                </a:uFill>
                <a:latin typeface="Calibri"/>
                <a:cs typeface="Calibri"/>
                <a:hlinkClick r:id="rId3"/>
              </a:rPr>
              <a:t>ikke-</a:t>
            </a:r>
            <a:r>
              <a:rPr sz="2000" u="sng" spc="-10" dirty="0">
                <a:solidFill>
                  <a:srgbClr val="0462C1"/>
                </a:solidFill>
                <a:uFill>
                  <a:solidFill>
                    <a:srgbClr val="0462C1"/>
                  </a:solidFill>
                </a:uFill>
                <a:latin typeface="Calibri"/>
                <a:cs typeface="Calibri"/>
                <a:hlinkClick r:id="rId3"/>
              </a:rPr>
              <a:t>overholde-</a:t>
            </a:r>
            <a:r>
              <a:rPr sz="2000" u="none" spc="-10" dirty="0">
                <a:solidFill>
                  <a:srgbClr val="0462C1"/>
                </a:solidFill>
                <a:latin typeface="Calibri"/>
                <a:cs typeface="Calibri"/>
              </a:rPr>
              <a:t> </a:t>
            </a:r>
            <a:r>
              <a:rPr sz="2000" u="sng" spc="-20" dirty="0">
                <a:solidFill>
                  <a:srgbClr val="0462C1"/>
                </a:solidFill>
                <a:uFill>
                  <a:solidFill>
                    <a:srgbClr val="0462C1"/>
                  </a:solidFill>
                </a:uFill>
                <a:latin typeface="Calibri"/>
                <a:cs typeface="Calibri"/>
                <a:hlinkClick r:id="rId3"/>
              </a:rPr>
              <a:t>meldeplikten-</a:t>
            </a:r>
            <a:r>
              <a:rPr sz="2000" u="sng" spc="-10" dirty="0">
                <a:solidFill>
                  <a:srgbClr val="0462C1"/>
                </a:solidFill>
                <a:uFill>
                  <a:solidFill>
                    <a:srgbClr val="0462C1"/>
                  </a:solidFill>
                </a:uFill>
                <a:latin typeface="Calibri"/>
                <a:cs typeface="Calibri"/>
                <a:hlinkClick r:id="rId3"/>
              </a:rPr>
              <a:t>til-</a:t>
            </a:r>
            <a:r>
              <a:rPr sz="2000" u="sng" spc="-20" dirty="0">
                <a:solidFill>
                  <a:srgbClr val="0462C1"/>
                </a:solidFill>
                <a:uFill>
                  <a:solidFill>
                    <a:srgbClr val="0462C1"/>
                  </a:solidFill>
                </a:uFill>
                <a:latin typeface="Calibri"/>
                <a:cs typeface="Calibri"/>
                <a:hlinkClick r:id="rId3"/>
              </a:rPr>
              <a:t>barnevernet-</a:t>
            </a:r>
            <a:r>
              <a:rPr sz="2000" u="sng" spc="-10" dirty="0">
                <a:solidFill>
                  <a:srgbClr val="0462C1"/>
                </a:solidFill>
                <a:uFill>
                  <a:solidFill>
                    <a:srgbClr val="0462C1"/>
                  </a:solidFill>
                </a:uFill>
                <a:latin typeface="Calibri"/>
                <a:cs typeface="Calibri"/>
                <a:hlinkClick r:id="rId3"/>
              </a:rPr>
              <a:t>-</a:t>
            </a:r>
            <a:r>
              <a:rPr sz="2000" u="sng" spc="-20" dirty="0">
                <a:solidFill>
                  <a:srgbClr val="0462C1"/>
                </a:solidFill>
                <a:uFill>
                  <a:solidFill>
                    <a:srgbClr val="0462C1"/>
                  </a:solidFill>
                </a:uFill>
                <a:latin typeface="Calibri"/>
                <a:cs typeface="Calibri"/>
                <a:hlinkClick r:id="rId3"/>
              </a:rPr>
              <a:t>advarsel-</a:t>
            </a:r>
            <a:r>
              <a:rPr sz="2000" u="sng" spc="-10" dirty="0">
                <a:solidFill>
                  <a:srgbClr val="0462C1"/>
                </a:solidFill>
                <a:uFill>
                  <a:solidFill>
                    <a:srgbClr val="0462C1"/>
                  </a:solidFill>
                </a:uFill>
                <a:latin typeface="Calibri"/>
                <a:cs typeface="Calibri"/>
                <a:hlinkClick r:id="rId3"/>
              </a:rPr>
              <a:t>til-psykolog/</a:t>
            </a:r>
            <a:endParaRPr sz="2000">
              <a:latin typeface="Calibri"/>
              <a:cs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963A7D1E-F78E-C761-5FFA-A34F2A4A6713}"/>
              </a:ext>
            </a:extLst>
          </p:cNvPr>
          <p:cNvSpPr>
            <a:spLocks noGrp="1"/>
          </p:cNvSpPr>
          <p:nvPr>
            <p:ph type="title"/>
          </p:nvPr>
        </p:nvSpPr>
        <p:spPr>
          <a:xfrm>
            <a:off x="640080" y="325369"/>
            <a:ext cx="4368602" cy="1956841"/>
          </a:xfrm>
        </p:spPr>
        <p:txBody>
          <a:bodyPr anchor="b">
            <a:normAutofit/>
          </a:bodyPr>
          <a:lstStyle/>
          <a:p>
            <a:pPr>
              <a:lnSpc>
                <a:spcPct val="90000"/>
              </a:lnSpc>
            </a:pPr>
            <a:r>
              <a:rPr lang="nb-NO" sz="3400"/>
              <a:t>Melding på feil grunnlag = </a:t>
            </a:r>
            <a:br>
              <a:rPr lang="nb-NO" sz="3400"/>
            </a:br>
            <a:r>
              <a:rPr lang="nb-NO" sz="3400"/>
              <a:t>brudd på taushetsplikten</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tekst 2">
            <a:extLst>
              <a:ext uri="{FF2B5EF4-FFF2-40B4-BE49-F238E27FC236}">
                <a16:creationId xmlns:a16="http://schemas.microsoft.com/office/drawing/2014/main" id="{6235C4EC-FEB8-40AA-7E6B-A914FE586324}"/>
              </a:ext>
            </a:extLst>
          </p:cNvPr>
          <p:cNvSpPr>
            <a:spLocks noGrp="1"/>
          </p:cNvSpPr>
          <p:nvPr>
            <p:ph idx="1"/>
          </p:nvPr>
        </p:nvSpPr>
        <p:spPr>
          <a:xfrm>
            <a:off x="640080" y="2872899"/>
            <a:ext cx="4243589" cy="3320668"/>
          </a:xfrm>
        </p:spPr>
        <p:txBody>
          <a:bodyPr>
            <a:normAutofit/>
          </a:bodyPr>
          <a:lstStyle/>
          <a:p>
            <a:pPr marL="0" indent="0">
              <a:lnSpc>
                <a:spcPct val="90000"/>
              </a:lnSpc>
              <a:spcAft>
                <a:spcPts val="600"/>
              </a:spcAft>
              <a:buNone/>
            </a:pPr>
            <a:r>
              <a:rPr lang="nb-NO" sz="1400" b="0" i="1" u="none" strike="noStrike" baseline="0">
                <a:latin typeface="Open Sans" panose="020B0606030504020204" pitchFamily="34" charset="0"/>
              </a:rPr>
              <a:t>Informasjon vi har mottatt over tid tyder på at ansatte i skolene i Oslo og Viken ikke har tilstrekkelig kjennskap til reglene om, og </a:t>
            </a:r>
            <a:r>
              <a:rPr lang="nb-NO" sz="1400" b="1" i="1" u="none" strike="noStrike" baseline="0">
                <a:latin typeface="Open Sans" panose="020B0606030504020204" pitchFamily="34" charset="0"/>
              </a:rPr>
              <a:t>grensedragningen mellom, taushetsplikt og opplysningsplikt til barneverntjenesten</a:t>
            </a:r>
            <a:r>
              <a:rPr lang="nb-NO" sz="1400" b="0" i="1" u="none" strike="noStrike" baseline="0">
                <a:latin typeface="Open Sans" panose="020B0606030504020204" pitchFamily="34" charset="0"/>
              </a:rPr>
              <a:t>.Høyt skolefravær alene er ikke et tilstrekkelig grunnlag for å sende bekymringsmelding til barneverntjenesten, jf. opplæringsloven </a:t>
            </a:r>
            <a:r>
              <a:rPr lang="nb-NO" sz="1400" b="0" i="1" u="none" strike="noStrike" baseline="0">
                <a:latin typeface="Calibri" panose="020F0502020204030204" pitchFamily="34" charset="0"/>
              </a:rPr>
              <a:t>§</a:t>
            </a:r>
            <a:r>
              <a:rPr lang="nb-NO" sz="1400" b="0" i="1" u="none" strike="noStrike" baseline="0">
                <a:latin typeface="Open Sans" panose="020B0606030504020204" pitchFamily="34" charset="0"/>
              </a:rPr>
              <a:t>15-3 bokstav a-d.</a:t>
            </a:r>
          </a:p>
          <a:p>
            <a:pPr>
              <a:lnSpc>
                <a:spcPct val="90000"/>
              </a:lnSpc>
              <a:spcAft>
                <a:spcPts val="600"/>
              </a:spcAft>
            </a:pPr>
            <a:endParaRPr lang="nb-NO" sz="1400" b="0" i="1">
              <a:latin typeface="Open Sans" panose="020B0606030504020204" pitchFamily="34" charset="0"/>
            </a:endParaRPr>
          </a:p>
          <a:p>
            <a:pPr marL="0" indent="0">
              <a:lnSpc>
                <a:spcPct val="90000"/>
              </a:lnSpc>
              <a:spcAft>
                <a:spcPts val="600"/>
              </a:spcAft>
              <a:buNone/>
            </a:pPr>
            <a:endParaRPr lang="nb-NO" sz="1400">
              <a:hlinkClick r:id="" action="ppaction://noaction"/>
            </a:endParaRPr>
          </a:p>
          <a:p>
            <a:pPr marL="0" indent="0">
              <a:lnSpc>
                <a:spcPct val="90000"/>
              </a:lnSpc>
              <a:spcAft>
                <a:spcPts val="600"/>
              </a:spcAft>
              <a:buNone/>
            </a:pPr>
            <a:r>
              <a:rPr lang="nb-NO" sz="1400" dirty="0">
                <a:hlinkClick r:id="" action="ppaction://noaction"/>
              </a:rPr>
              <a:t>https://www.statsforvalteren.no/siteassets/fm-oslo-og-viken/barn-og-foreldre/fritak-fra-taushetsplikt/kommunens-rutiner-og-informasjon-til-ansatte-i-skolen-om-meldeplikten-til-barnevernet.pdf</a:t>
            </a:r>
            <a:endParaRPr lang="nb-NO" sz="1400"/>
          </a:p>
          <a:p>
            <a:pPr>
              <a:lnSpc>
                <a:spcPct val="90000"/>
              </a:lnSpc>
              <a:spcAft>
                <a:spcPts val="600"/>
              </a:spcAft>
            </a:pPr>
            <a:endParaRPr lang="nb-NO" sz="1400"/>
          </a:p>
          <a:p>
            <a:pPr>
              <a:lnSpc>
                <a:spcPct val="90000"/>
              </a:lnSpc>
              <a:spcAft>
                <a:spcPts val="600"/>
              </a:spcAft>
            </a:pPr>
            <a:endParaRPr lang="nb-NO" sz="1400"/>
          </a:p>
        </p:txBody>
      </p:sp>
      <p:pic>
        <p:nvPicPr>
          <p:cNvPr id="7" name="Bilde 6" descr="Ung voksen med pedaler ved vann">
            <a:extLst>
              <a:ext uri="{FF2B5EF4-FFF2-40B4-BE49-F238E27FC236}">
                <a16:creationId xmlns:a16="http://schemas.microsoft.com/office/drawing/2014/main" id="{620A2452-2128-EECC-E761-6ADD14322664}"/>
              </a:ext>
            </a:extLst>
          </p:cNvPr>
          <p:cNvPicPr>
            <a:picLocks noChangeAspect="1"/>
          </p:cNvPicPr>
          <p:nvPr/>
        </p:nvPicPr>
        <p:blipFill>
          <a:blip r:embed="rId3" cstate="print">
            <a:extLst>
              <a:ext uri="{28A0092B-C50C-407E-A947-70E740481C1C}">
                <a14:useLocalDpi xmlns:a14="http://schemas.microsoft.com/office/drawing/2010/main" val="0"/>
              </a:ext>
            </a:extLst>
          </a:blip>
          <a:srcRect l="5586" r="27460"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041807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Tittel 1">
            <a:extLst>
              <a:ext uri="{FF2B5EF4-FFF2-40B4-BE49-F238E27FC236}">
                <a16:creationId xmlns:a16="http://schemas.microsoft.com/office/drawing/2014/main" id="{7B84333E-86A5-4FCB-B03A-0A97154D9B34}"/>
              </a:ext>
            </a:extLst>
          </p:cNvPr>
          <p:cNvSpPr>
            <a:spLocks noGrp="1"/>
          </p:cNvSpPr>
          <p:nvPr>
            <p:ph type="title"/>
          </p:nvPr>
        </p:nvSpPr>
        <p:spPr>
          <a:xfrm>
            <a:off x="838200" y="838198"/>
            <a:ext cx="3048000" cy="5306490"/>
          </a:xfrm>
        </p:spPr>
        <p:txBody>
          <a:bodyPr>
            <a:normAutofit/>
          </a:bodyPr>
          <a:lstStyle/>
          <a:p>
            <a:pPr marL="0" marR="0" lvl="0" indent="0" defTabSz="914400" eaLnBrk="1" fontAlgn="auto" latinLnBrk="0" hangingPunct="1">
              <a:spcBef>
                <a:spcPts val="0"/>
              </a:spcBef>
              <a:spcAft>
                <a:spcPts val="0"/>
              </a:spcAft>
              <a:tabLst/>
              <a:defRPr/>
            </a:pPr>
            <a:r>
              <a:rPr kumimoji="0" lang="nb-NO" sz="2400" b="0" i="0" u="none" strike="noStrike" kern="0" cap="none" spc="0" normalizeH="0" baseline="0" noProof="0" dirty="0">
                <a:ln>
                  <a:noFill/>
                </a:ln>
                <a:effectLst/>
                <a:uLnTx/>
                <a:uFillTx/>
                <a:latin typeface="-apple-system"/>
              </a:rPr>
              <a:t>§ </a:t>
            </a:r>
            <a:br>
              <a:rPr kumimoji="0" lang="nb-NO" sz="2400" b="0" i="0" u="none" strike="noStrike" kern="0" cap="none" spc="0" normalizeH="0" baseline="0" noProof="0" dirty="0">
                <a:ln>
                  <a:noFill/>
                </a:ln>
                <a:effectLst/>
                <a:uLnTx/>
                <a:uFillTx/>
                <a:latin typeface="-apple-system"/>
              </a:rPr>
            </a:br>
            <a:r>
              <a:rPr kumimoji="0" lang="nb-NO" sz="2400" i="0" u="none" strike="noStrike" kern="0" cap="none" spc="0" normalizeH="0" baseline="0" noProof="0" dirty="0">
                <a:ln>
                  <a:noFill/>
                </a:ln>
                <a:effectLst/>
                <a:uLnTx/>
                <a:uFillTx/>
                <a:latin typeface="-apple-system"/>
              </a:rPr>
              <a:t>Barnevernloven </a:t>
            </a:r>
            <a:br>
              <a:rPr kumimoji="0" lang="nb-NO" sz="2400" i="0" u="none" strike="noStrike" kern="0" cap="none" spc="0" normalizeH="0" baseline="0" noProof="0" dirty="0">
                <a:ln>
                  <a:noFill/>
                </a:ln>
                <a:effectLst/>
                <a:uLnTx/>
                <a:uFillTx/>
                <a:latin typeface="-apple-system"/>
              </a:rPr>
            </a:br>
            <a:r>
              <a:rPr kumimoji="0" lang="nb-NO" sz="2400" i="0" u="none" strike="noStrike" kern="0" cap="none" spc="0" normalizeH="0" baseline="0" noProof="0" dirty="0">
                <a:ln>
                  <a:noFill/>
                </a:ln>
                <a:effectLst/>
                <a:uLnTx/>
                <a:uFillTx/>
                <a:latin typeface="-apple-system"/>
              </a:rPr>
              <a:t>§13-4</a:t>
            </a:r>
            <a:r>
              <a:rPr kumimoji="0" lang="nb-NO" sz="2400" i="1" u="none" strike="noStrike" kern="0" cap="none" spc="0" normalizeH="0" baseline="0" noProof="0" dirty="0">
                <a:ln>
                  <a:noFill/>
                </a:ln>
                <a:effectLst/>
                <a:uLnTx/>
                <a:uFillTx/>
                <a:latin typeface="-apple-system"/>
              </a:rPr>
              <a:t> Pålegg om å gi opplysninger</a:t>
            </a:r>
            <a:br>
              <a:rPr kumimoji="0" lang="nb-NO" b="0" i="1" u="none" strike="noStrike" kern="0" cap="none" spc="0" normalizeH="0" baseline="0" noProof="0" dirty="0">
                <a:ln>
                  <a:noFill/>
                </a:ln>
                <a:effectLst/>
                <a:uLnTx/>
                <a:uFillTx/>
                <a:latin typeface="-apple-system"/>
              </a:rPr>
            </a:br>
            <a:endParaRPr lang="nb-NO" dirty="0"/>
          </a:p>
        </p:txBody>
      </p:sp>
      <p:sp>
        <p:nvSpPr>
          <p:cNvPr id="3" name="Plassholder for tekst 2">
            <a:extLst>
              <a:ext uri="{FF2B5EF4-FFF2-40B4-BE49-F238E27FC236}">
                <a16:creationId xmlns:a16="http://schemas.microsoft.com/office/drawing/2014/main" id="{CDD628DD-27BC-C113-D920-6BC41316C8E1}"/>
              </a:ext>
            </a:extLst>
          </p:cNvPr>
          <p:cNvSpPr>
            <a:spLocks noGrp="1"/>
          </p:cNvSpPr>
          <p:nvPr>
            <p:ph type="body" idx="1"/>
          </p:nvPr>
        </p:nvSpPr>
        <p:spPr>
          <a:xfrm>
            <a:off x="3886200" y="1066800"/>
            <a:ext cx="7467601" cy="5077888"/>
          </a:xfrm>
        </p:spPr>
        <p:txBody>
          <a:bodyPr anchor="ctr">
            <a:normAutofit fontScale="85000" lnSpcReduction="20000"/>
          </a:bodyPr>
          <a:lstStyle/>
          <a:p>
            <a:pPr>
              <a:lnSpc>
                <a:spcPct val="90000"/>
              </a:lnSpc>
              <a:buNone/>
            </a:pPr>
            <a:r>
              <a:rPr lang="nb-NO" sz="1800" b="0" i="1" dirty="0">
                <a:latin typeface="Abadi" panose="020B0604020104020204" pitchFamily="34" charset="0"/>
              </a:rPr>
              <a:t>De organene som er ansvarlige for gjennomføringen av bestemmelser i denne loven, kan gi pålegg til offentlige myndigheter om å gi taushetsbelagte opplysninger når det er nødvendig for å vurdere, forberede og behandle saker om</a:t>
            </a:r>
          </a:p>
          <a:p>
            <a:pPr>
              <a:lnSpc>
                <a:spcPct val="90000"/>
              </a:lnSpc>
              <a:buNone/>
            </a:pPr>
            <a:endParaRPr lang="nb-NO" sz="1800" b="0" i="1" dirty="0">
              <a:latin typeface="Abadi" panose="020B0604020104020204" pitchFamily="34" charset="0"/>
            </a:endParaRPr>
          </a:p>
          <a:p>
            <a:pPr marL="514350" indent="-514350">
              <a:lnSpc>
                <a:spcPct val="90000"/>
              </a:lnSpc>
              <a:spcBef>
                <a:spcPts val="750"/>
              </a:spcBef>
              <a:buFont typeface="+mj-lt"/>
              <a:buAutoNum type="alphaLcParenR"/>
            </a:pPr>
            <a:r>
              <a:rPr lang="nb-NO" sz="1800" b="0" i="1" dirty="0">
                <a:latin typeface="Abadi" panose="020B0604020104020204" pitchFamily="34" charset="0"/>
              </a:rPr>
              <a:t>vedtak om medisinsk undersøkelse og behandling, jf. § 3-7</a:t>
            </a:r>
          </a:p>
          <a:p>
            <a:pPr>
              <a:lnSpc>
                <a:spcPct val="90000"/>
              </a:lnSpc>
              <a:spcBef>
                <a:spcPts val="750"/>
              </a:spcBef>
              <a:buFont typeface="+mj-lt"/>
              <a:buAutoNum type="alphaLcParenR"/>
            </a:pPr>
            <a:r>
              <a:rPr lang="nb-NO" sz="1800" b="0" i="1" dirty="0">
                <a:latin typeface="Abadi" panose="020B0604020104020204" pitchFamily="34" charset="0"/>
              </a:rPr>
              <a:t>  vedtak om behandling av barn som har særlige behandlings- og opplæringsbehov, jf. § 3-8</a:t>
            </a:r>
          </a:p>
          <a:p>
            <a:pPr>
              <a:lnSpc>
                <a:spcPct val="90000"/>
              </a:lnSpc>
              <a:spcBef>
                <a:spcPts val="750"/>
              </a:spcBef>
              <a:buFont typeface="+mj-lt"/>
              <a:buAutoNum type="alphaLcParenR"/>
            </a:pPr>
            <a:r>
              <a:rPr lang="nb-NO" sz="1800" b="0" i="1" dirty="0">
                <a:latin typeface="Abadi" panose="020B0604020104020204" pitchFamily="34" charset="0"/>
              </a:rPr>
              <a:t> akuttvedtak om omsorgsovertakelse, jf. § 4-2</a:t>
            </a:r>
          </a:p>
          <a:p>
            <a:pPr>
              <a:lnSpc>
                <a:spcPct val="90000"/>
              </a:lnSpc>
              <a:spcBef>
                <a:spcPts val="750"/>
              </a:spcBef>
              <a:buFont typeface="+mj-lt"/>
              <a:buAutoNum type="alphaLcParenR"/>
            </a:pPr>
            <a:r>
              <a:rPr lang="nb-NO" sz="1800" b="0" i="1" dirty="0">
                <a:latin typeface="Abadi" panose="020B0604020104020204" pitchFamily="34" charset="0"/>
              </a:rPr>
              <a:t>vedtak om midlertidig flytteforbud, jf. § 4-3</a:t>
            </a:r>
          </a:p>
          <a:p>
            <a:pPr>
              <a:lnSpc>
                <a:spcPct val="90000"/>
              </a:lnSpc>
              <a:spcBef>
                <a:spcPts val="750"/>
              </a:spcBef>
              <a:buFont typeface="+mj-lt"/>
              <a:buAutoNum type="alphaLcParenR"/>
            </a:pPr>
            <a:r>
              <a:rPr lang="nb-NO" sz="1800" b="0" i="1" dirty="0">
                <a:latin typeface="Abadi" panose="020B0604020104020204" pitchFamily="34" charset="0"/>
              </a:rPr>
              <a:t>akuttvedtak om plassering i barneverninstitusjon, jf. § 4-4</a:t>
            </a:r>
          </a:p>
          <a:p>
            <a:pPr>
              <a:lnSpc>
                <a:spcPct val="90000"/>
              </a:lnSpc>
              <a:spcBef>
                <a:spcPts val="750"/>
              </a:spcBef>
              <a:buFont typeface="+mj-lt"/>
              <a:buAutoNum type="alphaLcParenR"/>
            </a:pPr>
            <a:r>
              <a:rPr lang="nb-NO" sz="1800" b="0" i="1" dirty="0">
                <a:latin typeface="Abadi" panose="020B0604020104020204" pitchFamily="34" charset="0"/>
              </a:rPr>
              <a:t>akuttvedtak om plassering av barn i institusjon når det er fare for menneskehandel, jf. § 4-5</a:t>
            </a:r>
          </a:p>
          <a:p>
            <a:pPr>
              <a:lnSpc>
                <a:spcPct val="90000"/>
              </a:lnSpc>
              <a:spcBef>
                <a:spcPts val="750"/>
              </a:spcBef>
              <a:buFont typeface="+mj-lt"/>
              <a:buAutoNum type="alphaLcParenR"/>
            </a:pPr>
            <a:r>
              <a:rPr lang="nb-NO" sz="1800" b="0" i="1" dirty="0">
                <a:latin typeface="Abadi" panose="020B0604020104020204" pitchFamily="34" charset="0"/>
              </a:rPr>
              <a:t>vedtak om omsorgsovertakelse, jf. § 5-1</a:t>
            </a:r>
          </a:p>
          <a:p>
            <a:pPr>
              <a:lnSpc>
                <a:spcPct val="90000"/>
              </a:lnSpc>
              <a:spcBef>
                <a:spcPts val="750"/>
              </a:spcBef>
              <a:buFont typeface="+mj-lt"/>
              <a:buAutoNum type="alphaLcParenR"/>
            </a:pPr>
            <a:r>
              <a:rPr lang="nb-NO" sz="1800" b="0" i="1" dirty="0">
                <a:latin typeface="Abadi" panose="020B0604020104020204" pitchFamily="34" charset="0"/>
              </a:rPr>
              <a:t>oppheving av vedtak om omsorgsovertakelse, jf. § 5-7</a:t>
            </a:r>
          </a:p>
          <a:p>
            <a:pPr>
              <a:lnSpc>
                <a:spcPct val="90000"/>
              </a:lnSpc>
              <a:spcBef>
                <a:spcPts val="750"/>
              </a:spcBef>
              <a:buFont typeface="+mj-lt"/>
              <a:buAutoNum type="alphaLcParenR"/>
            </a:pPr>
            <a:r>
              <a:rPr lang="nb-NO" sz="1800" b="0" i="1" dirty="0">
                <a:latin typeface="Abadi" panose="020B0604020104020204" pitchFamily="34" charset="0"/>
              </a:rPr>
              <a:t>vedtak om fratakelse </a:t>
            </a:r>
            <a:r>
              <a:rPr lang="nb-NO" sz="1800" b="0" i="1" dirty="0" err="1">
                <a:latin typeface="Abadi" panose="020B0604020104020204" pitchFamily="34" charset="0"/>
              </a:rPr>
              <a:t>avforeldreansvar</a:t>
            </a:r>
            <a:r>
              <a:rPr lang="nb-NO" sz="1800" b="0" i="1" dirty="0">
                <a:latin typeface="Abadi" panose="020B0604020104020204" pitchFamily="34" charset="0"/>
              </a:rPr>
              <a:t>, jf. § 5-8</a:t>
            </a:r>
          </a:p>
          <a:p>
            <a:pPr>
              <a:lnSpc>
                <a:spcPct val="90000"/>
              </a:lnSpc>
              <a:spcBef>
                <a:spcPts val="750"/>
              </a:spcBef>
              <a:buFont typeface="+mj-lt"/>
              <a:buAutoNum type="alphaLcParenR"/>
            </a:pPr>
            <a:r>
              <a:rPr lang="nb-NO" sz="1800" b="0" i="1" dirty="0">
                <a:latin typeface="Abadi" panose="020B0604020104020204" pitchFamily="34" charset="0"/>
              </a:rPr>
              <a:t>vedtak om oppheving av vedtak om fratakelse av foreldreansvar, jf. § 5-9</a:t>
            </a:r>
          </a:p>
          <a:p>
            <a:pPr>
              <a:lnSpc>
                <a:spcPct val="90000"/>
              </a:lnSpc>
              <a:spcBef>
                <a:spcPts val="750"/>
              </a:spcBef>
              <a:buFont typeface="+mj-lt"/>
              <a:buAutoNum type="alphaLcParenR"/>
            </a:pPr>
            <a:r>
              <a:rPr lang="nb-NO" sz="1800" b="0" i="1" dirty="0">
                <a:latin typeface="Abadi" panose="020B0604020104020204" pitchFamily="34" charset="0"/>
              </a:rPr>
              <a:t>Vedtak om adopsjon, jf. § 5-10</a:t>
            </a:r>
          </a:p>
          <a:p>
            <a:pPr>
              <a:lnSpc>
                <a:spcPct val="90000"/>
              </a:lnSpc>
              <a:spcBef>
                <a:spcPts val="750"/>
              </a:spcBef>
              <a:buFont typeface="+mj-lt"/>
              <a:buAutoNum type="alphaLcParenR"/>
            </a:pPr>
            <a:r>
              <a:rPr lang="nb-NO" sz="1800" b="0" i="1" dirty="0">
                <a:latin typeface="Abadi" panose="020B0604020104020204" pitchFamily="34" charset="0"/>
              </a:rPr>
              <a:t>Vedtak om plassering i barneverninstitusjon uten samtykke, jf. § 6-2</a:t>
            </a:r>
          </a:p>
          <a:p>
            <a:pPr>
              <a:lnSpc>
                <a:spcPct val="90000"/>
              </a:lnSpc>
              <a:spcBef>
                <a:spcPts val="750"/>
              </a:spcBef>
              <a:buFont typeface="+mj-lt"/>
              <a:buAutoNum type="alphaLcParenR"/>
            </a:pPr>
            <a:r>
              <a:rPr lang="nb-NO" sz="1800" b="0" i="1" dirty="0">
                <a:latin typeface="Abadi" panose="020B0604020104020204" pitchFamily="34" charset="0"/>
              </a:rPr>
              <a:t>Vedtak om plassering i barneverninstitusjon ved fare for menneskehandel , jf. 6-6</a:t>
            </a:r>
          </a:p>
          <a:p>
            <a:pPr>
              <a:lnSpc>
                <a:spcPct val="90000"/>
              </a:lnSpc>
              <a:spcBef>
                <a:spcPts val="750"/>
              </a:spcBef>
              <a:buFont typeface="+mj-lt"/>
              <a:buAutoNum type="alphaLcParenR"/>
            </a:pPr>
            <a:r>
              <a:rPr lang="nb-NO" sz="1800" b="0" i="1" dirty="0">
                <a:latin typeface="Abadi" panose="020B0604020104020204" pitchFamily="34" charset="0"/>
              </a:rPr>
              <a:t>Vedtak om samvær, </a:t>
            </a:r>
            <a:r>
              <a:rPr lang="nb-NO" sz="1800" b="0" i="1" dirty="0" err="1">
                <a:latin typeface="Abadi" panose="020B0604020104020204" pitchFamily="34" charset="0"/>
              </a:rPr>
              <a:t>jf</a:t>
            </a:r>
            <a:r>
              <a:rPr lang="nb-NO" sz="1800" b="0" i="1" dirty="0">
                <a:latin typeface="Abadi" panose="020B0604020104020204" pitchFamily="34" charset="0"/>
              </a:rPr>
              <a:t> §§ 7-2 og 7-3</a:t>
            </a:r>
          </a:p>
          <a:p>
            <a:pPr>
              <a:lnSpc>
                <a:spcPct val="90000"/>
              </a:lnSpc>
              <a:spcBef>
                <a:spcPts val="750"/>
              </a:spcBef>
              <a:buFont typeface="+mj-lt"/>
              <a:buAutoNum type="alphaLcParenR"/>
            </a:pPr>
            <a:endParaRPr lang="nb-NO" sz="1300" b="0" dirty="0">
              <a:latin typeface="-apple-system"/>
            </a:endParaRPr>
          </a:p>
          <a:p>
            <a:pPr>
              <a:lnSpc>
                <a:spcPct val="90000"/>
              </a:lnSpc>
              <a:spcBef>
                <a:spcPts val="750"/>
              </a:spcBef>
              <a:buFont typeface="+mj-lt"/>
              <a:buAutoNum type="alphaLcParenR"/>
            </a:pPr>
            <a:endParaRPr lang="nb-NO" sz="1300" dirty="0"/>
          </a:p>
        </p:txBody>
      </p:sp>
    </p:spTree>
    <p:extLst>
      <p:ext uri="{BB962C8B-B14F-4D97-AF65-F5344CB8AC3E}">
        <p14:creationId xmlns:p14="http://schemas.microsoft.com/office/powerpoint/2010/main" val="30216797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TekstSylinder 2">
            <a:extLst>
              <a:ext uri="{FF2B5EF4-FFF2-40B4-BE49-F238E27FC236}">
                <a16:creationId xmlns:a16="http://schemas.microsoft.com/office/drawing/2014/main" id="{A5CC1687-D372-3557-0F12-C2CCC6884133}"/>
              </a:ext>
            </a:extLst>
          </p:cNvPr>
          <p:cNvSpPr txBox="1"/>
          <p:nvPr/>
        </p:nvSpPr>
        <p:spPr>
          <a:xfrm>
            <a:off x="2286000" y="914400"/>
            <a:ext cx="9107424" cy="5120640"/>
          </a:xfrm>
          <a:prstGeom prst="rect">
            <a:avLst/>
          </a:prstGeom>
        </p:spPr>
        <p:txBody>
          <a:bodyPr vert="horz" lIns="91440" tIns="45720" rIns="91440" bIns="45720" rtlCol="0" anchor="ctr">
            <a:noAutofit/>
          </a:bodyPr>
          <a:lstStyle/>
          <a:p>
            <a:pPr algn="l" rtl="0">
              <a:lnSpc>
                <a:spcPct val="90000"/>
              </a:lnSpc>
              <a:spcBef>
                <a:spcPts val="1125"/>
              </a:spcBef>
            </a:pPr>
            <a:r>
              <a:rPr lang="en-US" sz="1600" b="1" i="0" kern="1200" dirty="0">
                <a:solidFill>
                  <a:schemeClr val="tx2"/>
                </a:solidFill>
                <a:effectLst/>
                <a:latin typeface="+mn-lt"/>
                <a:ea typeface="+mn-ea"/>
                <a:cs typeface="+mn-cs"/>
              </a:rPr>
              <a:t>§ 13-4 forts...</a:t>
            </a:r>
          </a:p>
          <a:p>
            <a:pPr indent="-228600" algn="l" rtl="0">
              <a:lnSpc>
                <a:spcPct val="90000"/>
              </a:lnSpc>
              <a:spcBef>
                <a:spcPts val="1125"/>
              </a:spcBef>
              <a:buFont typeface="Arial" panose="020B0604020202020204" pitchFamily="34" charset="0"/>
              <a:buChar char="•"/>
            </a:pPr>
            <a:r>
              <a:rPr lang="en-US" sz="1600" b="0" i="1" kern="1200" dirty="0" err="1">
                <a:solidFill>
                  <a:schemeClr val="tx2"/>
                </a:solidFill>
                <a:effectLst/>
                <a:latin typeface="+mn-lt"/>
                <a:ea typeface="+mn-ea"/>
                <a:cs typeface="+mn-cs"/>
              </a:rPr>
              <a:t>Ansvarlige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organer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kan</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pålegge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myndighetene</a:t>
            </a:r>
            <a:r>
              <a:rPr lang="en-US" sz="1600" b="0" i="1" kern="1200" dirty="0">
                <a:solidFill>
                  <a:schemeClr val="tx2"/>
                </a:solidFill>
                <a:effectLst/>
                <a:latin typeface="+mn-lt"/>
                <a:ea typeface="+mn-ea"/>
                <a:cs typeface="+mn-cs"/>
              </a:rPr>
              <a:t> å </a:t>
            </a:r>
            <a:r>
              <a:rPr lang="en-US" sz="1600" b="0" i="1" kern="1200" dirty="0" err="1">
                <a:solidFill>
                  <a:schemeClr val="tx2"/>
                </a:solidFill>
                <a:effectLst/>
                <a:latin typeface="+mn-lt"/>
                <a:ea typeface="+mn-ea"/>
                <a:cs typeface="+mn-cs"/>
              </a:rPr>
              <a:t>gi</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taushetsbelagte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opplysninger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også</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i</a:t>
            </a:r>
            <a:r>
              <a:rPr lang="en-US" sz="1600" b="0" i="1" kern="1200" dirty="0">
                <a:solidFill>
                  <a:schemeClr val="tx2"/>
                </a:solidFill>
                <a:effectLst/>
                <a:latin typeface="+mn-lt"/>
                <a:ea typeface="+mn-ea"/>
                <a:cs typeface="+mn-cs"/>
              </a:rPr>
              <a:t> saker </a:t>
            </a:r>
            <a:r>
              <a:rPr lang="en-US" sz="1600" b="0" i="1" kern="1200" dirty="0" err="1">
                <a:solidFill>
                  <a:schemeClr val="tx2"/>
                </a:solidFill>
                <a:effectLst/>
                <a:latin typeface="+mn-lt"/>
                <a:ea typeface="+mn-ea"/>
                <a:cs typeface="+mn-cs"/>
              </a:rPr>
              <a:t>etter</a:t>
            </a:r>
            <a:r>
              <a:rPr lang="en-US" sz="1600" b="0" i="1" kern="1200" dirty="0">
                <a:solidFill>
                  <a:schemeClr val="tx2"/>
                </a:solidFill>
                <a:effectLst/>
                <a:latin typeface="+mn-lt"/>
                <a:ea typeface="+mn-ea"/>
                <a:cs typeface="+mn-cs"/>
              </a:rPr>
              <a:t> </a:t>
            </a:r>
            <a:r>
              <a:rPr lang="en-US" sz="1600" b="0" i="1" u="none" strike="noStrike" kern="1200" dirty="0">
                <a:solidFill>
                  <a:schemeClr val="tx2"/>
                </a:solidFill>
                <a:effectLst/>
                <a:latin typeface="+mn-lt"/>
                <a:ea typeface="+mn-ea"/>
                <a:cs typeface="+mn-cs"/>
                <a:hlinkClick r:id="rId2"/>
              </a:rPr>
              <a:t>§ 3-4</a:t>
            </a:r>
            <a:r>
              <a:rPr lang="en-US" sz="1600" b="0" i="1" kern="1200" dirty="0">
                <a:solidFill>
                  <a:schemeClr val="tx2"/>
                </a:solidFill>
                <a:effectLst/>
                <a:latin typeface="+mn-lt"/>
                <a:ea typeface="+mn-ea"/>
                <a:cs typeface="+mn-cs"/>
              </a:rPr>
              <a:t> om </a:t>
            </a:r>
            <a:r>
              <a:rPr lang="en-US" sz="1600" b="0" i="1" kern="1200" dirty="0" err="1">
                <a:solidFill>
                  <a:schemeClr val="tx2"/>
                </a:solidFill>
                <a:effectLst/>
                <a:latin typeface="+mn-lt"/>
                <a:ea typeface="+mn-ea"/>
                <a:cs typeface="+mn-cs"/>
              </a:rPr>
              <a:t>pålegg</a:t>
            </a:r>
            <a:r>
              <a:rPr lang="en-US" sz="1600" b="0" i="1" kern="1200" dirty="0">
                <a:solidFill>
                  <a:schemeClr val="tx2"/>
                </a:solidFill>
                <a:effectLst/>
                <a:latin typeface="+mn-lt"/>
                <a:ea typeface="+mn-ea"/>
                <a:cs typeface="+mn-cs"/>
              </a:rPr>
              <a:t> om </a:t>
            </a:r>
            <a:r>
              <a:rPr lang="en-US" sz="1600" b="0" i="1" kern="1200" dirty="0" err="1">
                <a:solidFill>
                  <a:schemeClr val="tx2"/>
                </a:solidFill>
                <a:effectLst/>
                <a:latin typeface="+mn-lt"/>
                <a:ea typeface="+mn-ea"/>
                <a:cs typeface="+mn-cs"/>
              </a:rPr>
              <a:t>hjelpetiltak</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når</a:t>
            </a:r>
            <a:r>
              <a:rPr lang="en-US" sz="1600" b="0" i="1" kern="1200" dirty="0">
                <a:solidFill>
                  <a:schemeClr val="tx2"/>
                </a:solidFill>
                <a:effectLst/>
                <a:latin typeface="+mn-lt"/>
                <a:ea typeface="+mn-ea"/>
                <a:cs typeface="+mn-cs"/>
              </a:rPr>
              <a:t> det er </a:t>
            </a:r>
            <a:r>
              <a:rPr lang="en-US" sz="1600" b="0" i="1" kern="1200" dirty="0" err="1">
                <a:solidFill>
                  <a:schemeClr val="tx2"/>
                </a:solidFill>
                <a:effectLst/>
                <a:latin typeface="+mn-lt"/>
                <a:ea typeface="+mn-ea"/>
                <a:cs typeface="+mn-cs"/>
              </a:rPr>
              <a:t>nødvendig</a:t>
            </a:r>
            <a:r>
              <a:rPr lang="en-US" sz="1600" b="0" i="1" kern="1200" dirty="0">
                <a:solidFill>
                  <a:schemeClr val="tx2"/>
                </a:solidFill>
                <a:effectLst/>
                <a:latin typeface="+mn-lt"/>
                <a:ea typeface="+mn-ea"/>
                <a:cs typeface="+mn-cs"/>
              </a:rPr>
              <a:t> for å </a:t>
            </a:r>
            <a:r>
              <a:rPr lang="en-US" sz="1600" b="0" i="1" kern="1200" dirty="0" err="1">
                <a:solidFill>
                  <a:schemeClr val="tx2"/>
                </a:solidFill>
                <a:effectLst/>
                <a:latin typeface="+mn-lt"/>
                <a:ea typeface="+mn-ea"/>
                <a:cs typeface="+mn-cs"/>
              </a:rPr>
              <a:t>unngå</a:t>
            </a:r>
            <a:r>
              <a:rPr lang="en-US" sz="1600" b="0" i="1" kern="1200" dirty="0">
                <a:solidFill>
                  <a:schemeClr val="tx2"/>
                </a:solidFill>
                <a:effectLst/>
                <a:latin typeface="+mn-lt"/>
                <a:ea typeface="+mn-ea"/>
                <a:cs typeface="+mn-cs"/>
              </a:rPr>
              <a:t> at et barn </a:t>
            </a:r>
            <a:r>
              <a:rPr lang="en-US" sz="1600" b="0" i="1" kern="1200" dirty="0" err="1">
                <a:solidFill>
                  <a:schemeClr val="tx2"/>
                </a:solidFill>
                <a:effectLst/>
                <a:latin typeface="+mn-lt"/>
                <a:ea typeface="+mn-ea"/>
                <a:cs typeface="+mn-cs"/>
              </a:rPr>
              <a:t>havner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i</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en</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alvorlig</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situasjon</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som</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beskrevet</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i</a:t>
            </a:r>
            <a:r>
              <a:rPr lang="en-US" sz="1600" b="0" i="1" kern="1200" dirty="0">
                <a:solidFill>
                  <a:schemeClr val="tx2"/>
                </a:solidFill>
                <a:effectLst/>
                <a:latin typeface="+mn-lt"/>
                <a:ea typeface="+mn-ea"/>
                <a:cs typeface="+mn-cs"/>
              </a:rPr>
              <a:t> </a:t>
            </a:r>
            <a:r>
              <a:rPr lang="en-US" sz="1600" b="0" i="1" u="none" strike="noStrike" kern="1200" dirty="0">
                <a:solidFill>
                  <a:schemeClr val="tx2"/>
                </a:solidFill>
                <a:effectLst/>
                <a:latin typeface="+mn-lt"/>
                <a:ea typeface="+mn-ea"/>
                <a:cs typeface="+mn-cs"/>
                <a:hlinkClick r:id="rId3"/>
              </a:rPr>
              <a:t>§ 5-1</a:t>
            </a:r>
            <a:r>
              <a:rPr lang="en-US" sz="1600" b="0" i="1" kern="1200" dirty="0">
                <a:solidFill>
                  <a:schemeClr val="tx2"/>
                </a:solidFill>
                <a:effectLst/>
                <a:latin typeface="+mn-lt"/>
                <a:ea typeface="+mn-ea"/>
                <a:cs typeface="+mn-cs"/>
              </a:rPr>
              <a:t> om </a:t>
            </a:r>
            <a:r>
              <a:rPr lang="en-US" sz="1600" b="0" i="1" kern="1200" dirty="0" err="1">
                <a:solidFill>
                  <a:schemeClr val="tx2"/>
                </a:solidFill>
                <a:effectLst/>
                <a:latin typeface="+mn-lt"/>
                <a:ea typeface="+mn-ea"/>
                <a:cs typeface="+mn-cs"/>
              </a:rPr>
              <a:t>omsorgsovertakelse</a:t>
            </a:r>
            <a:r>
              <a:rPr lang="en-US" sz="1600" b="0" i="1" kern="1200" dirty="0">
                <a:solidFill>
                  <a:schemeClr val="tx2"/>
                </a:solidFill>
                <a:effectLst/>
                <a:latin typeface="+mn-lt"/>
                <a:ea typeface="+mn-ea"/>
                <a:cs typeface="+mn-cs"/>
              </a:rPr>
              <a:t>.</a:t>
            </a:r>
          </a:p>
          <a:p>
            <a:pPr indent="-228600" algn="l" rtl="0">
              <a:lnSpc>
                <a:spcPct val="90000"/>
              </a:lnSpc>
              <a:spcBef>
                <a:spcPts val="1125"/>
              </a:spcBef>
              <a:buFont typeface="Arial" panose="020B0604020202020204" pitchFamily="34" charset="0"/>
              <a:buChar char="•"/>
            </a:pPr>
            <a:r>
              <a:rPr lang="en-US" sz="1600" b="0" i="1" kern="1200" dirty="0" err="1">
                <a:solidFill>
                  <a:schemeClr val="tx2"/>
                </a:solidFill>
                <a:effectLst/>
                <a:latin typeface="+mn-lt"/>
                <a:ea typeface="+mn-ea"/>
                <a:cs typeface="+mn-cs"/>
              </a:rPr>
              <a:t>Adgangen</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til</a:t>
            </a:r>
            <a:r>
              <a:rPr lang="en-US" sz="1600" b="0" i="1" kern="1200" dirty="0">
                <a:solidFill>
                  <a:schemeClr val="tx2"/>
                </a:solidFill>
                <a:effectLst/>
                <a:latin typeface="+mn-lt"/>
                <a:ea typeface="+mn-ea"/>
                <a:cs typeface="+mn-cs"/>
              </a:rPr>
              <a:t> å </a:t>
            </a:r>
            <a:r>
              <a:rPr lang="en-US" sz="1600" b="0" i="1" kern="1200" dirty="0" err="1">
                <a:solidFill>
                  <a:schemeClr val="tx2"/>
                </a:solidFill>
                <a:effectLst/>
                <a:latin typeface="+mn-lt"/>
                <a:ea typeface="+mn-ea"/>
                <a:cs typeface="+mn-cs"/>
              </a:rPr>
              <a:t>pålegge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myndighetene</a:t>
            </a:r>
            <a:r>
              <a:rPr lang="en-US" sz="1600" b="0" i="1" kern="1200" dirty="0">
                <a:solidFill>
                  <a:schemeClr val="tx2"/>
                </a:solidFill>
                <a:effectLst/>
                <a:latin typeface="+mn-lt"/>
                <a:ea typeface="+mn-ea"/>
                <a:cs typeface="+mn-cs"/>
              </a:rPr>
              <a:t> å </a:t>
            </a:r>
            <a:r>
              <a:rPr lang="en-US" sz="1600" b="0" i="1" kern="1200" dirty="0" err="1">
                <a:solidFill>
                  <a:schemeClr val="tx2"/>
                </a:solidFill>
                <a:effectLst/>
                <a:latin typeface="+mn-lt"/>
                <a:ea typeface="+mn-ea"/>
                <a:cs typeface="+mn-cs"/>
              </a:rPr>
              <a:t>gi</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taushetsbelagte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opplysninger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gjelder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også</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når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vedtak</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som</a:t>
            </a:r>
            <a:r>
              <a:rPr lang="en-US" sz="1600" b="0" i="1" kern="1200" dirty="0">
                <a:solidFill>
                  <a:schemeClr val="tx2"/>
                </a:solidFill>
                <a:effectLst/>
                <a:latin typeface="+mn-lt"/>
                <a:ea typeface="+mn-ea"/>
                <a:cs typeface="+mn-cs"/>
              </a:rPr>
              <a:t> er </a:t>
            </a:r>
            <a:r>
              <a:rPr lang="en-US" sz="1600" b="0" i="1" kern="1200" dirty="0" err="1">
                <a:solidFill>
                  <a:schemeClr val="tx2"/>
                </a:solidFill>
                <a:effectLst/>
                <a:latin typeface="+mn-lt"/>
                <a:ea typeface="+mn-ea"/>
                <a:cs typeface="+mn-cs"/>
              </a:rPr>
              <a:t>truffet</a:t>
            </a:r>
            <a:r>
              <a:rPr lang="en-US" sz="1600" b="0" i="1" kern="1200" dirty="0">
                <a:solidFill>
                  <a:schemeClr val="tx2"/>
                </a:solidFill>
                <a:effectLst/>
                <a:latin typeface="+mn-lt"/>
                <a:ea typeface="+mn-ea"/>
                <a:cs typeface="+mn-cs"/>
              </a:rPr>
              <a:t> av </a:t>
            </a:r>
            <a:r>
              <a:rPr lang="en-US" sz="1600" b="0" i="1" kern="1200" dirty="0" err="1">
                <a:solidFill>
                  <a:schemeClr val="tx2"/>
                </a:solidFill>
                <a:effectLst/>
                <a:latin typeface="+mn-lt"/>
                <a:ea typeface="+mn-ea"/>
                <a:cs typeface="+mn-cs"/>
              </a:rPr>
              <a:t>barneverns</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og</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helsenemnda</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skal</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prøves</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rettslig</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etter</a:t>
            </a:r>
            <a:r>
              <a:rPr lang="en-US" sz="1600" b="0" i="1" kern="1200" dirty="0">
                <a:solidFill>
                  <a:schemeClr val="tx2"/>
                </a:solidFill>
                <a:effectLst/>
                <a:latin typeface="+mn-lt"/>
                <a:ea typeface="+mn-ea"/>
                <a:cs typeface="+mn-cs"/>
              </a:rPr>
              <a:t> </a:t>
            </a:r>
            <a:r>
              <a:rPr lang="en-US" sz="1600" b="0" i="1" u="none" strike="noStrike" kern="1200" dirty="0">
                <a:solidFill>
                  <a:schemeClr val="tx2"/>
                </a:solidFill>
                <a:effectLst/>
                <a:latin typeface="+mn-lt"/>
                <a:ea typeface="+mn-ea"/>
                <a:cs typeface="+mn-cs"/>
                <a:hlinkClick r:id="rId4"/>
              </a:rPr>
              <a:t>§ 14-25</a:t>
            </a:r>
            <a:r>
              <a:rPr lang="en-US" sz="1600" b="0" i="1" kern="1200" dirty="0">
                <a:solidFill>
                  <a:schemeClr val="tx2"/>
                </a:solidFill>
                <a:effectLst/>
                <a:latin typeface="+mn-lt"/>
                <a:ea typeface="+mn-ea"/>
                <a:cs typeface="+mn-cs"/>
              </a:rPr>
              <a:t>.</a:t>
            </a:r>
          </a:p>
          <a:p>
            <a:pPr indent="-228600" algn="l" rtl="0">
              <a:lnSpc>
                <a:spcPct val="90000"/>
              </a:lnSpc>
              <a:spcBef>
                <a:spcPts val="1125"/>
              </a:spcBef>
              <a:buFont typeface="Arial" panose="020B0604020202020204" pitchFamily="34" charset="0"/>
              <a:buChar char="•"/>
            </a:pPr>
            <a:r>
              <a:rPr lang="en-US" sz="1600" b="0" i="1" kern="1200" dirty="0" err="1">
                <a:solidFill>
                  <a:schemeClr val="tx2"/>
                </a:solidFill>
                <a:effectLst/>
                <a:latin typeface="+mn-lt"/>
                <a:ea typeface="+mn-ea"/>
                <a:cs typeface="+mn-cs"/>
              </a:rPr>
              <a:t>Så</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langt</a:t>
            </a:r>
            <a:r>
              <a:rPr lang="en-US" sz="1600" b="0" i="1" kern="1200" dirty="0">
                <a:solidFill>
                  <a:schemeClr val="tx2"/>
                </a:solidFill>
                <a:effectLst/>
                <a:latin typeface="+mn-lt"/>
                <a:ea typeface="+mn-ea"/>
                <a:cs typeface="+mn-cs"/>
              </a:rPr>
              <a:t> det er </a:t>
            </a:r>
            <a:r>
              <a:rPr lang="en-US" sz="1600" b="0" i="1" kern="1200" dirty="0" err="1">
                <a:solidFill>
                  <a:schemeClr val="tx2"/>
                </a:solidFill>
                <a:effectLst/>
                <a:latin typeface="+mn-lt"/>
                <a:ea typeface="+mn-ea"/>
                <a:cs typeface="+mn-cs"/>
              </a:rPr>
              <a:t>mulig</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skal</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opplysninger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innhentes</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i</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samarbeid</a:t>
            </a:r>
            <a:r>
              <a:rPr lang="en-US" sz="1600" b="0" i="1" kern="1200" dirty="0">
                <a:solidFill>
                  <a:schemeClr val="tx2"/>
                </a:solidFill>
                <a:effectLst/>
                <a:latin typeface="+mn-lt"/>
                <a:ea typeface="+mn-ea"/>
                <a:cs typeface="+mn-cs"/>
              </a:rPr>
              <a:t> med den </a:t>
            </a:r>
            <a:r>
              <a:rPr lang="en-US" sz="1600" b="0" i="1" kern="1200" dirty="0" err="1">
                <a:solidFill>
                  <a:schemeClr val="tx2"/>
                </a:solidFill>
                <a:effectLst/>
                <a:latin typeface="+mn-lt"/>
                <a:ea typeface="+mn-ea"/>
                <a:cs typeface="+mn-cs"/>
              </a:rPr>
              <a:t>saken</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gjelder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eller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slik</a:t>
            </a:r>
            <a:r>
              <a:rPr lang="en-US" sz="1600" b="0" i="1" kern="1200" dirty="0">
                <a:solidFill>
                  <a:schemeClr val="tx2"/>
                </a:solidFill>
                <a:effectLst/>
                <a:latin typeface="+mn-lt"/>
                <a:ea typeface="+mn-ea"/>
                <a:cs typeface="+mn-cs"/>
              </a:rPr>
              <a:t> at </a:t>
            </a:r>
            <a:r>
              <a:rPr lang="en-US" sz="1600" b="0" i="1" kern="1200" dirty="0" err="1">
                <a:solidFill>
                  <a:schemeClr val="tx2"/>
                </a:solidFill>
                <a:effectLst/>
                <a:latin typeface="+mn-lt"/>
                <a:ea typeface="+mn-ea"/>
                <a:cs typeface="+mn-cs"/>
              </a:rPr>
              <a:t>vedkommende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får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kjennskap</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til</a:t>
            </a:r>
            <a:r>
              <a:rPr lang="en-US" sz="1600" b="0" i="1" kern="1200" dirty="0">
                <a:solidFill>
                  <a:schemeClr val="tx2"/>
                </a:solidFill>
                <a:effectLst/>
                <a:latin typeface="+mn-lt"/>
                <a:ea typeface="+mn-ea"/>
                <a:cs typeface="+mn-cs"/>
              </a:rPr>
              <a:t> at </a:t>
            </a:r>
            <a:r>
              <a:rPr lang="en-US" sz="1600" b="0" i="1" kern="1200" dirty="0" err="1">
                <a:solidFill>
                  <a:schemeClr val="tx2"/>
                </a:solidFill>
                <a:effectLst/>
                <a:latin typeface="+mn-lt"/>
                <a:ea typeface="+mn-ea"/>
                <a:cs typeface="+mn-cs"/>
              </a:rPr>
              <a:t>opplysningene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innhentes</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Sakens</a:t>
            </a:r>
            <a:r>
              <a:rPr lang="en-US" sz="1600" b="0" i="1" kern="1200" dirty="0">
                <a:solidFill>
                  <a:schemeClr val="tx2"/>
                </a:solidFill>
                <a:effectLst/>
                <a:latin typeface="+mn-lt"/>
                <a:ea typeface="+mn-ea"/>
                <a:cs typeface="+mn-cs"/>
              </a:rPr>
              <a:t> parter </a:t>
            </a:r>
            <a:r>
              <a:rPr lang="en-US" sz="1600" b="0" i="1" kern="1200" dirty="0" err="1">
                <a:solidFill>
                  <a:schemeClr val="tx2"/>
                </a:solidFill>
                <a:effectLst/>
                <a:latin typeface="+mn-lt"/>
                <a:ea typeface="+mn-ea"/>
                <a:cs typeface="+mn-cs"/>
              </a:rPr>
              <a:t>skal</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få</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informasjon</a:t>
            </a:r>
            <a:r>
              <a:rPr lang="en-US" sz="1600" b="0" i="1" kern="1200" dirty="0">
                <a:solidFill>
                  <a:schemeClr val="tx2"/>
                </a:solidFill>
                <a:effectLst/>
                <a:latin typeface="+mn-lt"/>
                <a:ea typeface="+mn-ea"/>
                <a:cs typeface="+mn-cs"/>
              </a:rPr>
              <a:t> om </a:t>
            </a:r>
            <a:r>
              <a:rPr lang="en-US" sz="1600" b="0" i="1" kern="1200" dirty="0" err="1">
                <a:solidFill>
                  <a:schemeClr val="tx2"/>
                </a:solidFill>
                <a:effectLst/>
                <a:latin typeface="+mn-lt"/>
                <a:ea typeface="+mn-ea"/>
                <a:cs typeface="+mn-cs"/>
              </a:rPr>
              <a:t>pålegget</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og</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hva</a:t>
            </a:r>
            <a:r>
              <a:rPr lang="en-US" sz="1600" b="0" i="1" kern="1200" dirty="0">
                <a:solidFill>
                  <a:schemeClr val="tx2"/>
                </a:solidFill>
                <a:effectLst/>
                <a:latin typeface="+mn-lt"/>
                <a:ea typeface="+mn-ea"/>
                <a:cs typeface="+mn-cs"/>
              </a:rPr>
              <a:t> det </a:t>
            </a:r>
            <a:r>
              <a:rPr lang="en-US" sz="1600" b="0" i="1" kern="1200" dirty="0" err="1">
                <a:solidFill>
                  <a:schemeClr val="tx2"/>
                </a:solidFill>
                <a:effectLst/>
                <a:latin typeface="+mn-lt"/>
                <a:ea typeface="+mn-ea"/>
                <a:cs typeface="+mn-cs"/>
              </a:rPr>
              <a:t>innebærer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hvis</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ikke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slik</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informasjon</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kan</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hindre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eller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vanskeliggjøre</a:t>
            </a:r>
            <a:r>
              <a:rPr lang="en-US" sz="1600" b="0" i="1" kern="1200" dirty="0">
                <a:solidFill>
                  <a:schemeClr val="tx2"/>
                </a:solidFill>
                <a:effectLst/>
                <a:latin typeface="+mn-lt"/>
                <a:ea typeface="+mn-ea"/>
                <a:cs typeface="+mn-cs"/>
              </a:rPr>
              <a:t> at </a:t>
            </a:r>
            <a:r>
              <a:rPr lang="en-US" sz="1600" b="0" i="1" kern="1200" dirty="0" err="1">
                <a:solidFill>
                  <a:schemeClr val="tx2"/>
                </a:solidFill>
                <a:effectLst/>
                <a:latin typeface="+mn-lt"/>
                <a:ea typeface="+mn-ea"/>
                <a:cs typeface="+mn-cs"/>
              </a:rPr>
              <a:t>barnevernstjenesten</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får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gitt</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barnet</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tilstrekkelig</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hjelp</a:t>
            </a:r>
            <a:r>
              <a:rPr lang="en-US" sz="1600" b="0" i="1" kern="1200" dirty="0">
                <a:solidFill>
                  <a:schemeClr val="tx2"/>
                </a:solidFill>
                <a:effectLst/>
                <a:latin typeface="+mn-lt"/>
                <a:ea typeface="+mn-ea"/>
                <a:cs typeface="+mn-cs"/>
              </a:rPr>
              <a:t>.</a:t>
            </a:r>
          </a:p>
          <a:p>
            <a:pPr indent="-228600" algn="l" rtl="0">
              <a:lnSpc>
                <a:spcPct val="90000"/>
              </a:lnSpc>
              <a:spcBef>
                <a:spcPts val="1125"/>
              </a:spcBef>
              <a:buFont typeface="Arial" panose="020B0604020202020204" pitchFamily="34" charset="0"/>
              <a:buChar char="•"/>
            </a:pPr>
            <a:r>
              <a:rPr lang="en-US" sz="1600" b="0" i="1" kern="1200" dirty="0" err="1">
                <a:solidFill>
                  <a:schemeClr val="tx2"/>
                </a:solidFill>
                <a:effectLst/>
                <a:latin typeface="+mn-lt"/>
                <a:ea typeface="+mn-ea"/>
                <a:cs typeface="+mn-cs"/>
              </a:rPr>
              <a:t>Også</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yrkesutøvere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i</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medhold</a:t>
            </a:r>
            <a:r>
              <a:rPr lang="en-US" sz="1600" b="0" i="1" kern="1200" dirty="0">
                <a:solidFill>
                  <a:schemeClr val="tx2"/>
                </a:solidFill>
                <a:effectLst/>
                <a:latin typeface="+mn-lt"/>
                <a:ea typeface="+mn-ea"/>
                <a:cs typeface="+mn-cs"/>
              </a:rPr>
              <a:t> av </a:t>
            </a:r>
            <a:r>
              <a:rPr lang="en-US" sz="1600" b="0" i="1" u="none" strike="noStrike" kern="1200" dirty="0" err="1">
                <a:solidFill>
                  <a:schemeClr val="tx2"/>
                </a:solidFill>
                <a:effectLst/>
                <a:latin typeface="+mn-lt"/>
                <a:ea typeface="+mn-ea"/>
                <a:cs typeface="+mn-cs"/>
                <a:hlinkClick r:id="rId5"/>
              </a:rPr>
              <a:t>helsepersonelloven</a:t>
            </a:r>
            <a:r>
              <a:rPr lang="en-US" sz="1600" b="0" i="1" kern="1200" dirty="0">
                <a:solidFill>
                  <a:schemeClr val="tx2"/>
                </a:solidFill>
                <a:effectLst/>
                <a:latin typeface="+mn-lt"/>
                <a:ea typeface="+mn-ea"/>
                <a:cs typeface="+mn-cs"/>
              </a:rPr>
              <a:t>, </a:t>
            </a:r>
            <a:r>
              <a:rPr lang="en-US" sz="1600" b="0" i="1" u="none" strike="noStrike" kern="1200" dirty="0" err="1">
                <a:solidFill>
                  <a:schemeClr val="tx2"/>
                </a:solidFill>
                <a:effectLst/>
                <a:latin typeface="+mn-lt"/>
                <a:ea typeface="+mn-ea"/>
                <a:cs typeface="+mn-cs"/>
                <a:hlinkClick r:id="rId6"/>
              </a:rPr>
              <a:t>psykisk</a:t>
            </a:r>
            <a:r>
              <a:rPr lang="en-US" sz="1600" b="0" i="1" u="none" strike="noStrike" kern="1200" dirty="0">
                <a:solidFill>
                  <a:schemeClr val="tx2"/>
                </a:solidFill>
                <a:effectLst/>
                <a:latin typeface="+mn-lt"/>
                <a:ea typeface="+mn-ea"/>
                <a:cs typeface="+mn-cs"/>
                <a:hlinkClick r:id="rId6"/>
              </a:rPr>
              <a:t> </a:t>
            </a:r>
            <a:r>
              <a:rPr lang="en-US" sz="1600" b="0" i="1" u="none" strike="noStrike" kern="1200" dirty="0" err="1">
                <a:solidFill>
                  <a:schemeClr val="tx2"/>
                </a:solidFill>
                <a:effectLst/>
                <a:latin typeface="+mn-lt"/>
                <a:ea typeface="+mn-ea"/>
                <a:cs typeface="+mn-cs"/>
                <a:hlinkClick r:id="rId6"/>
              </a:rPr>
              <a:t>helsevernloven</a:t>
            </a:r>
            <a:r>
              <a:rPr lang="en-US" sz="1600" b="0" i="1" kern="1200" dirty="0">
                <a:solidFill>
                  <a:schemeClr val="tx2"/>
                </a:solidFill>
                <a:effectLst/>
                <a:latin typeface="+mn-lt"/>
                <a:ea typeface="+mn-ea"/>
                <a:cs typeface="+mn-cs"/>
              </a:rPr>
              <a:t>, </a:t>
            </a:r>
            <a:r>
              <a:rPr lang="en-US" sz="1600" b="0" i="1" u="none" strike="noStrike" kern="1200" dirty="0" err="1">
                <a:solidFill>
                  <a:schemeClr val="tx2"/>
                </a:solidFill>
                <a:effectLst/>
                <a:latin typeface="+mn-lt"/>
                <a:ea typeface="+mn-ea"/>
                <a:cs typeface="+mn-cs"/>
                <a:hlinkClick r:id="rId7"/>
              </a:rPr>
              <a:t>helse</a:t>
            </a:r>
            <a:r>
              <a:rPr lang="en-US" sz="1600" b="0" i="1" u="none" strike="noStrike" kern="1200" dirty="0">
                <a:solidFill>
                  <a:schemeClr val="tx2"/>
                </a:solidFill>
                <a:effectLst/>
                <a:latin typeface="+mn-lt"/>
                <a:ea typeface="+mn-ea"/>
                <a:cs typeface="+mn-cs"/>
                <a:hlinkClick r:id="rId7"/>
              </a:rPr>
              <a:t>- </a:t>
            </a:r>
            <a:r>
              <a:rPr lang="en-US" sz="1600" b="0" i="1" u="none" strike="noStrike" kern="1200" dirty="0" err="1">
                <a:solidFill>
                  <a:schemeClr val="tx2"/>
                </a:solidFill>
                <a:effectLst/>
                <a:latin typeface="+mn-lt"/>
                <a:ea typeface="+mn-ea"/>
                <a:cs typeface="+mn-cs"/>
                <a:hlinkClick r:id="rId7"/>
              </a:rPr>
              <a:t>og</a:t>
            </a:r>
            <a:r>
              <a:rPr lang="en-US" sz="1600" b="0" i="1" u="none" strike="noStrike" kern="1200" dirty="0">
                <a:solidFill>
                  <a:schemeClr val="tx2"/>
                </a:solidFill>
                <a:effectLst/>
                <a:latin typeface="+mn-lt"/>
                <a:ea typeface="+mn-ea"/>
                <a:cs typeface="+mn-cs"/>
                <a:hlinkClick r:id="rId7"/>
              </a:rPr>
              <a:t> </a:t>
            </a:r>
            <a:r>
              <a:rPr lang="en-US" sz="1600" b="0" i="1" u="none" strike="noStrike" kern="1200" dirty="0" err="1">
                <a:solidFill>
                  <a:schemeClr val="tx2"/>
                </a:solidFill>
                <a:effectLst/>
                <a:latin typeface="+mn-lt"/>
                <a:ea typeface="+mn-ea"/>
                <a:cs typeface="+mn-cs"/>
                <a:hlinkClick r:id="rId7"/>
              </a:rPr>
              <a:t>omsorgstjenesteloven</a:t>
            </a:r>
            <a:r>
              <a:rPr lang="en-US" sz="1600" b="0" i="1" kern="1200" dirty="0">
                <a:solidFill>
                  <a:schemeClr val="tx2"/>
                </a:solidFill>
                <a:effectLst/>
                <a:latin typeface="+mn-lt"/>
                <a:ea typeface="+mn-ea"/>
                <a:cs typeface="+mn-cs"/>
              </a:rPr>
              <a:t>, </a:t>
            </a:r>
            <a:r>
              <a:rPr lang="en-US" sz="1600" b="0" i="1" u="none" strike="noStrike" kern="1200" dirty="0" err="1">
                <a:solidFill>
                  <a:schemeClr val="tx2"/>
                </a:solidFill>
                <a:effectLst/>
                <a:latin typeface="+mn-lt"/>
                <a:ea typeface="+mn-ea"/>
                <a:cs typeface="+mn-cs"/>
                <a:hlinkClick r:id="rId8"/>
              </a:rPr>
              <a:t>familievernkontorloven</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og</a:t>
            </a:r>
            <a:r>
              <a:rPr lang="en-US" sz="1600" b="0" i="1" kern="1200" dirty="0">
                <a:solidFill>
                  <a:schemeClr val="tx2"/>
                </a:solidFill>
                <a:effectLst/>
                <a:latin typeface="+mn-lt"/>
                <a:ea typeface="+mn-ea"/>
                <a:cs typeface="+mn-cs"/>
              </a:rPr>
              <a:t> </a:t>
            </a:r>
            <a:r>
              <a:rPr lang="en-US" sz="1600" b="0" i="1" u="none" strike="noStrike" kern="1200" dirty="0" err="1">
                <a:solidFill>
                  <a:schemeClr val="tx2"/>
                </a:solidFill>
                <a:effectLst/>
                <a:latin typeface="+mn-lt"/>
                <a:ea typeface="+mn-ea"/>
                <a:cs typeface="+mn-cs"/>
                <a:hlinkClick r:id="rId9"/>
              </a:rPr>
              <a:t>privatskolelova</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plikter</a:t>
            </a:r>
            <a:r>
              <a:rPr lang="en-US" sz="1600" b="0" i="1" kern="1200" dirty="0">
                <a:solidFill>
                  <a:schemeClr val="tx2"/>
                </a:solidFill>
                <a:effectLst/>
                <a:latin typeface="+mn-lt"/>
                <a:ea typeface="+mn-ea"/>
                <a:cs typeface="+mn-cs"/>
              </a:rPr>
              <a:t> å </a:t>
            </a:r>
            <a:r>
              <a:rPr lang="en-US" sz="1600" b="0" i="1" kern="1200" dirty="0" err="1">
                <a:solidFill>
                  <a:schemeClr val="tx2"/>
                </a:solidFill>
                <a:effectLst/>
                <a:latin typeface="+mn-lt"/>
                <a:ea typeface="+mn-ea"/>
                <a:cs typeface="+mn-cs"/>
              </a:rPr>
              <a:t>gi</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opplysninger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etter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denne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bestemmelsen</a:t>
            </a:r>
            <a:r>
              <a:rPr lang="en-US" sz="1600" b="0" i="1" kern="1200" dirty="0">
                <a:solidFill>
                  <a:schemeClr val="tx2"/>
                </a:solidFill>
                <a:effectLst/>
                <a:latin typeface="+mn-lt"/>
                <a:ea typeface="+mn-ea"/>
                <a:cs typeface="+mn-cs"/>
              </a:rPr>
              <a:t>. Det </a:t>
            </a:r>
            <a:r>
              <a:rPr lang="en-US" sz="1600" b="0" i="1" kern="1200" dirty="0" err="1">
                <a:solidFill>
                  <a:schemeClr val="tx2"/>
                </a:solidFill>
                <a:effectLst/>
                <a:latin typeface="+mn-lt"/>
                <a:ea typeface="+mn-ea"/>
                <a:cs typeface="+mn-cs"/>
              </a:rPr>
              <a:t>samme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gjelder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meklere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i</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ekteskapssaker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og</a:t>
            </a:r>
            <a:r>
              <a:rPr lang="en-US" sz="1600" b="0" i="1" kern="1200" dirty="0">
                <a:solidFill>
                  <a:schemeClr val="tx2"/>
                </a:solidFill>
                <a:effectLst/>
                <a:latin typeface="+mn-lt"/>
                <a:ea typeface="+mn-ea"/>
                <a:cs typeface="+mn-cs"/>
              </a:rPr>
              <a:t> private </a:t>
            </a:r>
            <a:r>
              <a:rPr lang="en-US" sz="1600" b="0" i="1" kern="1200" dirty="0" err="1">
                <a:solidFill>
                  <a:schemeClr val="tx2"/>
                </a:solidFill>
                <a:effectLst/>
                <a:latin typeface="+mn-lt"/>
                <a:ea typeface="+mn-ea"/>
                <a:cs typeface="+mn-cs"/>
              </a:rPr>
              <a:t>som</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utfører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oppgaver</a:t>
            </a:r>
            <a:r>
              <a:rPr lang="en-US" sz="1600" b="0" i="1" kern="1200" dirty="0">
                <a:solidFill>
                  <a:schemeClr val="tx2"/>
                </a:solidFill>
                <a:effectLst/>
                <a:latin typeface="+mn-lt"/>
                <a:ea typeface="+mn-ea"/>
                <a:cs typeface="+mn-cs"/>
              </a:rPr>
              <a:t> for </a:t>
            </a:r>
            <a:r>
              <a:rPr lang="en-US" sz="1600" b="0" i="1" kern="1200" dirty="0" err="1">
                <a:solidFill>
                  <a:schemeClr val="tx2"/>
                </a:solidFill>
                <a:effectLst/>
                <a:latin typeface="+mn-lt"/>
                <a:ea typeface="+mn-ea"/>
                <a:cs typeface="+mn-cs"/>
              </a:rPr>
              <a:t>staten</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fylkeskommuner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eller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kommuner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og</a:t>
            </a:r>
            <a:r>
              <a:rPr lang="en-US" sz="1600" b="0" i="1" kern="1200" dirty="0">
                <a:solidFill>
                  <a:schemeClr val="tx2"/>
                </a:solidFill>
                <a:effectLst/>
                <a:latin typeface="+mn-lt"/>
                <a:ea typeface="+mn-ea"/>
                <a:cs typeface="+mn-cs"/>
              </a:rPr>
              <a:t> de </a:t>
            </a:r>
            <a:r>
              <a:rPr lang="en-US" sz="1600" b="0" i="1" kern="1200" dirty="0" err="1">
                <a:solidFill>
                  <a:schemeClr val="tx2"/>
                </a:solidFill>
                <a:effectLst/>
                <a:latin typeface="+mn-lt"/>
                <a:ea typeface="+mn-ea"/>
                <a:cs typeface="+mn-cs"/>
              </a:rPr>
              <a:t>som</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utfører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slike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oppgaver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på</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vegne</a:t>
            </a:r>
            <a:r>
              <a:rPr lang="en-US" sz="1600" b="0" i="1" kern="1200" dirty="0">
                <a:solidFill>
                  <a:schemeClr val="tx2"/>
                </a:solidFill>
                <a:effectLst/>
                <a:latin typeface="+mn-lt"/>
                <a:ea typeface="+mn-ea"/>
                <a:cs typeface="+mn-cs"/>
              </a:rPr>
              <a:t> av </a:t>
            </a:r>
            <a:r>
              <a:rPr lang="en-US" sz="1600" b="0" i="1" kern="1200" dirty="0" err="1">
                <a:solidFill>
                  <a:schemeClr val="tx2"/>
                </a:solidFill>
                <a:effectLst/>
                <a:latin typeface="+mn-lt"/>
                <a:ea typeface="+mn-ea"/>
                <a:cs typeface="+mn-cs"/>
              </a:rPr>
              <a:t>organisasjoner</a:t>
            </a:r>
            <a:r>
              <a:rPr lang="en-US" sz="1600" b="0" i="1" kern="1200" dirty="0">
                <a:solidFill>
                  <a:schemeClr val="tx2"/>
                </a:solidFill>
                <a:effectLst/>
                <a:latin typeface="+mn-lt"/>
                <a:ea typeface="+mn-ea"/>
                <a:cs typeface="+mn-cs"/>
              </a:rPr>
              <a:t>.</a:t>
            </a:r>
          </a:p>
          <a:p>
            <a:pPr indent="-228600" algn="l" rtl="0">
              <a:lnSpc>
                <a:spcPct val="90000"/>
              </a:lnSpc>
              <a:spcBef>
                <a:spcPts val="1125"/>
              </a:spcBef>
              <a:buFont typeface="Arial" panose="020B0604020202020204" pitchFamily="34" charset="0"/>
              <a:buChar char="•"/>
            </a:pPr>
            <a:r>
              <a:rPr lang="en-US" sz="1600" b="0" i="1" kern="1200" dirty="0" err="1">
                <a:solidFill>
                  <a:schemeClr val="tx2"/>
                </a:solidFill>
                <a:effectLst/>
                <a:latin typeface="+mn-lt"/>
                <a:ea typeface="+mn-ea"/>
                <a:cs typeface="+mn-cs"/>
              </a:rPr>
              <a:t>Myndigheter</a:t>
            </a:r>
            <a:r>
              <a:rPr lang="en-US" sz="1600" b="0" i="1" kern="1200" dirty="0">
                <a:solidFill>
                  <a:schemeClr val="tx2"/>
                </a:solidFill>
                <a:effectLst/>
                <a:latin typeface="+mn-lt"/>
                <a:ea typeface="+mn-ea"/>
                <a:cs typeface="+mn-cs"/>
              </a:rPr>
              <a:t> med </a:t>
            </a:r>
            <a:r>
              <a:rPr lang="en-US" sz="1600" b="0" i="1" kern="1200" dirty="0" err="1">
                <a:solidFill>
                  <a:schemeClr val="tx2"/>
                </a:solidFill>
                <a:effectLst/>
                <a:latin typeface="+mn-lt"/>
                <a:ea typeface="+mn-ea"/>
                <a:cs typeface="+mn-cs"/>
              </a:rPr>
              <a:t>ansvar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etter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denne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loven</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kan</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uten</a:t>
            </a:r>
            <a:r>
              <a:rPr lang="en-US" sz="1600" b="0" i="1" kern="1200" dirty="0">
                <a:solidFill>
                  <a:schemeClr val="tx2"/>
                </a:solidFill>
                <a:effectLst/>
                <a:latin typeface="+mn-lt"/>
                <a:ea typeface="+mn-ea"/>
                <a:cs typeface="+mn-cs"/>
              </a:rPr>
              <a:t> hinder av </a:t>
            </a:r>
            <a:r>
              <a:rPr lang="en-US" sz="1600" b="0" i="1" kern="1200" dirty="0" err="1">
                <a:solidFill>
                  <a:schemeClr val="tx2"/>
                </a:solidFill>
                <a:effectLst/>
                <a:latin typeface="+mn-lt"/>
                <a:ea typeface="+mn-ea"/>
                <a:cs typeface="+mn-cs"/>
              </a:rPr>
              <a:t>taushetsplikt</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innhente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opplysninger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fra</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Folkeregisteret</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når</a:t>
            </a:r>
            <a:r>
              <a:rPr lang="en-US" sz="1600" b="0" i="1" kern="1200" dirty="0">
                <a:solidFill>
                  <a:schemeClr val="tx2"/>
                </a:solidFill>
                <a:effectLst/>
                <a:latin typeface="+mn-lt"/>
                <a:ea typeface="+mn-ea"/>
                <a:cs typeface="+mn-cs"/>
              </a:rPr>
              <a:t> det er </a:t>
            </a:r>
            <a:r>
              <a:rPr lang="en-US" sz="1600" b="0" i="1" kern="1200" dirty="0" err="1">
                <a:solidFill>
                  <a:schemeClr val="tx2"/>
                </a:solidFill>
                <a:effectLst/>
                <a:latin typeface="+mn-lt"/>
                <a:ea typeface="+mn-ea"/>
                <a:cs typeface="+mn-cs"/>
              </a:rPr>
              <a:t>nødvendig</a:t>
            </a:r>
            <a:r>
              <a:rPr lang="en-US" sz="1600" b="0" i="1" kern="1200" dirty="0">
                <a:solidFill>
                  <a:schemeClr val="tx2"/>
                </a:solidFill>
                <a:effectLst/>
                <a:latin typeface="+mn-lt"/>
                <a:ea typeface="+mn-ea"/>
                <a:cs typeface="+mn-cs"/>
              </a:rPr>
              <a:t> for å </a:t>
            </a:r>
            <a:r>
              <a:rPr lang="en-US" sz="1600" b="0" i="1" kern="1200" dirty="0" err="1">
                <a:solidFill>
                  <a:schemeClr val="tx2"/>
                </a:solidFill>
                <a:effectLst/>
                <a:latin typeface="+mn-lt"/>
                <a:ea typeface="+mn-ea"/>
                <a:cs typeface="+mn-cs"/>
              </a:rPr>
              <a:t>utføre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oppgaver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etter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denne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loven</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Sentralmyndigheten</a:t>
            </a:r>
            <a:r>
              <a:rPr lang="en-US" sz="1600" b="0" i="1" kern="1200" dirty="0">
                <a:solidFill>
                  <a:schemeClr val="tx2"/>
                </a:solidFill>
                <a:effectLst/>
                <a:latin typeface="+mn-lt"/>
                <a:ea typeface="+mn-ea"/>
                <a:cs typeface="+mn-cs"/>
              </a:rPr>
              <a:t> for </a:t>
            </a:r>
            <a:r>
              <a:rPr lang="en-US" sz="1600" b="0" i="1" u="none" strike="noStrike" kern="1200" dirty="0" err="1">
                <a:solidFill>
                  <a:schemeClr val="tx2"/>
                </a:solidFill>
                <a:effectLst/>
                <a:latin typeface="+mn-lt"/>
                <a:ea typeface="+mn-ea"/>
                <a:cs typeface="+mn-cs"/>
                <a:hlinkClick r:id="rId10"/>
              </a:rPr>
              <a:t>Haagkonvensjonen</a:t>
            </a:r>
            <a:r>
              <a:rPr lang="en-US" sz="1600" b="0" i="1" u="none" strike="noStrike" kern="1200" dirty="0">
                <a:solidFill>
                  <a:schemeClr val="tx2"/>
                </a:solidFill>
                <a:effectLst/>
                <a:latin typeface="+mn-lt"/>
                <a:ea typeface="+mn-ea"/>
                <a:cs typeface="+mn-cs"/>
                <a:hlinkClick r:id="rId10"/>
              </a:rPr>
              <a:t> 1996</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kan</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uten</a:t>
            </a:r>
            <a:r>
              <a:rPr lang="en-US" sz="1600" b="0" i="1" kern="1200" dirty="0">
                <a:solidFill>
                  <a:schemeClr val="tx2"/>
                </a:solidFill>
                <a:effectLst/>
                <a:latin typeface="+mn-lt"/>
                <a:ea typeface="+mn-ea"/>
                <a:cs typeface="+mn-cs"/>
              </a:rPr>
              <a:t> hinder av </a:t>
            </a:r>
            <a:r>
              <a:rPr lang="en-US" sz="1600" b="0" i="1" kern="1200" dirty="0" err="1">
                <a:solidFill>
                  <a:schemeClr val="tx2"/>
                </a:solidFill>
                <a:effectLst/>
                <a:latin typeface="+mn-lt"/>
                <a:ea typeface="+mn-ea"/>
                <a:cs typeface="+mn-cs"/>
              </a:rPr>
              <a:t>taushetsplikt</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innhente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opplysninger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fra</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Folkeregisteret</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når</a:t>
            </a:r>
            <a:r>
              <a:rPr lang="en-US" sz="1600" b="0" i="1" kern="1200" dirty="0">
                <a:solidFill>
                  <a:schemeClr val="tx2"/>
                </a:solidFill>
                <a:effectLst/>
                <a:latin typeface="+mn-lt"/>
                <a:ea typeface="+mn-ea"/>
                <a:cs typeface="+mn-cs"/>
              </a:rPr>
              <a:t> det er </a:t>
            </a:r>
            <a:r>
              <a:rPr lang="en-US" sz="1600" b="0" i="1" kern="1200" dirty="0" err="1">
                <a:solidFill>
                  <a:schemeClr val="tx2"/>
                </a:solidFill>
                <a:effectLst/>
                <a:latin typeface="+mn-lt"/>
                <a:ea typeface="+mn-ea"/>
                <a:cs typeface="+mn-cs"/>
              </a:rPr>
              <a:t>nødvendig</a:t>
            </a:r>
            <a:r>
              <a:rPr lang="en-US" sz="1600" b="0" i="1" kern="1200" dirty="0">
                <a:solidFill>
                  <a:schemeClr val="tx2"/>
                </a:solidFill>
                <a:effectLst/>
                <a:latin typeface="+mn-lt"/>
                <a:ea typeface="+mn-ea"/>
                <a:cs typeface="+mn-cs"/>
              </a:rPr>
              <a:t> å </a:t>
            </a:r>
            <a:r>
              <a:rPr lang="en-US" sz="1600" b="0" i="1" kern="1200" dirty="0" err="1">
                <a:solidFill>
                  <a:schemeClr val="tx2"/>
                </a:solidFill>
                <a:effectLst/>
                <a:latin typeface="+mn-lt"/>
                <a:ea typeface="+mn-ea"/>
                <a:cs typeface="+mn-cs"/>
              </a:rPr>
              <a:t>innhente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opplysninger</a:t>
            </a:r>
            <a:r>
              <a:rPr lang="en-US" sz="1600" b="0" i="1" kern="1200" dirty="0">
                <a:solidFill>
                  <a:schemeClr val="tx2"/>
                </a:solidFill>
                <a:effectLst/>
                <a:latin typeface="+mn-lt"/>
                <a:ea typeface="+mn-ea"/>
                <a:cs typeface="+mn-cs"/>
              </a:rPr>
              <a:t> for å </a:t>
            </a:r>
            <a:r>
              <a:rPr lang="en-US" sz="1600" b="0" i="1" kern="1200" dirty="0" err="1">
                <a:solidFill>
                  <a:schemeClr val="tx2"/>
                </a:solidFill>
                <a:effectLst/>
                <a:latin typeface="+mn-lt"/>
                <a:ea typeface="+mn-ea"/>
                <a:cs typeface="+mn-cs"/>
              </a:rPr>
              <a:t>motta</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og</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formidle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henvendelser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til</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og</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fra</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utenlandske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myndigheter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i</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barnevernssaker</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som</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ikke</a:t>
            </a:r>
            <a:r>
              <a:rPr lang="en-US" sz="1600" b="0" i="1" kern="1200" dirty="0">
                <a:solidFill>
                  <a:schemeClr val="tx2"/>
                </a:solidFill>
                <a:effectLst/>
                <a:latin typeface="+mn-lt"/>
                <a:ea typeface="+mn-ea"/>
                <a:cs typeface="+mn-cs"/>
              </a:rPr>
              <a:t> </a:t>
            </a:r>
            <a:r>
              <a:rPr lang="en-US" sz="1600" b="0" i="1" kern="1200" dirty="0" err="1">
                <a:solidFill>
                  <a:schemeClr val="tx2"/>
                </a:solidFill>
                <a:effectLst/>
                <a:latin typeface="+mn-lt"/>
                <a:ea typeface="+mn-ea"/>
                <a:cs typeface="+mn-cs"/>
              </a:rPr>
              <a:t>reguleres</a:t>
            </a:r>
            <a:r>
              <a:rPr lang="en-US" sz="1600" b="0" i="1" kern="1200" dirty="0">
                <a:solidFill>
                  <a:schemeClr val="tx2"/>
                </a:solidFill>
                <a:effectLst/>
                <a:latin typeface="+mn-lt"/>
                <a:ea typeface="+mn-ea"/>
                <a:cs typeface="+mn-cs"/>
              </a:rPr>
              <a:t> av </a:t>
            </a:r>
            <a:r>
              <a:rPr lang="en-US" sz="1600" b="0" i="1" u="none" strike="noStrike" kern="1200" dirty="0" err="1">
                <a:solidFill>
                  <a:schemeClr val="tx2"/>
                </a:solidFill>
                <a:effectLst/>
                <a:latin typeface="+mn-lt"/>
                <a:ea typeface="+mn-ea"/>
                <a:cs typeface="+mn-cs"/>
                <a:hlinkClick r:id="rId10"/>
              </a:rPr>
              <a:t>Haagkonvensjonen</a:t>
            </a:r>
            <a:r>
              <a:rPr lang="en-US" sz="1600" b="0" i="1" u="none" strike="noStrike" kern="1200" dirty="0">
                <a:solidFill>
                  <a:schemeClr val="tx2"/>
                </a:solidFill>
                <a:effectLst/>
                <a:latin typeface="+mn-lt"/>
                <a:ea typeface="+mn-ea"/>
                <a:cs typeface="+mn-cs"/>
                <a:hlinkClick r:id="rId10"/>
              </a:rPr>
              <a:t> av 1996</a:t>
            </a:r>
            <a:endParaRPr lang="en-US" sz="1600" b="0" i="1" kern="1200" dirty="0">
              <a:solidFill>
                <a:schemeClr val="tx2"/>
              </a:solidFill>
              <a:effectLst/>
              <a:latin typeface="+mn-lt"/>
              <a:ea typeface="+mn-ea"/>
              <a:cs typeface="+mn-cs"/>
            </a:endParaRPr>
          </a:p>
        </p:txBody>
      </p:sp>
    </p:spTree>
    <p:extLst>
      <p:ext uri="{BB962C8B-B14F-4D97-AF65-F5344CB8AC3E}">
        <p14:creationId xmlns:p14="http://schemas.microsoft.com/office/powerpoint/2010/main" val="31237991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7C62F346-2823-9A9C-9EB5-120165A0D73E}"/>
              </a:ext>
            </a:extLst>
          </p:cNvPr>
          <p:cNvSpPr>
            <a:spLocks noGrp="1"/>
          </p:cNvSpPr>
          <p:nvPr>
            <p:ph type="title"/>
          </p:nvPr>
        </p:nvSpPr>
        <p:spPr>
          <a:xfrm>
            <a:off x="686834" y="1153572"/>
            <a:ext cx="3200400" cy="4461163"/>
          </a:xfrm>
        </p:spPr>
        <p:txBody>
          <a:bodyPr>
            <a:normAutofit/>
          </a:bodyPr>
          <a:lstStyle/>
          <a:p>
            <a:r>
              <a:rPr lang="nb-NO">
                <a:solidFill>
                  <a:srgbClr val="FFFFFF"/>
                </a:solidFill>
              </a:rPr>
              <a:t>Andre meldeplikter</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ssholder for tekst 2">
            <a:extLst>
              <a:ext uri="{FF2B5EF4-FFF2-40B4-BE49-F238E27FC236}">
                <a16:creationId xmlns:a16="http://schemas.microsoft.com/office/drawing/2014/main" id="{A1CA3D2D-A797-24F6-6277-A10DF05C9D07}"/>
              </a:ext>
            </a:extLst>
          </p:cNvPr>
          <p:cNvSpPr>
            <a:spLocks noGrp="1"/>
          </p:cNvSpPr>
          <p:nvPr>
            <p:ph type="body" idx="1"/>
          </p:nvPr>
        </p:nvSpPr>
        <p:spPr>
          <a:xfrm>
            <a:off x="4447308" y="591344"/>
            <a:ext cx="6906491" cy="5585619"/>
          </a:xfrm>
        </p:spPr>
        <p:txBody>
          <a:bodyPr anchor="ctr">
            <a:normAutofit/>
          </a:bodyPr>
          <a:lstStyle/>
          <a:p>
            <a:pPr marL="12700">
              <a:spcBef>
                <a:spcPts val="105"/>
              </a:spcBef>
            </a:pPr>
            <a:endParaRPr lang="nb-NO" b="1">
              <a:latin typeface="Calibri"/>
              <a:cs typeface="Calibri"/>
            </a:endParaRPr>
          </a:p>
          <a:p>
            <a:pPr marL="12700">
              <a:spcBef>
                <a:spcPts val="105"/>
              </a:spcBef>
            </a:pPr>
            <a:r>
              <a:rPr lang="nb-NO" b="0">
                <a:latin typeface="+mn-lt"/>
                <a:cs typeface="Times New Roman"/>
              </a:rPr>
              <a:t>Forvaltningslovens</a:t>
            </a:r>
            <a:r>
              <a:rPr lang="nb-NO" b="0" spc="-60">
                <a:latin typeface="+mn-lt"/>
                <a:cs typeface="Times New Roman"/>
              </a:rPr>
              <a:t> </a:t>
            </a:r>
            <a:r>
              <a:rPr lang="nb-NO" b="0">
                <a:latin typeface="+mn-lt"/>
                <a:cs typeface="Times New Roman"/>
              </a:rPr>
              <a:t>§</a:t>
            </a:r>
            <a:r>
              <a:rPr lang="nb-NO" b="0" spc="-35">
                <a:latin typeface="+mn-lt"/>
                <a:cs typeface="Times New Roman"/>
              </a:rPr>
              <a:t> </a:t>
            </a:r>
            <a:r>
              <a:rPr lang="nb-NO" b="0">
                <a:latin typeface="+mn-lt"/>
                <a:cs typeface="Times New Roman"/>
              </a:rPr>
              <a:t>13-b</a:t>
            </a:r>
            <a:r>
              <a:rPr lang="nb-NO" b="0" spc="-60">
                <a:latin typeface="+mn-lt"/>
                <a:cs typeface="Times New Roman"/>
              </a:rPr>
              <a:t> </a:t>
            </a:r>
            <a:r>
              <a:rPr lang="nb-NO" b="0" spc="-40">
                <a:latin typeface="+mn-lt"/>
                <a:cs typeface="Times New Roman"/>
              </a:rPr>
              <a:t>nr.</a:t>
            </a:r>
            <a:r>
              <a:rPr lang="nb-NO" b="0" spc="-35">
                <a:latin typeface="+mn-lt"/>
                <a:cs typeface="Times New Roman"/>
              </a:rPr>
              <a:t> </a:t>
            </a:r>
            <a:r>
              <a:rPr lang="nb-NO" b="0" spc="-50">
                <a:latin typeface="+mn-lt"/>
                <a:cs typeface="Times New Roman"/>
              </a:rPr>
              <a:t>7</a:t>
            </a:r>
            <a:endParaRPr lang="nb-NO" b="0">
              <a:latin typeface="+mn-lt"/>
              <a:cs typeface="Times New Roman"/>
            </a:endParaRPr>
          </a:p>
          <a:p>
            <a:pPr marL="12700">
              <a:spcBef>
                <a:spcPts val="105"/>
              </a:spcBef>
            </a:pPr>
            <a:r>
              <a:rPr lang="nb-NO" b="0">
                <a:latin typeface="+mn-lt"/>
                <a:cs typeface="Calibri"/>
              </a:rPr>
              <a:t>Helsepersonelloven </a:t>
            </a:r>
            <a:r>
              <a:rPr lang="nb-NO" b="0" spc="-10">
                <a:latin typeface="+mn-lt"/>
                <a:cs typeface="Calibri"/>
              </a:rPr>
              <a:t> </a:t>
            </a:r>
            <a:r>
              <a:rPr lang="nb-NO" b="0">
                <a:latin typeface="+mn-lt"/>
                <a:cs typeface="Calibri"/>
              </a:rPr>
              <a:t>§ 31.</a:t>
            </a:r>
            <a:r>
              <a:rPr lang="nb-NO" b="0" spc="-20">
                <a:latin typeface="+mn-lt"/>
                <a:cs typeface="Calibri"/>
              </a:rPr>
              <a:t> </a:t>
            </a:r>
          </a:p>
          <a:p>
            <a:pPr marL="12700">
              <a:spcBef>
                <a:spcPts val="105"/>
              </a:spcBef>
            </a:pPr>
            <a:r>
              <a:rPr lang="nb-NO" b="0" i="1" spc="-10">
                <a:latin typeface="+mn-lt"/>
                <a:cs typeface="Calibri"/>
              </a:rPr>
              <a:t>Opplysninger</a:t>
            </a:r>
            <a:r>
              <a:rPr lang="nb-NO" b="0" i="1" spc="-50">
                <a:latin typeface="+mn-lt"/>
                <a:cs typeface="Calibri"/>
              </a:rPr>
              <a:t> </a:t>
            </a:r>
            <a:r>
              <a:rPr lang="nb-NO" b="0" i="1">
                <a:latin typeface="+mn-lt"/>
                <a:cs typeface="Calibri"/>
              </a:rPr>
              <a:t>til</a:t>
            </a:r>
            <a:r>
              <a:rPr lang="nb-NO" b="0" i="1" spc="-25">
                <a:latin typeface="+mn-lt"/>
                <a:cs typeface="Calibri"/>
              </a:rPr>
              <a:t> </a:t>
            </a:r>
            <a:r>
              <a:rPr lang="nb-NO" b="0" i="1">
                <a:latin typeface="+mn-lt"/>
                <a:cs typeface="Calibri"/>
              </a:rPr>
              <a:t>nødetater</a:t>
            </a:r>
          </a:p>
          <a:p>
            <a:pPr marL="12700">
              <a:spcBef>
                <a:spcPts val="105"/>
              </a:spcBef>
            </a:pPr>
            <a:endParaRPr lang="nb-NO" b="0" i="1" spc="-10">
              <a:latin typeface="+mn-lt"/>
              <a:cs typeface="Calibri"/>
            </a:endParaRPr>
          </a:p>
          <a:p>
            <a:pPr marL="12700"/>
            <a:endParaRPr lang="nb-NO" b="0" i="1" spc="-10">
              <a:latin typeface="+mn-lt"/>
            </a:endParaRPr>
          </a:p>
          <a:p>
            <a:pPr marL="12700">
              <a:spcBef>
                <a:spcPts val="105"/>
              </a:spcBef>
            </a:pPr>
            <a:r>
              <a:rPr lang="nb-NO" b="0">
                <a:latin typeface="+mn-lt"/>
                <a:cs typeface="Calibri"/>
              </a:rPr>
              <a:t>Helsepersonelloven</a:t>
            </a:r>
            <a:r>
              <a:rPr lang="nb-NO" b="0" spc="-10">
                <a:latin typeface="+mn-lt"/>
                <a:cs typeface="Calibri"/>
              </a:rPr>
              <a:t> </a:t>
            </a:r>
            <a:r>
              <a:rPr lang="nb-NO" b="0">
                <a:latin typeface="+mn-lt"/>
                <a:cs typeface="Calibri"/>
              </a:rPr>
              <a:t>§ 32.</a:t>
            </a:r>
          </a:p>
          <a:p>
            <a:pPr marL="12700">
              <a:spcBef>
                <a:spcPts val="105"/>
              </a:spcBef>
            </a:pPr>
            <a:r>
              <a:rPr lang="nb-NO" b="0" spc="-20">
                <a:latin typeface="+mn-lt"/>
              </a:rPr>
              <a:t>Familievernloven § 9</a:t>
            </a:r>
            <a:r>
              <a:rPr lang="nb-NO" b="0" spc="-20">
                <a:latin typeface="+mn-lt"/>
                <a:cs typeface="Calibri"/>
              </a:rPr>
              <a:t> </a:t>
            </a:r>
          </a:p>
          <a:p>
            <a:pPr marL="12700">
              <a:spcBef>
                <a:spcPts val="105"/>
              </a:spcBef>
            </a:pPr>
            <a:r>
              <a:rPr lang="nb-NO" b="0" i="1" spc="-10">
                <a:latin typeface="+mn-lt"/>
                <a:cs typeface="Calibri"/>
              </a:rPr>
              <a:t>Opplysninger</a:t>
            </a:r>
            <a:r>
              <a:rPr lang="nb-NO" b="0" i="1" spc="-50">
                <a:latin typeface="+mn-lt"/>
                <a:cs typeface="Calibri"/>
              </a:rPr>
              <a:t> </a:t>
            </a:r>
            <a:r>
              <a:rPr lang="nb-NO" b="0" i="1">
                <a:latin typeface="+mn-lt"/>
                <a:cs typeface="Calibri"/>
              </a:rPr>
              <a:t>til</a:t>
            </a:r>
            <a:r>
              <a:rPr lang="nb-NO" b="0" i="1" spc="-25">
                <a:latin typeface="+mn-lt"/>
                <a:cs typeface="Calibri"/>
              </a:rPr>
              <a:t> </a:t>
            </a:r>
            <a:r>
              <a:rPr lang="nb-NO" b="0" i="1">
                <a:latin typeface="+mn-lt"/>
                <a:cs typeface="Calibri"/>
              </a:rPr>
              <a:t>den</a:t>
            </a:r>
            <a:r>
              <a:rPr lang="nb-NO" b="0" i="1" spc="-15">
                <a:latin typeface="+mn-lt"/>
                <a:cs typeface="Calibri"/>
              </a:rPr>
              <a:t> </a:t>
            </a:r>
            <a:r>
              <a:rPr lang="nb-NO" b="0" i="1" spc="-10">
                <a:latin typeface="+mn-lt"/>
                <a:cs typeface="Calibri"/>
              </a:rPr>
              <a:t>kommunale</a:t>
            </a:r>
            <a:r>
              <a:rPr lang="nb-NO" b="0" i="1" spc="-40">
                <a:latin typeface="+mn-lt"/>
                <a:cs typeface="Calibri"/>
              </a:rPr>
              <a:t> </a:t>
            </a:r>
            <a:r>
              <a:rPr lang="nb-NO" b="0" i="1">
                <a:latin typeface="+mn-lt"/>
                <a:cs typeface="Calibri"/>
              </a:rPr>
              <a:t>helse-</a:t>
            </a:r>
            <a:r>
              <a:rPr lang="nb-NO" b="0" i="1" spc="-15">
                <a:latin typeface="+mn-lt"/>
                <a:cs typeface="Calibri"/>
              </a:rPr>
              <a:t> </a:t>
            </a:r>
            <a:r>
              <a:rPr lang="nb-NO" b="0" i="1" spc="-25">
                <a:latin typeface="+mn-lt"/>
                <a:cs typeface="Calibri"/>
              </a:rPr>
              <a:t>og</a:t>
            </a:r>
            <a:endParaRPr lang="nb-NO" b="0">
              <a:latin typeface="+mn-lt"/>
              <a:cs typeface="Calibri"/>
            </a:endParaRPr>
          </a:p>
          <a:p>
            <a:pPr marL="12700"/>
            <a:r>
              <a:rPr lang="nb-NO" b="0" i="1" spc="-10">
                <a:latin typeface="+mn-lt"/>
              </a:rPr>
              <a:t>o</a:t>
            </a:r>
            <a:r>
              <a:rPr lang="nb-NO" b="0" i="1" spc="-10">
                <a:latin typeface="+mn-lt"/>
                <a:cs typeface="Calibri"/>
              </a:rPr>
              <a:t>msorgstjenesten</a:t>
            </a:r>
          </a:p>
          <a:p>
            <a:pPr marL="12700"/>
            <a:endParaRPr lang="nb-NO" b="0" i="1" spc="-10">
              <a:latin typeface="+mn-lt"/>
            </a:endParaRPr>
          </a:p>
          <a:p>
            <a:pPr marL="12700"/>
            <a:endParaRPr lang="nb-NO" b="1" i="1" spc="-10">
              <a:latin typeface="Calibri"/>
              <a:cs typeface="Calibri"/>
            </a:endParaRPr>
          </a:p>
          <a:p>
            <a:pPr marL="12700"/>
            <a:endParaRPr lang="nb-NO" i="1" spc="-10"/>
          </a:p>
          <a:p>
            <a:pPr marL="12700"/>
            <a:endParaRPr lang="nb-NO" i="1" spc="-10"/>
          </a:p>
          <a:p>
            <a:pPr marL="12700"/>
            <a:endParaRPr lang="nb-NO"/>
          </a:p>
        </p:txBody>
      </p:sp>
    </p:spTree>
    <p:extLst>
      <p:ext uri="{BB962C8B-B14F-4D97-AF65-F5344CB8AC3E}">
        <p14:creationId xmlns:p14="http://schemas.microsoft.com/office/powerpoint/2010/main" val="39476108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57503" y="915669"/>
            <a:ext cx="10259060" cy="1220470"/>
          </a:xfrm>
          <a:prstGeom prst="rect">
            <a:avLst/>
          </a:prstGeom>
        </p:spPr>
        <p:txBody>
          <a:bodyPr vert="horz" wrap="square" lIns="0" tIns="54610" rIns="0" bIns="0" rtlCol="0">
            <a:spAutoFit/>
          </a:bodyPr>
          <a:lstStyle/>
          <a:p>
            <a:pPr marL="12065" marR="5080" algn="ctr">
              <a:lnSpc>
                <a:spcPct val="90000"/>
              </a:lnSpc>
              <a:spcBef>
                <a:spcPts val="430"/>
              </a:spcBef>
              <a:tabLst>
                <a:tab pos="9949815" algn="l"/>
              </a:tabLst>
            </a:pPr>
            <a:r>
              <a:rPr sz="2800" dirty="0">
                <a:latin typeface="Times New Roman"/>
                <a:cs typeface="Times New Roman"/>
              </a:rPr>
              <a:t>Kari</a:t>
            </a:r>
            <a:r>
              <a:rPr sz="2800" spc="-35" dirty="0">
                <a:latin typeface="Times New Roman"/>
                <a:cs typeface="Times New Roman"/>
              </a:rPr>
              <a:t> </a:t>
            </a:r>
            <a:r>
              <a:rPr sz="2800" dirty="0">
                <a:latin typeface="Times New Roman"/>
                <a:cs typeface="Times New Roman"/>
              </a:rPr>
              <a:t>som</a:t>
            </a:r>
            <a:r>
              <a:rPr sz="2800" spc="-30" dirty="0">
                <a:latin typeface="Times New Roman"/>
                <a:cs typeface="Times New Roman"/>
              </a:rPr>
              <a:t> </a:t>
            </a:r>
            <a:r>
              <a:rPr sz="2800" dirty="0">
                <a:latin typeface="Times New Roman"/>
                <a:cs typeface="Times New Roman"/>
              </a:rPr>
              <a:t>er</a:t>
            </a:r>
            <a:r>
              <a:rPr sz="2800" spc="-80" dirty="0">
                <a:latin typeface="Times New Roman"/>
                <a:cs typeface="Times New Roman"/>
              </a:rPr>
              <a:t> </a:t>
            </a:r>
            <a:r>
              <a:rPr sz="2800" dirty="0">
                <a:latin typeface="Times New Roman"/>
                <a:cs typeface="Times New Roman"/>
              </a:rPr>
              <a:t>elev</a:t>
            </a:r>
            <a:r>
              <a:rPr sz="2800" spc="-30" dirty="0">
                <a:latin typeface="Times New Roman"/>
                <a:cs typeface="Times New Roman"/>
              </a:rPr>
              <a:t> </a:t>
            </a:r>
            <a:r>
              <a:rPr sz="2800" dirty="0">
                <a:latin typeface="Times New Roman"/>
                <a:cs typeface="Times New Roman"/>
              </a:rPr>
              <a:t>i</a:t>
            </a:r>
            <a:r>
              <a:rPr sz="2800" spc="-30" dirty="0">
                <a:latin typeface="Times New Roman"/>
                <a:cs typeface="Times New Roman"/>
              </a:rPr>
              <a:t> </a:t>
            </a:r>
            <a:r>
              <a:rPr sz="2800" dirty="0">
                <a:latin typeface="Times New Roman"/>
                <a:cs typeface="Times New Roman"/>
              </a:rPr>
              <a:t>femte</a:t>
            </a:r>
            <a:r>
              <a:rPr sz="2800" spc="-30" dirty="0">
                <a:latin typeface="Times New Roman"/>
                <a:cs typeface="Times New Roman"/>
              </a:rPr>
              <a:t> </a:t>
            </a:r>
            <a:r>
              <a:rPr sz="2800" dirty="0">
                <a:latin typeface="Times New Roman"/>
                <a:cs typeface="Times New Roman"/>
              </a:rPr>
              <a:t>klasse</a:t>
            </a:r>
            <a:r>
              <a:rPr sz="2800" spc="-30" dirty="0">
                <a:latin typeface="Times New Roman"/>
                <a:cs typeface="Times New Roman"/>
              </a:rPr>
              <a:t> </a:t>
            </a:r>
            <a:r>
              <a:rPr sz="2800" dirty="0">
                <a:latin typeface="Times New Roman"/>
                <a:cs typeface="Times New Roman"/>
              </a:rPr>
              <a:t>forteller</a:t>
            </a:r>
            <a:r>
              <a:rPr sz="2800" spc="-80" dirty="0">
                <a:latin typeface="Times New Roman"/>
                <a:cs typeface="Times New Roman"/>
              </a:rPr>
              <a:t> </a:t>
            </a:r>
            <a:r>
              <a:rPr sz="2800" dirty="0">
                <a:latin typeface="Times New Roman"/>
                <a:cs typeface="Times New Roman"/>
              </a:rPr>
              <a:t>helsesykepleier</a:t>
            </a:r>
            <a:r>
              <a:rPr sz="2800" spc="-75" dirty="0">
                <a:latin typeface="Times New Roman"/>
                <a:cs typeface="Times New Roman"/>
              </a:rPr>
              <a:t> </a:t>
            </a:r>
            <a:r>
              <a:rPr sz="2800" dirty="0">
                <a:latin typeface="Times New Roman"/>
                <a:cs typeface="Times New Roman"/>
              </a:rPr>
              <a:t>Peder</a:t>
            </a:r>
            <a:r>
              <a:rPr sz="2800" spc="-60" dirty="0">
                <a:latin typeface="Times New Roman"/>
                <a:cs typeface="Times New Roman"/>
              </a:rPr>
              <a:t> </a:t>
            </a:r>
            <a:r>
              <a:rPr sz="2800" spc="-25" dirty="0">
                <a:latin typeface="Times New Roman"/>
                <a:cs typeface="Times New Roman"/>
              </a:rPr>
              <a:t>Ås</a:t>
            </a:r>
            <a:r>
              <a:rPr sz="2800" dirty="0">
                <a:latin typeface="Times New Roman"/>
                <a:cs typeface="Times New Roman"/>
              </a:rPr>
              <a:t>	</a:t>
            </a:r>
            <a:r>
              <a:rPr sz="2800" spc="-25" dirty="0">
                <a:latin typeface="Times New Roman"/>
                <a:cs typeface="Times New Roman"/>
              </a:rPr>
              <a:t>at </a:t>
            </a:r>
            <a:r>
              <a:rPr sz="2800" dirty="0">
                <a:latin typeface="Times New Roman"/>
                <a:cs typeface="Times New Roman"/>
              </a:rPr>
              <a:t>hun</a:t>
            </a:r>
            <a:r>
              <a:rPr sz="2800" spc="-30" dirty="0">
                <a:latin typeface="Times New Roman"/>
                <a:cs typeface="Times New Roman"/>
              </a:rPr>
              <a:t> </a:t>
            </a:r>
            <a:r>
              <a:rPr sz="2800" dirty="0">
                <a:latin typeface="Times New Roman"/>
                <a:cs typeface="Times New Roman"/>
              </a:rPr>
              <a:t>blir</a:t>
            </a:r>
            <a:r>
              <a:rPr sz="2800" spc="-85" dirty="0">
                <a:latin typeface="Times New Roman"/>
                <a:cs typeface="Times New Roman"/>
              </a:rPr>
              <a:t> </a:t>
            </a:r>
            <a:r>
              <a:rPr sz="2800" dirty="0">
                <a:latin typeface="Times New Roman"/>
                <a:cs typeface="Times New Roman"/>
              </a:rPr>
              <a:t>utsatt</a:t>
            </a:r>
            <a:r>
              <a:rPr sz="2800" spc="-45" dirty="0">
                <a:latin typeface="Times New Roman"/>
                <a:cs typeface="Times New Roman"/>
              </a:rPr>
              <a:t> </a:t>
            </a:r>
            <a:r>
              <a:rPr sz="2800" dirty="0">
                <a:latin typeface="Times New Roman"/>
                <a:cs typeface="Times New Roman"/>
              </a:rPr>
              <a:t>for</a:t>
            </a:r>
            <a:r>
              <a:rPr sz="2800" spc="-90" dirty="0">
                <a:latin typeface="Times New Roman"/>
                <a:cs typeface="Times New Roman"/>
              </a:rPr>
              <a:t> </a:t>
            </a:r>
            <a:r>
              <a:rPr sz="2800" dirty="0">
                <a:latin typeface="Times New Roman"/>
                <a:cs typeface="Times New Roman"/>
              </a:rPr>
              <a:t>mobbing</a:t>
            </a:r>
            <a:r>
              <a:rPr sz="2800" spc="-25" dirty="0">
                <a:latin typeface="Times New Roman"/>
                <a:cs typeface="Times New Roman"/>
              </a:rPr>
              <a:t> </a:t>
            </a:r>
            <a:r>
              <a:rPr sz="2800" dirty="0">
                <a:latin typeface="Times New Roman"/>
                <a:cs typeface="Times New Roman"/>
              </a:rPr>
              <a:t>av</a:t>
            </a:r>
            <a:r>
              <a:rPr sz="2800" spc="-55" dirty="0">
                <a:latin typeface="Times New Roman"/>
                <a:cs typeface="Times New Roman"/>
              </a:rPr>
              <a:t> </a:t>
            </a:r>
            <a:r>
              <a:rPr sz="2800" dirty="0">
                <a:latin typeface="Times New Roman"/>
                <a:cs typeface="Times New Roman"/>
              </a:rPr>
              <a:t>medelever</a:t>
            </a:r>
            <a:r>
              <a:rPr sz="2800" spc="-85" dirty="0">
                <a:latin typeface="Times New Roman"/>
                <a:cs typeface="Times New Roman"/>
              </a:rPr>
              <a:t> </a:t>
            </a:r>
            <a:r>
              <a:rPr sz="2800" dirty="0">
                <a:latin typeface="Times New Roman"/>
                <a:cs typeface="Times New Roman"/>
              </a:rPr>
              <a:t>i</a:t>
            </a:r>
            <a:r>
              <a:rPr sz="2800" spc="-40" dirty="0">
                <a:latin typeface="Times New Roman"/>
                <a:cs typeface="Times New Roman"/>
              </a:rPr>
              <a:t> </a:t>
            </a:r>
            <a:r>
              <a:rPr sz="2800" dirty="0">
                <a:latin typeface="Times New Roman"/>
                <a:cs typeface="Times New Roman"/>
              </a:rPr>
              <a:t>klassen.</a:t>
            </a:r>
            <a:r>
              <a:rPr sz="2800" spc="10" dirty="0">
                <a:latin typeface="Times New Roman"/>
                <a:cs typeface="Times New Roman"/>
              </a:rPr>
              <a:t> </a:t>
            </a:r>
            <a:r>
              <a:rPr sz="2800" dirty="0">
                <a:latin typeface="Times New Roman"/>
                <a:cs typeface="Times New Roman"/>
              </a:rPr>
              <a:t>Kari</a:t>
            </a:r>
            <a:r>
              <a:rPr sz="2800" spc="-50" dirty="0">
                <a:latin typeface="Times New Roman"/>
                <a:cs typeface="Times New Roman"/>
              </a:rPr>
              <a:t> </a:t>
            </a:r>
            <a:r>
              <a:rPr sz="2800" dirty="0">
                <a:latin typeface="Times New Roman"/>
                <a:cs typeface="Times New Roman"/>
              </a:rPr>
              <a:t>forteller</a:t>
            </a:r>
            <a:r>
              <a:rPr sz="2800" spc="-105" dirty="0">
                <a:latin typeface="Times New Roman"/>
                <a:cs typeface="Times New Roman"/>
              </a:rPr>
              <a:t> </a:t>
            </a:r>
            <a:r>
              <a:rPr sz="2800" spc="-25" dirty="0">
                <a:latin typeface="Times New Roman"/>
                <a:cs typeface="Times New Roman"/>
              </a:rPr>
              <a:t>at </a:t>
            </a:r>
            <a:r>
              <a:rPr sz="2800" dirty="0">
                <a:latin typeface="Times New Roman"/>
                <a:cs typeface="Times New Roman"/>
              </a:rPr>
              <a:t>hun</a:t>
            </a:r>
            <a:r>
              <a:rPr sz="2800" spc="-65" dirty="0">
                <a:latin typeface="Times New Roman"/>
                <a:cs typeface="Times New Roman"/>
              </a:rPr>
              <a:t> </a:t>
            </a:r>
            <a:r>
              <a:rPr sz="2800" dirty="0">
                <a:latin typeface="Times New Roman"/>
                <a:cs typeface="Times New Roman"/>
              </a:rPr>
              <a:t>mobbes</a:t>
            </a:r>
            <a:r>
              <a:rPr sz="2800" spc="-30" dirty="0">
                <a:latin typeface="Times New Roman"/>
                <a:cs typeface="Times New Roman"/>
              </a:rPr>
              <a:t> </a:t>
            </a:r>
            <a:r>
              <a:rPr sz="2800" dirty="0">
                <a:latin typeface="Times New Roman"/>
                <a:cs typeface="Times New Roman"/>
              </a:rPr>
              <a:t>av</a:t>
            </a:r>
            <a:r>
              <a:rPr sz="2800" spc="-40" dirty="0">
                <a:latin typeface="Times New Roman"/>
                <a:cs typeface="Times New Roman"/>
              </a:rPr>
              <a:t> </a:t>
            </a:r>
            <a:r>
              <a:rPr sz="2800" spc="-55" dirty="0">
                <a:latin typeface="Times New Roman"/>
                <a:cs typeface="Times New Roman"/>
              </a:rPr>
              <a:t>Per,</a:t>
            </a:r>
            <a:r>
              <a:rPr sz="2800" spc="-45" dirty="0">
                <a:latin typeface="Times New Roman"/>
                <a:cs typeface="Times New Roman"/>
              </a:rPr>
              <a:t> </a:t>
            </a:r>
            <a:r>
              <a:rPr sz="2800" dirty="0">
                <a:latin typeface="Times New Roman"/>
                <a:cs typeface="Times New Roman"/>
              </a:rPr>
              <a:t>Pål</a:t>
            </a:r>
            <a:r>
              <a:rPr sz="2800" spc="-40" dirty="0">
                <a:latin typeface="Times New Roman"/>
                <a:cs typeface="Times New Roman"/>
              </a:rPr>
              <a:t> </a:t>
            </a:r>
            <a:r>
              <a:rPr sz="2800" dirty="0">
                <a:latin typeface="Times New Roman"/>
                <a:cs typeface="Times New Roman"/>
              </a:rPr>
              <a:t>og</a:t>
            </a:r>
            <a:r>
              <a:rPr sz="2800" spc="-40" dirty="0">
                <a:latin typeface="Times New Roman"/>
                <a:cs typeface="Times New Roman"/>
              </a:rPr>
              <a:t> </a:t>
            </a:r>
            <a:r>
              <a:rPr sz="2800" spc="-20" dirty="0">
                <a:latin typeface="Times New Roman"/>
                <a:cs typeface="Times New Roman"/>
              </a:rPr>
              <a:t>Espen</a:t>
            </a:r>
            <a:r>
              <a:rPr sz="2800" spc="-155" dirty="0">
                <a:latin typeface="Times New Roman"/>
                <a:cs typeface="Times New Roman"/>
              </a:rPr>
              <a:t> </a:t>
            </a:r>
            <a:r>
              <a:rPr sz="2800" spc="-10" dirty="0">
                <a:latin typeface="Times New Roman"/>
                <a:cs typeface="Times New Roman"/>
              </a:rPr>
              <a:t>Askeland.</a:t>
            </a:r>
            <a:endParaRPr sz="2800">
              <a:latin typeface="Times New Roman"/>
              <a:cs typeface="Times New Roman"/>
            </a:endParaRPr>
          </a:p>
        </p:txBody>
      </p:sp>
      <p:sp>
        <p:nvSpPr>
          <p:cNvPr id="3" name="object 3"/>
          <p:cNvSpPr txBox="1"/>
          <p:nvPr/>
        </p:nvSpPr>
        <p:spPr>
          <a:xfrm>
            <a:off x="3427221" y="2604642"/>
            <a:ext cx="5116830" cy="45212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2800" b="1" i="0" u="none" strike="noStrike" kern="0" cap="none" spc="0" normalizeH="0" baseline="0" noProof="0" dirty="0">
                <a:ln>
                  <a:noFill/>
                </a:ln>
                <a:solidFill>
                  <a:sysClr val="windowText" lastClr="000000"/>
                </a:solidFill>
                <a:effectLst/>
                <a:uLnTx/>
                <a:uFillTx/>
                <a:latin typeface="Times New Roman"/>
                <a:cs typeface="Times New Roman"/>
              </a:rPr>
              <a:t>Kan</a:t>
            </a:r>
            <a:r>
              <a:rPr kumimoji="0" sz="2800" b="1" i="0" u="none" strike="noStrike" kern="0" cap="none" spc="-30" normalizeH="0" baseline="0" noProof="0" dirty="0">
                <a:ln>
                  <a:noFill/>
                </a:ln>
                <a:solidFill>
                  <a:sysClr val="windowText" lastClr="000000"/>
                </a:solidFill>
                <a:effectLst/>
                <a:uLnTx/>
                <a:uFillTx/>
                <a:latin typeface="Times New Roman"/>
                <a:cs typeface="Times New Roman"/>
              </a:rPr>
              <a:t> </a:t>
            </a:r>
            <a:r>
              <a:rPr kumimoji="0" sz="2800" b="1" i="0" u="none" strike="noStrike" kern="0" cap="none" spc="0" normalizeH="0" baseline="0" noProof="0" dirty="0">
                <a:ln>
                  <a:noFill/>
                </a:ln>
                <a:solidFill>
                  <a:sysClr val="windowText" lastClr="000000"/>
                </a:solidFill>
                <a:effectLst/>
                <a:uLnTx/>
                <a:uFillTx/>
                <a:latin typeface="Times New Roman"/>
                <a:cs typeface="Times New Roman"/>
              </a:rPr>
              <a:t>Kari</a:t>
            </a:r>
            <a:r>
              <a:rPr kumimoji="0" sz="2800" b="1" i="0" u="none" strike="noStrike" kern="0" cap="none" spc="-25" normalizeH="0" baseline="0" noProof="0" dirty="0">
                <a:ln>
                  <a:noFill/>
                </a:ln>
                <a:solidFill>
                  <a:sysClr val="windowText" lastClr="000000"/>
                </a:solidFill>
                <a:effectLst/>
                <a:uLnTx/>
                <a:uFillTx/>
                <a:latin typeface="Times New Roman"/>
                <a:cs typeface="Times New Roman"/>
              </a:rPr>
              <a:t> </a:t>
            </a:r>
            <a:r>
              <a:rPr kumimoji="0" sz="2800" b="1" i="0" u="none" strike="noStrike" kern="0" cap="none" spc="0" normalizeH="0" baseline="0" noProof="0" dirty="0">
                <a:ln>
                  <a:noFill/>
                </a:ln>
                <a:solidFill>
                  <a:sysClr val="windowText" lastClr="000000"/>
                </a:solidFill>
                <a:effectLst/>
                <a:uLnTx/>
                <a:uFillTx/>
                <a:latin typeface="Times New Roman"/>
                <a:cs typeface="Times New Roman"/>
              </a:rPr>
              <a:t>fortelle</a:t>
            </a:r>
            <a:r>
              <a:rPr kumimoji="0" sz="2800" b="1" i="0" u="none" strike="noStrike" kern="0" cap="none" spc="-35" normalizeH="0" baseline="0" noProof="0" dirty="0">
                <a:ln>
                  <a:noFill/>
                </a:ln>
                <a:solidFill>
                  <a:sysClr val="windowText" lastClr="000000"/>
                </a:solidFill>
                <a:effectLst/>
                <a:uLnTx/>
                <a:uFillTx/>
                <a:latin typeface="Times New Roman"/>
                <a:cs typeface="Times New Roman"/>
              </a:rPr>
              <a:t> </a:t>
            </a:r>
            <a:r>
              <a:rPr kumimoji="0" sz="2800" b="1" i="0" u="none" strike="noStrike" kern="0" cap="none" spc="0" normalizeH="0" baseline="0" noProof="0" dirty="0">
                <a:ln>
                  <a:noFill/>
                </a:ln>
                <a:solidFill>
                  <a:sysClr val="windowText" lastClr="000000"/>
                </a:solidFill>
                <a:effectLst/>
                <a:uLnTx/>
                <a:uFillTx/>
                <a:latin typeface="Times New Roman"/>
                <a:cs typeface="Times New Roman"/>
              </a:rPr>
              <a:t>dette</a:t>
            </a:r>
            <a:r>
              <a:rPr kumimoji="0" sz="2800" b="1" i="0" u="none" strike="noStrike" kern="0" cap="none" spc="-25" normalizeH="0" baseline="0" noProof="0" dirty="0">
                <a:ln>
                  <a:noFill/>
                </a:ln>
                <a:solidFill>
                  <a:sysClr val="windowText" lastClr="000000"/>
                </a:solidFill>
                <a:effectLst/>
                <a:uLnTx/>
                <a:uFillTx/>
                <a:latin typeface="Times New Roman"/>
                <a:cs typeface="Times New Roman"/>
              </a:rPr>
              <a:t> </a:t>
            </a:r>
            <a:r>
              <a:rPr kumimoji="0" sz="2800" b="1" i="0" u="none" strike="noStrike" kern="0" cap="none" spc="0" normalizeH="0" baseline="0" noProof="0" dirty="0">
                <a:ln>
                  <a:noFill/>
                </a:ln>
                <a:solidFill>
                  <a:sysClr val="windowText" lastClr="000000"/>
                </a:solidFill>
                <a:effectLst/>
                <a:uLnTx/>
                <a:uFillTx/>
                <a:latin typeface="Times New Roman"/>
                <a:cs typeface="Times New Roman"/>
              </a:rPr>
              <a:t>til</a:t>
            </a:r>
            <a:r>
              <a:rPr kumimoji="0" sz="2800" b="1" i="0" u="none" strike="noStrike" kern="0" cap="none" spc="-30" normalizeH="0" baseline="0" noProof="0" dirty="0">
                <a:ln>
                  <a:noFill/>
                </a:ln>
                <a:solidFill>
                  <a:sysClr val="windowText" lastClr="000000"/>
                </a:solidFill>
                <a:effectLst/>
                <a:uLnTx/>
                <a:uFillTx/>
                <a:latin typeface="Times New Roman"/>
                <a:cs typeface="Times New Roman"/>
              </a:rPr>
              <a:t> </a:t>
            </a:r>
            <a:r>
              <a:rPr kumimoji="0" sz="2800" b="1" i="0" u="none" strike="noStrike" kern="0" cap="none" spc="-10" normalizeH="0" baseline="0" noProof="0" dirty="0">
                <a:ln>
                  <a:noFill/>
                </a:ln>
                <a:solidFill>
                  <a:sysClr val="windowText" lastClr="000000"/>
                </a:solidFill>
                <a:effectLst/>
                <a:uLnTx/>
                <a:uFillTx/>
                <a:latin typeface="Times New Roman"/>
                <a:cs typeface="Times New Roman"/>
              </a:rPr>
              <a:t>rektor?</a:t>
            </a:r>
            <a:endParaRPr kumimoji="0" sz="2800" b="0" i="0" u="none" strike="noStrike" kern="0" cap="none" spc="0" normalizeH="0" baseline="0" noProof="0">
              <a:ln>
                <a:noFill/>
              </a:ln>
              <a:solidFill>
                <a:sysClr val="windowText" lastClr="000000"/>
              </a:solidFill>
              <a:effectLst/>
              <a:uLnTx/>
              <a:uFillTx/>
              <a:latin typeface="Times New Roman"/>
              <a:cs typeface="Times New Roman"/>
            </a:endParaRPr>
          </a:p>
        </p:txBody>
      </p:sp>
      <p:pic>
        <p:nvPicPr>
          <p:cNvPr id="4" name="object 4"/>
          <p:cNvPicPr/>
          <p:nvPr/>
        </p:nvPicPr>
        <p:blipFill>
          <a:blip r:embed="rId3" cstate="print"/>
          <a:stretch>
            <a:fillRect/>
          </a:stretch>
        </p:blipFill>
        <p:spPr>
          <a:xfrm>
            <a:off x="95534" y="3428987"/>
            <a:ext cx="11182096" cy="3253866"/>
          </a:xfrm>
          <a:prstGeom prst="rect">
            <a:avLst/>
          </a:prstGeom>
        </p:spPr>
      </p:pic>
    </p:spTree>
    <p:extLst>
      <p:ext uri="{BB962C8B-B14F-4D97-AF65-F5344CB8AC3E}">
        <p14:creationId xmlns:p14="http://schemas.microsoft.com/office/powerpoint/2010/main" val="13049640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94004" rIns="0" bIns="0" rtlCol="0">
            <a:spAutoFit/>
          </a:bodyPr>
          <a:lstStyle/>
          <a:p>
            <a:pPr marL="344805" algn="ctr">
              <a:lnSpc>
                <a:spcPts val="2735"/>
              </a:lnSpc>
              <a:spcBef>
                <a:spcPts val="100"/>
              </a:spcBef>
            </a:pPr>
            <a:r>
              <a:rPr sz="2400" spc="-10" dirty="0">
                <a:latin typeface="Times New Roman"/>
                <a:cs typeface="Times New Roman"/>
              </a:rPr>
              <a:t>OPPLÆRINGSLOVEN</a:t>
            </a:r>
            <a:endParaRPr sz="2400">
              <a:latin typeface="Times New Roman"/>
              <a:cs typeface="Times New Roman"/>
            </a:endParaRPr>
          </a:p>
          <a:p>
            <a:pPr marL="344170" algn="ctr">
              <a:lnSpc>
                <a:spcPts val="2735"/>
              </a:lnSpc>
            </a:pPr>
            <a:r>
              <a:rPr sz="2400" dirty="0">
                <a:latin typeface="Times New Roman"/>
                <a:cs typeface="Times New Roman"/>
              </a:rPr>
              <a:t>Kapittel</a:t>
            </a:r>
            <a:r>
              <a:rPr sz="2400" spc="-40" dirty="0">
                <a:latin typeface="Times New Roman"/>
                <a:cs typeface="Times New Roman"/>
              </a:rPr>
              <a:t> </a:t>
            </a:r>
            <a:r>
              <a:rPr sz="2400" dirty="0">
                <a:latin typeface="Times New Roman"/>
                <a:cs typeface="Times New Roman"/>
              </a:rPr>
              <a:t>12</a:t>
            </a:r>
            <a:r>
              <a:rPr sz="2400" spc="-5" dirty="0">
                <a:latin typeface="Times New Roman"/>
                <a:cs typeface="Times New Roman"/>
              </a:rPr>
              <a:t> </a:t>
            </a:r>
            <a:r>
              <a:rPr sz="2400" dirty="0">
                <a:latin typeface="Times New Roman"/>
                <a:cs typeface="Times New Roman"/>
              </a:rPr>
              <a:t>Skolemiljøet</a:t>
            </a:r>
            <a:r>
              <a:rPr sz="2400" spc="-45" dirty="0">
                <a:latin typeface="Times New Roman"/>
                <a:cs typeface="Times New Roman"/>
              </a:rPr>
              <a:t> </a:t>
            </a:r>
            <a:r>
              <a:rPr sz="2400" dirty="0">
                <a:latin typeface="Times New Roman"/>
                <a:cs typeface="Times New Roman"/>
              </a:rPr>
              <a:t>til</a:t>
            </a:r>
            <a:r>
              <a:rPr sz="2400" spc="-5" dirty="0">
                <a:latin typeface="Times New Roman"/>
                <a:cs typeface="Times New Roman"/>
              </a:rPr>
              <a:t> </a:t>
            </a:r>
            <a:r>
              <a:rPr sz="2400" spc="-10" dirty="0">
                <a:latin typeface="Times New Roman"/>
                <a:cs typeface="Times New Roman"/>
              </a:rPr>
              <a:t>elevane</a:t>
            </a:r>
            <a:endParaRPr sz="2400">
              <a:latin typeface="Times New Roman"/>
              <a:cs typeface="Times New Roman"/>
            </a:endParaRPr>
          </a:p>
        </p:txBody>
      </p:sp>
      <p:sp>
        <p:nvSpPr>
          <p:cNvPr id="3" name="object 3"/>
          <p:cNvSpPr txBox="1"/>
          <p:nvPr/>
        </p:nvSpPr>
        <p:spPr>
          <a:xfrm>
            <a:off x="236016" y="1637157"/>
            <a:ext cx="5589270" cy="4136389"/>
          </a:xfrm>
          <a:prstGeom prst="rect">
            <a:avLst/>
          </a:prstGeom>
        </p:spPr>
        <p:txBody>
          <a:bodyPr vert="horz" wrap="square" lIns="0" tIns="47625" rIns="0" bIns="0" rtlCol="0">
            <a:spAutoFit/>
          </a:bodyPr>
          <a:lstStyle/>
          <a:p>
            <a:pPr marL="12700" marR="313690" algn="just">
              <a:lnSpc>
                <a:spcPts val="2160"/>
              </a:lnSpc>
              <a:spcBef>
                <a:spcPts val="375"/>
              </a:spcBef>
            </a:pPr>
            <a:r>
              <a:rPr sz="2000" b="1" dirty="0">
                <a:latin typeface="Times New Roman"/>
                <a:cs typeface="Times New Roman"/>
              </a:rPr>
              <a:t>§</a:t>
            </a:r>
            <a:r>
              <a:rPr sz="2000" b="1" spc="-10" dirty="0">
                <a:latin typeface="Times New Roman"/>
                <a:cs typeface="Times New Roman"/>
              </a:rPr>
              <a:t> </a:t>
            </a:r>
            <a:r>
              <a:rPr sz="2000" b="1" dirty="0">
                <a:latin typeface="Times New Roman"/>
                <a:cs typeface="Times New Roman"/>
              </a:rPr>
              <a:t>12-4.</a:t>
            </a:r>
            <a:r>
              <a:rPr sz="2000" b="1" i="1" dirty="0">
                <a:latin typeface="Times New Roman"/>
                <a:cs typeface="Times New Roman"/>
              </a:rPr>
              <a:t>Plikt</a:t>
            </a:r>
            <a:r>
              <a:rPr sz="2000" b="1" i="1" spc="-60" dirty="0">
                <a:latin typeface="Times New Roman"/>
                <a:cs typeface="Times New Roman"/>
              </a:rPr>
              <a:t> </a:t>
            </a:r>
            <a:r>
              <a:rPr sz="2000" b="1" i="1" dirty="0">
                <a:latin typeface="Times New Roman"/>
                <a:cs typeface="Times New Roman"/>
              </a:rPr>
              <a:t>til å sikre</a:t>
            </a:r>
            <a:r>
              <a:rPr sz="2000" b="1" i="1" spc="-20" dirty="0">
                <a:latin typeface="Times New Roman"/>
                <a:cs typeface="Times New Roman"/>
              </a:rPr>
              <a:t> </a:t>
            </a:r>
            <a:r>
              <a:rPr sz="2000" b="1" i="1" dirty="0">
                <a:latin typeface="Times New Roman"/>
                <a:cs typeface="Times New Roman"/>
              </a:rPr>
              <a:t>eit</a:t>
            </a:r>
            <a:r>
              <a:rPr sz="2000" b="1" i="1" spc="-15" dirty="0">
                <a:latin typeface="Times New Roman"/>
                <a:cs typeface="Times New Roman"/>
              </a:rPr>
              <a:t> </a:t>
            </a:r>
            <a:r>
              <a:rPr sz="2000" b="1" i="1" dirty="0">
                <a:latin typeface="Times New Roman"/>
                <a:cs typeface="Times New Roman"/>
              </a:rPr>
              <a:t>trygt</a:t>
            </a:r>
            <a:r>
              <a:rPr sz="2000" b="1" i="1" spc="-20" dirty="0">
                <a:latin typeface="Times New Roman"/>
                <a:cs typeface="Times New Roman"/>
              </a:rPr>
              <a:t> </a:t>
            </a:r>
            <a:r>
              <a:rPr sz="2000" b="1" i="1" dirty="0">
                <a:latin typeface="Times New Roman"/>
                <a:cs typeface="Times New Roman"/>
              </a:rPr>
              <a:t>og</a:t>
            </a:r>
            <a:r>
              <a:rPr sz="2000" b="1" i="1" spc="-10" dirty="0">
                <a:latin typeface="Times New Roman"/>
                <a:cs typeface="Times New Roman"/>
              </a:rPr>
              <a:t> </a:t>
            </a:r>
            <a:r>
              <a:rPr sz="2000" b="1" i="1" dirty="0">
                <a:latin typeface="Times New Roman"/>
                <a:cs typeface="Times New Roman"/>
              </a:rPr>
              <a:t>godt</a:t>
            </a:r>
            <a:r>
              <a:rPr sz="2000" b="1" i="1" spc="-20" dirty="0">
                <a:latin typeface="Times New Roman"/>
                <a:cs typeface="Times New Roman"/>
              </a:rPr>
              <a:t> </a:t>
            </a:r>
            <a:r>
              <a:rPr sz="2000" b="1" i="1" spc="-10" dirty="0">
                <a:latin typeface="Times New Roman"/>
                <a:cs typeface="Times New Roman"/>
              </a:rPr>
              <a:t>psykososialt </a:t>
            </a:r>
            <a:r>
              <a:rPr sz="2000" b="1" i="1" dirty="0">
                <a:latin typeface="Times New Roman"/>
                <a:cs typeface="Times New Roman"/>
              </a:rPr>
              <a:t>skolemiljø</a:t>
            </a:r>
            <a:r>
              <a:rPr sz="2000" b="1" i="1" spc="-80" dirty="0">
                <a:latin typeface="Times New Roman"/>
                <a:cs typeface="Times New Roman"/>
              </a:rPr>
              <a:t> </a:t>
            </a:r>
            <a:r>
              <a:rPr sz="2000" b="1" i="1" dirty="0">
                <a:latin typeface="Times New Roman"/>
                <a:cs typeface="Times New Roman"/>
              </a:rPr>
              <a:t>(aktivitetsplikt</a:t>
            </a:r>
            <a:r>
              <a:rPr sz="2000" b="1" i="1" spc="-70" dirty="0">
                <a:latin typeface="Times New Roman"/>
                <a:cs typeface="Times New Roman"/>
              </a:rPr>
              <a:t> </a:t>
            </a:r>
            <a:r>
              <a:rPr sz="2000" b="1" i="1" dirty="0">
                <a:latin typeface="Times New Roman"/>
                <a:cs typeface="Times New Roman"/>
              </a:rPr>
              <a:t>og</a:t>
            </a:r>
            <a:r>
              <a:rPr sz="2000" b="1" i="1" spc="-30" dirty="0">
                <a:latin typeface="Times New Roman"/>
                <a:cs typeface="Times New Roman"/>
              </a:rPr>
              <a:t> </a:t>
            </a:r>
            <a:r>
              <a:rPr sz="2000" b="1" i="1" spc="-10" dirty="0">
                <a:latin typeface="Times New Roman"/>
                <a:cs typeface="Times New Roman"/>
              </a:rPr>
              <a:t>dokumentasjonsplikt)</a:t>
            </a:r>
            <a:endParaRPr sz="2000" dirty="0">
              <a:latin typeface="Times New Roman"/>
              <a:cs typeface="Times New Roman"/>
            </a:endParaRPr>
          </a:p>
          <a:p>
            <a:pPr marL="12700" marR="372110" algn="just">
              <a:lnSpc>
                <a:spcPts val="2160"/>
              </a:lnSpc>
              <a:spcBef>
                <a:spcPts val="480"/>
              </a:spcBef>
              <a:tabLst>
                <a:tab pos="355600" algn="l"/>
              </a:tabLst>
            </a:pPr>
            <a:r>
              <a:rPr sz="2000" dirty="0">
                <a:latin typeface="Times New Roman"/>
                <a:cs typeface="Times New Roman"/>
              </a:rPr>
              <a:t>Alle</a:t>
            </a:r>
            <a:r>
              <a:rPr sz="2000" spc="-20" dirty="0">
                <a:latin typeface="Times New Roman"/>
                <a:cs typeface="Times New Roman"/>
              </a:rPr>
              <a:t> </a:t>
            </a:r>
            <a:r>
              <a:rPr sz="2000" dirty="0">
                <a:latin typeface="Times New Roman"/>
                <a:cs typeface="Times New Roman"/>
              </a:rPr>
              <a:t>som</a:t>
            </a:r>
            <a:r>
              <a:rPr sz="2000" spc="-25" dirty="0">
                <a:latin typeface="Times New Roman"/>
                <a:cs typeface="Times New Roman"/>
              </a:rPr>
              <a:t> </a:t>
            </a:r>
            <a:r>
              <a:rPr sz="2000" dirty="0">
                <a:latin typeface="Times New Roman"/>
                <a:cs typeface="Times New Roman"/>
              </a:rPr>
              <a:t>arbeider</a:t>
            </a:r>
            <a:r>
              <a:rPr sz="2000" spc="-45" dirty="0">
                <a:latin typeface="Times New Roman"/>
                <a:cs typeface="Times New Roman"/>
              </a:rPr>
              <a:t> </a:t>
            </a:r>
            <a:r>
              <a:rPr sz="2000" dirty="0">
                <a:latin typeface="Times New Roman"/>
                <a:cs typeface="Times New Roman"/>
              </a:rPr>
              <a:t>på skolen,</a:t>
            </a:r>
            <a:r>
              <a:rPr sz="2000" spc="-35" dirty="0">
                <a:latin typeface="Times New Roman"/>
                <a:cs typeface="Times New Roman"/>
              </a:rPr>
              <a:t> </a:t>
            </a:r>
            <a:r>
              <a:rPr sz="2000" dirty="0">
                <a:latin typeface="Times New Roman"/>
                <a:cs typeface="Times New Roman"/>
              </a:rPr>
              <a:t>skal</a:t>
            </a:r>
            <a:r>
              <a:rPr sz="2000" spc="-30" dirty="0">
                <a:latin typeface="Times New Roman"/>
                <a:cs typeface="Times New Roman"/>
              </a:rPr>
              <a:t> </a:t>
            </a:r>
            <a:r>
              <a:rPr sz="2000" dirty="0">
                <a:latin typeface="Times New Roman"/>
                <a:cs typeface="Times New Roman"/>
              </a:rPr>
              <a:t>følgje</a:t>
            </a:r>
            <a:r>
              <a:rPr sz="2000" spc="-40" dirty="0">
                <a:latin typeface="Times New Roman"/>
                <a:cs typeface="Times New Roman"/>
              </a:rPr>
              <a:t> </a:t>
            </a:r>
            <a:r>
              <a:rPr sz="2000" dirty="0">
                <a:latin typeface="Times New Roman"/>
                <a:cs typeface="Times New Roman"/>
              </a:rPr>
              <a:t>med</a:t>
            </a:r>
            <a:r>
              <a:rPr sz="2000" spc="5" dirty="0">
                <a:latin typeface="Times New Roman"/>
                <a:cs typeface="Times New Roman"/>
              </a:rPr>
              <a:t> </a:t>
            </a:r>
            <a:r>
              <a:rPr sz="2000" spc="-25" dirty="0">
                <a:latin typeface="Times New Roman"/>
                <a:cs typeface="Times New Roman"/>
              </a:rPr>
              <a:t>på </a:t>
            </a:r>
            <a:r>
              <a:rPr sz="2000" dirty="0">
                <a:latin typeface="Times New Roman"/>
                <a:cs typeface="Times New Roman"/>
              </a:rPr>
              <a:t>korleis</a:t>
            </a:r>
            <a:r>
              <a:rPr sz="2000" spc="-35" dirty="0">
                <a:latin typeface="Times New Roman"/>
                <a:cs typeface="Times New Roman"/>
              </a:rPr>
              <a:t> </a:t>
            </a:r>
            <a:r>
              <a:rPr sz="2000" dirty="0">
                <a:latin typeface="Times New Roman"/>
                <a:cs typeface="Times New Roman"/>
              </a:rPr>
              <a:t>elevane</a:t>
            </a:r>
            <a:r>
              <a:rPr sz="2000" spc="-25" dirty="0">
                <a:latin typeface="Times New Roman"/>
                <a:cs typeface="Times New Roman"/>
              </a:rPr>
              <a:t> </a:t>
            </a:r>
            <a:r>
              <a:rPr sz="2000" dirty="0">
                <a:latin typeface="Times New Roman"/>
                <a:cs typeface="Times New Roman"/>
              </a:rPr>
              <a:t>har</a:t>
            </a:r>
            <a:r>
              <a:rPr sz="2000" spc="-15" dirty="0">
                <a:latin typeface="Times New Roman"/>
                <a:cs typeface="Times New Roman"/>
              </a:rPr>
              <a:t> </a:t>
            </a:r>
            <a:r>
              <a:rPr sz="2000" dirty="0">
                <a:latin typeface="Times New Roman"/>
                <a:cs typeface="Times New Roman"/>
              </a:rPr>
              <a:t>det,</a:t>
            </a:r>
            <a:r>
              <a:rPr sz="2000" spc="-25" dirty="0">
                <a:latin typeface="Times New Roman"/>
                <a:cs typeface="Times New Roman"/>
              </a:rPr>
              <a:t> </a:t>
            </a:r>
            <a:r>
              <a:rPr sz="2000" dirty="0">
                <a:latin typeface="Times New Roman"/>
                <a:cs typeface="Times New Roman"/>
              </a:rPr>
              <a:t>og</a:t>
            </a:r>
            <a:r>
              <a:rPr sz="2000" spc="-5" dirty="0">
                <a:latin typeface="Times New Roman"/>
                <a:cs typeface="Times New Roman"/>
              </a:rPr>
              <a:t> </a:t>
            </a:r>
            <a:r>
              <a:rPr sz="2000" dirty="0">
                <a:latin typeface="Times New Roman"/>
                <a:cs typeface="Times New Roman"/>
              </a:rPr>
              <a:t>om</a:t>
            </a:r>
            <a:r>
              <a:rPr sz="2000" spc="-10" dirty="0">
                <a:latin typeface="Times New Roman"/>
                <a:cs typeface="Times New Roman"/>
              </a:rPr>
              <a:t> </a:t>
            </a:r>
            <a:r>
              <a:rPr sz="2000" dirty="0">
                <a:latin typeface="Times New Roman"/>
                <a:cs typeface="Times New Roman"/>
              </a:rPr>
              <a:t>mogleg</a:t>
            </a:r>
            <a:r>
              <a:rPr sz="2000" spc="-5" dirty="0">
                <a:latin typeface="Times New Roman"/>
                <a:cs typeface="Times New Roman"/>
              </a:rPr>
              <a:t> </a:t>
            </a:r>
            <a:r>
              <a:rPr sz="2000" dirty="0">
                <a:latin typeface="Times New Roman"/>
                <a:cs typeface="Times New Roman"/>
              </a:rPr>
              <a:t>gripe</a:t>
            </a:r>
            <a:r>
              <a:rPr sz="2000" spc="-35" dirty="0">
                <a:latin typeface="Times New Roman"/>
                <a:cs typeface="Times New Roman"/>
              </a:rPr>
              <a:t> </a:t>
            </a:r>
            <a:r>
              <a:rPr sz="2000" spc="-25" dirty="0">
                <a:latin typeface="Times New Roman"/>
                <a:cs typeface="Times New Roman"/>
              </a:rPr>
              <a:t>inn </a:t>
            </a:r>
            <a:r>
              <a:rPr sz="2000" dirty="0">
                <a:latin typeface="Times New Roman"/>
                <a:cs typeface="Times New Roman"/>
              </a:rPr>
              <a:t>dersom</a:t>
            </a:r>
            <a:r>
              <a:rPr sz="2000" spc="-45" dirty="0">
                <a:latin typeface="Times New Roman"/>
                <a:cs typeface="Times New Roman"/>
              </a:rPr>
              <a:t> </a:t>
            </a:r>
            <a:r>
              <a:rPr sz="2000" dirty="0">
                <a:latin typeface="Times New Roman"/>
                <a:cs typeface="Times New Roman"/>
              </a:rPr>
              <a:t>nokon</a:t>
            </a:r>
            <a:r>
              <a:rPr sz="2000" spc="-30" dirty="0">
                <a:latin typeface="Times New Roman"/>
                <a:cs typeface="Times New Roman"/>
              </a:rPr>
              <a:t> </a:t>
            </a:r>
            <a:r>
              <a:rPr sz="2000" dirty="0">
                <a:latin typeface="Times New Roman"/>
                <a:cs typeface="Times New Roman"/>
              </a:rPr>
              <a:t>krenkjer</a:t>
            </a:r>
            <a:r>
              <a:rPr sz="2000" spc="-55" dirty="0">
                <a:latin typeface="Times New Roman"/>
                <a:cs typeface="Times New Roman"/>
              </a:rPr>
              <a:t> </a:t>
            </a:r>
            <a:r>
              <a:rPr sz="2000" dirty="0">
                <a:latin typeface="Times New Roman"/>
                <a:cs typeface="Times New Roman"/>
              </a:rPr>
              <a:t>ein</a:t>
            </a:r>
            <a:r>
              <a:rPr sz="2000" spc="-5" dirty="0">
                <a:latin typeface="Times New Roman"/>
                <a:cs typeface="Times New Roman"/>
              </a:rPr>
              <a:t> </a:t>
            </a:r>
            <a:r>
              <a:rPr sz="2000" spc="-20" dirty="0">
                <a:latin typeface="Times New Roman"/>
                <a:cs typeface="Times New Roman"/>
              </a:rPr>
              <a:t>elev.</a:t>
            </a:r>
            <a:endParaRPr sz="2000" dirty="0">
              <a:latin typeface="Times New Roman"/>
              <a:cs typeface="Times New Roman"/>
            </a:endParaRPr>
          </a:p>
          <a:p>
            <a:pPr marL="12700" marR="5080">
              <a:lnSpc>
                <a:spcPct val="90000"/>
              </a:lnSpc>
              <a:spcBef>
                <a:spcPts val="450"/>
              </a:spcBef>
              <a:tabLst>
                <a:tab pos="355600" algn="l"/>
              </a:tabLst>
            </a:pPr>
            <a:r>
              <a:rPr sz="2000" dirty="0">
                <a:latin typeface="Times New Roman"/>
                <a:cs typeface="Times New Roman"/>
              </a:rPr>
              <a:t>Alle</a:t>
            </a:r>
            <a:r>
              <a:rPr sz="2000" spc="-20" dirty="0">
                <a:latin typeface="Times New Roman"/>
                <a:cs typeface="Times New Roman"/>
              </a:rPr>
              <a:t> </a:t>
            </a:r>
            <a:r>
              <a:rPr sz="2000" dirty="0">
                <a:latin typeface="Times New Roman"/>
                <a:cs typeface="Times New Roman"/>
              </a:rPr>
              <a:t>som</a:t>
            </a:r>
            <a:r>
              <a:rPr sz="2000" spc="-30" dirty="0">
                <a:latin typeface="Times New Roman"/>
                <a:cs typeface="Times New Roman"/>
              </a:rPr>
              <a:t> </a:t>
            </a:r>
            <a:r>
              <a:rPr sz="2000" dirty="0">
                <a:latin typeface="Times New Roman"/>
                <a:cs typeface="Times New Roman"/>
              </a:rPr>
              <a:t>arbeider</a:t>
            </a:r>
            <a:r>
              <a:rPr sz="2000" spc="-45" dirty="0">
                <a:latin typeface="Times New Roman"/>
                <a:cs typeface="Times New Roman"/>
              </a:rPr>
              <a:t> </a:t>
            </a:r>
            <a:r>
              <a:rPr sz="2000" dirty="0">
                <a:latin typeface="Times New Roman"/>
                <a:cs typeface="Times New Roman"/>
              </a:rPr>
              <a:t>på</a:t>
            </a:r>
            <a:r>
              <a:rPr sz="2000" spc="-5" dirty="0">
                <a:latin typeface="Times New Roman"/>
                <a:cs typeface="Times New Roman"/>
              </a:rPr>
              <a:t> </a:t>
            </a:r>
            <a:r>
              <a:rPr sz="2000" dirty="0">
                <a:latin typeface="Times New Roman"/>
                <a:cs typeface="Times New Roman"/>
              </a:rPr>
              <a:t>skolen,</a:t>
            </a:r>
            <a:r>
              <a:rPr sz="2000" spc="-35" dirty="0">
                <a:latin typeface="Times New Roman"/>
                <a:cs typeface="Times New Roman"/>
              </a:rPr>
              <a:t> </a:t>
            </a:r>
            <a:r>
              <a:rPr sz="2000" dirty="0">
                <a:latin typeface="Times New Roman"/>
                <a:cs typeface="Times New Roman"/>
              </a:rPr>
              <a:t>skal</a:t>
            </a:r>
            <a:r>
              <a:rPr sz="2000" spc="-35" dirty="0">
                <a:latin typeface="Times New Roman"/>
                <a:cs typeface="Times New Roman"/>
              </a:rPr>
              <a:t> </a:t>
            </a:r>
            <a:r>
              <a:rPr sz="2000" dirty="0">
                <a:latin typeface="Times New Roman"/>
                <a:cs typeface="Times New Roman"/>
              </a:rPr>
              <a:t>melde</a:t>
            </a:r>
            <a:r>
              <a:rPr sz="2000" spc="10" dirty="0">
                <a:latin typeface="Times New Roman"/>
                <a:cs typeface="Times New Roman"/>
              </a:rPr>
              <a:t> </a:t>
            </a:r>
            <a:r>
              <a:rPr sz="2000" dirty="0">
                <a:latin typeface="Times New Roman"/>
                <a:cs typeface="Times New Roman"/>
              </a:rPr>
              <a:t>frå</a:t>
            </a:r>
            <a:r>
              <a:rPr sz="2000" spc="-25" dirty="0">
                <a:latin typeface="Times New Roman"/>
                <a:cs typeface="Times New Roman"/>
              </a:rPr>
              <a:t> til </a:t>
            </a:r>
            <a:r>
              <a:rPr sz="2000" dirty="0">
                <a:latin typeface="Times New Roman"/>
                <a:cs typeface="Times New Roman"/>
              </a:rPr>
              <a:t>rektor</a:t>
            </a:r>
            <a:r>
              <a:rPr sz="2000" spc="-45" dirty="0">
                <a:latin typeface="Times New Roman"/>
                <a:cs typeface="Times New Roman"/>
              </a:rPr>
              <a:t> </a:t>
            </a:r>
            <a:r>
              <a:rPr sz="2000" dirty="0">
                <a:latin typeface="Times New Roman"/>
                <a:cs typeface="Times New Roman"/>
              </a:rPr>
              <a:t>dersom</a:t>
            </a:r>
            <a:r>
              <a:rPr sz="2000" spc="-40" dirty="0">
                <a:latin typeface="Times New Roman"/>
                <a:cs typeface="Times New Roman"/>
              </a:rPr>
              <a:t> </a:t>
            </a:r>
            <a:r>
              <a:rPr sz="2000" dirty="0">
                <a:latin typeface="Times New Roman"/>
                <a:cs typeface="Times New Roman"/>
              </a:rPr>
              <a:t>dei</a:t>
            </a:r>
            <a:r>
              <a:rPr sz="2000" spc="-15" dirty="0">
                <a:latin typeface="Times New Roman"/>
                <a:cs typeface="Times New Roman"/>
              </a:rPr>
              <a:t> </a:t>
            </a:r>
            <a:r>
              <a:rPr sz="2000" dirty="0">
                <a:latin typeface="Times New Roman"/>
                <a:cs typeface="Times New Roman"/>
              </a:rPr>
              <a:t>får</a:t>
            </a:r>
            <a:r>
              <a:rPr sz="2000" spc="-20" dirty="0">
                <a:latin typeface="Times New Roman"/>
                <a:cs typeface="Times New Roman"/>
              </a:rPr>
              <a:t> </a:t>
            </a:r>
            <a:r>
              <a:rPr sz="2000" dirty="0">
                <a:latin typeface="Times New Roman"/>
                <a:cs typeface="Times New Roman"/>
              </a:rPr>
              <a:t>mistanke</a:t>
            </a:r>
            <a:r>
              <a:rPr sz="2000" spc="-30" dirty="0">
                <a:latin typeface="Times New Roman"/>
                <a:cs typeface="Times New Roman"/>
              </a:rPr>
              <a:t> </a:t>
            </a:r>
            <a:r>
              <a:rPr sz="2000" dirty="0">
                <a:latin typeface="Times New Roman"/>
                <a:cs typeface="Times New Roman"/>
              </a:rPr>
              <a:t>om</a:t>
            </a:r>
            <a:r>
              <a:rPr sz="2000" spc="-25" dirty="0">
                <a:latin typeface="Times New Roman"/>
                <a:cs typeface="Times New Roman"/>
              </a:rPr>
              <a:t> </a:t>
            </a:r>
            <a:r>
              <a:rPr sz="2000" dirty="0">
                <a:latin typeface="Times New Roman"/>
                <a:cs typeface="Times New Roman"/>
              </a:rPr>
              <a:t>eller</a:t>
            </a:r>
            <a:r>
              <a:rPr sz="2000" spc="-5" dirty="0">
                <a:latin typeface="Times New Roman"/>
                <a:cs typeface="Times New Roman"/>
              </a:rPr>
              <a:t> </a:t>
            </a:r>
            <a:r>
              <a:rPr sz="2000" spc="-10" dirty="0">
                <a:latin typeface="Times New Roman"/>
                <a:cs typeface="Times New Roman"/>
              </a:rPr>
              <a:t>kjennskap </a:t>
            </a:r>
            <a:r>
              <a:rPr sz="2000" dirty="0">
                <a:latin typeface="Times New Roman"/>
                <a:cs typeface="Times New Roman"/>
              </a:rPr>
              <a:t>til</a:t>
            </a:r>
            <a:r>
              <a:rPr sz="2000" spc="-15" dirty="0">
                <a:latin typeface="Times New Roman"/>
                <a:cs typeface="Times New Roman"/>
              </a:rPr>
              <a:t> </a:t>
            </a:r>
            <a:r>
              <a:rPr sz="2000" dirty="0">
                <a:latin typeface="Times New Roman"/>
                <a:cs typeface="Times New Roman"/>
              </a:rPr>
              <a:t>at ein</a:t>
            </a:r>
            <a:r>
              <a:rPr sz="2000" spc="-10" dirty="0">
                <a:latin typeface="Times New Roman"/>
                <a:cs typeface="Times New Roman"/>
              </a:rPr>
              <a:t> </a:t>
            </a:r>
            <a:r>
              <a:rPr sz="2000" dirty="0">
                <a:latin typeface="Times New Roman"/>
                <a:cs typeface="Times New Roman"/>
              </a:rPr>
              <a:t>elev</a:t>
            </a:r>
            <a:r>
              <a:rPr sz="2000" spc="-5" dirty="0">
                <a:latin typeface="Times New Roman"/>
                <a:cs typeface="Times New Roman"/>
              </a:rPr>
              <a:t> </a:t>
            </a:r>
            <a:r>
              <a:rPr sz="2000" dirty="0">
                <a:latin typeface="Times New Roman"/>
                <a:cs typeface="Times New Roman"/>
              </a:rPr>
              <a:t>ikkje</a:t>
            </a:r>
            <a:r>
              <a:rPr sz="2000" spc="-30" dirty="0">
                <a:latin typeface="Times New Roman"/>
                <a:cs typeface="Times New Roman"/>
              </a:rPr>
              <a:t> </a:t>
            </a:r>
            <a:r>
              <a:rPr sz="2000" dirty="0">
                <a:latin typeface="Times New Roman"/>
                <a:cs typeface="Times New Roman"/>
              </a:rPr>
              <a:t>har</a:t>
            </a:r>
            <a:r>
              <a:rPr sz="2000" spc="-10" dirty="0">
                <a:latin typeface="Times New Roman"/>
                <a:cs typeface="Times New Roman"/>
              </a:rPr>
              <a:t> </a:t>
            </a:r>
            <a:r>
              <a:rPr sz="2000" dirty="0">
                <a:latin typeface="Times New Roman"/>
                <a:cs typeface="Times New Roman"/>
              </a:rPr>
              <a:t>eit</a:t>
            </a:r>
            <a:r>
              <a:rPr sz="2000" spc="-5" dirty="0">
                <a:latin typeface="Times New Roman"/>
                <a:cs typeface="Times New Roman"/>
              </a:rPr>
              <a:t> </a:t>
            </a:r>
            <a:r>
              <a:rPr sz="2000" dirty="0">
                <a:latin typeface="Times New Roman"/>
                <a:cs typeface="Times New Roman"/>
              </a:rPr>
              <a:t>trygt</a:t>
            </a:r>
            <a:r>
              <a:rPr sz="2000" spc="-30" dirty="0">
                <a:latin typeface="Times New Roman"/>
                <a:cs typeface="Times New Roman"/>
              </a:rPr>
              <a:t> </a:t>
            </a:r>
            <a:r>
              <a:rPr sz="2000" dirty="0">
                <a:latin typeface="Times New Roman"/>
                <a:cs typeface="Times New Roman"/>
              </a:rPr>
              <a:t>og</a:t>
            </a:r>
            <a:r>
              <a:rPr sz="2000" spc="-10" dirty="0">
                <a:latin typeface="Times New Roman"/>
                <a:cs typeface="Times New Roman"/>
              </a:rPr>
              <a:t> </a:t>
            </a:r>
            <a:r>
              <a:rPr sz="2000" dirty="0">
                <a:latin typeface="Times New Roman"/>
                <a:cs typeface="Times New Roman"/>
              </a:rPr>
              <a:t>godt</a:t>
            </a:r>
            <a:r>
              <a:rPr sz="2000" spc="-30" dirty="0">
                <a:latin typeface="Times New Roman"/>
                <a:cs typeface="Times New Roman"/>
              </a:rPr>
              <a:t> </a:t>
            </a:r>
            <a:r>
              <a:rPr sz="2000" spc="-10" dirty="0">
                <a:latin typeface="Times New Roman"/>
                <a:cs typeface="Times New Roman"/>
              </a:rPr>
              <a:t>skolemiljø. </a:t>
            </a:r>
            <a:r>
              <a:rPr sz="2000" dirty="0">
                <a:latin typeface="Times New Roman"/>
                <a:cs typeface="Times New Roman"/>
              </a:rPr>
              <a:t>Det</a:t>
            </a:r>
            <a:r>
              <a:rPr sz="2000" spc="-25" dirty="0">
                <a:latin typeface="Times New Roman"/>
                <a:cs typeface="Times New Roman"/>
              </a:rPr>
              <a:t> </a:t>
            </a:r>
            <a:r>
              <a:rPr sz="2000" dirty="0">
                <a:latin typeface="Times New Roman"/>
                <a:cs typeface="Times New Roman"/>
              </a:rPr>
              <a:t>gjeld</a:t>
            </a:r>
            <a:r>
              <a:rPr sz="2000" spc="-30" dirty="0">
                <a:latin typeface="Times New Roman"/>
                <a:cs typeface="Times New Roman"/>
              </a:rPr>
              <a:t> </a:t>
            </a:r>
            <a:r>
              <a:rPr sz="2000" dirty="0">
                <a:latin typeface="Times New Roman"/>
                <a:cs typeface="Times New Roman"/>
              </a:rPr>
              <a:t>også</a:t>
            </a:r>
            <a:r>
              <a:rPr sz="2000" spc="-30" dirty="0">
                <a:latin typeface="Times New Roman"/>
                <a:cs typeface="Times New Roman"/>
              </a:rPr>
              <a:t> </a:t>
            </a:r>
            <a:r>
              <a:rPr sz="2000" dirty="0">
                <a:latin typeface="Times New Roman"/>
                <a:cs typeface="Times New Roman"/>
              </a:rPr>
              <a:t>når</a:t>
            </a:r>
            <a:r>
              <a:rPr sz="2000" spc="-5" dirty="0">
                <a:latin typeface="Times New Roman"/>
                <a:cs typeface="Times New Roman"/>
              </a:rPr>
              <a:t> </a:t>
            </a:r>
            <a:r>
              <a:rPr sz="2000" dirty="0">
                <a:latin typeface="Times New Roman"/>
                <a:cs typeface="Times New Roman"/>
              </a:rPr>
              <a:t>ein</a:t>
            </a:r>
            <a:r>
              <a:rPr sz="2000" spc="-10" dirty="0">
                <a:latin typeface="Times New Roman"/>
                <a:cs typeface="Times New Roman"/>
              </a:rPr>
              <a:t> </a:t>
            </a:r>
            <a:r>
              <a:rPr sz="2000" dirty="0">
                <a:latin typeface="Times New Roman"/>
                <a:cs typeface="Times New Roman"/>
              </a:rPr>
              <a:t>elev seier</a:t>
            </a:r>
            <a:r>
              <a:rPr sz="2000" spc="-20" dirty="0">
                <a:latin typeface="Times New Roman"/>
                <a:cs typeface="Times New Roman"/>
              </a:rPr>
              <a:t> </a:t>
            </a:r>
            <a:r>
              <a:rPr sz="2000" dirty="0">
                <a:latin typeface="Times New Roman"/>
                <a:cs typeface="Times New Roman"/>
              </a:rPr>
              <a:t>sjølv</a:t>
            </a:r>
            <a:r>
              <a:rPr sz="2000" spc="-25" dirty="0">
                <a:latin typeface="Times New Roman"/>
                <a:cs typeface="Times New Roman"/>
              </a:rPr>
              <a:t> </a:t>
            </a:r>
            <a:r>
              <a:rPr sz="2000" dirty="0">
                <a:latin typeface="Times New Roman"/>
                <a:cs typeface="Times New Roman"/>
              </a:rPr>
              <a:t>at</a:t>
            </a:r>
            <a:r>
              <a:rPr sz="2000" spc="-20" dirty="0">
                <a:latin typeface="Times New Roman"/>
                <a:cs typeface="Times New Roman"/>
              </a:rPr>
              <a:t> </a:t>
            </a:r>
            <a:r>
              <a:rPr sz="2000" dirty="0">
                <a:latin typeface="Times New Roman"/>
                <a:cs typeface="Times New Roman"/>
              </a:rPr>
              <a:t>ho</a:t>
            </a:r>
            <a:r>
              <a:rPr sz="2000" spc="-10" dirty="0">
                <a:latin typeface="Times New Roman"/>
                <a:cs typeface="Times New Roman"/>
              </a:rPr>
              <a:t> eller </a:t>
            </a:r>
            <a:r>
              <a:rPr sz="2000" dirty="0">
                <a:latin typeface="Times New Roman"/>
                <a:cs typeface="Times New Roman"/>
              </a:rPr>
              <a:t>han</a:t>
            </a:r>
            <a:r>
              <a:rPr sz="2000" spc="-10" dirty="0">
                <a:latin typeface="Times New Roman"/>
                <a:cs typeface="Times New Roman"/>
              </a:rPr>
              <a:t> </a:t>
            </a:r>
            <a:r>
              <a:rPr sz="2000" dirty="0">
                <a:latin typeface="Times New Roman"/>
                <a:cs typeface="Times New Roman"/>
              </a:rPr>
              <a:t>ikkje</a:t>
            </a:r>
            <a:r>
              <a:rPr sz="2000" spc="-30" dirty="0">
                <a:latin typeface="Times New Roman"/>
                <a:cs typeface="Times New Roman"/>
              </a:rPr>
              <a:t> </a:t>
            </a:r>
            <a:r>
              <a:rPr sz="2000" dirty="0">
                <a:latin typeface="Times New Roman"/>
                <a:cs typeface="Times New Roman"/>
              </a:rPr>
              <a:t>har</a:t>
            </a:r>
            <a:r>
              <a:rPr sz="2000" spc="-15" dirty="0">
                <a:latin typeface="Times New Roman"/>
                <a:cs typeface="Times New Roman"/>
              </a:rPr>
              <a:t> </a:t>
            </a:r>
            <a:r>
              <a:rPr sz="2000" dirty="0">
                <a:latin typeface="Times New Roman"/>
                <a:cs typeface="Times New Roman"/>
              </a:rPr>
              <a:t>det</a:t>
            </a:r>
            <a:r>
              <a:rPr sz="2000" spc="-10" dirty="0">
                <a:latin typeface="Times New Roman"/>
                <a:cs typeface="Times New Roman"/>
              </a:rPr>
              <a:t> </a:t>
            </a:r>
            <a:r>
              <a:rPr sz="2000" dirty="0">
                <a:latin typeface="Times New Roman"/>
                <a:cs typeface="Times New Roman"/>
              </a:rPr>
              <a:t>trygt</a:t>
            </a:r>
            <a:r>
              <a:rPr sz="2000" spc="-15" dirty="0">
                <a:latin typeface="Times New Roman"/>
                <a:cs typeface="Times New Roman"/>
              </a:rPr>
              <a:t> </a:t>
            </a:r>
            <a:r>
              <a:rPr sz="2000" dirty="0">
                <a:latin typeface="Times New Roman"/>
                <a:cs typeface="Times New Roman"/>
              </a:rPr>
              <a:t>og godt.</a:t>
            </a:r>
            <a:r>
              <a:rPr sz="2000" spc="-30" dirty="0">
                <a:latin typeface="Times New Roman"/>
                <a:cs typeface="Times New Roman"/>
              </a:rPr>
              <a:t> </a:t>
            </a:r>
            <a:r>
              <a:rPr sz="2000" dirty="0">
                <a:latin typeface="Times New Roman"/>
                <a:cs typeface="Times New Roman"/>
              </a:rPr>
              <a:t>Skolen</a:t>
            </a:r>
            <a:r>
              <a:rPr sz="2000" spc="-30" dirty="0">
                <a:latin typeface="Times New Roman"/>
                <a:cs typeface="Times New Roman"/>
              </a:rPr>
              <a:t> </a:t>
            </a:r>
            <a:r>
              <a:rPr sz="2000" dirty="0">
                <a:latin typeface="Times New Roman"/>
                <a:cs typeface="Times New Roman"/>
              </a:rPr>
              <a:t>skal</a:t>
            </a:r>
            <a:r>
              <a:rPr sz="2000" spc="-10" dirty="0">
                <a:latin typeface="Times New Roman"/>
                <a:cs typeface="Times New Roman"/>
              </a:rPr>
              <a:t> snarast </a:t>
            </a:r>
            <a:r>
              <a:rPr sz="2000" dirty="0">
                <a:latin typeface="Times New Roman"/>
                <a:cs typeface="Times New Roman"/>
              </a:rPr>
              <a:t>undersøkje</a:t>
            </a:r>
            <a:r>
              <a:rPr sz="2000" spc="-55" dirty="0">
                <a:latin typeface="Times New Roman"/>
                <a:cs typeface="Times New Roman"/>
              </a:rPr>
              <a:t> </a:t>
            </a:r>
            <a:r>
              <a:rPr sz="2000" dirty="0">
                <a:latin typeface="Times New Roman"/>
                <a:cs typeface="Times New Roman"/>
              </a:rPr>
              <a:t>saka</a:t>
            </a:r>
            <a:r>
              <a:rPr sz="2000" spc="-25" dirty="0">
                <a:latin typeface="Times New Roman"/>
                <a:cs typeface="Times New Roman"/>
              </a:rPr>
              <a:t> </a:t>
            </a:r>
            <a:r>
              <a:rPr sz="2000" dirty="0">
                <a:latin typeface="Times New Roman"/>
                <a:cs typeface="Times New Roman"/>
              </a:rPr>
              <a:t>og</a:t>
            </a:r>
            <a:r>
              <a:rPr sz="2000" spc="-5" dirty="0">
                <a:latin typeface="Times New Roman"/>
                <a:cs typeface="Times New Roman"/>
              </a:rPr>
              <a:t> </a:t>
            </a:r>
            <a:r>
              <a:rPr sz="2000" dirty="0">
                <a:latin typeface="Times New Roman"/>
                <a:cs typeface="Times New Roman"/>
              </a:rPr>
              <a:t>rette</a:t>
            </a:r>
            <a:r>
              <a:rPr sz="2000" spc="-30" dirty="0">
                <a:latin typeface="Times New Roman"/>
                <a:cs typeface="Times New Roman"/>
              </a:rPr>
              <a:t> </a:t>
            </a:r>
            <a:r>
              <a:rPr sz="2000" dirty="0">
                <a:latin typeface="Times New Roman"/>
                <a:cs typeface="Times New Roman"/>
              </a:rPr>
              <a:t>opp</a:t>
            </a:r>
            <a:r>
              <a:rPr sz="2000" spc="-20" dirty="0">
                <a:latin typeface="Times New Roman"/>
                <a:cs typeface="Times New Roman"/>
              </a:rPr>
              <a:t> </a:t>
            </a:r>
            <a:r>
              <a:rPr sz="2000" dirty="0">
                <a:latin typeface="Times New Roman"/>
                <a:cs typeface="Times New Roman"/>
              </a:rPr>
              <a:t>situasjonen</a:t>
            </a:r>
            <a:r>
              <a:rPr sz="2000" spc="-45" dirty="0">
                <a:latin typeface="Times New Roman"/>
                <a:cs typeface="Times New Roman"/>
              </a:rPr>
              <a:t> </a:t>
            </a:r>
            <a:r>
              <a:rPr sz="2000" dirty="0">
                <a:latin typeface="Times New Roman"/>
                <a:cs typeface="Times New Roman"/>
              </a:rPr>
              <a:t>med</a:t>
            </a:r>
            <a:r>
              <a:rPr sz="2000" spc="10" dirty="0">
                <a:latin typeface="Times New Roman"/>
                <a:cs typeface="Times New Roman"/>
              </a:rPr>
              <a:t> </a:t>
            </a:r>
            <a:r>
              <a:rPr sz="2000" spc="-10" dirty="0">
                <a:latin typeface="Times New Roman"/>
                <a:cs typeface="Times New Roman"/>
              </a:rPr>
              <a:t>eigna </a:t>
            </a:r>
            <a:r>
              <a:rPr sz="2000" dirty="0">
                <a:latin typeface="Times New Roman"/>
                <a:cs typeface="Times New Roman"/>
              </a:rPr>
              <a:t>tiltak.</a:t>
            </a:r>
            <a:r>
              <a:rPr sz="2000" spc="-25" dirty="0">
                <a:latin typeface="Times New Roman"/>
                <a:cs typeface="Times New Roman"/>
              </a:rPr>
              <a:t> </a:t>
            </a:r>
            <a:r>
              <a:rPr sz="2000" dirty="0">
                <a:latin typeface="Times New Roman"/>
                <a:cs typeface="Times New Roman"/>
              </a:rPr>
              <a:t>Rektor</a:t>
            </a:r>
            <a:r>
              <a:rPr sz="2000" spc="-25" dirty="0">
                <a:latin typeface="Times New Roman"/>
                <a:cs typeface="Times New Roman"/>
              </a:rPr>
              <a:t> </a:t>
            </a:r>
            <a:r>
              <a:rPr sz="2000" dirty="0">
                <a:latin typeface="Times New Roman"/>
                <a:cs typeface="Times New Roman"/>
              </a:rPr>
              <a:t>skal</a:t>
            </a:r>
            <a:r>
              <a:rPr sz="2000" spc="-40" dirty="0">
                <a:latin typeface="Times New Roman"/>
                <a:cs typeface="Times New Roman"/>
              </a:rPr>
              <a:t> </a:t>
            </a:r>
            <a:r>
              <a:rPr sz="2000" dirty="0">
                <a:latin typeface="Times New Roman"/>
                <a:cs typeface="Times New Roman"/>
              </a:rPr>
              <a:t>melde</a:t>
            </a:r>
            <a:r>
              <a:rPr sz="2000" spc="5" dirty="0">
                <a:latin typeface="Times New Roman"/>
                <a:cs typeface="Times New Roman"/>
              </a:rPr>
              <a:t> </a:t>
            </a:r>
            <a:r>
              <a:rPr sz="2000" dirty="0">
                <a:latin typeface="Times New Roman"/>
                <a:cs typeface="Times New Roman"/>
              </a:rPr>
              <a:t>frå</a:t>
            </a:r>
            <a:r>
              <a:rPr sz="2000" spc="-30" dirty="0">
                <a:latin typeface="Times New Roman"/>
                <a:cs typeface="Times New Roman"/>
              </a:rPr>
              <a:t> </a:t>
            </a:r>
            <a:r>
              <a:rPr sz="2000" dirty="0">
                <a:latin typeface="Times New Roman"/>
                <a:cs typeface="Times New Roman"/>
              </a:rPr>
              <a:t>til</a:t>
            </a:r>
            <a:r>
              <a:rPr sz="2000" spc="-25" dirty="0">
                <a:latin typeface="Times New Roman"/>
                <a:cs typeface="Times New Roman"/>
              </a:rPr>
              <a:t> </a:t>
            </a:r>
            <a:r>
              <a:rPr sz="2000" dirty="0">
                <a:latin typeface="Times New Roman"/>
                <a:cs typeface="Times New Roman"/>
              </a:rPr>
              <a:t>kommunen</a:t>
            </a:r>
            <a:r>
              <a:rPr sz="2000" spc="-10" dirty="0">
                <a:latin typeface="Times New Roman"/>
                <a:cs typeface="Times New Roman"/>
              </a:rPr>
              <a:t> eller </a:t>
            </a:r>
            <a:r>
              <a:rPr sz="2000" dirty="0">
                <a:latin typeface="Times New Roman"/>
                <a:cs typeface="Times New Roman"/>
              </a:rPr>
              <a:t>fylkeskommunen</a:t>
            </a:r>
            <a:r>
              <a:rPr sz="2000" spc="-45" dirty="0">
                <a:latin typeface="Times New Roman"/>
                <a:cs typeface="Times New Roman"/>
              </a:rPr>
              <a:t> </a:t>
            </a:r>
            <a:r>
              <a:rPr sz="2000" dirty="0">
                <a:latin typeface="Times New Roman"/>
                <a:cs typeface="Times New Roman"/>
              </a:rPr>
              <a:t>i</a:t>
            </a:r>
            <a:r>
              <a:rPr sz="2000" spc="-15" dirty="0">
                <a:latin typeface="Times New Roman"/>
                <a:cs typeface="Times New Roman"/>
              </a:rPr>
              <a:t> </a:t>
            </a:r>
            <a:r>
              <a:rPr sz="2000" dirty="0">
                <a:latin typeface="Times New Roman"/>
                <a:cs typeface="Times New Roman"/>
              </a:rPr>
              <a:t>alvorlege</a:t>
            </a:r>
            <a:r>
              <a:rPr sz="2000" spc="-40" dirty="0">
                <a:latin typeface="Times New Roman"/>
                <a:cs typeface="Times New Roman"/>
              </a:rPr>
              <a:t> </a:t>
            </a:r>
            <a:r>
              <a:rPr sz="2000" spc="-10" dirty="0">
                <a:latin typeface="Times New Roman"/>
                <a:cs typeface="Times New Roman"/>
              </a:rPr>
              <a:t>tilfelle.</a:t>
            </a:r>
            <a:endParaRPr sz="2000" dirty="0">
              <a:latin typeface="Times New Roman"/>
              <a:cs typeface="Times New Roman"/>
            </a:endParaRPr>
          </a:p>
          <a:p>
            <a:pPr marL="354965" indent="-342265">
              <a:lnSpc>
                <a:spcPct val="100000"/>
              </a:lnSpc>
              <a:spcBef>
                <a:spcPts val="240"/>
              </a:spcBef>
              <a:buChar char="•"/>
              <a:tabLst>
                <a:tab pos="354965" algn="l"/>
              </a:tabLst>
            </a:pPr>
            <a:r>
              <a:rPr sz="2000" spc="-50" dirty="0">
                <a:latin typeface="Times New Roman"/>
                <a:cs typeface="Times New Roman"/>
              </a:rPr>
              <a:t>…</a:t>
            </a:r>
            <a:endParaRPr sz="2000" dirty="0">
              <a:latin typeface="Times New Roman"/>
              <a:cs typeface="Times New Roman"/>
            </a:endParaRPr>
          </a:p>
        </p:txBody>
      </p:sp>
      <p:pic>
        <p:nvPicPr>
          <p:cNvPr id="4" name="object 4"/>
          <p:cNvPicPr/>
          <p:nvPr/>
        </p:nvPicPr>
        <p:blipFill>
          <a:blip r:embed="rId3" cstate="print"/>
          <a:stretch>
            <a:fillRect/>
          </a:stretch>
        </p:blipFill>
        <p:spPr>
          <a:xfrm>
            <a:off x="6197600" y="2343150"/>
            <a:ext cx="5080000" cy="3390900"/>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kstSylinder 2">
            <a:extLst>
              <a:ext uri="{FF2B5EF4-FFF2-40B4-BE49-F238E27FC236}">
                <a16:creationId xmlns:a16="http://schemas.microsoft.com/office/drawing/2014/main" id="{ABBE0650-0D2C-0CB6-B6CA-366479598121}"/>
              </a:ext>
            </a:extLst>
          </p:cNvPr>
          <p:cNvSpPr txBox="1"/>
          <p:nvPr/>
        </p:nvSpPr>
        <p:spPr>
          <a:xfrm>
            <a:off x="838200" y="1825625"/>
            <a:ext cx="10515600" cy="4351338"/>
          </a:xfrm>
          <a:prstGeom prst="rect">
            <a:avLst/>
          </a:prstGeom>
        </p:spPr>
        <p:txBody>
          <a:bodyPr vert="horz" lIns="91440" tIns="45720" rIns="91440" bIns="45720" rtlCol="0">
            <a:noAutofit/>
          </a:bodyPr>
          <a:lstStyle/>
          <a:p>
            <a:pPr indent="-228600" algn="l" rtl="0">
              <a:lnSpc>
                <a:spcPct val="90000"/>
              </a:lnSpc>
              <a:spcAft>
                <a:spcPts val="1200"/>
              </a:spcAft>
              <a:buFont typeface="Arial" panose="020B0604020202020204" pitchFamily="34" charset="0"/>
              <a:buChar char="•"/>
            </a:pPr>
            <a:r>
              <a:rPr lang="en-US" sz="2400" kern="1200" dirty="0">
                <a:solidFill>
                  <a:schemeClr val="tx1"/>
                </a:solidFill>
                <a:effectLst/>
                <a:latin typeface="+mn-lt"/>
                <a:ea typeface="+mn-ea"/>
                <a:cs typeface="+mn-cs"/>
              </a:rPr>
              <a:t>«Alle </a:t>
            </a:r>
            <a:r>
              <a:rPr lang="en-US" sz="2400" kern="1200" dirty="0" err="1">
                <a:solidFill>
                  <a:schemeClr val="tx1"/>
                </a:solidFill>
                <a:effectLst/>
                <a:latin typeface="+mn-lt"/>
                <a:ea typeface="+mn-ea"/>
                <a:cs typeface="+mn-cs"/>
              </a:rPr>
              <a:t>som</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arbeider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på</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skolen</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omfatter</a:t>
            </a:r>
            <a:r>
              <a:rPr lang="en-US" sz="2400" kern="1200" dirty="0">
                <a:solidFill>
                  <a:schemeClr val="tx1"/>
                </a:solidFill>
                <a:effectLst/>
                <a:latin typeface="+mn-lt"/>
                <a:ea typeface="+mn-ea"/>
                <a:cs typeface="+mn-cs"/>
              </a:rPr>
              <a:t> alle </a:t>
            </a:r>
            <a:r>
              <a:rPr lang="en-US" sz="2400" kern="1200" dirty="0" err="1">
                <a:solidFill>
                  <a:schemeClr val="tx1"/>
                </a:solidFill>
                <a:effectLst/>
                <a:latin typeface="+mn-lt"/>
                <a:ea typeface="+mn-ea"/>
                <a:cs typeface="+mn-cs"/>
              </a:rPr>
              <a:t>som</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har</a:t>
            </a:r>
            <a:r>
              <a:rPr lang="en-US" sz="2400" kern="1200" dirty="0">
                <a:solidFill>
                  <a:schemeClr val="tx1"/>
                </a:solidFill>
                <a:effectLst/>
                <a:latin typeface="+mn-lt"/>
                <a:ea typeface="+mn-ea"/>
                <a:cs typeface="+mn-cs"/>
              </a:rPr>
              <a:t> et </a:t>
            </a:r>
            <a:r>
              <a:rPr lang="en-US" sz="2400" kern="1200" dirty="0" err="1">
                <a:solidFill>
                  <a:schemeClr val="tx1"/>
                </a:solidFill>
                <a:effectLst/>
                <a:latin typeface="+mn-lt"/>
                <a:ea typeface="+mn-ea"/>
                <a:cs typeface="+mn-cs"/>
              </a:rPr>
              <a:t>ansettelsesforhold</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til</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skolen</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eller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skoleeier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uavhengig</a:t>
            </a:r>
            <a:r>
              <a:rPr lang="en-US" sz="2400" kern="1200" dirty="0">
                <a:solidFill>
                  <a:schemeClr val="tx1"/>
                </a:solidFill>
                <a:effectLst/>
                <a:latin typeface="+mn-lt"/>
                <a:ea typeface="+mn-ea"/>
                <a:cs typeface="+mn-cs"/>
              </a:rPr>
              <a:t> av om det er </a:t>
            </a:r>
            <a:r>
              <a:rPr lang="en-US" sz="2400" kern="1200" dirty="0" err="1">
                <a:solidFill>
                  <a:schemeClr val="tx1"/>
                </a:solidFill>
                <a:effectLst/>
                <a:latin typeface="+mn-lt"/>
                <a:ea typeface="+mn-ea"/>
                <a:cs typeface="+mn-cs"/>
              </a:rPr>
              <a:t>fulltid</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eller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deltid</a:t>
            </a:r>
            <a:r>
              <a:rPr lang="en-US" sz="2400" kern="1200" dirty="0">
                <a:solidFill>
                  <a:schemeClr val="tx1"/>
                </a:solidFill>
                <a:effectLst/>
                <a:latin typeface="+mn-lt"/>
                <a:ea typeface="+mn-ea"/>
                <a:cs typeface="+mn-cs"/>
              </a:rPr>
              <a:t>, fast </a:t>
            </a:r>
            <a:r>
              <a:rPr lang="en-US" sz="2400" kern="1200" dirty="0" err="1">
                <a:solidFill>
                  <a:schemeClr val="tx1"/>
                </a:solidFill>
                <a:effectLst/>
                <a:latin typeface="+mn-lt"/>
                <a:ea typeface="+mn-ea"/>
                <a:cs typeface="+mn-cs"/>
              </a:rPr>
              <a:t>eller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midlertidig</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kort</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eller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langvarig</a:t>
            </a:r>
            <a:r>
              <a:rPr lang="en-US" sz="2400" kern="1200" dirty="0">
                <a:solidFill>
                  <a:schemeClr val="tx1"/>
                </a:solidFill>
                <a:effectLst/>
                <a:latin typeface="+mn-lt"/>
                <a:ea typeface="+mn-ea"/>
                <a:cs typeface="+mn-cs"/>
              </a:rPr>
              <a:t>. Andre </a:t>
            </a:r>
            <a:r>
              <a:rPr lang="en-US" sz="2400" kern="1200" dirty="0" err="1">
                <a:solidFill>
                  <a:schemeClr val="tx1"/>
                </a:solidFill>
                <a:effectLst/>
                <a:latin typeface="+mn-lt"/>
                <a:ea typeface="+mn-ea"/>
                <a:cs typeface="+mn-cs"/>
              </a:rPr>
              <a:t>som</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arbeider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eller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gjør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tjeneste</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på</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skolen</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og</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jevnlig</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oppholder</a:t>
            </a:r>
            <a:r>
              <a:rPr lang="en-US" sz="2400" kern="1200" dirty="0">
                <a:solidFill>
                  <a:schemeClr val="tx1"/>
                </a:solidFill>
                <a:effectLst/>
                <a:latin typeface="+mn-lt"/>
                <a:ea typeface="+mn-ea"/>
                <a:cs typeface="+mn-cs"/>
              </a:rPr>
              <a:t> seg </a:t>
            </a:r>
            <a:r>
              <a:rPr lang="en-US" sz="2400" kern="1200" dirty="0" err="1">
                <a:solidFill>
                  <a:schemeClr val="tx1"/>
                </a:solidFill>
                <a:effectLst/>
                <a:latin typeface="+mn-lt"/>
                <a:ea typeface="+mn-ea"/>
                <a:cs typeface="+mn-cs"/>
              </a:rPr>
              <a:t>på</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skolen</a:t>
            </a:r>
            <a:r>
              <a:rPr lang="en-US" sz="2400" kern="1200" dirty="0">
                <a:solidFill>
                  <a:schemeClr val="tx1"/>
                </a:solidFill>
                <a:effectLst/>
                <a:latin typeface="+mn-lt"/>
                <a:ea typeface="+mn-ea"/>
                <a:cs typeface="+mn-cs"/>
              </a:rPr>
              <a:t>, er </a:t>
            </a:r>
            <a:r>
              <a:rPr lang="en-US" sz="2400" kern="1200" dirty="0" err="1">
                <a:solidFill>
                  <a:schemeClr val="tx1"/>
                </a:solidFill>
                <a:effectLst/>
                <a:latin typeface="+mn-lt"/>
                <a:ea typeface="+mn-ea"/>
                <a:cs typeface="+mn-cs"/>
              </a:rPr>
              <a:t>også</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omfattet</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uavhengig</a:t>
            </a:r>
            <a:r>
              <a:rPr lang="en-US" sz="2400" kern="1200" dirty="0">
                <a:solidFill>
                  <a:schemeClr val="tx1"/>
                </a:solidFill>
                <a:effectLst/>
                <a:latin typeface="+mn-lt"/>
                <a:ea typeface="+mn-ea"/>
                <a:cs typeface="+mn-cs"/>
              </a:rPr>
              <a:t> av </a:t>
            </a:r>
            <a:r>
              <a:rPr lang="en-US" sz="2400" kern="1200" dirty="0" err="1">
                <a:solidFill>
                  <a:schemeClr val="tx1"/>
                </a:solidFill>
                <a:effectLst/>
                <a:latin typeface="+mn-lt"/>
                <a:ea typeface="+mn-ea"/>
                <a:cs typeface="+mn-cs"/>
              </a:rPr>
              <a:t>hvem</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som</a:t>
            </a:r>
            <a:r>
              <a:rPr lang="en-US" sz="2400" kern="1200" dirty="0">
                <a:solidFill>
                  <a:schemeClr val="tx1"/>
                </a:solidFill>
                <a:effectLst/>
                <a:latin typeface="+mn-lt"/>
                <a:ea typeface="+mn-ea"/>
                <a:cs typeface="+mn-cs"/>
              </a:rPr>
              <a:t> er </a:t>
            </a:r>
            <a:r>
              <a:rPr lang="en-US" sz="2400" kern="1200" dirty="0" err="1">
                <a:solidFill>
                  <a:schemeClr val="tx1"/>
                </a:solidFill>
                <a:effectLst/>
                <a:latin typeface="+mn-lt"/>
                <a:ea typeface="+mn-ea"/>
                <a:cs typeface="+mn-cs"/>
              </a:rPr>
              <a:t>deres</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arbeidsgiver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eller</a:t>
            </a:r>
            <a:r>
              <a:rPr lang="en-US" sz="2400" kern="1200" dirty="0">
                <a:solidFill>
                  <a:schemeClr val="tx1"/>
                </a:solidFill>
                <a:effectLst/>
                <a:latin typeface="+mn-lt"/>
                <a:ea typeface="+mn-ea"/>
                <a:cs typeface="+mn-cs"/>
              </a:rPr>
              <a:t> om de </a:t>
            </a:r>
            <a:r>
              <a:rPr lang="en-US" sz="2400" kern="1200" dirty="0" err="1">
                <a:solidFill>
                  <a:schemeClr val="tx1"/>
                </a:solidFill>
                <a:effectLst/>
                <a:latin typeface="+mn-lt"/>
                <a:ea typeface="+mn-ea"/>
                <a:cs typeface="+mn-cs"/>
              </a:rPr>
              <a:t>mottar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lønn</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Personer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som</a:t>
            </a:r>
            <a:r>
              <a:rPr lang="en-US" sz="2400" kern="1200" dirty="0">
                <a:solidFill>
                  <a:schemeClr val="tx1"/>
                </a:solidFill>
                <a:effectLst/>
                <a:latin typeface="+mn-lt"/>
                <a:ea typeface="+mn-ea"/>
                <a:cs typeface="+mn-cs"/>
              </a:rPr>
              <a:t> bare </a:t>
            </a:r>
            <a:r>
              <a:rPr lang="en-US" sz="2400" kern="1200" dirty="0" err="1">
                <a:solidFill>
                  <a:schemeClr val="tx1"/>
                </a:solidFill>
                <a:effectLst/>
                <a:latin typeface="+mn-lt"/>
                <a:ea typeface="+mn-ea"/>
                <a:cs typeface="+mn-cs"/>
              </a:rPr>
              <a:t>mer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tilfeldig</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eller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nå</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og</a:t>
            </a:r>
            <a:r>
              <a:rPr lang="en-US" sz="2400" kern="1200" dirty="0">
                <a:solidFill>
                  <a:schemeClr val="tx1"/>
                </a:solidFill>
                <a:effectLst/>
                <a:latin typeface="+mn-lt"/>
                <a:ea typeface="+mn-ea"/>
                <a:cs typeface="+mn-cs"/>
              </a:rPr>
              <a:t> da </a:t>
            </a:r>
            <a:r>
              <a:rPr lang="en-US" sz="2400" kern="1200" dirty="0" err="1">
                <a:solidFill>
                  <a:schemeClr val="tx1"/>
                </a:solidFill>
                <a:effectLst/>
                <a:latin typeface="+mn-lt"/>
                <a:ea typeface="+mn-ea"/>
                <a:cs typeface="+mn-cs"/>
              </a:rPr>
              <a:t>befinner</a:t>
            </a:r>
            <a:r>
              <a:rPr lang="en-US" sz="2400" kern="1200" dirty="0">
                <a:solidFill>
                  <a:schemeClr val="tx1"/>
                </a:solidFill>
                <a:effectLst/>
                <a:latin typeface="+mn-lt"/>
                <a:ea typeface="+mn-ea"/>
                <a:cs typeface="+mn-cs"/>
              </a:rPr>
              <a:t> seg </a:t>
            </a:r>
            <a:r>
              <a:rPr lang="en-US" sz="2400" kern="1200" dirty="0" err="1">
                <a:solidFill>
                  <a:schemeClr val="tx1"/>
                </a:solidFill>
                <a:effectLst/>
                <a:latin typeface="+mn-lt"/>
                <a:ea typeface="+mn-ea"/>
                <a:cs typeface="+mn-cs"/>
              </a:rPr>
              <a:t>på</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skolen</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omfattes</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ikke</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Omfanget</a:t>
            </a:r>
            <a:r>
              <a:rPr lang="en-US" sz="2400" kern="1200" dirty="0">
                <a:solidFill>
                  <a:schemeClr val="tx1"/>
                </a:solidFill>
                <a:effectLst/>
                <a:latin typeface="+mn-lt"/>
                <a:ea typeface="+mn-ea"/>
                <a:cs typeface="+mn-cs"/>
              </a:rPr>
              <a:t> av den </a:t>
            </a:r>
            <a:r>
              <a:rPr lang="en-US" sz="2400" kern="1200" dirty="0" err="1">
                <a:solidFill>
                  <a:schemeClr val="tx1"/>
                </a:solidFill>
                <a:effectLst/>
                <a:latin typeface="+mn-lt"/>
                <a:ea typeface="+mn-ea"/>
                <a:cs typeface="+mn-cs"/>
              </a:rPr>
              <a:t>enkeltes</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plikt</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må</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ses</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opp</a:t>
            </a:r>
            <a:r>
              <a:rPr lang="en-US" sz="2400" kern="1200" dirty="0">
                <a:solidFill>
                  <a:schemeClr val="tx1"/>
                </a:solidFill>
                <a:effectLst/>
                <a:latin typeface="+mn-lt"/>
                <a:ea typeface="+mn-ea"/>
                <a:cs typeface="+mn-cs"/>
              </a:rPr>
              <a:t> mot </a:t>
            </a:r>
            <a:r>
              <a:rPr lang="en-US" sz="2400" kern="1200" dirty="0" err="1">
                <a:solidFill>
                  <a:schemeClr val="tx1"/>
                </a:solidFill>
                <a:effectLst/>
                <a:latin typeface="+mn-lt"/>
                <a:ea typeface="+mn-ea"/>
                <a:cs typeface="+mn-cs"/>
              </a:rPr>
              <a:t>hvilken</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rolle</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oppgaver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og</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posisjon</a:t>
            </a:r>
            <a:r>
              <a:rPr lang="en-US" sz="2400" kern="1200" dirty="0">
                <a:solidFill>
                  <a:schemeClr val="tx1"/>
                </a:solidFill>
                <a:effectLst/>
                <a:latin typeface="+mn-lt"/>
                <a:ea typeface="+mn-ea"/>
                <a:cs typeface="+mn-cs"/>
              </a:rPr>
              <a:t> den </a:t>
            </a:r>
            <a:r>
              <a:rPr lang="en-US" sz="2400" kern="1200" dirty="0" err="1">
                <a:solidFill>
                  <a:schemeClr val="tx1"/>
                </a:solidFill>
                <a:effectLst/>
                <a:latin typeface="+mn-lt"/>
                <a:ea typeface="+mn-ea"/>
                <a:cs typeface="+mn-cs"/>
              </a:rPr>
              <a:t>enkelte</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har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på</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skolen</a:t>
            </a:r>
            <a:r>
              <a:rPr lang="en-US" sz="2400" kern="1200" dirty="0">
                <a:solidFill>
                  <a:schemeClr val="tx1"/>
                </a:solidFill>
                <a:effectLst/>
                <a:latin typeface="+mn-lt"/>
                <a:ea typeface="+mn-ea"/>
                <a:cs typeface="+mn-cs"/>
              </a:rPr>
              <a:t>. Det </a:t>
            </a:r>
            <a:r>
              <a:rPr lang="en-US" sz="2400" kern="1200" dirty="0" err="1">
                <a:solidFill>
                  <a:schemeClr val="tx1"/>
                </a:solidFill>
                <a:effectLst/>
                <a:latin typeface="+mn-lt"/>
                <a:ea typeface="+mn-ea"/>
                <a:cs typeface="+mn-cs"/>
              </a:rPr>
              <a:t>kreves</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mer</a:t>
            </a:r>
            <a:r>
              <a:rPr lang="en-US" sz="2400" kern="1200" dirty="0">
                <a:solidFill>
                  <a:schemeClr val="tx1"/>
                </a:solidFill>
                <a:effectLst/>
                <a:latin typeface="+mn-lt"/>
                <a:ea typeface="+mn-ea"/>
                <a:cs typeface="+mn-cs"/>
              </a:rPr>
              <a:t> av </a:t>
            </a:r>
            <a:r>
              <a:rPr lang="en-US" sz="2400" kern="1200" dirty="0" err="1">
                <a:solidFill>
                  <a:schemeClr val="tx1"/>
                </a:solidFill>
                <a:effectLst/>
                <a:latin typeface="+mn-lt"/>
                <a:ea typeface="+mn-ea"/>
                <a:cs typeface="+mn-cs"/>
              </a:rPr>
              <a:t>ansatte</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som</a:t>
            </a:r>
            <a:r>
              <a:rPr lang="en-US" sz="2400" kern="1200" dirty="0">
                <a:solidFill>
                  <a:schemeClr val="tx1"/>
                </a:solidFill>
                <a:effectLst/>
                <a:latin typeface="+mn-lt"/>
                <a:ea typeface="+mn-ea"/>
                <a:cs typeface="+mn-cs"/>
              </a:rPr>
              <a:t> er </a:t>
            </a:r>
            <a:r>
              <a:rPr lang="en-US" sz="2400" kern="1200" dirty="0" err="1">
                <a:solidFill>
                  <a:schemeClr val="tx1"/>
                </a:solidFill>
                <a:effectLst/>
                <a:latin typeface="+mn-lt"/>
                <a:ea typeface="+mn-ea"/>
                <a:cs typeface="+mn-cs"/>
              </a:rPr>
              <a:t>tettere</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på</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elevene</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og</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har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en</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omsorgsrolle</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overfor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elevene</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enn</a:t>
            </a:r>
            <a:r>
              <a:rPr lang="en-US" sz="2400" kern="1200" dirty="0">
                <a:solidFill>
                  <a:schemeClr val="tx1"/>
                </a:solidFill>
                <a:effectLst/>
                <a:latin typeface="+mn-lt"/>
                <a:ea typeface="+mn-ea"/>
                <a:cs typeface="+mn-cs"/>
              </a:rPr>
              <a:t> det </a:t>
            </a:r>
            <a:r>
              <a:rPr lang="en-US" sz="2400" kern="1200" dirty="0" err="1">
                <a:solidFill>
                  <a:schemeClr val="tx1"/>
                </a:solidFill>
                <a:effectLst/>
                <a:latin typeface="+mn-lt"/>
                <a:ea typeface="+mn-ea"/>
                <a:cs typeface="+mn-cs"/>
              </a:rPr>
              <a:t>kreves</a:t>
            </a:r>
            <a:r>
              <a:rPr lang="en-US" sz="2400" kern="1200" dirty="0">
                <a:solidFill>
                  <a:schemeClr val="tx1"/>
                </a:solidFill>
                <a:effectLst/>
                <a:latin typeface="+mn-lt"/>
                <a:ea typeface="+mn-ea"/>
                <a:cs typeface="+mn-cs"/>
              </a:rPr>
              <a:t> av </a:t>
            </a:r>
            <a:r>
              <a:rPr lang="en-US" sz="2400" kern="1200" dirty="0" err="1">
                <a:solidFill>
                  <a:schemeClr val="tx1"/>
                </a:solidFill>
                <a:effectLst/>
                <a:latin typeface="+mn-lt"/>
                <a:ea typeface="+mn-ea"/>
                <a:cs typeface="+mn-cs"/>
              </a:rPr>
              <a:t>ansatte</a:t>
            </a:r>
            <a:r>
              <a:rPr lang="en-US" sz="2400" kern="1200" dirty="0">
                <a:solidFill>
                  <a:schemeClr val="tx1"/>
                </a:solidFill>
                <a:effectLst/>
                <a:latin typeface="+mn-lt"/>
                <a:ea typeface="+mn-ea"/>
                <a:cs typeface="+mn-cs"/>
              </a:rPr>
              <a:t> med </a:t>
            </a:r>
            <a:r>
              <a:rPr lang="en-US" sz="2400" kern="1200" dirty="0" err="1">
                <a:solidFill>
                  <a:schemeClr val="tx1"/>
                </a:solidFill>
                <a:effectLst/>
                <a:latin typeface="+mn-lt"/>
                <a:ea typeface="+mn-ea"/>
                <a:cs typeface="+mn-cs"/>
              </a:rPr>
              <a:t>andre</a:t>
            </a:r>
            <a:r>
              <a:rPr lang="en-US" sz="2400" kern="1200" dirty="0">
                <a:solidFill>
                  <a:schemeClr val="tx1"/>
                </a:solidFill>
                <a:effectLst/>
                <a:latin typeface="+mn-lt"/>
                <a:ea typeface="+mn-ea"/>
                <a:cs typeface="+mn-cs"/>
              </a:rPr>
              <a:t> typer </a:t>
            </a:r>
            <a:r>
              <a:rPr lang="en-US" sz="2400" kern="1200" dirty="0" err="1">
                <a:solidFill>
                  <a:schemeClr val="tx1"/>
                </a:solidFill>
                <a:effectLst/>
                <a:latin typeface="+mn-lt"/>
                <a:ea typeface="+mn-ea"/>
                <a:cs typeface="+mn-cs"/>
              </a:rPr>
              <a:t>arbeidsoppgaver</a:t>
            </a:r>
            <a:r>
              <a:rPr lang="en-US" sz="2400" kern="1200" dirty="0">
                <a:solidFill>
                  <a:schemeClr val="tx1"/>
                </a:solidFill>
                <a:effectLst/>
                <a:latin typeface="+mn-lt"/>
                <a:ea typeface="+mn-ea"/>
                <a:cs typeface="+mn-cs"/>
              </a:rPr>
              <a:t>. Det </a:t>
            </a:r>
            <a:r>
              <a:rPr lang="en-US" sz="2400" kern="1200" dirty="0" err="1">
                <a:solidFill>
                  <a:schemeClr val="tx1"/>
                </a:solidFill>
                <a:effectLst/>
                <a:latin typeface="+mn-lt"/>
                <a:ea typeface="+mn-ea"/>
                <a:cs typeface="+mn-cs"/>
              </a:rPr>
              <a:t>vil</a:t>
            </a:r>
            <a:r>
              <a:rPr lang="en-US" sz="2400" kern="1200" dirty="0">
                <a:solidFill>
                  <a:schemeClr val="tx1"/>
                </a:solidFill>
                <a:effectLst/>
                <a:latin typeface="+mn-lt"/>
                <a:ea typeface="+mn-ea"/>
                <a:cs typeface="+mn-cs"/>
              </a:rPr>
              <a:t> for </a:t>
            </a:r>
            <a:r>
              <a:rPr lang="en-US" sz="2400" kern="1200" dirty="0" err="1">
                <a:solidFill>
                  <a:schemeClr val="tx1"/>
                </a:solidFill>
                <a:effectLst/>
                <a:latin typeface="+mn-lt"/>
                <a:ea typeface="+mn-ea"/>
                <a:cs typeface="+mn-cs"/>
              </a:rPr>
              <a:t>eksempel</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kreves</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mer</a:t>
            </a:r>
            <a:r>
              <a:rPr lang="en-US" sz="2400" kern="1200" dirty="0">
                <a:solidFill>
                  <a:schemeClr val="tx1"/>
                </a:solidFill>
                <a:effectLst/>
                <a:latin typeface="+mn-lt"/>
                <a:ea typeface="+mn-ea"/>
                <a:cs typeface="+mn-cs"/>
              </a:rPr>
              <a:t> av </a:t>
            </a:r>
            <a:r>
              <a:rPr lang="en-US" sz="2400" kern="1200" dirty="0" err="1">
                <a:solidFill>
                  <a:schemeClr val="tx1"/>
                </a:solidFill>
                <a:effectLst/>
                <a:latin typeface="+mn-lt"/>
                <a:ea typeface="+mn-ea"/>
                <a:cs typeface="+mn-cs"/>
              </a:rPr>
              <a:t>lærere</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assistenter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miljøarbeidere</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og</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rektor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enn</a:t>
            </a:r>
            <a:r>
              <a:rPr lang="en-US" sz="2400" kern="1200" dirty="0">
                <a:solidFill>
                  <a:schemeClr val="tx1"/>
                </a:solidFill>
                <a:effectLst/>
                <a:latin typeface="+mn-lt"/>
                <a:ea typeface="+mn-ea"/>
                <a:cs typeface="+mn-cs"/>
              </a:rPr>
              <a:t> av </a:t>
            </a:r>
            <a:r>
              <a:rPr lang="en-US" sz="2400" kern="1200" dirty="0" err="1">
                <a:solidFill>
                  <a:schemeClr val="tx1"/>
                </a:solidFill>
                <a:effectLst/>
                <a:latin typeface="+mn-lt"/>
                <a:ea typeface="+mn-ea"/>
                <a:cs typeface="+mn-cs"/>
              </a:rPr>
              <a:t>vaktmester</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renholdere</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og</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kantinepersonell</a:t>
            </a:r>
            <a:r>
              <a:rPr lang="en-US" sz="2400" kern="1200" dirty="0">
                <a:solidFill>
                  <a:schemeClr val="tx1"/>
                </a:solidFill>
                <a:effectLst/>
                <a:latin typeface="+mn-lt"/>
                <a:ea typeface="+mn-ea"/>
                <a:cs typeface="+mn-cs"/>
              </a:rPr>
              <a:t>. Dette </a:t>
            </a:r>
            <a:r>
              <a:rPr lang="en-US" sz="2400" kern="1200" dirty="0" err="1">
                <a:solidFill>
                  <a:schemeClr val="tx1"/>
                </a:solidFill>
                <a:effectLst/>
                <a:latin typeface="+mn-lt"/>
                <a:ea typeface="+mn-ea"/>
                <a:cs typeface="+mn-cs"/>
              </a:rPr>
              <a:t>følger</a:t>
            </a:r>
            <a:r>
              <a:rPr lang="en-US" sz="2400" kern="1200" dirty="0">
                <a:solidFill>
                  <a:schemeClr val="tx1"/>
                </a:solidFill>
                <a:effectLst/>
                <a:latin typeface="+mn-lt"/>
                <a:ea typeface="+mn-ea"/>
                <a:cs typeface="+mn-cs"/>
              </a:rPr>
              <a:t> av </a:t>
            </a:r>
            <a:r>
              <a:rPr lang="en-US" sz="2400" kern="1200" dirty="0">
                <a:solidFill>
                  <a:schemeClr val="tx1"/>
                </a:solidFill>
                <a:effectLst/>
                <a:latin typeface="+mn-lt"/>
                <a:ea typeface="+mn-ea"/>
                <a:cs typeface="+mn-cs"/>
                <a:hlinkClick r:id="rId2"/>
              </a:rPr>
              <a:t>Prop. 57 L (2022–2023)</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hlinkClick r:id="rId3"/>
              </a:rPr>
              <a:t>kapittel</a:t>
            </a:r>
            <a:r>
              <a:rPr lang="en-US" sz="2400" kern="1200" dirty="0">
                <a:solidFill>
                  <a:schemeClr val="tx1"/>
                </a:solidFill>
                <a:effectLst/>
                <a:latin typeface="+mn-lt"/>
                <a:ea typeface="+mn-ea"/>
                <a:cs typeface="+mn-cs"/>
                <a:hlinkClick r:id="rId3"/>
              </a:rPr>
              <a:t> 69</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hlinkClick r:id="rId4"/>
              </a:rPr>
              <a:t>merknaden</a:t>
            </a:r>
            <a:r>
              <a:rPr lang="en-US" sz="2400" kern="1200" dirty="0">
                <a:solidFill>
                  <a:schemeClr val="tx1"/>
                </a:solidFill>
                <a:effectLst/>
                <a:latin typeface="+mn-lt"/>
                <a:ea typeface="+mn-ea"/>
                <a:cs typeface="+mn-cs"/>
                <a:hlinkClick r:id="rId4"/>
              </a:rPr>
              <a:t> </a:t>
            </a:r>
            <a:r>
              <a:rPr lang="en-US" sz="2400" kern="1200" dirty="0" err="1">
                <a:solidFill>
                  <a:schemeClr val="tx1"/>
                </a:solidFill>
                <a:effectLst/>
                <a:latin typeface="+mn-lt"/>
                <a:ea typeface="+mn-ea"/>
                <a:cs typeface="+mn-cs"/>
                <a:hlinkClick r:id="rId4"/>
              </a:rPr>
              <a:t>til</a:t>
            </a:r>
            <a:r>
              <a:rPr lang="en-US" sz="2400" kern="1200" dirty="0">
                <a:solidFill>
                  <a:schemeClr val="tx1"/>
                </a:solidFill>
                <a:effectLst/>
                <a:latin typeface="+mn-lt"/>
                <a:ea typeface="+mn-ea"/>
                <a:cs typeface="+mn-cs"/>
                <a:hlinkClick r:id="rId4"/>
              </a:rPr>
              <a:t> § 12-4</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og</a:t>
            </a:r>
            <a:r>
              <a:rPr lang="en-US" sz="2400" kern="1200" dirty="0">
                <a:solidFill>
                  <a:schemeClr val="tx1"/>
                </a:solidFill>
                <a:effectLst/>
                <a:latin typeface="+mn-lt"/>
                <a:ea typeface="+mn-ea"/>
                <a:cs typeface="+mn-cs"/>
              </a:rPr>
              <a:t> </a:t>
            </a:r>
            <a:r>
              <a:rPr lang="en-US" sz="2400" kern="1200" dirty="0">
                <a:solidFill>
                  <a:schemeClr val="tx1"/>
                </a:solidFill>
                <a:effectLst/>
                <a:latin typeface="+mn-lt"/>
                <a:ea typeface="+mn-ea"/>
                <a:cs typeface="+mn-cs"/>
                <a:hlinkClick r:id="rId5"/>
              </a:rPr>
              <a:t>Prop. 57 L (2016–2017)</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hlinkClick r:id="rId6"/>
              </a:rPr>
              <a:t>punkt</a:t>
            </a:r>
            <a:r>
              <a:rPr lang="en-US" sz="2400" kern="1200" dirty="0">
                <a:solidFill>
                  <a:schemeClr val="tx1"/>
                </a:solidFill>
                <a:effectLst/>
                <a:latin typeface="+mn-lt"/>
                <a:ea typeface="+mn-ea"/>
                <a:cs typeface="+mn-cs"/>
                <a:hlinkClick r:id="rId6"/>
              </a:rPr>
              <a:t> 5.5.1</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og</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hlinkClick r:id="rId7"/>
              </a:rPr>
              <a:t>punkt</a:t>
            </a:r>
            <a:r>
              <a:rPr lang="en-US" sz="2400" kern="1200" dirty="0">
                <a:solidFill>
                  <a:schemeClr val="tx1"/>
                </a:solidFill>
                <a:effectLst/>
                <a:latin typeface="+mn-lt"/>
                <a:ea typeface="+mn-ea"/>
                <a:cs typeface="+mn-cs"/>
                <a:hlinkClick r:id="rId7"/>
              </a:rPr>
              <a:t> 10.1</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hlinkClick r:id="rId8"/>
              </a:rPr>
              <a:t>merknaden</a:t>
            </a:r>
            <a:r>
              <a:rPr lang="en-US" sz="2400" kern="1200" dirty="0">
                <a:solidFill>
                  <a:schemeClr val="tx1"/>
                </a:solidFill>
                <a:effectLst/>
                <a:latin typeface="+mn-lt"/>
                <a:ea typeface="+mn-ea"/>
                <a:cs typeface="+mn-cs"/>
                <a:hlinkClick r:id="rId8"/>
              </a:rPr>
              <a:t> </a:t>
            </a:r>
            <a:r>
              <a:rPr lang="en-US" sz="2400" kern="1200" dirty="0" err="1">
                <a:solidFill>
                  <a:schemeClr val="tx1"/>
                </a:solidFill>
                <a:effectLst/>
                <a:latin typeface="+mn-lt"/>
                <a:ea typeface="+mn-ea"/>
                <a:cs typeface="+mn-cs"/>
                <a:hlinkClick r:id="rId8"/>
              </a:rPr>
              <a:t>til</a:t>
            </a:r>
            <a:r>
              <a:rPr lang="en-US" sz="2400" kern="1200" dirty="0">
                <a:solidFill>
                  <a:schemeClr val="tx1"/>
                </a:solidFill>
                <a:effectLst/>
                <a:latin typeface="+mn-lt"/>
                <a:ea typeface="+mn-ea"/>
                <a:cs typeface="+mn-cs"/>
                <a:hlinkClick r:id="rId8"/>
              </a:rPr>
              <a:t> § 9 A-4</a:t>
            </a:r>
            <a:r>
              <a:rPr lang="en-US" sz="2400" kern="1200" dirty="0">
                <a:solidFill>
                  <a:schemeClr val="tx1"/>
                </a:solidFill>
                <a:effectLst/>
                <a:latin typeface="+mn-lt"/>
                <a:ea typeface="+mn-ea"/>
                <a:cs typeface="+mn-cs"/>
              </a:rPr>
              <a:t>.</a:t>
            </a:r>
          </a:p>
        </p:txBody>
      </p:sp>
    </p:spTree>
    <p:extLst>
      <p:ext uri="{BB962C8B-B14F-4D97-AF65-F5344CB8AC3E}">
        <p14:creationId xmlns:p14="http://schemas.microsoft.com/office/powerpoint/2010/main" val="11067938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1472" rIns="0" bIns="0" rtlCol="0">
            <a:spAutoFit/>
          </a:bodyPr>
          <a:lstStyle/>
          <a:p>
            <a:pPr marL="20955">
              <a:lnSpc>
                <a:spcPct val="100000"/>
              </a:lnSpc>
              <a:spcBef>
                <a:spcPts val="105"/>
              </a:spcBef>
            </a:pPr>
            <a:r>
              <a:rPr dirty="0"/>
              <a:t>Vitneforklaringer</a:t>
            </a:r>
            <a:r>
              <a:rPr spc="-114" dirty="0"/>
              <a:t> </a:t>
            </a:r>
            <a:r>
              <a:rPr dirty="0"/>
              <a:t>overfor</a:t>
            </a:r>
            <a:r>
              <a:rPr spc="-135" dirty="0"/>
              <a:t> </a:t>
            </a:r>
            <a:r>
              <a:rPr dirty="0"/>
              <a:t>politi</a:t>
            </a:r>
            <a:r>
              <a:rPr spc="-125" dirty="0"/>
              <a:t> </a:t>
            </a:r>
            <a:r>
              <a:rPr dirty="0"/>
              <a:t>og</a:t>
            </a:r>
            <a:r>
              <a:rPr spc="-110" dirty="0"/>
              <a:t> </a:t>
            </a:r>
            <a:r>
              <a:rPr spc="-10" dirty="0"/>
              <a:t>domstoler</a:t>
            </a:r>
          </a:p>
        </p:txBody>
      </p:sp>
      <p:sp>
        <p:nvSpPr>
          <p:cNvPr id="3" name="object 3"/>
          <p:cNvSpPr txBox="1"/>
          <p:nvPr/>
        </p:nvSpPr>
        <p:spPr>
          <a:xfrm>
            <a:off x="688340" y="1926462"/>
            <a:ext cx="10316210" cy="3912235"/>
          </a:xfrm>
          <a:prstGeom prst="rect">
            <a:avLst/>
          </a:prstGeom>
        </p:spPr>
        <p:txBody>
          <a:bodyPr vert="horz" wrap="square" lIns="0" tIns="88265" rIns="0" bIns="0" rtlCol="0">
            <a:spAutoFit/>
          </a:bodyPr>
          <a:lstStyle/>
          <a:p>
            <a:pPr marL="12700" marR="5080">
              <a:lnSpc>
                <a:spcPct val="80000"/>
              </a:lnSpc>
              <a:spcBef>
                <a:spcPts val="695"/>
              </a:spcBef>
              <a:tabLst>
                <a:tab pos="4824730" algn="l"/>
                <a:tab pos="7563484" algn="l"/>
              </a:tabLst>
            </a:pPr>
            <a:r>
              <a:rPr sz="2500" spc="-20" dirty="0">
                <a:latin typeface="Calibri"/>
                <a:cs typeface="Calibri"/>
              </a:rPr>
              <a:t>Statsforvalteren</a:t>
            </a:r>
            <a:r>
              <a:rPr sz="2500" spc="-35" dirty="0">
                <a:latin typeface="Calibri"/>
                <a:cs typeface="Calibri"/>
              </a:rPr>
              <a:t> </a:t>
            </a:r>
            <a:r>
              <a:rPr sz="2500" dirty="0">
                <a:latin typeface="Calibri"/>
                <a:cs typeface="Calibri"/>
              </a:rPr>
              <a:t>er</a:t>
            </a:r>
            <a:r>
              <a:rPr sz="2500" spc="-30" dirty="0">
                <a:latin typeface="Calibri"/>
                <a:cs typeface="Calibri"/>
              </a:rPr>
              <a:t> </a:t>
            </a:r>
            <a:r>
              <a:rPr sz="2500" dirty="0">
                <a:latin typeface="Calibri"/>
                <a:cs typeface="Calibri"/>
              </a:rPr>
              <a:t>i</a:t>
            </a:r>
            <a:r>
              <a:rPr sz="2500" spc="-25" dirty="0">
                <a:latin typeface="Calibri"/>
                <a:cs typeface="Calibri"/>
              </a:rPr>
              <a:t> </a:t>
            </a:r>
            <a:r>
              <a:rPr sz="2500" spc="-10" dirty="0">
                <a:latin typeface="Calibri"/>
                <a:cs typeface="Calibri"/>
              </a:rPr>
              <a:t>tvisteloven</a:t>
            </a:r>
            <a:r>
              <a:rPr sz="2500" spc="-40" dirty="0">
                <a:latin typeface="Calibri"/>
                <a:cs typeface="Calibri"/>
              </a:rPr>
              <a:t> </a:t>
            </a:r>
            <a:r>
              <a:rPr sz="2500" dirty="0">
                <a:latin typeface="Calibri"/>
                <a:cs typeface="Calibri"/>
              </a:rPr>
              <a:t>22-</a:t>
            </a:r>
            <a:r>
              <a:rPr sz="2500" spc="-50" dirty="0">
                <a:latin typeface="Calibri"/>
                <a:cs typeface="Calibri"/>
              </a:rPr>
              <a:t>3</a:t>
            </a:r>
            <a:r>
              <a:rPr sz="2500" dirty="0">
                <a:latin typeface="Calibri"/>
                <a:cs typeface="Calibri"/>
              </a:rPr>
              <a:t>	og</a:t>
            </a:r>
            <a:r>
              <a:rPr sz="2500" spc="-25" dirty="0">
                <a:latin typeface="Calibri"/>
                <a:cs typeface="Calibri"/>
              </a:rPr>
              <a:t> </a:t>
            </a:r>
            <a:r>
              <a:rPr sz="2500" spc="-20" dirty="0">
                <a:latin typeface="Calibri"/>
                <a:cs typeface="Calibri"/>
              </a:rPr>
              <a:t>straffeprosessloven</a:t>
            </a:r>
            <a:r>
              <a:rPr sz="2500" spc="-5" dirty="0">
                <a:latin typeface="Calibri"/>
                <a:cs typeface="Calibri"/>
              </a:rPr>
              <a:t> </a:t>
            </a:r>
            <a:r>
              <a:rPr sz="2500" dirty="0">
                <a:latin typeface="Calibri"/>
                <a:cs typeface="Calibri"/>
              </a:rPr>
              <a:t>§ 118</a:t>
            </a:r>
            <a:r>
              <a:rPr sz="2500" spc="-15" dirty="0">
                <a:latin typeface="Calibri"/>
                <a:cs typeface="Calibri"/>
              </a:rPr>
              <a:t> </a:t>
            </a:r>
            <a:r>
              <a:rPr sz="2500" spc="-10" dirty="0">
                <a:latin typeface="Calibri"/>
                <a:cs typeface="Calibri"/>
              </a:rPr>
              <a:t>delegert myndighet</a:t>
            </a:r>
            <a:r>
              <a:rPr sz="2500" spc="-50" dirty="0">
                <a:latin typeface="Calibri"/>
                <a:cs typeface="Calibri"/>
              </a:rPr>
              <a:t> </a:t>
            </a:r>
            <a:r>
              <a:rPr sz="2500" dirty="0">
                <a:latin typeface="Calibri"/>
                <a:cs typeface="Calibri"/>
              </a:rPr>
              <a:t>til</a:t>
            </a:r>
            <a:r>
              <a:rPr sz="2500" spc="-60" dirty="0">
                <a:latin typeface="Calibri"/>
                <a:cs typeface="Calibri"/>
              </a:rPr>
              <a:t> </a:t>
            </a:r>
            <a:r>
              <a:rPr sz="2500" dirty="0">
                <a:latin typeface="Calibri"/>
                <a:cs typeface="Calibri"/>
              </a:rPr>
              <a:t>å</a:t>
            </a:r>
            <a:r>
              <a:rPr sz="2500" spc="-65" dirty="0">
                <a:latin typeface="Calibri"/>
                <a:cs typeface="Calibri"/>
              </a:rPr>
              <a:t> </a:t>
            </a:r>
            <a:r>
              <a:rPr sz="2500" spc="-10" dirty="0">
                <a:latin typeface="Calibri"/>
                <a:cs typeface="Calibri"/>
              </a:rPr>
              <a:t>samtykke</a:t>
            </a:r>
            <a:r>
              <a:rPr sz="2500" spc="-50" dirty="0">
                <a:latin typeface="Calibri"/>
                <a:cs typeface="Calibri"/>
              </a:rPr>
              <a:t> </a:t>
            </a:r>
            <a:r>
              <a:rPr sz="2500" dirty="0">
                <a:latin typeface="Calibri"/>
                <a:cs typeface="Calibri"/>
              </a:rPr>
              <a:t>i</a:t>
            </a:r>
            <a:r>
              <a:rPr sz="2500" spc="-60" dirty="0">
                <a:latin typeface="Calibri"/>
                <a:cs typeface="Calibri"/>
              </a:rPr>
              <a:t> </a:t>
            </a:r>
            <a:r>
              <a:rPr sz="2500" dirty="0">
                <a:latin typeface="Calibri"/>
                <a:cs typeface="Calibri"/>
              </a:rPr>
              <a:t>at</a:t>
            </a:r>
            <a:r>
              <a:rPr sz="2500" spc="-65" dirty="0">
                <a:latin typeface="Calibri"/>
                <a:cs typeface="Calibri"/>
              </a:rPr>
              <a:t> </a:t>
            </a:r>
            <a:r>
              <a:rPr sz="2500" dirty="0">
                <a:latin typeface="Calibri"/>
                <a:cs typeface="Calibri"/>
              </a:rPr>
              <a:t>personer</a:t>
            </a:r>
            <a:r>
              <a:rPr sz="2500" spc="-55" dirty="0">
                <a:latin typeface="Calibri"/>
                <a:cs typeface="Calibri"/>
              </a:rPr>
              <a:t> </a:t>
            </a:r>
            <a:r>
              <a:rPr sz="2500" dirty="0">
                <a:latin typeface="Calibri"/>
                <a:cs typeface="Calibri"/>
              </a:rPr>
              <a:t>som</a:t>
            </a:r>
            <a:r>
              <a:rPr sz="2500" spc="-65" dirty="0">
                <a:latin typeface="Calibri"/>
                <a:cs typeface="Calibri"/>
              </a:rPr>
              <a:t> </a:t>
            </a:r>
            <a:r>
              <a:rPr sz="2500" spc="-10" dirty="0">
                <a:latin typeface="Calibri"/>
                <a:cs typeface="Calibri"/>
              </a:rPr>
              <a:t>utfører</a:t>
            </a:r>
            <a:r>
              <a:rPr sz="2500" spc="-50" dirty="0">
                <a:latin typeface="Calibri"/>
                <a:cs typeface="Calibri"/>
              </a:rPr>
              <a:t> </a:t>
            </a:r>
            <a:r>
              <a:rPr sz="2500" spc="-10" dirty="0">
                <a:latin typeface="Calibri"/>
                <a:cs typeface="Calibri"/>
              </a:rPr>
              <a:t>arbeid</a:t>
            </a:r>
            <a:r>
              <a:rPr sz="2500" dirty="0">
                <a:latin typeface="Calibri"/>
                <a:cs typeface="Calibri"/>
              </a:rPr>
              <a:t>	for</a:t>
            </a:r>
            <a:r>
              <a:rPr sz="2500" spc="-80" dirty="0">
                <a:latin typeface="Calibri"/>
                <a:cs typeface="Calibri"/>
              </a:rPr>
              <a:t> </a:t>
            </a:r>
            <a:r>
              <a:rPr sz="2500" dirty="0">
                <a:latin typeface="Calibri"/>
                <a:cs typeface="Calibri"/>
              </a:rPr>
              <a:t>stat</a:t>
            </a:r>
            <a:r>
              <a:rPr sz="2500" spc="-75" dirty="0">
                <a:latin typeface="Calibri"/>
                <a:cs typeface="Calibri"/>
              </a:rPr>
              <a:t> </a:t>
            </a:r>
            <a:r>
              <a:rPr sz="2500" dirty="0">
                <a:latin typeface="Calibri"/>
                <a:cs typeface="Calibri"/>
              </a:rPr>
              <a:t>og</a:t>
            </a:r>
            <a:r>
              <a:rPr sz="2500" spc="-75" dirty="0">
                <a:latin typeface="Calibri"/>
                <a:cs typeface="Calibri"/>
              </a:rPr>
              <a:t> </a:t>
            </a:r>
            <a:r>
              <a:rPr sz="2500" spc="-10" dirty="0">
                <a:latin typeface="Calibri"/>
                <a:cs typeface="Calibri"/>
              </a:rPr>
              <a:t>kommune </a:t>
            </a:r>
            <a:r>
              <a:rPr sz="2500" dirty="0">
                <a:latin typeface="Calibri"/>
                <a:cs typeface="Calibri"/>
              </a:rPr>
              <a:t>avgir</a:t>
            </a:r>
            <a:r>
              <a:rPr sz="2500" spc="-65" dirty="0">
                <a:latin typeface="Calibri"/>
                <a:cs typeface="Calibri"/>
              </a:rPr>
              <a:t> </a:t>
            </a:r>
            <a:r>
              <a:rPr sz="2500" spc="-10" dirty="0">
                <a:latin typeface="Calibri"/>
                <a:cs typeface="Calibri"/>
              </a:rPr>
              <a:t>vitneforklaring</a:t>
            </a:r>
            <a:r>
              <a:rPr sz="2500" spc="-60" dirty="0">
                <a:latin typeface="Calibri"/>
                <a:cs typeface="Calibri"/>
              </a:rPr>
              <a:t> </a:t>
            </a:r>
            <a:r>
              <a:rPr sz="2500" dirty="0">
                <a:latin typeface="Calibri"/>
                <a:cs typeface="Calibri"/>
              </a:rPr>
              <a:t>i</a:t>
            </a:r>
            <a:r>
              <a:rPr sz="2500" spc="-60" dirty="0">
                <a:latin typeface="Calibri"/>
                <a:cs typeface="Calibri"/>
              </a:rPr>
              <a:t> </a:t>
            </a:r>
            <a:r>
              <a:rPr sz="2500" dirty="0">
                <a:latin typeface="Calibri"/>
                <a:cs typeface="Calibri"/>
              </a:rPr>
              <a:t>saker</a:t>
            </a:r>
            <a:r>
              <a:rPr sz="2500" spc="-40" dirty="0">
                <a:latin typeface="Calibri"/>
                <a:cs typeface="Calibri"/>
              </a:rPr>
              <a:t> </a:t>
            </a:r>
            <a:r>
              <a:rPr sz="2500" dirty="0">
                <a:latin typeface="Calibri"/>
                <a:cs typeface="Calibri"/>
              </a:rPr>
              <a:t>under</a:t>
            </a:r>
            <a:r>
              <a:rPr sz="2500" spc="-50" dirty="0">
                <a:latin typeface="Calibri"/>
                <a:cs typeface="Calibri"/>
              </a:rPr>
              <a:t> </a:t>
            </a:r>
            <a:r>
              <a:rPr sz="2500" spc="-20" dirty="0">
                <a:latin typeface="Calibri"/>
                <a:cs typeface="Calibri"/>
              </a:rPr>
              <a:t>etterforskning</a:t>
            </a:r>
            <a:r>
              <a:rPr sz="2500" spc="-60" dirty="0">
                <a:latin typeface="Calibri"/>
                <a:cs typeface="Calibri"/>
              </a:rPr>
              <a:t> </a:t>
            </a:r>
            <a:r>
              <a:rPr sz="2500" dirty="0">
                <a:latin typeface="Calibri"/>
                <a:cs typeface="Calibri"/>
              </a:rPr>
              <a:t>av</a:t>
            </a:r>
            <a:r>
              <a:rPr sz="2500" spc="-75" dirty="0">
                <a:latin typeface="Calibri"/>
                <a:cs typeface="Calibri"/>
              </a:rPr>
              <a:t> </a:t>
            </a:r>
            <a:r>
              <a:rPr sz="2500" dirty="0">
                <a:latin typeface="Calibri"/>
                <a:cs typeface="Calibri"/>
              </a:rPr>
              <a:t>politiet</a:t>
            </a:r>
            <a:r>
              <a:rPr sz="2500" spc="-70" dirty="0">
                <a:latin typeface="Calibri"/>
                <a:cs typeface="Calibri"/>
              </a:rPr>
              <a:t> </a:t>
            </a:r>
            <a:r>
              <a:rPr sz="2500" dirty="0">
                <a:latin typeface="Calibri"/>
                <a:cs typeface="Calibri"/>
              </a:rPr>
              <a:t>og</a:t>
            </a:r>
            <a:r>
              <a:rPr sz="2500" spc="-60" dirty="0">
                <a:latin typeface="Calibri"/>
                <a:cs typeface="Calibri"/>
              </a:rPr>
              <a:t> </a:t>
            </a:r>
            <a:r>
              <a:rPr sz="2500" spc="-10" dirty="0">
                <a:latin typeface="Calibri"/>
                <a:cs typeface="Calibri"/>
              </a:rPr>
              <a:t>forklare</a:t>
            </a:r>
            <a:r>
              <a:rPr sz="2500" spc="-60" dirty="0">
                <a:latin typeface="Calibri"/>
                <a:cs typeface="Calibri"/>
              </a:rPr>
              <a:t> </a:t>
            </a:r>
            <a:r>
              <a:rPr sz="2500" dirty="0">
                <a:latin typeface="Calibri"/>
                <a:cs typeface="Calibri"/>
              </a:rPr>
              <a:t>seg</a:t>
            </a:r>
            <a:r>
              <a:rPr sz="2500" spc="-60" dirty="0">
                <a:latin typeface="Calibri"/>
                <a:cs typeface="Calibri"/>
              </a:rPr>
              <a:t> </a:t>
            </a:r>
            <a:r>
              <a:rPr sz="2500" spc="-25" dirty="0">
                <a:latin typeface="Calibri"/>
                <a:cs typeface="Calibri"/>
              </a:rPr>
              <a:t>som </a:t>
            </a:r>
            <a:r>
              <a:rPr sz="2500" dirty="0">
                <a:latin typeface="Calibri"/>
                <a:cs typeface="Calibri"/>
              </a:rPr>
              <a:t>vitner</a:t>
            </a:r>
            <a:r>
              <a:rPr sz="2500" spc="-55" dirty="0">
                <a:latin typeface="Calibri"/>
                <a:cs typeface="Calibri"/>
              </a:rPr>
              <a:t> </a:t>
            </a:r>
            <a:r>
              <a:rPr sz="2500" dirty="0">
                <a:latin typeface="Calibri"/>
                <a:cs typeface="Calibri"/>
              </a:rPr>
              <a:t>for</a:t>
            </a:r>
            <a:r>
              <a:rPr sz="2500" spc="-55" dirty="0">
                <a:latin typeface="Calibri"/>
                <a:cs typeface="Calibri"/>
              </a:rPr>
              <a:t> </a:t>
            </a:r>
            <a:r>
              <a:rPr sz="2500" dirty="0">
                <a:latin typeface="Calibri"/>
                <a:cs typeface="Calibri"/>
              </a:rPr>
              <a:t>domstol</a:t>
            </a:r>
            <a:r>
              <a:rPr sz="2500" spc="-65" dirty="0">
                <a:latin typeface="Calibri"/>
                <a:cs typeface="Calibri"/>
              </a:rPr>
              <a:t> </a:t>
            </a:r>
            <a:r>
              <a:rPr sz="2500" dirty="0">
                <a:latin typeface="Calibri"/>
                <a:cs typeface="Calibri"/>
              </a:rPr>
              <a:t>om</a:t>
            </a:r>
            <a:r>
              <a:rPr sz="2500" spc="-55" dirty="0">
                <a:latin typeface="Calibri"/>
                <a:cs typeface="Calibri"/>
              </a:rPr>
              <a:t> </a:t>
            </a:r>
            <a:r>
              <a:rPr sz="2500" dirty="0">
                <a:latin typeface="Calibri"/>
                <a:cs typeface="Calibri"/>
              </a:rPr>
              <a:t>forhold</a:t>
            </a:r>
            <a:r>
              <a:rPr sz="2500" spc="-60" dirty="0">
                <a:latin typeface="Calibri"/>
                <a:cs typeface="Calibri"/>
              </a:rPr>
              <a:t> </a:t>
            </a:r>
            <a:r>
              <a:rPr sz="2500" dirty="0">
                <a:latin typeface="Calibri"/>
                <a:cs typeface="Calibri"/>
              </a:rPr>
              <a:t>de</a:t>
            </a:r>
            <a:r>
              <a:rPr sz="2500" spc="-55" dirty="0">
                <a:latin typeface="Calibri"/>
                <a:cs typeface="Calibri"/>
              </a:rPr>
              <a:t> </a:t>
            </a:r>
            <a:r>
              <a:rPr sz="2500" dirty="0">
                <a:latin typeface="Calibri"/>
                <a:cs typeface="Calibri"/>
              </a:rPr>
              <a:t>har</a:t>
            </a:r>
            <a:r>
              <a:rPr sz="2500" spc="-55" dirty="0">
                <a:latin typeface="Calibri"/>
                <a:cs typeface="Calibri"/>
              </a:rPr>
              <a:t> </a:t>
            </a:r>
            <a:r>
              <a:rPr sz="2500" dirty="0">
                <a:latin typeface="Calibri"/>
                <a:cs typeface="Calibri"/>
              </a:rPr>
              <a:t>fått</a:t>
            </a:r>
            <a:r>
              <a:rPr sz="2500" spc="-55" dirty="0">
                <a:latin typeface="Calibri"/>
                <a:cs typeface="Calibri"/>
              </a:rPr>
              <a:t> </a:t>
            </a:r>
            <a:r>
              <a:rPr sz="2500" spc="-10" dirty="0">
                <a:latin typeface="Calibri"/>
                <a:cs typeface="Calibri"/>
              </a:rPr>
              <a:t>kjennskap</a:t>
            </a:r>
            <a:r>
              <a:rPr sz="2500" spc="-45" dirty="0">
                <a:latin typeface="Calibri"/>
                <a:cs typeface="Calibri"/>
              </a:rPr>
              <a:t> </a:t>
            </a:r>
            <a:r>
              <a:rPr sz="2500" dirty="0">
                <a:latin typeface="Calibri"/>
                <a:cs typeface="Calibri"/>
              </a:rPr>
              <a:t>til</a:t>
            </a:r>
            <a:r>
              <a:rPr sz="2500" spc="-50" dirty="0">
                <a:latin typeface="Calibri"/>
                <a:cs typeface="Calibri"/>
              </a:rPr>
              <a:t> </a:t>
            </a:r>
            <a:r>
              <a:rPr sz="2500" dirty="0">
                <a:latin typeface="Calibri"/>
                <a:cs typeface="Calibri"/>
              </a:rPr>
              <a:t>i</a:t>
            </a:r>
            <a:r>
              <a:rPr sz="2500" spc="-55" dirty="0">
                <a:latin typeface="Calibri"/>
                <a:cs typeface="Calibri"/>
              </a:rPr>
              <a:t> </a:t>
            </a:r>
            <a:r>
              <a:rPr sz="2500" dirty="0">
                <a:latin typeface="Calibri"/>
                <a:cs typeface="Calibri"/>
              </a:rPr>
              <a:t>sitt</a:t>
            </a:r>
            <a:r>
              <a:rPr sz="2500" spc="-60" dirty="0">
                <a:latin typeface="Calibri"/>
                <a:cs typeface="Calibri"/>
              </a:rPr>
              <a:t> </a:t>
            </a:r>
            <a:r>
              <a:rPr sz="2500" dirty="0">
                <a:latin typeface="Calibri"/>
                <a:cs typeface="Calibri"/>
              </a:rPr>
              <a:t>arbeid,</a:t>
            </a:r>
            <a:r>
              <a:rPr sz="2500" spc="-55" dirty="0">
                <a:latin typeface="Calibri"/>
                <a:cs typeface="Calibri"/>
              </a:rPr>
              <a:t> </a:t>
            </a:r>
            <a:r>
              <a:rPr sz="2500" spc="-10" dirty="0">
                <a:latin typeface="Calibri"/>
                <a:cs typeface="Calibri"/>
              </a:rPr>
              <a:t>uavhengig</a:t>
            </a:r>
            <a:r>
              <a:rPr sz="2500" spc="-50" dirty="0">
                <a:latin typeface="Calibri"/>
                <a:cs typeface="Calibri"/>
              </a:rPr>
              <a:t> </a:t>
            </a:r>
            <a:r>
              <a:rPr sz="2500" spc="-25" dirty="0">
                <a:latin typeface="Calibri"/>
                <a:cs typeface="Calibri"/>
              </a:rPr>
              <a:t>av </a:t>
            </a:r>
            <a:r>
              <a:rPr sz="2500" spc="-10" dirty="0">
                <a:latin typeface="Calibri"/>
                <a:cs typeface="Calibri"/>
              </a:rPr>
              <a:t>taushetsplikten.</a:t>
            </a:r>
            <a:endParaRPr sz="2500" dirty="0">
              <a:latin typeface="Calibri"/>
              <a:cs typeface="Calibri"/>
            </a:endParaRPr>
          </a:p>
          <a:p>
            <a:pPr marL="12700">
              <a:lnSpc>
                <a:spcPct val="100000"/>
              </a:lnSpc>
              <a:spcBef>
                <a:spcPts val="3000"/>
              </a:spcBef>
            </a:pPr>
            <a:r>
              <a:rPr sz="2500" spc="-10" dirty="0">
                <a:latin typeface="Calibri"/>
                <a:cs typeface="Calibri"/>
              </a:rPr>
              <a:t>Bestemmelsen</a:t>
            </a:r>
            <a:r>
              <a:rPr sz="2500" spc="-40" dirty="0">
                <a:latin typeface="Calibri"/>
                <a:cs typeface="Calibri"/>
              </a:rPr>
              <a:t> </a:t>
            </a:r>
            <a:r>
              <a:rPr sz="2500" dirty="0">
                <a:latin typeface="Calibri"/>
                <a:cs typeface="Calibri"/>
              </a:rPr>
              <a:t>gjelder</a:t>
            </a:r>
            <a:r>
              <a:rPr sz="2500" spc="-35" dirty="0">
                <a:latin typeface="Calibri"/>
                <a:cs typeface="Calibri"/>
              </a:rPr>
              <a:t> </a:t>
            </a:r>
            <a:r>
              <a:rPr sz="2500" dirty="0">
                <a:latin typeface="Calibri"/>
                <a:cs typeface="Calibri"/>
              </a:rPr>
              <a:t>også</a:t>
            </a:r>
            <a:r>
              <a:rPr sz="2500" spc="-55" dirty="0">
                <a:latin typeface="Calibri"/>
                <a:cs typeface="Calibri"/>
              </a:rPr>
              <a:t> </a:t>
            </a:r>
            <a:r>
              <a:rPr sz="2500" spc="-10" dirty="0">
                <a:latin typeface="Calibri"/>
                <a:cs typeface="Calibri"/>
              </a:rPr>
              <a:t>dokumentfremleggelse.</a:t>
            </a:r>
            <a:endParaRPr sz="2500" dirty="0">
              <a:latin typeface="Calibri"/>
              <a:cs typeface="Calibri"/>
            </a:endParaRPr>
          </a:p>
          <a:p>
            <a:pPr>
              <a:lnSpc>
                <a:spcPct val="100000"/>
              </a:lnSpc>
              <a:spcBef>
                <a:spcPts val="2950"/>
              </a:spcBef>
            </a:pPr>
            <a:endParaRPr sz="2500" dirty="0">
              <a:latin typeface="Calibri"/>
              <a:cs typeface="Calibri"/>
            </a:endParaRPr>
          </a:p>
          <a:p>
            <a:pPr marL="12700">
              <a:lnSpc>
                <a:spcPct val="100000"/>
              </a:lnSpc>
            </a:pPr>
            <a:r>
              <a:rPr sz="2500" dirty="0">
                <a:latin typeface="Calibri"/>
                <a:cs typeface="Calibri"/>
              </a:rPr>
              <a:t>Mer</a:t>
            </a:r>
            <a:r>
              <a:rPr sz="2500" spc="-30" dirty="0">
                <a:latin typeface="Calibri"/>
                <a:cs typeface="Calibri"/>
              </a:rPr>
              <a:t> </a:t>
            </a:r>
            <a:r>
              <a:rPr sz="2500" dirty="0">
                <a:latin typeface="Calibri"/>
                <a:cs typeface="Calibri"/>
              </a:rPr>
              <a:t>om</a:t>
            </a:r>
            <a:r>
              <a:rPr sz="2500" spc="-35" dirty="0">
                <a:latin typeface="Calibri"/>
                <a:cs typeface="Calibri"/>
              </a:rPr>
              <a:t> </a:t>
            </a:r>
            <a:r>
              <a:rPr sz="2500" spc="-20" dirty="0">
                <a:latin typeface="Calibri"/>
                <a:cs typeface="Calibri"/>
              </a:rPr>
              <a:t>fremgangsmåten</a:t>
            </a:r>
            <a:r>
              <a:rPr sz="2500" spc="-5" dirty="0">
                <a:latin typeface="Calibri"/>
                <a:cs typeface="Calibri"/>
              </a:rPr>
              <a:t> </a:t>
            </a:r>
            <a:r>
              <a:rPr sz="2500" spc="-25" dirty="0">
                <a:latin typeface="Calibri"/>
                <a:cs typeface="Calibri"/>
              </a:rPr>
              <a:t>her</a:t>
            </a:r>
            <a:endParaRPr sz="2500" dirty="0">
              <a:latin typeface="Calibri"/>
              <a:cs typeface="Calibri"/>
            </a:endParaRPr>
          </a:p>
          <a:p>
            <a:pPr marL="12700">
              <a:lnSpc>
                <a:spcPct val="100000"/>
              </a:lnSpc>
            </a:pPr>
            <a:r>
              <a:rPr sz="2500" u="sng" dirty="0">
                <a:solidFill>
                  <a:srgbClr val="0000FF"/>
                </a:solidFill>
                <a:uFill>
                  <a:solidFill>
                    <a:srgbClr val="0000FF"/>
                  </a:solidFill>
                </a:uFill>
                <a:latin typeface="Calibri"/>
                <a:cs typeface="Calibri"/>
                <a:hlinkClick r:id="rId3"/>
              </a:rPr>
              <a:t>Fritak</a:t>
            </a:r>
            <a:r>
              <a:rPr sz="2500" u="sng" spc="-45" dirty="0">
                <a:solidFill>
                  <a:srgbClr val="0000FF"/>
                </a:solidFill>
                <a:uFill>
                  <a:solidFill>
                    <a:srgbClr val="0000FF"/>
                  </a:solidFill>
                </a:uFill>
                <a:latin typeface="Calibri"/>
                <a:cs typeface="Calibri"/>
                <a:hlinkClick r:id="rId3"/>
              </a:rPr>
              <a:t> </a:t>
            </a:r>
            <a:r>
              <a:rPr sz="2500" u="sng" dirty="0">
                <a:solidFill>
                  <a:srgbClr val="0000FF"/>
                </a:solidFill>
                <a:uFill>
                  <a:solidFill>
                    <a:srgbClr val="0000FF"/>
                  </a:solidFill>
                </a:uFill>
                <a:latin typeface="Calibri"/>
                <a:cs typeface="Calibri"/>
                <a:hlinkClick r:id="rId3"/>
              </a:rPr>
              <a:t>fra</a:t>
            </a:r>
            <a:r>
              <a:rPr sz="2500" u="sng" spc="-45" dirty="0">
                <a:solidFill>
                  <a:srgbClr val="0000FF"/>
                </a:solidFill>
                <a:uFill>
                  <a:solidFill>
                    <a:srgbClr val="0000FF"/>
                  </a:solidFill>
                </a:uFill>
                <a:latin typeface="Calibri"/>
                <a:cs typeface="Calibri"/>
                <a:hlinkClick r:id="rId3"/>
              </a:rPr>
              <a:t> </a:t>
            </a:r>
            <a:r>
              <a:rPr sz="2500" u="sng" spc="-10" dirty="0">
                <a:solidFill>
                  <a:srgbClr val="0000FF"/>
                </a:solidFill>
                <a:uFill>
                  <a:solidFill>
                    <a:srgbClr val="0000FF"/>
                  </a:solidFill>
                </a:uFill>
                <a:latin typeface="Calibri"/>
                <a:cs typeface="Calibri"/>
                <a:hlinkClick r:id="rId3"/>
              </a:rPr>
              <a:t>taushetsplikt</a:t>
            </a:r>
            <a:r>
              <a:rPr sz="2500" u="sng" spc="-30" dirty="0">
                <a:solidFill>
                  <a:srgbClr val="0000FF"/>
                </a:solidFill>
                <a:uFill>
                  <a:solidFill>
                    <a:srgbClr val="0000FF"/>
                  </a:solidFill>
                </a:uFill>
                <a:latin typeface="Calibri"/>
                <a:cs typeface="Calibri"/>
                <a:hlinkClick r:id="rId3"/>
              </a:rPr>
              <a:t> </a:t>
            </a:r>
            <a:r>
              <a:rPr sz="2500" u="sng" dirty="0">
                <a:solidFill>
                  <a:srgbClr val="0000FF"/>
                </a:solidFill>
                <a:uFill>
                  <a:solidFill>
                    <a:srgbClr val="0000FF"/>
                  </a:solidFill>
                </a:uFill>
                <a:latin typeface="Calibri"/>
                <a:cs typeface="Calibri"/>
                <a:hlinkClick r:id="rId3"/>
              </a:rPr>
              <a:t>|</a:t>
            </a:r>
            <a:r>
              <a:rPr sz="2500" u="sng" spc="-55" dirty="0">
                <a:solidFill>
                  <a:srgbClr val="0000FF"/>
                </a:solidFill>
                <a:uFill>
                  <a:solidFill>
                    <a:srgbClr val="0000FF"/>
                  </a:solidFill>
                </a:uFill>
                <a:latin typeface="Calibri"/>
                <a:cs typeface="Calibri"/>
                <a:hlinkClick r:id="rId3"/>
              </a:rPr>
              <a:t> </a:t>
            </a:r>
            <a:r>
              <a:rPr sz="2500" u="sng" spc="-20" dirty="0">
                <a:solidFill>
                  <a:srgbClr val="0000FF"/>
                </a:solidFill>
                <a:uFill>
                  <a:solidFill>
                    <a:srgbClr val="0000FF"/>
                  </a:solidFill>
                </a:uFill>
                <a:latin typeface="Calibri"/>
                <a:cs typeface="Calibri"/>
                <a:hlinkClick r:id="rId3"/>
              </a:rPr>
              <a:t>Statsforvalteren</a:t>
            </a:r>
            <a:r>
              <a:rPr sz="2500" u="sng" spc="-45" dirty="0">
                <a:solidFill>
                  <a:srgbClr val="0000FF"/>
                </a:solidFill>
                <a:uFill>
                  <a:solidFill>
                    <a:srgbClr val="0000FF"/>
                  </a:solidFill>
                </a:uFill>
                <a:latin typeface="Calibri"/>
                <a:cs typeface="Calibri"/>
                <a:hlinkClick r:id="rId3"/>
              </a:rPr>
              <a:t> </a:t>
            </a:r>
            <a:r>
              <a:rPr sz="2500" u="sng" dirty="0">
                <a:solidFill>
                  <a:srgbClr val="0000FF"/>
                </a:solidFill>
                <a:uFill>
                  <a:solidFill>
                    <a:srgbClr val="0000FF"/>
                  </a:solidFill>
                </a:uFill>
                <a:latin typeface="Calibri"/>
                <a:cs typeface="Calibri"/>
                <a:hlinkClick r:id="rId3"/>
              </a:rPr>
              <a:t>i</a:t>
            </a:r>
            <a:r>
              <a:rPr sz="2500" u="sng" spc="-40" dirty="0">
                <a:solidFill>
                  <a:srgbClr val="0000FF"/>
                </a:solidFill>
                <a:uFill>
                  <a:solidFill>
                    <a:srgbClr val="0000FF"/>
                  </a:solidFill>
                </a:uFill>
                <a:latin typeface="Calibri"/>
                <a:cs typeface="Calibri"/>
                <a:hlinkClick r:id="rId3"/>
              </a:rPr>
              <a:t> </a:t>
            </a:r>
            <a:r>
              <a:rPr sz="2500" u="sng" spc="-10" dirty="0">
                <a:solidFill>
                  <a:srgbClr val="0000FF"/>
                </a:solidFill>
                <a:uFill>
                  <a:solidFill>
                    <a:srgbClr val="0000FF"/>
                  </a:solidFill>
                </a:uFill>
                <a:latin typeface="Calibri"/>
                <a:cs typeface="Calibri"/>
                <a:hlinkClick r:id="rId3"/>
              </a:rPr>
              <a:t>Innlandet</a:t>
            </a:r>
            <a:endParaRPr sz="2500" dirty="0">
              <a:latin typeface="Calibri"/>
              <a:cs typeface="Calibri"/>
            </a:endParaRPr>
          </a:p>
        </p:txBody>
      </p:sp>
      <p:grpSp>
        <p:nvGrpSpPr>
          <p:cNvPr id="4" name="object 4"/>
          <p:cNvGrpSpPr/>
          <p:nvPr/>
        </p:nvGrpSpPr>
        <p:grpSpPr>
          <a:xfrm>
            <a:off x="8839200" y="3429037"/>
            <a:ext cx="2743200" cy="3429000"/>
            <a:chOff x="8839200" y="3429037"/>
            <a:chExt cx="2743200" cy="3429000"/>
          </a:xfrm>
        </p:grpSpPr>
        <p:pic>
          <p:nvPicPr>
            <p:cNvPr id="5" name="object 5"/>
            <p:cNvPicPr/>
            <p:nvPr/>
          </p:nvPicPr>
          <p:blipFill>
            <a:blip r:embed="rId4" cstate="print"/>
            <a:stretch>
              <a:fillRect/>
            </a:stretch>
          </p:blipFill>
          <p:spPr>
            <a:xfrm>
              <a:off x="9409430" y="3429037"/>
              <a:ext cx="2172970" cy="2340610"/>
            </a:xfrm>
            <a:prstGeom prst="rect">
              <a:avLst/>
            </a:prstGeom>
          </p:spPr>
        </p:pic>
        <p:pic>
          <p:nvPicPr>
            <p:cNvPr id="6" name="object 6"/>
            <p:cNvPicPr/>
            <p:nvPr/>
          </p:nvPicPr>
          <p:blipFill>
            <a:blip r:embed="rId5" cstate="print"/>
            <a:stretch>
              <a:fillRect/>
            </a:stretch>
          </p:blipFill>
          <p:spPr>
            <a:xfrm>
              <a:off x="8839200" y="5257797"/>
              <a:ext cx="2400300" cy="1600199"/>
            </a:xfrm>
            <a:prstGeom prst="rect">
              <a:avLst/>
            </a:prstGeom>
          </p:spPr>
        </p:pic>
      </p:gr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6194716" y="739978"/>
            <a:ext cx="5334930" cy="3004145"/>
          </a:xfrm>
          <a:prstGeom prst="rect">
            <a:avLst/>
          </a:prstGeom>
        </p:spPr>
        <p:txBody>
          <a:bodyPr vert="horz" lIns="91440" tIns="45720" rIns="91440" bIns="45720" rtlCol="0" anchor="b">
            <a:normAutofit/>
          </a:bodyPr>
          <a:lstStyle/>
          <a:p>
            <a:pPr marL="12700" algn="ctr" rtl="0">
              <a:lnSpc>
                <a:spcPct val="90000"/>
              </a:lnSpc>
              <a:spcBef>
                <a:spcPct val="0"/>
              </a:spcBef>
            </a:pPr>
            <a:r>
              <a:rPr lang="en-US" sz="6000" kern="1200" spc="-25">
                <a:latin typeface="+mj-lt"/>
                <a:cs typeface="+mj-cs"/>
              </a:rPr>
              <a:t>Takk</a:t>
            </a:r>
            <a:r>
              <a:rPr lang="en-US" sz="6000" kern="1200" spc="-114">
                <a:latin typeface="+mj-lt"/>
                <a:cs typeface="+mj-cs"/>
              </a:rPr>
              <a:t> </a:t>
            </a:r>
            <a:r>
              <a:rPr lang="en-US" sz="6000" kern="1200">
                <a:latin typeface="+mj-lt"/>
                <a:cs typeface="+mj-cs"/>
              </a:rPr>
              <a:t>for</a:t>
            </a:r>
            <a:r>
              <a:rPr lang="en-US" sz="6000" kern="1200" spc="-110">
                <a:latin typeface="+mj-lt"/>
                <a:cs typeface="+mj-cs"/>
              </a:rPr>
              <a:t> </a:t>
            </a:r>
            <a:r>
              <a:rPr lang="en-US" sz="6000" kern="1200" spc="-20">
                <a:latin typeface="+mj-lt"/>
                <a:cs typeface="+mj-cs"/>
              </a:rPr>
              <a:t>oss!</a:t>
            </a:r>
            <a:endParaRPr lang="en-US" sz="6000" kern="1200">
              <a:latin typeface="+mj-lt"/>
              <a:cs typeface="+mj-cs"/>
            </a:endParaRPr>
          </a:p>
        </p:txBody>
      </p:sp>
      <p:sp>
        <p:nvSpPr>
          <p:cNvPr id="11" name="Freeform: Shape 10">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4" name="Bilde 3" descr="Kopp med kaffe">
            <a:extLst>
              <a:ext uri="{FF2B5EF4-FFF2-40B4-BE49-F238E27FC236}">
                <a16:creationId xmlns:a16="http://schemas.microsoft.com/office/drawing/2014/main" id="{8AFC23C7-1E08-E317-8D5D-7F3CA9AC29C6}"/>
              </a:ext>
            </a:extLst>
          </p:cNvPr>
          <p:cNvPicPr>
            <a:picLocks noChangeAspect="1"/>
          </p:cNvPicPr>
          <p:nvPr/>
        </p:nvPicPr>
        <p:blipFill>
          <a:blip r:embed="rId3" cstate="print">
            <a:extLst>
              <a:ext uri="{28A0092B-C50C-407E-A947-70E740481C1C}">
                <a14:useLocalDpi xmlns:a14="http://schemas.microsoft.com/office/drawing/2010/main" val="0"/>
              </a:ext>
            </a:extLst>
          </a:blip>
          <a:srcRect l="7441" r="26058" b="-1"/>
          <a:stretch>
            <a:fillRect/>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21" name="Freeform: Shape 20">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tandard utforming">
  <a:themeElements>
    <a:clrScheme name="Standard utforming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 utforming">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 utforming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 utforming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 utforming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 utforming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 utforming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 utforming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 utforming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715</TotalTime>
  <Words>8873</Words>
  <Application>Microsoft Office PowerPoint</Application>
  <PresentationFormat>Widescreen</PresentationFormat>
  <Paragraphs>674</Paragraphs>
  <Slides>80</Slides>
  <Notes>74</Notes>
  <HiddenSlides>0</HiddenSlides>
  <MMClips>0</MMClips>
  <ScaleCrop>false</ScaleCrop>
  <HeadingPairs>
    <vt:vector size="6" baseType="variant">
      <vt:variant>
        <vt:lpstr>Brukte skrifter</vt:lpstr>
      </vt:variant>
      <vt:variant>
        <vt:i4>16</vt:i4>
      </vt:variant>
      <vt:variant>
        <vt:lpstr>Tema</vt:lpstr>
      </vt:variant>
      <vt:variant>
        <vt:i4>2</vt:i4>
      </vt:variant>
      <vt:variant>
        <vt:lpstr>Lysbildetitler</vt:lpstr>
      </vt:variant>
      <vt:variant>
        <vt:i4>80</vt:i4>
      </vt:variant>
    </vt:vector>
  </HeadingPairs>
  <TitlesOfParts>
    <vt:vector size="98" baseType="lpstr">
      <vt:lpstr>Abadi</vt:lpstr>
      <vt:lpstr>-apple-system</vt:lpstr>
      <vt:lpstr>Aptos</vt:lpstr>
      <vt:lpstr>Arial</vt:lpstr>
      <vt:lpstr>Arial Black</vt:lpstr>
      <vt:lpstr>Berlingske Serif</vt:lpstr>
      <vt:lpstr>Berlingske Serif Text</vt:lpstr>
      <vt:lpstr>Calibri</vt:lpstr>
      <vt:lpstr>Calibri Light</vt:lpstr>
      <vt:lpstr>DejaVu Sans</vt:lpstr>
      <vt:lpstr>Gill Sans MT</vt:lpstr>
      <vt:lpstr>Helvetica Neue</vt:lpstr>
      <vt:lpstr>Lucida Sans</vt:lpstr>
      <vt:lpstr>Open Sans</vt:lpstr>
      <vt:lpstr>Raleway</vt:lpstr>
      <vt:lpstr>Times New Roman</vt:lpstr>
      <vt:lpstr>Office Theme</vt:lpstr>
      <vt:lpstr>Standard utforming</vt:lpstr>
      <vt:lpstr>Taushetsplikt i tverrfaglig samarbeid.</vt:lpstr>
      <vt:lpstr> TEMA </vt:lpstr>
      <vt:lpstr>PowerPoint-presentasjon</vt:lpstr>
      <vt:lpstr>PowerPoint-presentasjon</vt:lpstr>
      <vt:lpstr>PowerPoint-presentasjon</vt:lpstr>
      <vt:lpstr>POLITISKE MÅL OG VIRKEMIDLER.</vt:lpstr>
      <vt:lpstr>Statens styringsmidler</vt:lpstr>
      <vt:lpstr>PowerPoint-presentasjon</vt:lpstr>
      <vt:lpstr>PowerPoint-presentasjon</vt:lpstr>
      <vt:lpstr>PowerPoint-presentasjon</vt:lpstr>
      <vt:lpstr>PowerPoint-presentasjon</vt:lpstr>
      <vt:lpstr>Hvorfor taushetsplikt ?</vt:lpstr>
      <vt:lpstr>Hva innebærer det å ha taushetsplikt?</vt:lpstr>
      <vt:lpstr>Motstridene hensyn ?</vt:lpstr>
      <vt:lpstr>Taushetspliktens uformelle og formelle betydning  og konsekvenser av brudd på taushetsplikten</vt:lpstr>
      <vt:lpstr>TAUSHETSPLIKT, OPPLYSNINGSRETT OG OPPLYSNINGSPLIKT</vt:lpstr>
      <vt:lpstr>Helsepersonells</vt:lpstr>
      <vt:lpstr>Retten til å få bevart taushet</vt:lpstr>
      <vt:lpstr>Plikter for dem som eier og driver tjenestene –  kommuner, fylkeskommuner, helseforetak,  private aktører</vt:lpstr>
      <vt:lpstr>PowerPoint-presentasjon</vt:lpstr>
      <vt:lpstr>PowerPoint-presentasjon</vt:lpstr>
      <vt:lpstr>PowerPoint-presentasjon</vt:lpstr>
      <vt:lpstr>Hovedregel om taushetsplikt for dem som yter  helse- og omsorgstjenester – helsepersonellovens § 21</vt:lpstr>
      <vt:lpstr>PowerPoint-presentasjon</vt:lpstr>
      <vt:lpstr>Forvaltningsloven § 13. (taushetsplikt).</vt:lpstr>
      <vt:lpstr>PowerPoint-presentasjon</vt:lpstr>
      <vt:lpstr>Barnevernsloven  § 13-1   Taushetsplikt og adgang til å gi opplysninger</vt:lpstr>
      <vt:lpstr>Oppsummering – tre varianter - hvilke opplysninger taushetsplikten gjelder.</vt:lpstr>
      <vt:lpstr>Retten til å gi taushetsbelagte opplysninger videre</vt:lpstr>
      <vt:lpstr>RETT TIL OPPLYSNINGER I EGEN SAK </vt:lpstr>
      <vt:lpstr>Pasient- og brukerrettighetsloven § 3-2 Pasientens og brukerens rett til informasjon</vt:lpstr>
      <vt:lpstr>PowerPoint-presentasjon</vt:lpstr>
      <vt:lpstr>Pabrl § 3-4 Rett til informasjon når pasienten er mindreårig</vt:lpstr>
      <vt:lpstr>Rett til informasjon om barn – unntak 1</vt:lpstr>
      <vt:lpstr>Grunner som bør respekteres ?</vt:lpstr>
      <vt:lpstr>PowerPoint-presentasjon</vt:lpstr>
      <vt:lpstr>Rett til informasjon om barn – unntak 2</vt:lpstr>
      <vt:lpstr>PowerPoint-presentasjon</vt:lpstr>
      <vt:lpstr>Rett til informasjon om barn – unntak 3</vt:lpstr>
      <vt:lpstr>PowerPoint-presentasjon</vt:lpstr>
      <vt:lpstr>PowerPoint-presentasjon</vt:lpstr>
      <vt:lpstr>PowerPoint-presentasjon</vt:lpstr>
      <vt:lpstr>NÅR BARNET ER PART -   REGLER OM PARTSINNSYN</vt:lpstr>
      <vt:lpstr>Opplæringsloven§ 24-5  Sjølvråderett for dei som har fylt 15 år</vt:lpstr>
      <vt:lpstr>Anonymisering</vt:lpstr>
      <vt:lpstr>PowerPoint-presentasjon</vt:lpstr>
      <vt:lpstr>PowerPoint-presentasjon</vt:lpstr>
      <vt:lpstr>PowerPoint-presentasjon</vt:lpstr>
      <vt:lpstr>PowerPoint-presentasjon</vt:lpstr>
      <vt:lpstr>Samtykke</vt:lpstr>
      <vt:lpstr>PowerPoint-presentasjon</vt:lpstr>
      <vt:lpstr>PowerPoint-presentasjon</vt:lpstr>
      <vt:lpstr>BEHOV FOR UTVEKSLING AV OPPLYSNINGER MED ANDRE TJENESTEYTERE</vt:lpstr>
      <vt:lpstr>Hva er en «tjeneste» ,  et «organ»,  en «etat»?</vt:lpstr>
      <vt:lpstr>DELING AV HELSEOPPLYSNINGER</vt:lpstr>
      <vt:lpstr>Eksempel</vt:lpstr>
      <vt:lpstr>Forvaltningsloven § 13 b første ledd nr. 2</vt:lpstr>
      <vt:lpstr>PowerPoint-presentasjon</vt:lpstr>
      <vt:lpstr>Forvaltningslovens § 13 b første ledd nr. 3</vt:lpstr>
      <vt:lpstr>Forvaltningslovens § 13 b første ledd nr. 5</vt:lpstr>
      <vt:lpstr>Ny forvaltningslov:  § 34 Unntak fra taushetsplikt og deling av personopplysninger </vt:lpstr>
      <vt:lpstr>Taushetsplikt mellom skole og skolehelsetjenesten</vt:lpstr>
      <vt:lpstr>Barnevernloven § 13-1 Taushetsplikt og adgang til å gi opplysninger</vt:lpstr>
      <vt:lpstr>PowerPoint-presentasjon</vt:lpstr>
      <vt:lpstr>PowerPoint-presentasjon</vt:lpstr>
      <vt:lpstr>Opplysningsplikt</vt:lpstr>
      <vt:lpstr>PowerPoint-presentasjon</vt:lpstr>
      <vt:lpstr>Reglene om helsepersonells opplysningsplikt i kap. 6</vt:lpstr>
      <vt:lpstr>Opplysningsplikt til barnevernet.</vt:lpstr>
      <vt:lpstr>Helsepersonelloven § 33. Opplysninger til barneverntjenesten</vt:lpstr>
      <vt:lpstr>HPN-2011-35 Advarsel til psykolog – meldeplikt til barnevernet. Stadfestet. Helsepersonelloven § 56 jf. § 33.</vt:lpstr>
      <vt:lpstr>Melding på feil grunnlag =  brudd på taushetsplikten</vt:lpstr>
      <vt:lpstr>§  Barnevernloven  §13-4 Pålegg om å gi opplysninger </vt:lpstr>
      <vt:lpstr>PowerPoint-presentasjon</vt:lpstr>
      <vt:lpstr>Andre meldeplikter</vt:lpstr>
      <vt:lpstr>Kari som er elev i femte klasse forteller helsesykepleier Peder Ås at hun blir utsatt for mobbing av medelever i klassen. Kari forteller at hun mobbes av Per, Pål og Espen Askeland.</vt:lpstr>
      <vt:lpstr>OPPLÆRINGSLOVEN Kapittel 12 Skolemiljøet til elevane</vt:lpstr>
      <vt:lpstr>PowerPoint-presentasjon</vt:lpstr>
      <vt:lpstr>Vitneforklaringer overfor politi og domstoler</vt:lpstr>
      <vt:lpstr>Takk for oss!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Aktuelle og praksisrelevante spørsmål knyttet til taushetsplikt i tverrfaglig samarbeid?</dc:title>
  <dc:creator>Kari Paulsrud</dc:creator>
  <cp:lastModifiedBy>Liv Altmann</cp:lastModifiedBy>
  <cp:revision>100</cp:revision>
  <cp:lastPrinted>2025-11-21T07:20:30Z</cp:lastPrinted>
  <dcterms:created xsi:type="dcterms:W3CDTF">2024-11-17T17:32:07Z</dcterms:created>
  <dcterms:modified xsi:type="dcterms:W3CDTF">2025-12-04T12:17:19Z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2024-11-17T00:00:00Z</vt:filetime>
  </property>
  <property fmtid="{D5CDD505-2E9C-101B-9397-08002B2CF9AE}" pid="3" name="Creator">
    <vt:lpwstr>Microsoft® PowerPoint® for Microsoft 365</vt:lpwstr>
  </property>
  <property fmtid="{D5CDD505-2E9C-101B-9397-08002B2CF9AE}" pid="4" name="LastSaved">
    <vt:filetime>2024-11-17T00:00:00Z</vt:filetime>
  </property>
  <property fmtid="{D5CDD505-2E9C-101B-9397-08002B2CF9AE}" pid="5" name="Producer">
    <vt:lpwstr>Microsoft® PowerPoint® for Microsoft 365</vt:lpwstr>
  </property>
</Properties>
</file>